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4"/>
  </p:notesMasterIdLst>
  <p:sldIdLst>
    <p:sldId id="424" r:id="rId3"/>
    <p:sldId id="257" r:id="rId4"/>
    <p:sldId id="374" r:id="rId5"/>
    <p:sldId id="376" r:id="rId6"/>
    <p:sldId id="423" r:id="rId7"/>
    <p:sldId id="378" r:id="rId8"/>
    <p:sldId id="264" r:id="rId9"/>
    <p:sldId id="263" r:id="rId10"/>
    <p:sldId id="382" r:id="rId11"/>
    <p:sldId id="274" r:id="rId12"/>
    <p:sldId id="276" r:id="rId13"/>
    <p:sldId id="277" r:id="rId14"/>
    <p:sldId id="278" r:id="rId15"/>
    <p:sldId id="279" r:id="rId16"/>
    <p:sldId id="273" r:id="rId17"/>
    <p:sldId id="430" r:id="rId18"/>
    <p:sldId id="384" r:id="rId19"/>
    <p:sldId id="385" r:id="rId20"/>
    <p:sldId id="386" r:id="rId21"/>
    <p:sldId id="387" r:id="rId22"/>
    <p:sldId id="397" r:id="rId23"/>
    <p:sldId id="383" r:id="rId24"/>
    <p:sldId id="433" r:id="rId25"/>
    <p:sldId id="434" r:id="rId26"/>
    <p:sldId id="435" r:id="rId27"/>
    <p:sldId id="436" r:id="rId28"/>
    <p:sldId id="265" r:id="rId29"/>
    <p:sldId id="377" r:id="rId30"/>
    <p:sldId id="432" r:id="rId31"/>
    <p:sldId id="438" r:id="rId32"/>
    <p:sldId id="258" r:id="rId33"/>
    <p:sldId id="437" r:id="rId34"/>
    <p:sldId id="262" r:id="rId35"/>
    <p:sldId id="261" r:id="rId36"/>
    <p:sldId id="427" r:id="rId37"/>
    <p:sldId id="428" r:id="rId38"/>
    <p:sldId id="429" r:id="rId39"/>
    <p:sldId id="366" r:id="rId40"/>
    <p:sldId id="373" r:id="rId41"/>
    <p:sldId id="260" r:id="rId42"/>
    <p:sldId id="37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18AB2F-975A-4912-8A8B-6681BECE460D}" v="11" dt="2023-08-22T09:11:00.878"/>
  </p1510:revLst>
</p1510:revInfo>
</file>

<file path=ppt/tableStyles.xml><?xml version="1.0" encoding="utf-8"?>
<a:tblStyleLst xmlns:a="http://schemas.openxmlformats.org/drawingml/2006/main" def="{5C22544A-7EE6-4342-B048-85BDC9FD1C3A}">
  <a:tblStyle styleId="{5C22544A-7EE6-4342-B048-85BDC9FD1C3A}" styleName="Meðal stíll 2 - Áhersla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67" d="100"/>
          <a:sy n="167" d="100"/>
        </p:scale>
        <p:origin x="166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ðmundur Valsson - LMI" userId="2ca2b872-158c-47f7-aff1-9404c9852146" providerId="ADAL" clId="{1990C814-4337-4557-AA14-B2021B53BC42}"/>
    <pc:docChg chg="undo custSel addSld modSld">
      <pc:chgData name="Guðmundur Valsson - LMI" userId="2ca2b872-158c-47f7-aff1-9404c9852146" providerId="ADAL" clId="{1990C814-4337-4557-AA14-B2021B53BC42}" dt="2023-08-21T23:02:49.747" v="910" actId="113"/>
      <pc:docMkLst>
        <pc:docMk/>
      </pc:docMkLst>
      <pc:sldChg chg="modSp mod">
        <pc:chgData name="Guðmundur Valsson - LMI" userId="2ca2b872-158c-47f7-aff1-9404c9852146" providerId="ADAL" clId="{1990C814-4337-4557-AA14-B2021B53BC42}" dt="2023-08-21T23:02:49.747" v="910" actId="113"/>
        <pc:sldMkLst>
          <pc:docMk/>
          <pc:sldMk cId="226306181" sldId="258"/>
        </pc:sldMkLst>
        <pc:spChg chg="mod">
          <ac:chgData name="Guðmundur Valsson - LMI" userId="2ca2b872-158c-47f7-aff1-9404c9852146" providerId="ADAL" clId="{1990C814-4337-4557-AA14-B2021B53BC42}" dt="2023-08-21T22:30:47.711" v="545" actId="27636"/>
          <ac:spMkLst>
            <pc:docMk/>
            <pc:sldMk cId="226306181" sldId="258"/>
            <ac:spMk id="2" creationId="{00000000-0000-0000-0000-000000000000}"/>
          </ac:spMkLst>
        </pc:spChg>
        <pc:graphicFrameChg chg="mod modGraphic">
          <ac:chgData name="Guðmundur Valsson - LMI" userId="2ca2b872-158c-47f7-aff1-9404c9852146" providerId="ADAL" clId="{1990C814-4337-4557-AA14-B2021B53BC42}" dt="2023-08-21T23:02:49.747" v="910" actId="113"/>
          <ac:graphicFrameMkLst>
            <pc:docMk/>
            <pc:sldMk cId="226306181" sldId="258"/>
            <ac:graphicFrameMk id="3" creationId="{20EC4E01-DBB9-076D-B726-E82D1D11C3A0}"/>
          </ac:graphicFrameMkLst>
        </pc:graphicFrameChg>
      </pc:sldChg>
      <pc:sldChg chg="addSp delSp modSp mod modClrScheme chgLayout">
        <pc:chgData name="Guðmundur Valsson - LMI" userId="2ca2b872-158c-47f7-aff1-9404c9852146" providerId="ADAL" clId="{1990C814-4337-4557-AA14-B2021B53BC42}" dt="2023-08-21T21:34:17.413" v="88" actId="14100"/>
        <pc:sldMkLst>
          <pc:docMk/>
          <pc:sldMk cId="3645639419" sldId="273"/>
        </pc:sldMkLst>
        <pc:spChg chg="mod">
          <ac:chgData name="Guðmundur Valsson - LMI" userId="2ca2b872-158c-47f7-aff1-9404c9852146" providerId="ADAL" clId="{1990C814-4337-4557-AA14-B2021B53BC42}" dt="2023-08-21T21:34:08.652" v="87" actId="26606"/>
          <ac:spMkLst>
            <pc:docMk/>
            <pc:sldMk cId="3645639419" sldId="273"/>
            <ac:spMk id="2" creationId="{00000000-0000-0000-0000-000000000000}"/>
          </ac:spMkLst>
        </pc:spChg>
        <pc:spChg chg="mod">
          <ac:chgData name="Guðmundur Valsson - LMI" userId="2ca2b872-158c-47f7-aff1-9404c9852146" providerId="ADAL" clId="{1990C814-4337-4557-AA14-B2021B53BC42}" dt="2023-08-21T21:34:08.652" v="87" actId="26606"/>
          <ac:spMkLst>
            <pc:docMk/>
            <pc:sldMk cId="3645639419" sldId="273"/>
            <ac:spMk id="3" creationId="{00000000-0000-0000-0000-000000000000}"/>
          </ac:spMkLst>
        </pc:spChg>
        <pc:spChg chg="mod">
          <ac:chgData name="Guðmundur Valsson - LMI" userId="2ca2b872-158c-47f7-aff1-9404c9852146" providerId="ADAL" clId="{1990C814-4337-4557-AA14-B2021B53BC42}" dt="2023-08-21T21:34:08.652" v="87" actId="26606"/>
          <ac:spMkLst>
            <pc:docMk/>
            <pc:sldMk cId="3645639419" sldId="273"/>
            <ac:spMk id="4" creationId="{00000000-0000-0000-0000-000000000000}"/>
          </ac:spMkLst>
        </pc:spChg>
        <pc:spChg chg="mod">
          <ac:chgData name="Guðmundur Valsson - LMI" userId="2ca2b872-158c-47f7-aff1-9404c9852146" providerId="ADAL" clId="{1990C814-4337-4557-AA14-B2021B53BC42}" dt="2023-08-21T21:34:08.652" v="87" actId="26606"/>
          <ac:spMkLst>
            <pc:docMk/>
            <pc:sldMk cId="3645639419" sldId="273"/>
            <ac:spMk id="5" creationId="{00000000-0000-0000-0000-000000000000}"/>
          </ac:spMkLst>
        </pc:spChg>
        <pc:spChg chg="mod">
          <ac:chgData name="Guðmundur Valsson - LMI" userId="2ca2b872-158c-47f7-aff1-9404c9852146" providerId="ADAL" clId="{1990C814-4337-4557-AA14-B2021B53BC42}" dt="2023-08-21T21:34:08.652" v="87" actId="26606"/>
          <ac:spMkLst>
            <pc:docMk/>
            <pc:sldMk cId="3645639419" sldId="273"/>
            <ac:spMk id="6" creationId="{00000000-0000-0000-0000-000000000000}"/>
          </ac:spMkLst>
        </pc:spChg>
        <pc:picChg chg="add del mod">
          <ac:chgData name="Guðmundur Valsson - LMI" userId="2ca2b872-158c-47f7-aff1-9404c9852146" providerId="ADAL" clId="{1990C814-4337-4557-AA14-B2021B53BC42}" dt="2023-08-21T21:34:00.028" v="85"/>
          <ac:picMkLst>
            <pc:docMk/>
            <pc:sldMk cId="3645639419" sldId="273"/>
            <ac:picMk id="1026" creationId="{96B3B5E0-8A3B-1199-DD86-BE155337AFC3}"/>
          </ac:picMkLst>
        </pc:picChg>
        <pc:picChg chg="add mod ord">
          <ac:chgData name="Guðmundur Valsson - LMI" userId="2ca2b872-158c-47f7-aff1-9404c9852146" providerId="ADAL" clId="{1990C814-4337-4557-AA14-B2021B53BC42}" dt="2023-08-21T21:34:17.413" v="88" actId="14100"/>
          <ac:picMkLst>
            <pc:docMk/>
            <pc:sldMk cId="3645639419" sldId="273"/>
            <ac:picMk id="1028" creationId="{C4E7E1A1-9E39-9977-778E-6860FD81008F}"/>
          </ac:picMkLst>
        </pc:picChg>
      </pc:sldChg>
      <pc:sldChg chg="modSp mod">
        <pc:chgData name="Guðmundur Valsson - LMI" userId="2ca2b872-158c-47f7-aff1-9404c9852146" providerId="ADAL" clId="{1990C814-4337-4557-AA14-B2021B53BC42}" dt="2023-08-21T21:20:32.180" v="1" actId="20577"/>
        <pc:sldMkLst>
          <pc:docMk/>
          <pc:sldMk cId="0" sldId="424"/>
        </pc:sldMkLst>
        <pc:spChg chg="mod">
          <ac:chgData name="Guðmundur Valsson - LMI" userId="2ca2b872-158c-47f7-aff1-9404c9852146" providerId="ADAL" clId="{1990C814-4337-4557-AA14-B2021B53BC42}" dt="2023-08-21T21:20:32.180" v="1" actId="20577"/>
          <ac:spMkLst>
            <pc:docMk/>
            <pc:sldMk cId="0" sldId="424"/>
            <ac:spMk id="3" creationId="{00000000-0000-0000-0000-000000000000}"/>
          </ac:spMkLst>
        </pc:spChg>
      </pc:sldChg>
      <pc:sldChg chg="delSp modSp new mod">
        <pc:chgData name="Guðmundur Valsson - LMI" userId="2ca2b872-158c-47f7-aff1-9404c9852146" providerId="ADAL" clId="{1990C814-4337-4557-AA14-B2021B53BC42}" dt="2023-08-21T21:50:18.322" v="476" actId="20577"/>
        <pc:sldMkLst>
          <pc:docMk/>
          <pc:sldMk cId="444549306" sldId="438"/>
        </pc:sldMkLst>
        <pc:spChg chg="mod">
          <ac:chgData name="Guðmundur Valsson - LMI" userId="2ca2b872-158c-47f7-aff1-9404c9852146" providerId="ADAL" clId="{1990C814-4337-4557-AA14-B2021B53BC42}" dt="2023-08-21T21:43:44.042" v="164" actId="20577"/>
          <ac:spMkLst>
            <pc:docMk/>
            <pc:sldMk cId="444549306" sldId="438"/>
            <ac:spMk id="2" creationId="{6E2FB5C8-FB89-04BE-102B-05C14907B5A0}"/>
          </ac:spMkLst>
        </pc:spChg>
        <pc:spChg chg="mod">
          <ac:chgData name="Guðmundur Valsson - LMI" userId="2ca2b872-158c-47f7-aff1-9404c9852146" providerId="ADAL" clId="{1990C814-4337-4557-AA14-B2021B53BC42}" dt="2023-08-21T21:50:18.322" v="476" actId="20577"/>
          <ac:spMkLst>
            <pc:docMk/>
            <pc:sldMk cId="444549306" sldId="438"/>
            <ac:spMk id="3" creationId="{960DDC69-2D1B-95CA-309D-72AB3FC8C747}"/>
          </ac:spMkLst>
        </pc:spChg>
        <pc:spChg chg="del">
          <ac:chgData name="Guðmundur Valsson - LMI" userId="2ca2b872-158c-47f7-aff1-9404c9852146" providerId="ADAL" clId="{1990C814-4337-4557-AA14-B2021B53BC42}" dt="2023-08-21T21:43:27.270" v="148" actId="478"/>
          <ac:spMkLst>
            <pc:docMk/>
            <pc:sldMk cId="444549306" sldId="438"/>
            <ac:spMk id="4" creationId="{5BDCCE46-6A24-95CA-8BD1-B468BC05B873}"/>
          </ac:spMkLst>
        </pc:spChg>
      </pc:sldChg>
    </pc:docChg>
  </pc:docChgLst>
  <pc:docChgLst>
    <pc:chgData name="Guðmundur Valsson - LMI" userId="2ca2b872-158c-47f7-aff1-9404c9852146" providerId="ADAL" clId="{D318AB2F-975A-4912-8A8B-6681BECE460D}"/>
    <pc:docChg chg="modSld">
      <pc:chgData name="Guðmundur Valsson - LMI" userId="2ca2b872-158c-47f7-aff1-9404c9852146" providerId="ADAL" clId="{D318AB2F-975A-4912-8A8B-6681BECE460D}" dt="2023-08-25T10:21:40.126" v="309" actId="20577"/>
      <pc:docMkLst>
        <pc:docMk/>
      </pc:docMkLst>
      <pc:sldChg chg="modSp mod">
        <pc:chgData name="Guðmundur Valsson - LMI" userId="2ca2b872-158c-47f7-aff1-9404c9852146" providerId="ADAL" clId="{D318AB2F-975A-4912-8A8B-6681BECE460D}" dt="2023-08-25T10:21:40.126" v="309" actId="20577"/>
        <pc:sldMkLst>
          <pc:docMk/>
          <pc:sldMk cId="226306181" sldId="258"/>
        </pc:sldMkLst>
        <pc:graphicFrameChg chg="mod modGraphic">
          <ac:chgData name="Guðmundur Valsson - LMI" userId="2ca2b872-158c-47f7-aff1-9404c9852146" providerId="ADAL" clId="{D318AB2F-975A-4912-8A8B-6681BECE460D}" dt="2023-08-25T10:21:40.126" v="309" actId="20577"/>
          <ac:graphicFrameMkLst>
            <pc:docMk/>
            <pc:sldMk cId="226306181" sldId="258"/>
            <ac:graphicFrameMk id="3" creationId="{20EC4E01-DBB9-076D-B726-E82D1D11C3A0}"/>
          </ac:graphicFrameMkLst>
        </pc:graphicFrameChg>
      </pc:sldChg>
      <pc:sldChg chg="modSp mod">
        <pc:chgData name="Guðmundur Valsson - LMI" userId="2ca2b872-158c-47f7-aff1-9404c9852146" providerId="ADAL" clId="{D318AB2F-975A-4912-8A8B-6681BECE460D}" dt="2023-08-22T09:16:32.339" v="273" actId="20577"/>
        <pc:sldMkLst>
          <pc:docMk/>
          <pc:sldMk cId="3283070619" sldId="262"/>
        </pc:sldMkLst>
        <pc:spChg chg="mod">
          <ac:chgData name="Guðmundur Valsson - LMI" userId="2ca2b872-158c-47f7-aff1-9404c9852146" providerId="ADAL" clId="{D318AB2F-975A-4912-8A8B-6681BECE460D}" dt="2023-08-22T09:16:12.963" v="235" actId="20577"/>
          <ac:spMkLst>
            <pc:docMk/>
            <pc:sldMk cId="3283070619" sldId="262"/>
            <ac:spMk id="2" creationId="{00000000-0000-0000-0000-000000000000}"/>
          </ac:spMkLst>
        </pc:spChg>
        <pc:spChg chg="mod">
          <ac:chgData name="Guðmundur Valsson - LMI" userId="2ca2b872-158c-47f7-aff1-9404c9852146" providerId="ADAL" clId="{D318AB2F-975A-4912-8A8B-6681BECE460D}" dt="2023-08-22T09:16:32.339" v="273" actId="20577"/>
          <ac:spMkLst>
            <pc:docMk/>
            <pc:sldMk cId="3283070619" sldId="262"/>
            <ac:spMk id="3" creationId="{00000000-0000-0000-0000-000000000000}"/>
          </ac:spMkLst>
        </pc:spChg>
      </pc:sldChg>
      <pc:sldChg chg="modSp mod">
        <pc:chgData name="Guðmundur Valsson - LMI" userId="2ca2b872-158c-47f7-aff1-9404c9852146" providerId="ADAL" clId="{D318AB2F-975A-4912-8A8B-6681BECE460D}" dt="2023-08-22T09:23:02.343" v="280" actId="20577"/>
        <pc:sldMkLst>
          <pc:docMk/>
          <pc:sldMk cId="4169733810" sldId="370"/>
        </pc:sldMkLst>
        <pc:spChg chg="mod">
          <ac:chgData name="Guðmundur Valsson - LMI" userId="2ca2b872-158c-47f7-aff1-9404c9852146" providerId="ADAL" clId="{D318AB2F-975A-4912-8A8B-6681BECE460D}" dt="2023-08-22T09:23:02.343" v="280" actId="20577"/>
          <ac:spMkLst>
            <pc:docMk/>
            <pc:sldMk cId="4169733810" sldId="370"/>
            <ac:spMk id="3" creationId="{00000000-0000-0000-0000-000000000000}"/>
          </ac:spMkLst>
        </pc:spChg>
      </pc:sldChg>
      <pc:sldChg chg="modSp mod">
        <pc:chgData name="Guðmundur Valsson - LMI" userId="2ca2b872-158c-47f7-aff1-9404c9852146" providerId="ADAL" clId="{D318AB2F-975A-4912-8A8B-6681BECE460D}" dt="2023-08-22T09:21:46.980" v="279" actId="20577"/>
        <pc:sldMkLst>
          <pc:docMk/>
          <pc:sldMk cId="3058841877" sldId="373"/>
        </pc:sldMkLst>
        <pc:spChg chg="mod">
          <ac:chgData name="Guðmundur Valsson - LMI" userId="2ca2b872-158c-47f7-aff1-9404c9852146" providerId="ADAL" clId="{D318AB2F-975A-4912-8A8B-6681BECE460D}" dt="2023-08-22T09:21:46.980" v="279" actId="20577"/>
          <ac:spMkLst>
            <pc:docMk/>
            <pc:sldMk cId="3058841877" sldId="373"/>
            <ac:spMk id="3" creationId="{00000000-0000-0000-0000-000000000000}"/>
          </ac:spMkLst>
        </pc:spChg>
      </pc:sldChg>
      <pc:sldChg chg="modSp mod">
        <pc:chgData name="Guðmundur Valsson - LMI" userId="2ca2b872-158c-47f7-aff1-9404c9852146" providerId="ADAL" clId="{D318AB2F-975A-4912-8A8B-6681BECE460D}" dt="2023-08-22T08:41:51.403" v="6" actId="20577"/>
        <pc:sldMkLst>
          <pc:docMk/>
          <pc:sldMk cId="295359564" sldId="374"/>
        </pc:sldMkLst>
        <pc:spChg chg="mod">
          <ac:chgData name="Guðmundur Valsson - LMI" userId="2ca2b872-158c-47f7-aff1-9404c9852146" providerId="ADAL" clId="{D318AB2F-975A-4912-8A8B-6681BECE460D}" dt="2023-08-22T08:41:51.403" v="6" actId="20577"/>
          <ac:spMkLst>
            <pc:docMk/>
            <pc:sldMk cId="295359564" sldId="374"/>
            <ac:spMk id="3" creationId="{6C22496B-52CE-4F84-ADCD-26618260D78C}"/>
          </ac:spMkLst>
        </pc:spChg>
      </pc:sldChg>
      <pc:sldChg chg="modSp mod">
        <pc:chgData name="Guðmundur Valsson - LMI" userId="2ca2b872-158c-47f7-aff1-9404c9852146" providerId="ADAL" clId="{D318AB2F-975A-4912-8A8B-6681BECE460D}" dt="2023-08-22T09:00:01.295" v="106" actId="20577"/>
        <pc:sldMkLst>
          <pc:docMk/>
          <pc:sldMk cId="405040264" sldId="427"/>
        </pc:sldMkLst>
        <pc:spChg chg="mod">
          <ac:chgData name="Guðmundur Valsson - LMI" userId="2ca2b872-158c-47f7-aff1-9404c9852146" providerId="ADAL" clId="{D318AB2F-975A-4912-8A8B-6681BECE460D}" dt="2023-08-22T09:00:01.295" v="106" actId="20577"/>
          <ac:spMkLst>
            <pc:docMk/>
            <pc:sldMk cId="405040264" sldId="427"/>
            <ac:spMk id="3" creationId="{2CF90D51-5ACA-768F-1D58-FA9B536FBF3D}"/>
          </ac:spMkLst>
        </pc:spChg>
      </pc:sldChg>
      <pc:sldChg chg="modSp mod">
        <pc:chgData name="Guðmundur Valsson - LMI" userId="2ca2b872-158c-47f7-aff1-9404c9852146" providerId="ADAL" clId="{D318AB2F-975A-4912-8A8B-6681BECE460D}" dt="2023-08-22T08:46:00.061" v="19" actId="20577"/>
        <pc:sldMkLst>
          <pc:docMk/>
          <pc:sldMk cId="3381783964" sldId="432"/>
        </pc:sldMkLst>
        <pc:spChg chg="mod">
          <ac:chgData name="Guðmundur Valsson - LMI" userId="2ca2b872-158c-47f7-aff1-9404c9852146" providerId="ADAL" clId="{D318AB2F-975A-4912-8A8B-6681BECE460D}" dt="2023-08-22T08:46:00.061" v="19" actId="20577"/>
          <ac:spMkLst>
            <pc:docMk/>
            <pc:sldMk cId="3381783964" sldId="432"/>
            <ac:spMk id="3" creationId="{AE4DE309-F63D-8615-7A03-E7114AA96405}"/>
          </ac:spMkLst>
        </pc:spChg>
      </pc:sldChg>
      <pc:sldChg chg="modSp mod">
        <pc:chgData name="Guðmundur Valsson - LMI" userId="2ca2b872-158c-47f7-aff1-9404c9852146" providerId="ADAL" clId="{D318AB2F-975A-4912-8A8B-6681BECE460D}" dt="2023-08-22T09:15:29.865" v="224" actId="403"/>
        <pc:sldMkLst>
          <pc:docMk/>
          <pc:sldMk cId="1599717053" sldId="437"/>
        </pc:sldMkLst>
        <pc:graphicFrameChg chg="mod modGraphic">
          <ac:chgData name="Guðmundur Valsson - LMI" userId="2ca2b872-158c-47f7-aff1-9404c9852146" providerId="ADAL" clId="{D318AB2F-975A-4912-8A8B-6681BECE460D}" dt="2023-08-22T09:15:29.865" v="224" actId="403"/>
          <ac:graphicFrameMkLst>
            <pc:docMk/>
            <pc:sldMk cId="1599717053" sldId="437"/>
            <ac:graphicFrameMk id="3" creationId="{B9FDF99D-EE32-C1BF-1F25-F272D65D4D6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C30F9-EFAF-4B45-895F-9684F190145C}" type="datetimeFigureOut">
              <a:rPr lang="is-IS" smtClean="0"/>
              <a:t>25.8.2023</a:t>
            </a:fld>
            <a:endParaRPr lang="is-IS"/>
          </a:p>
        </p:txBody>
      </p:sp>
      <p:sp>
        <p:nvSpPr>
          <p:cNvPr id="4" name="Skyggnumyndastaðgengill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D2677-46E4-40D4-BEFE-19A3EBE82297}" type="slidenum">
              <a:rPr lang="is-IS" smtClean="0"/>
              <a:t>‹#›</a:t>
            </a:fld>
            <a:endParaRPr lang="is-IS"/>
          </a:p>
        </p:txBody>
      </p:sp>
    </p:spTree>
    <p:extLst>
      <p:ext uri="{BB962C8B-B14F-4D97-AF65-F5344CB8AC3E}">
        <p14:creationId xmlns:p14="http://schemas.microsoft.com/office/powerpoint/2010/main" val="20136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fld id="{51FB55FB-7AF8-4479-B302-B61F4F66D97F}" type="slidenum">
              <a:rPr lang="is-IS" smtClean="0"/>
              <a:pPr/>
              <a:t>1</a:t>
            </a:fld>
            <a:endParaRPr lang="is-I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4938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395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0841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fld id="{51FB55FB-7AF8-4479-B302-B61F4F66D97F}" type="slidenum">
              <a:rPr lang="is-IS" smtClean="0"/>
              <a:pPr/>
              <a:t>31</a:t>
            </a:fld>
            <a:endParaRPr lang="is-IS"/>
          </a:p>
        </p:txBody>
      </p:sp>
    </p:spTree>
    <p:extLst>
      <p:ext uri="{BB962C8B-B14F-4D97-AF65-F5344CB8AC3E}">
        <p14:creationId xmlns:p14="http://schemas.microsoft.com/office/powerpoint/2010/main" val="129069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fld id="{51FB55FB-7AF8-4479-B302-B61F4F66D97F}" type="slidenum">
              <a:rPr lang="is-IS" smtClean="0"/>
              <a:pPr/>
              <a:t>32</a:t>
            </a:fld>
            <a:endParaRPr lang="is-IS"/>
          </a:p>
        </p:txBody>
      </p:sp>
    </p:spTree>
    <p:extLst>
      <p:ext uri="{BB962C8B-B14F-4D97-AF65-F5344CB8AC3E}">
        <p14:creationId xmlns:p14="http://schemas.microsoft.com/office/powerpoint/2010/main" val="3280524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5644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1282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2995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4099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fld id="{51FB55FB-7AF8-4479-B302-B61F4F66D97F}" type="slidenum">
              <a:rPr lang="is-IS" smtClean="0"/>
              <a:pPr/>
              <a:t>40</a:t>
            </a:fld>
            <a:endParaRPr lang="is-I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fld id="{51FB55FB-7AF8-4479-B302-B61F4F66D97F}" type="slidenum">
              <a:rPr lang="is-IS" smtClean="0"/>
              <a:pPr/>
              <a:t>2</a:t>
            </a:fld>
            <a:endParaRPr lang="is-I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fld id="{51FB55FB-7AF8-4479-B302-B61F4F66D97F}" type="slidenum">
              <a:rPr lang="is-IS" smtClean="0"/>
              <a:pPr/>
              <a:t>41</a:t>
            </a:fld>
            <a:endParaRPr lang="is-I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3371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3935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927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961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5231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FB55FB-7AF8-4479-B302-B61F4F66D97F}" type="slidenum">
              <a:rPr kumimoji="0" lang="is-I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s-I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5150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s-IS"/>
              <a:t>Smelltu til að breyta stíl aðaltitils</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s-IS"/>
              <a:t>Smelltu til að breyta stíl aðalundirtitla</a:t>
            </a:r>
            <a:endParaRPr lang="en-US" dirty="0"/>
          </a:p>
        </p:txBody>
      </p:sp>
      <p:sp>
        <p:nvSpPr>
          <p:cNvPr id="4" name="Date Placeholder 3"/>
          <p:cNvSpPr>
            <a:spLocks noGrp="1"/>
          </p:cNvSpPr>
          <p:nvPr>
            <p:ph type="dt" sz="half" idx="10"/>
          </p:nvPr>
        </p:nvSpPr>
        <p:spPr/>
        <p:txBody>
          <a:bodyPr/>
          <a:lstStyle/>
          <a:p>
            <a:fld id="{677D4364-D848-43A9-9CC6-32EA25E673B7}" type="datetimeFigureOut">
              <a:rPr lang="is-IS" smtClean="0"/>
              <a:t>25.8.2023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4F6AA78A-083C-4305-84D0-53189BE8DE4F}" type="slidenum">
              <a:rPr lang="is-IS" smtClean="0"/>
              <a:t>‹#›</a:t>
            </a:fld>
            <a:endParaRPr lang="is-IS"/>
          </a:p>
        </p:txBody>
      </p:sp>
    </p:spTree>
    <p:extLst>
      <p:ext uri="{BB962C8B-B14F-4D97-AF65-F5344CB8AC3E}">
        <p14:creationId xmlns:p14="http://schemas.microsoft.com/office/powerpoint/2010/main" val="374316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Smelltu til að breyta stíl aðaltitils</a:t>
            </a:r>
            <a:endParaRPr lang="en-US" dirty="0"/>
          </a:p>
        </p:txBody>
      </p:sp>
      <p:sp>
        <p:nvSpPr>
          <p:cNvPr id="3" name="Vertical Text Placeholder 2"/>
          <p:cNvSpPr>
            <a:spLocks noGrp="1"/>
          </p:cNvSpPr>
          <p:nvPr>
            <p:ph type="body" orient="vert" idx="1"/>
          </p:nvPr>
        </p:nvSpPr>
        <p:spPr/>
        <p:txBody>
          <a:bodyPr vert="eaVert"/>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4" name="Date Placeholder 3"/>
          <p:cNvSpPr>
            <a:spLocks noGrp="1"/>
          </p:cNvSpPr>
          <p:nvPr>
            <p:ph type="dt" sz="half" idx="10"/>
          </p:nvPr>
        </p:nvSpPr>
        <p:spPr/>
        <p:txBody>
          <a:bodyPr/>
          <a:lstStyle/>
          <a:p>
            <a:fld id="{677D4364-D848-43A9-9CC6-32EA25E673B7}" type="datetimeFigureOut">
              <a:rPr lang="is-IS" smtClean="0"/>
              <a:t>25.8.2023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4F6AA78A-083C-4305-84D0-53189BE8DE4F}" type="slidenum">
              <a:rPr lang="is-IS" smtClean="0"/>
              <a:t>‹#›</a:t>
            </a:fld>
            <a:endParaRPr lang="is-IS"/>
          </a:p>
        </p:txBody>
      </p:sp>
    </p:spTree>
    <p:extLst>
      <p:ext uri="{BB962C8B-B14F-4D97-AF65-F5344CB8AC3E}">
        <p14:creationId xmlns:p14="http://schemas.microsoft.com/office/powerpoint/2010/main" val="122494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s-IS"/>
              <a:t>Smelltu til að breyta stíl aðaltitils</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4" name="Date Placeholder 3"/>
          <p:cNvSpPr>
            <a:spLocks noGrp="1"/>
          </p:cNvSpPr>
          <p:nvPr>
            <p:ph type="dt" sz="half" idx="10"/>
          </p:nvPr>
        </p:nvSpPr>
        <p:spPr/>
        <p:txBody>
          <a:bodyPr/>
          <a:lstStyle/>
          <a:p>
            <a:fld id="{677D4364-D848-43A9-9CC6-32EA25E673B7}" type="datetimeFigureOut">
              <a:rPr lang="is-IS" smtClean="0"/>
              <a:t>25.8.2023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4F6AA78A-083C-4305-84D0-53189BE8DE4F}" type="slidenum">
              <a:rPr lang="is-IS" smtClean="0"/>
              <a:t>‹#›</a:t>
            </a:fld>
            <a:endParaRPr lang="is-IS"/>
          </a:p>
        </p:txBody>
      </p:sp>
    </p:spTree>
    <p:extLst>
      <p:ext uri="{BB962C8B-B14F-4D97-AF65-F5344CB8AC3E}">
        <p14:creationId xmlns:p14="http://schemas.microsoft.com/office/powerpoint/2010/main" val="3098964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s-IS"/>
          </a:p>
        </p:txBody>
      </p:sp>
      <p:sp>
        <p:nvSpPr>
          <p:cNvPr id="4" name="Date Placeholder 3"/>
          <p:cNvSpPr>
            <a:spLocks noGrp="1"/>
          </p:cNvSpPr>
          <p:nvPr>
            <p:ph type="dt" sz="half" idx="10"/>
          </p:nvPr>
        </p:nvSpPr>
        <p:spPr/>
        <p:txBody>
          <a:bodyPr/>
          <a:lstStyle>
            <a:lvl1pPr>
              <a:defRPr/>
            </a:lvl1pPr>
          </a:lstStyle>
          <a:p>
            <a:r>
              <a:rPr lang="en-US"/>
              <a:t>Guðmundur Þór Valsson</a:t>
            </a:r>
            <a:endParaRPr lang="is-IS"/>
          </a:p>
        </p:txBody>
      </p:sp>
      <p:sp>
        <p:nvSpPr>
          <p:cNvPr id="5" name="Footer Placeholder 4"/>
          <p:cNvSpPr>
            <a:spLocks noGrp="1"/>
          </p:cNvSpPr>
          <p:nvPr>
            <p:ph type="ftr" sz="quarter" idx="11"/>
          </p:nvPr>
        </p:nvSpPr>
        <p:spPr/>
        <p:txBody>
          <a:bodyPr/>
          <a:lstStyle/>
          <a:p>
            <a:r>
              <a:rPr lang="is-IS"/>
              <a:t>LANDMÆLINGAR BT LAM1013</a:t>
            </a:r>
            <a:endParaRPr lang="is-IS" dirty="0"/>
          </a:p>
        </p:txBody>
      </p:sp>
      <p:sp>
        <p:nvSpPr>
          <p:cNvPr id="6" name="Slide Number Placeholder 5"/>
          <p:cNvSpPr>
            <a:spLocks noGrp="1"/>
          </p:cNvSpPr>
          <p:nvPr>
            <p:ph type="sldNum" sz="quarter" idx="12"/>
          </p:nvPr>
        </p:nvSpPr>
        <p:spPr/>
        <p:txBody>
          <a:bodyPr/>
          <a:lstStyle/>
          <a:p>
            <a:endParaRPr lang="is-IS"/>
          </a:p>
        </p:txBody>
      </p:sp>
    </p:spTree>
    <p:extLst>
      <p:ext uri="{BB962C8B-B14F-4D97-AF65-F5344CB8AC3E}">
        <p14:creationId xmlns:p14="http://schemas.microsoft.com/office/powerpoint/2010/main" val="2342668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r>
              <a:rPr lang="en-US"/>
              <a:t>Guðmundur Þór Valsson</a:t>
            </a:r>
            <a:endParaRPr lang="is-IS"/>
          </a:p>
        </p:txBody>
      </p:sp>
      <p:sp>
        <p:nvSpPr>
          <p:cNvPr id="5" name="Footer Placeholder 4"/>
          <p:cNvSpPr>
            <a:spLocks noGrp="1"/>
          </p:cNvSpPr>
          <p:nvPr>
            <p:ph type="ftr" sz="quarter" idx="11"/>
          </p:nvPr>
        </p:nvSpPr>
        <p:spPr/>
        <p:txBody>
          <a:bodyPr/>
          <a:lstStyle/>
          <a:p>
            <a:r>
              <a:rPr lang="is-IS"/>
              <a:t>LANDMÆLINGAR BT LAM1013</a:t>
            </a:r>
            <a:endParaRPr lang="is-IS" dirty="0"/>
          </a:p>
        </p:txBody>
      </p:sp>
      <p:sp>
        <p:nvSpPr>
          <p:cNvPr id="6" name="Slide Number Placeholder 5"/>
          <p:cNvSpPr>
            <a:spLocks noGrp="1"/>
          </p:cNvSpPr>
          <p:nvPr>
            <p:ph type="sldNum" sz="quarter" idx="12"/>
          </p:nvPr>
        </p:nvSpPr>
        <p:spPr/>
        <p:txBody>
          <a:bodyPr/>
          <a:lstStyle/>
          <a:p>
            <a:fld id="{BA32C6AE-17C7-409E-A9FE-C920BA265E2C}" type="slidenum">
              <a:rPr lang="is-IS" smtClean="0"/>
              <a:pPr/>
              <a:t>‹#›</a:t>
            </a:fld>
            <a:endParaRPr lang="is-IS"/>
          </a:p>
        </p:txBody>
      </p:sp>
    </p:spTree>
    <p:extLst>
      <p:ext uri="{BB962C8B-B14F-4D97-AF65-F5344CB8AC3E}">
        <p14:creationId xmlns:p14="http://schemas.microsoft.com/office/powerpoint/2010/main" val="1720046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a:t>Guðmundur Þór Valsson</a:t>
            </a:r>
            <a:endParaRPr lang="is-IS"/>
          </a:p>
        </p:txBody>
      </p:sp>
      <p:sp>
        <p:nvSpPr>
          <p:cNvPr id="5" name="Footer Placeholder 4"/>
          <p:cNvSpPr>
            <a:spLocks noGrp="1"/>
          </p:cNvSpPr>
          <p:nvPr>
            <p:ph type="ftr" sz="quarter" idx="11"/>
          </p:nvPr>
        </p:nvSpPr>
        <p:spPr/>
        <p:txBody>
          <a:bodyPr/>
          <a:lstStyle/>
          <a:p>
            <a:r>
              <a:rPr lang="is-IS"/>
              <a:t>LANDMÆLINGAR BT LAM1013</a:t>
            </a:r>
            <a:endParaRPr lang="is-IS" dirty="0"/>
          </a:p>
        </p:txBody>
      </p:sp>
      <p:sp>
        <p:nvSpPr>
          <p:cNvPr id="6" name="Slide Number Placeholder 5"/>
          <p:cNvSpPr>
            <a:spLocks noGrp="1"/>
          </p:cNvSpPr>
          <p:nvPr>
            <p:ph type="sldNum" sz="quarter" idx="12"/>
          </p:nvPr>
        </p:nvSpPr>
        <p:spPr/>
        <p:txBody>
          <a:bodyPr/>
          <a:lstStyle/>
          <a:p>
            <a:fld id="{BA32C6AE-17C7-409E-A9FE-C920BA265E2C}" type="slidenum">
              <a:rPr lang="is-IS" smtClean="0"/>
              <a:pPr/>
              <a:t>‹#›</a:t>
            </a:fld>
            <a:endParaRPr lang="is-IS"/>
          </a:p>
        </p:txBody>
      </p:sp>
    </p:spTree>
    <p:extLst>
      <p:ext uri="{BB962C8B-B14F-4D97-AF65-F5344CB8AC3E}">
        <p14:creationId xmlns:p14="http://schemas.microsoft.com/office/powerpoint/2010/main" val="100068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Date Placeholder 4"/>
          <p:cNvSpPr>
            <a:spLocks noGrp="1"/>
          </p:cNvSpPr>
          <p:nvPr>
            <p:ph type="dt" sz="half" idx="10"/>
          </p:nvPr>
        </p:nvSpPr>
        <p:spPr/>
        <p:txBody>
          <a:bodyPr/>
          <a:lstStyle/>
          <a:p>
            <a:r>
              <a:rPr lang="en-US"/>
              <a:t>Guðmundur Þór Valsson</a:t>
            </a:r>
            <a:endParaRPr lang="is-IS"/>
          </a:p>
        </p:txBody>
      </p:sp>
      <p:sp>
        <p:nvSpPr>
          <p:cNvPr id="6" name="Footer Placeholder 5"/>
          <p:cNvSpPr>
            <a:spLocks noGrp="1"/>
          </p:cNvSpPr>
          <p:nvPr>
            <p:ph type="ftr" sz="quarter" idx="11"/>
          </p:nvPr>
        </p:nvSpPr>
        <p:spPr/>
        <p:txBody>
          <a:bodyPr/>
          <a:lstStyle/>
          <a:p>
            <a:r>
              <a:rPr lang="is-IS"/>
              <a:t>LANDMÆLINGAR BT LAM1013</a:t>
            </a:r>
            <a:endParaRPr lang="is-IS" dirty="0"/>
          </a:p>
        </p:txBody>
      </p:sp>
      <p:sp>
        <p:nvSpPr>
          <p:cNvPr id="7" name="Slide Number Placeholder 6"/>
          <p:cNvSpPr>
            <a:spLocks noGrp="1"/>
          </p:cNvSpPr>
          <p:nvPr>
            <p:ph type="sldNum" sz="quarter" idx="12"/>
          </p:nvPr>
        </p:nvSpPr>
        <p:spPr/>
        <p:txBody>
          <a:bodyPr/>
          <a:lstStyle/>
          <a:p>
            <a:fld id="{BA32C6AE-17C7-409E-A9FE-C920BA265E2C}" type="slidenum">
              <a:rPr lang="is-IS" smtClean="0"/>
              <a:pPr/>
              <a:t>‹#›</a:t>
            </a:fld>
            <a:endParaRPr lang="is-IS"/>
          </a:p>
        </p:txBody>
      </p:sp>
    </p:spTree>
    <p:extLst>
      <p:ext uri="{BB962C8B-B14F-4D97-AF65-F5344CB8AC3E}">
        <p14:creationId xmlns:p14="http://schemas.microsoft.com/office/powerpoint/2010/main" val="3997069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7" name="Date Placeholder 6"/>
          <p:cNvSpPr>
            <a:spLocks noGrp="1"/>
          </p:cNvSpPr>
          <p:nvPr>
            <p:ph type="dt" sz="half" idx="10"/>
          </p:nvPr>
        </p:nvSpPr>
        <p:spPr/>
        <p:txBody>
          <a:bodyPr/>
          <a:lstStyle/>
          <a:p>
            <a:r>
              <a:rPr lang="en-US"/>
              <a:t>Guðmundur Þór Valsson</a:t>
            </a:r>
            <a:endParaRPr lang="is-IS"/>
          </a:p>
        </p:txBody>
      </p:sp>
      <p:sp>
        <p:nvSpPr>
          <p:cNvPr id="8" name="Footer Placeholder 7"/>
          <p:cNvSpPr>
            <a:spLocks noGrp="1"/>
          </p:cNvSpPr>
          <p:nvPr>
            <p:ph type="ftr" sz="quarter" idx="11"/>
          </p:nvPr>
        </p:nvSpPr>
        <p:spPr/>
        <p:txBody>
          <a:bodyPr/>
          <a:lstStyle/>
          <a:p>
            <a:r>
              <a:rPr lang="is-IS"/>
              <a:t>LANDMÆLINGAR BT LAM1013</a:t>
            </a:r>
            <a:endParaRPr lang="is-IS" dirty="0"/>
          </a:p>
        </p:txBody>
      </p:sp>
      <p:sp>
        <p:nvSpPr>
          <p:cNvPr id="9" name="Slide Number Placeholder 8"/>
          <p:cNvSpPr>
            <a:spLocks noGrp="1"/>
          </p:cNvSpPr>
          <p:nvPr>
            <p:ph type="sldNum" sz="quarter" idx="12"/>
          </p:nvPr>
        </p:nvSpPr>
        <p:spPr/>
        <p:txBody>
          <a:bodyPr/>
          <a:lstStyle/>
          <a:p>
            <a:fld id="{BA32C6AE-17C7-409E-A9FE-C920BA265E2C}" type="slidenum">
              <a:rPr lang="is-IS" smtClean="0"/>
              <a:pPr/>
              <a:t>‹#›</a:t>
            </a:fld>
            <a:endParaRPr lang="is-IS"/>
          </a:p>
        </p:txBody>
      </p:sp>
    </p:spTree>
    <p:extLst>
      <p:ext uri="{BB962C8B-B14F-4D97-AF65-F5344CB8AC3E}">
        <p14:creationId xmlns:p14="http://schemas.microsoft.com/office/powerpoint/2010/main" val="1223974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Date Placeholder 2"/>
          <p:cNvSpPr>
            <a:spLocks noGrp="1"/>
          </p:cNvSpPr>
          <p:nvPr>
            <p:ph type="dt" sz="half" idx="10"/>
          </p:nvPr>
        </p:nvSpPr>
        <p:spPr/>
        <p:txBody>
          <a:bodyPr/>
          <a:lstStyle/>
          <a:p>
            <a:r>
              <a:rPr lang="en-US"/>
              <a:t>Guðmundur Þór Valsson</a:t>
            </a:r>
            <a:endParaRPr lang="is-IS"/>
          </a:p>
        </p:txBody>
      </p:sp>
      <p:sp>
        <p:nvSpPr>
          <p:cNvPr id="4" name="Footer Placeholder 3"/>
          <p:cNvSpPr>
            <a:spLocks noGrp="1"/>
          </p:cNvSpPr>
          <p:nvPr>
            <p:ph type="ftr" sz="quarter" idx="11"/>
          </p:nvPr>
        </p:nvSpPr>
        <p:spPr/>
        <p:txBody>
          <a:bodyPr/>
          <a:lstStyle/>
          <a:p>
            <a:r>
              <a:rPr lang="is-IS"/>
              <a:t>LANDMÆLINGAR BT LAM1013</a:t>
            </a:r>
            <a:endParaRPr lang="is-IS" dirty="0"/>
          </a:p>
        </p:txBody>
      </p:sp>
      <p:sp>
        <p:nvSpPr>
          <p:cNvPr id="5" name="Slide Number Placeholder 4"/>
          <p:cNvSpPr>
            <a:spLocks noGrp="1"/>
          </p:cNvSpPr>
          <p:nvPr>
            <p:ph type="sldNum" sz="quarter" idx="12"/>
          </p:nvPr>
        </p:nvSpPr>
        <p:spPr/>
        <p:txBody>
          <a:bodyPr/>
          <a:lstStyle/>
          <a:p>
            <a:fld id="{BA32C6AE-17C7-409E-A9FE-C920BA265E2C}" type="slidenum">
              <a:rPr lang="is-IS" smtClean="0"/>
              <a:pPr/>
              <a:t>‹#›</a:t>
            </a:fld>
            <a:endParaRPr lang="is-IS"/>
          </a:p>
        </p:txBody>
      </p:sp>
    </p:spTree>
    <p:extLst>
      <p:ext uri="{BB962C8B-B14F-4D97-AF65-F5344CB8AC3E}">
        <p14:creationId xmlns:p14="http://schemas.microsoft.com/office/powerpoint/2010/main" val="1768898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Guðmundur Þór Valsson</a:t>
            </a:r>
            <a:endParaRPr lang="is-IS"/>
          </a:p>
        </p:txBody>
      </p:sp>
      <p:sp>
        <p:nvSpPr>
          <p:cNvPr id="3" name="Footer Placeholder 2"/>
          <p:cNvSpPr>
            <a:spLocks noGrp="1"/>
          </p:cNvSpPr>
          <p:nvPr>
            <p:ph type="ftr" sz="quarter" idx="11"/>
          </p:nvPr>
        </p:nvSpPr>
        <p:spPr/>
        <p:txBody>
          <a:bodyPr/>
          <a:lstStyle/>
          <a:p>
            <a:r>
              <a:rPr lang="is-IS"/>
              <a:t>LANDMÆLINGAR BT LAM1013</a:t>
            </a:r>
            <a:endParaRPr lang="is-IS" dirty="0"/>
          </a:p>
        </p:txBody>
      </p:sp>
      <p:sp>
        <p:nvSpPr>
          <p:cNvPr id="4" name="Slide Number Placeholder 3"/>
          <p:cNvSpPr>
            <a:spLocks noGrp="1"/>
          </p:cNvSpPr>
          <p:nvPr>
            <p:ph type="sldNum" sz="quarter" idx="12"/>
          </p:nvPr>
        </p:nvSpPr>
        <p:spPr/>
        <p:txBody>
          <a:bodyPr/>
          <a:lstStyle/>
          <a:p>
            <a:fld id="{BA32C6AE-17C7-409E-A9FE-C920BA265E2C}" type="slidenum">
              <a:rPr lang="is-IS" smtClean="0"/>
              <a:pPr/>
              <a:t>‹#›</a:t>
            </a:fld>
            <a:endParaRPr lang="is-IS"/>
          </a:p>
        </p:txBody>
      </p:sp>
    </p:spTree>
    <p:extLst>
      <p:ext uri="{BB962C8B-B14F-4D97-AF65-F5344CB8AC3E}">
        <p14:creationId xmlns:p14="http://schemas.microsoft.com/office/powerpoint/2010/main" val="2999852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a:t>Guðmundur Þór Valsson</a:t>
            </a:r>
            <a:endParaRPr lang="is-IS"/>
          </a:p>
        </p:txBody>
      </p:sp>
      <p:sp>
        <p:nvSpPr>
          <p:cNvPr id="6" name="Footer Placeholder 5"/>
          <p:cNvSpPr>
            <a:spLocks noGrp="1"/>
          </p:cNvSpPr>
          <p:nvPr>
            <p:ph type="ftr" sz="quarter" idx="11"/>
          </p:nvPr>
        </p:nvSpPr>
        <p:spPr/>
        <p:txBody>
          <a:bodyPr/>
          <a:lstStyle/>
          <a:p>
            <a:r>
              <a:rPr lang="is-IS"/>
              <a:t>LANDMÆLINGAR BT LAM1013</a:t>
            </a:r>
            <a:endParaRPr lang="is-IS" dirty="0"/>
          </a:p>
        </p:txBody>
      </p:sp>
      <p:sp>
        <p:nvSpPr>
          <p:cNvPr id="7" name="Slide Number Placeholder 6"/>
          <p:cNvSpPr>
            <a:spLocks noGrp="1"/>
          </p:cNvSpPr>
          <p:nvPr>
            <p:ph type="sldNum" sz="quarter" idx="12"/>
          </p:nvPr>
        </p:nvSpPr>
        <p:spPr/>
        <p:txBody>
          <a:bodyPr/>
          <a:lstStyle/>
          <a:p>
            <a:fld id="{BA32C6AE-17C7-409E-A9FE-C920BA265E2C}" type="slidenum">
              <a:rPr lang="is-IS" smtClean="0"/>
              <a:pPr/>
              <a:t>‹#›</a:t>
            </a:fld>
            <a:endParaRPr lang="is-IS"/>
          </a:p>
        </p:txBody>
      </p:sp>
    </p:spTree>
    <p:extLst>
      <p:ext uri="{BB962C8B-B14F-4D97-AF65-F5344CB8AC3E}">
        <p14:creationId xmlns:p14="http://schemas.microsoft.com/office/powerpoint/2010/main" val="259608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Smelltu til að breyta stíl aðaltitils</a:t>
            </a:r>
            <a:endParaRPr lang="en-US" dirty="0"/>
          </a:p>
        </p:txBody>
      </p:sp>
      <p:sp>
        <p:nvSpPr>
          <p:cNvPr id="3" name="Content Placeholder 2"/>
          <p:cNvSpPr>
            <a:spLocks noGrp="1"/>
          </p:cNvSpPr>
          <p:nvPr>
            <p:ph idx="1"/>
          </p:nvPr>
        </p:nvSpPr>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4" name="Date Placeholder 3"/>
          <p:cNvSpPr>
            <a:spLocks noGrp="1"/>
          </p:cNvSpPr>
          <p:nvPr>
            <p:ph type="dt" sz="half" idx="10"/>
          </p:nvPr>
        </p:nvSpPr>
        <p:spPr/>
        <p:txBody>
          <a:bodyPr/>
          <a:lstStyle/>
          <a:p>
            <a:fld id="{677D4364-D848-43A9-9CC6-32EA25E673B7}" type="datetimeFigureOut">
              <a:rPr lang="is-IS" smtClean="0"/>
              <a:t>25.8.2023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4F6AA78A-083C-4305-84D0-53189BE8DE4F}" type="slidenum">
              <a:rPr lang="is-IS" smtClean="0"/>
              <a:t>‹#›</a:t>
            </a:fld>
            <a:endParaRPr lang="is-IS"/>
          </a:p>
        </p:txBody>
      </p:sp>
    </p:spTree>
    <p:extLst>
      <p:ext uri="{BB962C8B-B14F-4D97-AF65-F5344CB8AC3E}">
        <p14:creationId xmlns:p14="http://schemas.microsoft.com/office/powerpoint/2010/main" val="1322094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a:t>Guðmundur Þór Valsson</a:t>
            </a:r>
            <a:endParaRPr lang="is-IS"/>
          </a:p>
        </p:txBody>
      </p:sp>
      <p:sp>
        <p:nvSpPr>
          <p:cNvPr id="6" name="Footer Placeholder 5"/>
          <p:cNvSpPr>
            <a:spLocks noGrp="1"/>
          </p:cNvSpPr>
          <p:nvPr>
            <p:ph type="ftr" sz="quarter" idx="11"/>
          </p:nvPr>
        </p:nvSpPr>
        <p:spPr/>
        <p:txBody>
          <a:bodyPr/>
          <a:lstStyle/>
          <a:p>
            <a:r>
              <a:rPr lang="is-IS"/>
              <a:t>LANDMÆLINGAR BT LAM1013</a:t>
            </a:r>
            <a:endParaRPr lang="is-IS" dirty="0"/>
          </a:p>
        </p:txBody>
      </p:sp>
      <p:sp>
        <p:nvSpPr>
          <p:cNvPr id="7" name="Slide Number Placeholder 6"/>
          <p:cNvSpPr>
            <a:spLocks noGrp="1"/>
          </p:cNvSpPr>
          <p:nvPr>
            <p:ph type="sldNum" sz="quarter" idx="12"/>
          </p:nvPr>
        </p:nvSpPr>
        <p:spPr/>
        <p:txBody>
          <a:bodyPr/>
          <a:lstStyle/>
          <a:p>
            <a:fld id="{BA32C6AE-17C7-409E-A9FE-C920BA265E2C}" type="slidenum">
              <a:rPr lang="is-IS" smtClean="0"/>
              <a:pPr/>
              <a:t>‹#›</a:t>
            </a:fld>
            <a:endParaRPr lang="is-IS"/>
          </a:p>
        </p:txBody>
      </p:sp>
    </p:spTree>
    <p:extLst>
      <p:ext uri="{BB962C8B-B14F-4D97-AF65-F5344CB8AC3E}">
        <p14:creationId xmlns:p14="http://schemas.microsoft.com/office/powerpoint/2010/main" val="319116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p>
            <a:r>
              <a:rPr lang="en-US"/>
              <a:t>Guðmundur Þór Valsson</a:t>
            </a:r>
            <a:endParaRPr lang="is-IS"/>
          </a:p>
        </p:txBody>
      </p:sp>
      <p:sp>
        <p:nvSpPr>
          <p:cNvPr id="5" name="Footer Placeholder 4"/>
          <p:cNvSpPr>
            <a:spLocks noGrp="1"/>
          </p:cNvSpPr>
          <p:nvPr>
            <p:ph type="ftr" sz="quarter" idx="11"/>
          </p:nvPr>
        </p:nvSpPr>
        <p:spPr/>
        <p:txBody>
          <a:bodyPr/>
          <a:lstStyle/>
          <a:p>
            <a:r>
              <a:rPr lang="is-IS"/>
              <a:t>LANDMÆLINGAR BT LAM1013</a:t>
            </a:r>
            <a:endParaRPr lang="is-IS" dirty="0"/>
          </a:p>
        </p:txBody>
      </p:sp>
      <p:sp>
        <p:nvSpPr>
          <p:cNvPr id="6" name="Slide Number Placeholder 5"/>
          <p:cNvSpPr>
            <a:spLocks noGrp="1"/>
          </p:cNvSpPr>
          <p:nvPr>
            <p:ph type="sldNum" sz="quarter" idx="12"/>
          </p:nvPr>
        </p:nvSpPr>
        <p:spPr/>
        <p:txBody>
          <a:bodyPr/>
          <a:lstStyle/>
          <a:p>
            <a:fld id="{BA32C6AE-17C7-409E-A9FE-C920BA265E2C}" type="slidenum">
              <a:rPr lang="is-IS" smtClean="0"/>
              <a:pPr/>
              <a:t>‹#›</a:t>
            </a:fld>
            <a:endParaRPr lang="is-IS"/>
          </a:p>
        </p:txBody>
      </p:sp>
    </p:spTree>
    <p:extLst>
      <p:ext uri="{BB962C8B-B14F-4D97-AF65-F5344CB8AC3E}">
        <p14:creationId xmlns:p14="http://schemas.microsoft.com/office/powerpoint/2010/main" val="179936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US"/>
              <a:t>Guðmundur Þór Valsson</a:t>
            </a:r>
            <a:endParaRPr lang="is-IS"/>
          </a:p>
        </p:txBody>
      </p:sp>
      <p:sp>
        <p:nvSpPr>
          <p:cNvPr id="5" name="Footer Placeholder 4"/>
          <p:cNvSpPr>
            <a:spLocks noGrp="1"/>
          </p:cNvSpPr>
          <p:nvPr>
            <p:ph type="ftr" sz="quarter" idx="11"/>
          </p:nvPr>
        </p:nvSpPr>
        <p:spPr/>
        <p:txBody>
          <a:bodyPr/>
          <a:lstStyle/>
          <a:p>
            <a:r>
              <a:rPr lang="is-IS"/>
              <a:t>LANDMÆLINGAR BT LAM1013</a:t>
            </a:r>
            <a:endParaRPr lang="is-IS" dirty="0"/>
          </a:p>
        </p:txBody>
      </p:sp>
      <p:sp>
        <p:nvSpPr>
          <p:cNvPr id="6" name="Slide Number Placeholder 5"/>
          <p:cNvSpPr>
            <a:spLocks noGrp="1"/>
          </p:cNvSpPr>
          <p:nvPr>
            <p:ph type="sldNum" sz="quarter" idx="12"/>
          </p:nvPr>
        </p:nvSpPr>
        <p:spPr/>
        <p:txBody>
          <a:bodyPr/>
          <a:lstStyle/>
          <a:p>
            <a:fld id="{BA32C6AE-17C7-409E-A9FE-C920BA265E2C}" type="slidenum">
              <a:rPr lang="is-IS" smtClean="0"/>
              <a:pPr/>
              <a:t>‹#›</a:t>
            </a:fld>
            <a:endParaRPr lang="is-IS"/>
          </a:p>
        </p:txBody>
      </p:sp>
    </p:spTree>
    <p:extLst>
      <p:ext uri="{BB962C8B-B14F-4D97-AF65-F5344CB8AC3E}">
        <p14:creationId xmlns:p14="http://schemas.microsoft.com/office/powerpoint/2010/main" val="4190689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s-IS"/>
              <a:t>Smelltu til að breyta stíl aðaltitils</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s-IS"/>
              <a:t>Smelltu til að breyta textastílum frumgerðar</a:t>
            </a:r>
          </a:p>
        </p:txBody>
      </p:sp>
      <p:sp>
        <p:nvSpPr>
          <p:cNvPr id="4" name="Date Placeholder 3"/>
          <p:cNvSpPr>
            <a:spLocks noGrp="1"/>
          </p:cNvSpPr>
          <p:nvPr>
            <p:ph type="dt" sz="half" idx="10"/>
          </p:nvPr>
        </p:nvSpPr>
        <p:spPr/>
        <p:txBody>
          <a:bodyPr/>
          <a:lstStyle/>
          <a:p>
            <a:fld id="{677D4364-D848-43A9-9CC6-32EA25E673B7}" type="datetimeFigureOut">
              <a:rPr lang="is-IS" smtClean="0"/>
              <a:t>25.8.2023</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4F6AA78A-083C-4305-84D0-53189BE8DE4F}" type="slidenum">
              <a:rPr lang="is-IS" smtClean="0"/>
              <a:t>‹#›</a:t>
            </a:fld>
            <a:endParaRPr lang="is-IS"/>
          </a:p>
        </p:txBody>
      </p:sp>
    </p:spTree>
    <p:extLst>
      <p:ext uri="{BB962C8B-B14F-4D97-AF65-F5344CB8AC3E}">
        <p14:creationId xmlns:p14="http://schemas.microsoft.com/office/powerpoint/2010/main" val="173992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Smelltu til að breyta stíl aðaltitils</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5" name="Date Placeholder 4"/>
          <p:cNvSpPr>
            <a:spLocks noGrp="1"/>
          </p:cNvSpPr>
          <p:nvPr>
            <p:ph type="dt" sz="half" idx="10"/>
          </p:nvPr>
        </p:nvSpPr>
        <p:spPr/>
        <p:txBody>
          <a:bodyPr/>
          <a:lstStyle/>
          <a:p>
            <a:fld id="{677D4364-D848-43A9-9CC6-32EA25E673B7}" type="datetimeFigureOut">
              <a:rPr lang="is-IS" smtClean="0"/>
              <a:t>25.8.2023</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4F6AA78A-083C-4305-84D0-53189BE8DE4F}" type="slidenum">
              <a:rPr lang="is-IS" smtClean="0"/>
              <a:t>‹#›</a:t>
            </a:fld>
            <a:endParaRPr lang="is-IS"/>
          </a:p>
        </p:txBody>
      </p:sp>
    </p:spTree>
    <p:extLst>
      <p:ext uri="{BB962C8B-B14F-4D97-AF65-F5344CB8AC3E}">
        <p14:creationId xmlns:p14="http://schemas.microsoft.com/office/powerpoint/2010/main" val="252707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s-IS"/>
              <a:t>Smelltu til að breyta stíl aðaltitils</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Smelltu til að breyta textastílum frumgerðar</a:t>
            </a:r>
          </a:p>
        </p:txBody>
      </p:sp>
      <p:sp>
        <p:nvSpPr>
          <p:cNvPr id="4" name="Content Placeholder 3"/>
          <p:cNvSpPr>
            <a:spLocks noGrp="1"/>
          </p:cNvSpPr>
          <p:nvPr>
            <p:ph sz="half" idx="2"/>
          </p:nvPr>
        </p:nvSpPr>
        <p:spPr>
          <a:xfrm>
            <a:off x="629842" y="2505075"/>
            <a:ext cx="3868340" cy="368458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a:t>Smelltu til að breyta textastílum frumgerðar</a:t>
            </a:r>
          </a:p>
        </p:txBody>
      </p:sp>
      <p:sp>
        <p:nvSpPr>
          <p:cNvPr id="6" name="Content Placeholder 5"/>
          <p:cNvSpPr>
            <a:spLocks noGrp="1"/>
          </p:cNvSpPr>
          <p:nvPr>
            <p:ph sz="quarter" idx="4"/>
          </p:nvPr>
        </p:nvSpPr>
        <p:spPr>
          <a:xfrm>
            <a:off x="4629150" y="2505075"/>
            <a:ext cx="3887391" cy="3684588"/>
          </a:xfrm>
        </p:spPr>
        <p:txBody>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7" name="Date Placeholder 6"/>
          <p:cNvSpPr>
            <a:spLocks noGrp="1"/>
          </p:cNvSpPr>
          <p:nvPr>
            <p:ph type="dt" sz="half" idx="10"/>
          </p:nvPr>
        </p:nvSpPr>
        <p:spPr/>
        <p:txBody>
          <a:bodyPr/>
          <a:lstStyle/>
          <a:p>
            <a:fld id="{677D4364-D848-43A9-9CC6-32EA25E673B7}" type="datetimeFigureOut">
              <a:rPr lang="is-IS" smtClean="0"/>
              <a:t>25.8.2023</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4F6AA78A-083C-4305-84D0-53189BE8DE4F}" type="slidenum">
              <a:rPr lang="is-IS" smtClean="0"/>
              <a:t>‹#›</a:t>
            </a:fld>
            <a:endParaRPr lang="is-IS"/>
          </a:p>
        </p:txBody>
      </p:sp>
    </p:spTree>
    <p:extLst>
      <p:ext uri="{BB962C8B-B14F-4D97-AF65-F5344CB8AC3E}">
        <p14:creationId xmlns:p14="http://schemas.microsoft.com/office/powerpoint/2010/main" val="36650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Smelltu til að breyta stíl aðaltitils</a:t>
            </a:r>
            <a:endParaRPr lang="en-US" dirty="0"/>
          </a:p>
        </p:txBody>
      </p:sp>
      <p:sp>
        <p:nvSpPr>
          <p:cNvPr id="3" name="Date Placeholder 2"/>
          <p:cNvSpPr>
            <a:spLocks noGrp="1"/>
          </p:cNvSpPr>
          <p:nvPr>
            <p:ph type="dt" sz="half" idx="10"/>
          </p:nvPr>
        </p:nvSpPr>
        <p:spPr/>
        <p:txBody>
          <a:bodyPr/>
          <a:lstStyle/>
          <a:p>
            <a:fld id="{677D4364-D848-43A9-9CC6-32EA25E673B7}" type="datetimeFigureOut">
              <a:rPr lang="is-IS" smtClean="0"/>
              <a:t>25.8.2023</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4F6AA78A-083C-4305-84D0-53189BE8DE4F}" type="slidenum">
              <a:rPr lang="is-IS" smtClean="0"/>
              <a:t>‹#›</a:t>
            </a:fld>
            <a:endParaRPr lang="is-IS"/>
          </a:p>
        </p:txBody>
      </p:sp>
    </p:spTree>
    <p:extLst>
      <p:ext uri="{BB962C8B-B14F-4D97-AF65-F5344CB8AC3E}">
        <p14:creationId xmlns:p14="http://schemas.microsoft.com/office/powerpoint/2010/main" val="815008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7D4364-D848-43A9-9CC6-32EA25E673B7}" type="datetimeFigureOut">
              <a:rPr lang="is-IS" smtClean="0"/>
              <a:t>25.8.2023</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4F6AA78A-083C-4305-84D0-53189BE8DE4F}" type="slidenum">
              <a:rPr lang="is-IS" smtClean="0"/>
              <a:t>‹#›</a:t>
            </a:fld>
            <a:endParaRPr lang="is-IS"/>
          </a:p>
        </p:txBody>
      </p:sp>
    </p:spTree>
    <p:extLst>
      <p:ext uri="{BB962C8B-B14F-4D97-AF65-F5344CB8AC3E}">
        <p14:creationId xmlns:p14="http://schemas.microsoft.com/office/powerpoint/2010/main" val="65709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s-IS"/>
              <a:t>Smelltu til að breyta stíl aðaltitils</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Smelltu til að breyta textastílum frumgerðar</a:t>
            </a:r>
          </a:p>
        </p:txBody>
      </p:sp>
      <p:sp>
        <p:nvSpPr>
          <p:cNvPr id="5" name="Date Placeholder 4"/>
          <p:cNvSpPr>
            <a:spLocks noGrp="1"/>
          </p:cNvSpPr>
          <p:nvPr>
            <p:ph type="dt" sz="half" idx="10"/>
          </p:nvPr>
        </p:nvSpPr>
        <p:spPr/>
        <p:txBody>
          <a:bodyPr/>
          <a:lstStyle/>
          <a:p>
            <a:fld id="{677D4364-D848-43A9-9CC6-32EA25E673B7}" type="datetimeFigureOut">
              <a:rPr lang="is-IS" smtClean="0"/>
              <a:t>25.8.2023</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4F6AA78A-083C-4305-84D0-53189BE8DE4F}" type="slidenum">
              <a:rPr lang="is-IS" smtClean="0"/>
              <a:t>‹#›</a:t>
            </a:fld>
            <a:endParaRPr lang="is-IS"/>
          </a:p>
        </p:txBody>
      </p:sp>
    </p:spTree>
    <p:extLst>
      <p:ext uri="{BB962C8B-B14F-4D97-AF65-F5344CB8AC3E}">
        <p14:creationId xmlns:p14="http://schemas.microsoft.com/office/powerpoint/2010/main" val="402150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s-IS"/>
              <a:t>Smelltu til að breyta stíl aðaltitils</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s-IS"/>
              <a:t>Smelltu á tákn til að bæta við mynd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s-IS"/>
              <a:t>Smelltu til að breyta textastílum frumgerðar</a:t>
            </a:r>
          </a:p>
        </p:txBody>
      </p:sp>
      <p:sp>
        <p:nvSpPr>
          <p:cNvPr id="5" name="Date Placeholder 4"/>
          <p:cNvSpPr>
            <a:spLocks noGrp="1"/>
          </p:cNvSpPr>
          <p:nvPr>
            <p:ph type="dt" sz="half" idx="10"/>
          </p:nvPr>
        </p:nvSpPr>
        <p:spPr/>
        <p:txBody>
          <a:bodyPr/>
          <a:lstStyle/>
          <a:p>
            <a:fld id="{677D4364-D848-43A9-9CC6-32EA25E673B7}" type="datetimeFigureOut">
              <a:rPr lang="is-IS" smtClean="0"/>
              <a:t>25.8.2023</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4F6AA78A-083C-4305-84D0-53189BE8DE4F}" type="slidenum">
              <a:rPr lang="is-IS" smtClean="0"/>
              <a:t>‹#›</a:t>
            </a:fld>
            <a:endParaRPr lang="is-IS"/>
          </a:p>
        </p:txBody>
      </p:sp>
    </p:spTree>
    <p:extLst>
      <p:ext uri="{BB962C8B-B14F-4D97-AF65-F5344CB8AC3E}">
        <p14:creationId xmlns:p14="http://schemas.microsoft.com/office/powerpoint/2010/main" val="71151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myschool.ru.is/myschool/"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www.hr.i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s-IS"/>
              <a:t>Smelltu til að breyta stíl aðaltitils</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D4364-D848-43A9-9CC6-32EA25E673B7}" type="datetimeFigureOut">
              <a:rPr lang="is-IS" smtClean="0"/>
              <a:t>25.8.2023</a:t>
            </a:fld>
            <a:endParaRPr lang="is-I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AA78A-083C-4305-84D0-53189BE8DE4F}" type="slidenum">
              <a:rPr lang="is-IS" smtClean="0"/>
              <a:t>‹#›</a:t>
            </a:fld>
            <a:endParaRPr lang="is-IS"/>
          </a:p>
        </p:txBody>
      </p:sp>
    </p:spTree>
    <p:extLst>
      <p:ext uri="{BB962C8B-B14F-4D97-AF65-F5344CB8AC3E}">
        <p14:creationId xmlns:p14="http://schemas.microsoft.com/office/powerpoint/2010/main" val="844286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Guðmundur Þór Valsson</a:t>
            </a:r>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s-IS"/>
              <a:t>LANDMÆLINGAR BT LAM1013</a:t>
            </a:r>
            <a:endParaRPr lang="is-I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32C6AE-17C7-409E-A9FE-C920BA265E2C}" type="slidenum">
              <a:rPr lang="is-IS" smtClean="0"/>
              <a:pPr/>
              <a:t>‹#›</a:t>
            </a:fld>
            <a:endParaRPr lang="is-IS"/>
          </a:p>
        </p:txBody>
      </p:sp>
      <p:sp>
        <p:nvSpPr>
          <p:cNvPr id="15362" name="AutoShape 2" descr="https://myschool.ru.is/myschool/System/skins/HR4/sitelogo.jpg">
            <a:hlinkClick r:id="rId13"/>
          </p:cNvPr>
          <p:cNvSpPr>
            <a:spLocks noChangeAspect="1" noChangeArrowheads="1"/>
          </p:cNvSpPr>
          <p:nvPr userDrawn="1"/>
        </p:nvSpPr>
        <p:spPr bwMode="auto">
          <a:xfrm>
            <a:off x="2473325" y="-5143500"/>
            <a:ext cx="952500" cy="952500"/>
          </a:xfrm>
          <a:prstGeom prst="rect">
            <a:avLst/>
          </a:prstGeom>
          <a:noFill/>
        </p:spPr>
        <p:txBody>
          <a:bodyPr vert="horz" wrap="square" lIns="91440" tIns="45720" rIns="91440" bIns="45720" numCol="1" anchor="t" anchorCtr="0" compatLnSpc="1">
            <a:prstTxWarp prst="textNoShape">
              <a:avLst/>
            </a:prstTxWarp>
          </a:bodyPr>
          <a:lstStyle/>
          <a:p>
            <a:endParaRPr lang="is-IS"/>
          </a:p>
        </p:txBody>
      </p:sp>
      <p:pic>
        <p:nvPicPr>
          <p:cNvPr id="8" name="Picture 2" descr="Háskólinn í Reykjavík">
            <a:hlinkClick r:id="rId14" tooltip="Háskólinn í Reykjavík - forsíða"/>
          </p:cNvPr>
          <p:cNvPicPr>
            <a:picLocks noChangeAspect="1" noChangeArrowheads="1"/>
          </p:cNvPicPr>
          <p:nvPr userDrawn="1"/>
        </p:nvPicPr>
        <p:blipFill>
          <a:blip r:embed="rId15" cstate="print"/>
          <a:srcRect/>
          <a:stretch>
            <a:fillRect/>
          </a:stretch>
        </p:blipFill>
        <p:spPr bwMode="auto">
          <a:xfrm>
            <a:off x="214282" y="214290"/>
            <a:ext cx="2381250" cy="714375"/>
          </a:xfrm>
          <a:prstGeom prst="rect">
            <a:avLst/>
          </a:prstGeom>
          <a:noFill/>
        </p:spPr>
      </p:pic>
    </p:spTree>
    <p:extLst>
      <p:ext uri="{BB962C8B-B14F-4D97-AF65-F5344CB8AC3E}">
        <p14:creationId xmlns:p14="http://schemas.microsoft.com/office/powerpoint/2010/main" val="2403204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r.i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www.lmi.is/Files/Skra_0017145.pdf"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lmi.is/wp-content/uploads/2019/09/skyrsla.pdf" TargetMode="External"/><Relationship Id="rId4" Type="http://schemas.openxmlformats.org/officeDocument/2006/relationships/hyperlink" Target="http://www.lmi.is/Files/Skra_0023244.pdf"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s-IS" dirty="0"/>
              <a:t>LANDMÆLINGAR OG LANDUPPLÝSINGAKERFI</a:t>
            </a:r>
          </a:p>
        </p:txBody>
      </p:sp>
      <p:sp>
        <p:nvSpPr>
          <p:cNvPr id="3" name="Subtitle 2"/>
          <p:cNvSpPr>
            <a:spLocks noGrp="1"/>
          </p:cNvSpPr>
          <p:nvPr>
            <p:ph type="subTitle" idx="1"/>
          </p:nvPr>
        </p:nvSpPr>
        <p:spPr/>
        <p:txBody>
          <a:bodyPr/>
          <a:lstStyle/>
          <a:p>
            <a:r>
              <a:rPr lang="is-IS" dirty="0">
                <a:solidFill>
                  <a:schemeClr val="tx1"/>
                </a:solidFill>
              </a:rPr>
              <a:t>BT LAM1012</a:t>
            </a:r>
          </a:p>
          <a:p>
            <a:r>
              <a:rPr lang="is-IS" dirty="0">
                <a:solidFill>
                  <a:schemeClr val="tx1"/>
                </a:solidFill>
              </a:rPr>
              <a:t>Haustönn 2023</a:t>
            </a:r>
          </a:p>
        </p:txBody>
      </p:sp>
      <p:pic>
        <p:nvPicPr>
          <p:cNvPr id="6" name="Picture 2" descr="Háskólinn í Reykjavík">
            <a:hlinkClick r:id="rId3" tooltip="Háskólinn í Reykjavík - forsíða"/>
          </p:cNvPr>
          <p:cNvPicPr>
            <a:picLocks noChangeAspect="1" noChangeArrowheads="1"/>
          </p:cNvPicPr>
          <p:nvPr/>
        </p:nvPicPr>
        <p:blipFill>
          <a:blip r:embed="rId4" cstate="print"/>
          <a:srcRect/>
          <a:stretch>
            <a:fillRect/>
          </a:stretch>
        </p:blipFill>
        <p:spPr bwMode="auto">
          <a:xfrm>
            <a:off x="214282" y="214290"/>
            <a:ext cx="2381250" cy="71437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ÖNNUR HANDVERKFÆRI</a:t>
            </a:r>
          </a:p>
        </p:txBody>
      </p:sp>
      <p:sp>
        <p:nvSpPr>
          <p:cNvPr id="3" name="Content Placeholder 2"/>
          <p:cNvSpPr>
            <a:spLocks noGrp="1"/>
          </p:cNvSpPr>
          <p:nvPr>
            <p:ph idx="1"/>
          </p:nvPr>
        </p:nvSpPr>
        <p:spPr/>
        <p:txBody>
          <a:bodyPr/>
          <a:lstStyle/>
          <a:p>
            <a:r>
              <a:rPr lang="is-IS"/>
              <a:t>Hornspegill</a:t>
            </a:r>
          </a:p>
          <a:p>
            <a:pPr lvl="1"/>
            <a:r>
              <a:rPr lang="is-IS"/>
              <a:t>Er notaður til að sigta sig inn í línur og við útsetningar</a:t>
            </a:r>
          </a:p>
          <a:p>
            <a:pPr lvl="1"/>
            <a:r>
              <a:rPr lang="is-IS"/>
              <a:t>Þegar maður sér rauðu línurnar sem eina beina línu er maður rétt staðsettur</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18" descr="doppel-foto2-rechts"/>
          <p:cNvPicPr>
            <a:picLocks noChangeAspect="1" noChangeArrowheads="1"/>
          </p:cNvPicPr>
          <p:nvPr/>
        </p:nvPicPr>
        <p:blipFill>
          <a:blip r:embed="rId3" cstate="print"/>
          <a:srcRect/>
          <a:stretch>
            <a:fillRect/>
          </a:stretch>
        </p:blipFill>
        <p:spPr bwMode="auto">
          <a:xfrm>
            <a:off x="428596" y="4000504"/>
            <a:ext cx="1357322" cy="2212964"/>
          </a:xfrm>
          <a:prstGeom prst="rect">
            <a:avLst/>
          </a:prstGeom>
          <a:noFill/>
          <a:ln w="9525">
            <a:noFill/>
            <a:miter lim="800000"/>
            <a:headEnd/>
            <a:tailEnd/>
          </a:ln>
        </p:spPr>
      </p:pic>
      <p:grpSp>
        <p:nvGrpSpPr>
          <p:cNvPr id="8" name="Group 28"/>
          <p:cNvGrpSpPr>
            <a:grpSpLocks/>
          </p:cNvGrpSpPr>
          <p:nvPr/>
        </p:nvGrpSpPr>
        <p:grpSpPr bwMode="auto">
          <a:xfrm>
            <a:off x="5832484" y="3473450"/>
            <a:ext cx="73025" cy="3384550"/>
            <a:chOff x="3787" y="754"/>
            <a:chExt cx="46" cy="2132"/>
          </a:xfrm>
        </p:grpSpPr>
        <p:sp>
          <p:nvSpPr>
            <p:cNvPr id="9" name="Rectangle 23"/>
            <p:cNvSpPr>
              <a:spLocks noChangeArrowheads="1"/>
            </p:cNvSpPr>
            <p:nvPr/>
          </p:nvSpPr>
          <p:spPr bwMode="auto">
            <a:xfrm>
              <a:off x="3787" y="754"/>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24"/>
            <p:cNvSpPr>
              <a:spLocks noChangeArrowheads="1"/>
            </p:cNvSpPr>
            <p:nvPr/>
          </p:nvSpPr>
          <p:spPr bwMode="auto">
            <a:xfrm>
              <a:off x="3787" y="1344"/>
              <a:ext cx="46" cy="590"/>
            </a:xfrm>
            <a:prstGeom prst="rect">
              <a:avLst/>
            </a:prstGeom>
            <a:solidFill>
              <a:schemeClr val="bg1"/>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25"/>
            <p:cNvSpPr>
              <a:spLocks noChangeArrowheads="1"/>
            </p:cNvSpPr>
            <p:nvPr/>
          </p:nvSpPr>
          <p:spPr bwMode="auto">
            <a:xfrm>
              <a:off x="3787" y="1933"/>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AutoShape 26"/>
            <p:cNvSpPr>
              <a:spLocks noChangeArrowheads="1"/>
            </p:cNvSpPr>
            <p:nvPr/>
          </p:nvSpPr>
          <p:spPr bwMode="auto">
            <a:xfrm flipV="1">
              <a:off x="3787" y="2523"/>
              <a:ext cx="45" cy="363"/>
            </a:xfrm>
            <a:prstGeom prst="triangle">
              <a:avLst>
                <a:gd name="adj" fmla="val 50000"/>
              </a:avLst>
            </a:prstGeom>
            <a:solidFill>
              <a:srgbClr val="C0C0C0"/>
            </a:solidFill>
            <a:ln w="9525"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27"/>
            <p:cNvSpPr>
              <a:spLocks noChangeArrowheads="1"/>
            </p:cNvSpPr>
            <p:nvPr/>
          </p:nvSpPr>
          <p:spPr bwMode="auto">
            <a:xfrm>
              <a:off x="3787" y="754"/>
              <a:ext cx="46" cy="1769"/>
            </a:xfrm>
            <a:prstGeom prst="rect">
              <a:avLst/>
            </a:prstGeom>
            <a:noFill/>
            <a:ln w="6350"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Line 15"/>
          <p:cNvSpPr>
            <a:spLocks noChangeShapeType="1"/>
          </p:cNvSpPr>
          <p:nvPr/>
        </p:nvSpPr>
        <p:spPr bwMode="auto">
          <a:xfrm flipV="1">
            <a:off x="5857884" y="4933950"/>
            <a:ext cx="3024187" cy="1800225"/>
          </a:xfrm>
          <a:prstGeom prst="line">
            <a:avLst/>
          </a:prstGeom>
          <a:noFill/>
          <a:ln w="38100">
            <a:solidFill>
              <a:schemeClr val="tx1"/>
            </a:solidFill>
            <a:prstDash val="dash"/>
            <a:round/>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 name="Group 31"/>
          <p:cNvGrpSpPr>
            <a:grpSpLocks/>
          </p:cNvGrpSpPr>
          <p:nvPr/>
        </p:nvGrpSpPr>
        <p:grpSpPr bwMode="auto">
          <a:xfrm flipH="1">
            <a:off x="8859846" y="3030538"/>
            <a:ext cx="69850" cy="1898650"/>
            <a:chOff x="3787" y="754"/>
            <a:chExt cx="46" cy="2132"/>
          </a:xfrm>
        </p:grpSpPr>
        <p:sp>
          <p:nvSpPr>
            <p:cNvPr id="16" name="Rectangle 32"/>
            <p:cNvSpPr>
              <a:spLocks noChangeArrowheads="1"/>
            </p:cNvSpPr>
            <p:nvPr/>
          </p:nvSpPr>
          <p:spPr bwMode="auto">
            <a:xfrm>
              <a:off x="3787" y="754"/>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Rectangle 33"/>
            <p:cNvSpPr>
              <a:spLocks noChangeArrowheads="1"/>
            </p:cNvSpPr>
            <p:nvPr/>
          </p:nvSpPr>
          <p:spPr bwMode="auto">
            <a:xfrm>
              <a:off x="3787" y="1344"/>
              <a:ext cx="46" cy="590"/>
            </a:xfrm>
            <a:prstGeom prst="rect">
              <a:avLst/>
            </a:prstGeom>
            <a:solidFill>
              <a:schemeClr val="bg1"/>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Rectangle 34"/>
            <p:cNvSpPr>
              <a:spLocks noChangeArrowheads="1"/>
            </p:cNvSpPr>
            <p:nvPr/>
          </p:nvSpPr>
          <p:spPr bwMode="auto">
            <a:xfrm>
              <a:off x="3787" y="1933"/>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AutoShape 35"/>
            <p:cNvSpPr>
              <a:spLocks noChangeArrowheads="1"/>
            </p:cNvSpPr>
            <p:nvPr/>
          </p:nvSpPr>
          <p:spPr bwMode="auto">
            <a:xfrm flipV="1">
              <a:off x="3787" y="2523"/>
              <a:ext cx="45" cy="363"/>
            </a:xfrm>
            <a:prstGeom prst="triangle">
              <a:avLst>
                <a:gd name="adj" fmla="val 50000"/>
              </a:avLst>
            </a:prstGeom>
            <a:solidFill>
              <a:srgbClr val="C0C0C0"/>
            </a:solidFill>
            <a:ln w="9525"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36"/>
            <p:cNvSpPr>
              <a:spLocks noChangeArrowheads="1"/>
            </p:cNvSpPr>
            <p:nvPr/>
          </p:nvSpPr>
          <p:spPr bwMode="auto">
            <a:xfrm>
              <a:off x="3787" y="754"/>
              <a:ext cx="46" cy="1769"/>
            </a:xfrm>
            <a:prstGeom prst="rect">
              <a:avLst/>
            </a:prstGeom>
            <a:noFill/>
            <a:ln w="6350"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 name="Group 82"/>
          <p:cNvGrpSpPr>
            <a:grpSpLocks/>
          </p:cNvGrpSpPr>
          <p:nvPr/>
        </p:nvGrpSpPr>
        <p:grpSpPr bwMode="auto">
          <a:xfrm>
            <a:off x="7429520" y="4143380"/>
            <a:ext cx="215900" cy="1593850"/>
            <a:chOff x="3904" y="1935"/>
            <a:chExt cx="136" cy="1004"/>
          </a:xfrm>
        </p:grpSpPr>
        <p:grpSp>
          <p:nvGrpSpPr>
            <p:cNvPr id="22" name="Group 50"/>
            <p:cNvGrpSpPr>
              <a:grpSpLocks/>
            </p:cNvGrpSpPr>
            <p:nvPr/>
          </p:nvGrpSpPr>
          <p:grpSpPr bwMode="auto">
            <a:xfrm>
              <a:off x="3904" y="1935"/>
              <a:ext cx="136" cy="1004"/>
              <a:chOff x="4672" y="2517"/>
              <a:chExt cx="136" cy="1004"/>
            </a:xfrm>
          </p:grpSpPr>
          <p:sp>
            <p:nvSpPr>
              <p:cNvPr id="24" name="AutoShape 45"/>
              <p:cNvSpPr>
                <a:spLocks noChangeArrowheads="1"/>
              </p:cNvSpPr>
              <p:nvPr/>
            </p:nvSpPr>
            <p:spPr bwMode="auto">
              <a:xfrm flipV="1">
                <a:off x="4694" y="3339"/>
                <a:ext cx="91" cy="182"/>
              </a:xfrm>
              <a:prstGeom prst="triangle">
                <a:avLst>
                  <a:gd name="adj" fmla="val 43958"/>
                </a:avLst>
              </a:prstGeom>
              <a:gradFill rotWithShape="1">
                <a:gsLst>
                  <a:gs pos="0">
                    <a:srgbClr val="FF9900"/>
                  </a:gs>
                  <a:gs pos="50000">
                    <a:srgbClr val="764700"/>
                  </a:gs>
                  <a:gs pos="100000">
                    <a:srgbClr val="FF9900"/>
                  </a:gs>
                </a:gsLst>
                <a:lin ang="0" scaled="1"/>
              </a:gradFill>
              <a:ln w="9525"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Line 46"/>
              <p:cNvSpPr>
                <a:spLocks noChangeShapeType="1"/>
              </p:cNvSpPr>
              <p:nvPr/>
            </p:nvSpPr>
            <p:spPr bwMode="auto">
              <a:xfrm flipV="1">
                <a:off x="4740" y="2886"/>
                <a:ext cx="0" cy="453"/>
              </a:xfrm>
              <a:prstGeom prst="line">
                <a:avLst/>
              </a:prstGeom>
              <a:noFill/>
              <a:ln w="12700">
                <a:solidFill>
                  <a:schemeClr val="tx1"/>
                </a:solidFill>
                <a:round/>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6" name="Group 49"/>
              <p:cNvGrpSpPr>
                <a:grpSpLocks/>
              </p:cNvGrpSpPr>
              <p:nvPr/>
            </p:nvGrpSpPr>
            <p:grpSpPr bwMode="auto">
              <a:xfrm>
                <a:off x="4672" y="2517"/>
                <a:ext cx="136" cy="363"/>
                <a:chOff x="4150" y="663"/>
                <a:chExt cx="136" cy="363"/>
              </a:xfrm>
            </p:grpSpPr>
            <p:sp>
              <p:nvSpPr>
                <p:cNvPr id="27" name="Rectangle 47"/>
                <p:cNvSpPr>
                  <a:spLocks noChangeArrowheads="1"/>
                </p:cNvSpPr>
                <p:nvPr/>
              </p:nvSpPr>
              <p:spPr bwMode="auto">
                <a:xfrm>
                  <a:off x="4195" y="845"/>
                  <a:ext cx="46" cy="181"/>
                </a:xfrm>
                <a:prstGeom prst="rect">
                  <a:avLst/>
                </a:prstGeom>
                <a:solidFill>
                  <a:schemeClr val="tx1"/>
                </a:solidFill>
                <a:ln w="9525"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48"/>
                <p:cNvSpPr>
                  <a:spLocks noChangeArrowheads="1"/>
                </p:cNvSpPr>
                <p:nvPr/>
              </p:nvSpPr>
              <p:spPr bwMode="auto">
                <a:xfrm>
                  <a:off x="4150" y="663"/>
                  <a:ext cx="136" cy="182"/>
                </a:xfrm>
                <a:prstGeom prst="rect">
                  <a:avLst/>
                </a:prstGeom>
                <a:solidFill>
                  <a:schemeClr val="tx1"/>
                </a:solidFill>
                <a:ln w="9525"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23" name="Rectangle 81"/>
            <p:cNvSpPr>
              <a:spLocks noChangeArrowheads="1"/>
            </p:cNvSpPr>
            <p:nvPr/>
          </p:nvSpPr>
          <p:spPr bwMode="auto">
            <a:xfrm>
              <a:off x="3923" y="1979"/>
              <a:ext cx="91" cy="90"/>
            </a:xfrm>
            <a:prstGeom prst="rect">
              <a:avLst/>
            </a:prstGeom>
            <a:solidFill>
              <a:srgbClr val="33CCCC">
                <a:alpha val="79999"/>
              </a:srgbClr>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9" name="Rectangle 22"/>
          <p:cNvSpPr>
            <a:spLocks noChangeArrowheads="1"/>
          </p:cNvSpPr>
          <p:nvPr/>
        </p:nvSpPr>
        <p:spPr bwMode="auto">
          <a:xfrm>
            <a:off x="2643174" y="5214950"/>
            <a:ext cx="1223962" cy="936625"/>
          </a:xfrm>
          <a:prstGeom prst="rect">
            <a:avLst/>
          </a:prstGeom>
          <a:noFill/>
          <a:ln w="38100"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Rectangle 19"/>
          <p:cNvSpPr>
            <a:spLocks noChangeArrowheads="1"/>
          </p:cNvSpPr>
          <p:nvPr/>
        </p:nvSpPr>
        <p:spPr bwMode="auto">
          <a:xfrm>
            <a:off x="2643174" y="4067183"/>
            <a:ext cx="1223962" cy="360363"/>
          </a:xfrm>
          <a:prstGeom prst="rect">
            <a:avLst/>
          </a:prstGeom>
          <a:solidFill>
            <a:srgbClr val="00FFFF">
              <a:alpha val="18823"/>
            </a:srgbClr>
          </a:solidFill>
          <a:ln w="9525"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21"/>
          <p:cNvSpPr>
            <a:spLocks noChangeArrowheads="1"/>
          </p:cNvSpPr>
          <p:nvPr/>
        </p:nvSpPr>
        <p:spPr bwMode="auto">
          <a:xfrm>
            <a:off x="2643174" y="4643446"/>
            <a:ext cx="1223962" cy="360363"/>
          </a:xfrm>
          <a:prstGeom prst="rect">
            <a:avLst/>
          </a:prstGeom>
          <a:solidFill>
            <a:srgbClr val="00FFFF">
              <a:alpha val="18823"/>
            </a:srgbClr>
          </a:solidFill>
          <a:ln w="9525"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Rectangle 72"/>
          <p:cNvSpPr>
            <a:spLocks noChangeArrowheads="1"/>
          </p:cNvSpPr>
          <p:nvPr/>
        </p:nvSpPr>
        <p:spPr bwMode="auto">
          <a:xfrm>
            <a:off x="2859074" y="4071942"/>
            <a:ext cx="71437" cy="360363"/>
          </a:xfrm>
          <a:prstGeom prst="rect">
            <a:avLst/>
          </a:prstGeom>
          <a:solidFill>
            <a:srgbClr val="FF0000"/>
          </a:solidFill>
          <a:ln w="6350"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Rectangle 75"/>
          <p:cNvSpPr>
            <a:spLocks noChangeArrowheads="1"/>
          </p:cNvSpPr>
          <p:nvPr/>
        </p:nvSpPr>
        <p:spPr bwMode="auto">
          <a:xfrm>
            <a:off x="3506774" y="4648205"/>
            <a:ext cx="71437" cy="360363"/>
          </a:xfrm>
          <a:prstGeom prst="rect">
            <a:avLst/>
          </a:prstGeom>
          <a:solidFill>
            <a:srgbClr val="FF0000"/>
          </a:solidFill>
          <a:ln w="6350"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Line 77"/>
          <p:cNvSpPr>
            <a:spLocks noChangeShapeType="1"/>
          </p:cNvSpPr>
          <p:nvPr/>
        </p:nvSpPr>
        <p:spPr bwMode="auto">
          <a:xfrm>
            <a:off x="3003536" y="4216405"/>
            <a:ext cx="215900" cy="0"/>
          </a:xfrm>
          <a:prstGeom prst="line">
            <a:avLst/>
          </a:prstGeom>
          <a:noFill/>
          <a:ln w="19050">
            <a:solidFill>
              <a:schemeClr val="tx1"/>
            </a:solidFill>
            <a:round/>
            <a:headEnd/>
            <a:tailEnd type="triangle" w="med" len="me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Line 78"/>
          <p:cNvSpPr>
            <a:spLocks noChangeShapeType="1"/>
          </p:cNvSpPr>
          <p:nvPr/>
        </p:nvSpPr>
        <p:spPr bwMode="auto">
          <a:xfrm flipH="1">
            <a:off x="3219436" y="4792667"/>
            <a:ext cx="215900" cy="0"/>
          </a:xfrm>
          <a:prstGeom prst="line">
            <a:avLst/>
          </a:prstGeom>
          <a:noFill/>
          <a:ln w="19050">
            <a:solidFill>
              <a:schemeClr val="tx1"/>
            </a:solidFill>
            <a:round/>
            <a:headEnd/>
            <a:tailEnd type="triangle" w="med" len="me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Rectangle 19"/>
          <p:cNvSpPr>
            <a:spLocks noChangeArrowheads="1"/>
          </p:cNvSpPr>
          <p:nvPr/>
        </p:nvSpPr>
        <p:spPr bwMode="auto">
          <a:xfrm>
            <a:off x="2643174" y="5214950"/>
            <a:ext cx="1223962" cy="360363"/>
          </a:xfrm>
          <a:prstGeom prst="rect">
            <a:avLst/>
          </a:prstGeom>
          <a:solidFill>
            <a:srgbClr val="00FFFF">
              <a:alpha val="18823"/>
            </a:srgbClr>
          </a:solidFill>
          <a:ln w="9525"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Rectangle 21"/>
          <p:cNvSpPr>
            <a:spLocks noChangeArrowheads="1"/>
          </p:cNvSpPr>
          <p:nvPr/>
        </p:nvSpPr>
        <p:spPr bwMode="auto">
          <a:xfrm>
            <a:off x="2643174" y="5791213"/>
            <a:ext cx="1223962" cy="360363"/>
          </a:xfrm>
          <a:prstGeom prst="rect">
            <a:avLst/>
          </a:prstGeom>
          <a:solidFill>
            <a:srgbClr val="00FFFF">
              <a:alpha val="18823"/>
            </a:srgbClr>
          </a:solidFill>
          <a:ln w="9525"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72"/>
          <p:cNvSpPr>
            <a:spLocks noChangeArrowheads="1"/>
          </p:cNvSpPr>
          <p:nvPr/>
        </p:nvSpPr>
        <p:spPr bwMode="auto">
          <a:xfrm>
            <a:off x="3214678" y="5214950"/>
            <a:ext cx="71437" cy="360363"/>
          </a:xfrm>
          <a:prstGeom prst="rect">
            <a:avLst/>
          </a:prstGeom>
          <a:solidFill>
            <a:srgbClr val="FF0000"/>
          </a:solidFill>
          <a:ln w="6350"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Rectangle 75"/>
          <p:cNvSpPr>
            <a:spLocks noChangeArrowheads="1"/>
          </p:cNvSpPr>
          <p:nvPr/>
        </p:nvSpPr>
        <p:spPr bwMode="auto">
          <a:xfrm>
            <a:off x="3214678" y="5786454"/>
            <a:ext cx="71437" cy="360363"/>
          </a:xfrm>
          <a:prstGeom prst="rect">
            <a:avLst/>
          </a:prstGeom>
          <a:solidFill>
            <a:srgbClr val="FF0000"/>
          </a:solidFill>
          <a:ln w="6350"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Rectangle 22"/>
          <p:cNvSpPr>
            <a:spLocks noChangeArrowheads="1"/>
          </p:cNvSpPr>
          <p:nvPr/>
        </p:nvSpPr>
        <p:spPr bwMode="auto">
          <a:xfrm>
            <a:off x="2643174" y="4071942"/>
            <a:ext cx="1223962" cy="936625"/>
          </a:xfrm>
          <a:prstGeom prst="rect">
            <a:avLst/>
          </a:prstGeom>
          <a:noFill/>
          <a:ln w="38100"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441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ÖNNUR HANDVERKFÆRI</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7" name="Group 14"/>
          <p:cNvGrpSpPr>
            <a:grpSpLocks/>
          </p:cNvGrpSpPr>
          <p:nvPr/>
        </p:nvGrpSpPr>
        <p:grpSpPr bwMode="auto">
          <a:xfrm>
            <a:off x="2484438" y="3716338"/>
            <a:ext cx="804862" cy="504825"/>
            <a:chOff x="1843" y="2115"/>
            <a:chExt cx="507" cy="318"/>
          </a:xfrm>
        </p:grpSpPr>
        <p:grpSp>
          <p:nvGrpSpPr>
            <p:cNvPr id="8" name="Group 13"/>
            <p:cNvGrpSpPr>
              <a:grpSpLocks/>
            </p:cNvGrpSpPr>
            <p:nvPr/>
          </p:nvGrpSpPr>
          <p:grpSpPr bwMode="auto">
            <a:xfrm>
              <a:off x="2063" y="2115"/>
              <a:ext cx="91" cy="202"/>
              <a:chOff x="521" y="2886"/>
              <a:chExt cx="136" cy="520"/>
            </a:xfrm>
          </p:grpSpPr>
          <p:sp>
            <p:nvSpPr>
              <p:cNvPr id="10" name="Rectangle 12"/>
              <p:cNvSpPr>
                <a:spLocks noChangeArrowheads="1"/>
              </p:cNvSpPr>
              <p:nvPr/>
            </p:nvSpPr>
            <p:spPr bwMode="auto">
              <a:xfrm>
                <a:off x="521" y="2907"/>
                <a:ext cx="136" cy="499"/>
              </a:xfrm>
              <a:prstGeom prst="rect">
                <a:avLst/>
              </a:prstGeom>
              <a:gradFill rotWithShape="1">
                <a:gsLst>
                  <a:gs pos="0">
                    <a:srgbClr val="000000"/>
                  </a:gs>
                  <a:gs pos="50000">
                    <a:srgbClr val="CC9900"/>
                  </a:gs>
                  <a:gs pos="100000">
                    <a:srgbClr val="000000"/>
                  </a:gs>
                </a:gsLst>
                <a:lin ang="0" scaled="1"/>
              </a:gradFill>
              <a:ln w="9525" algn="ctr">
                <a:no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val 11"/>
              <p:cNvSpPr>
                <a:spLocks noChangeArrowheads="1"/>
              </p:cNvSpPr>
              <p:nvPr/>
            </p:nvSpPr>
            <p:spPr bwMode="auto">
              <a:xfrm>
                <a:off x="521" y="2886"/>
                <a:ext cx="136" cy="45"/>
              </a:xfrm>
              <a:prstGeom prst="ellipse">
                <a:avLst/>
              </a:prstGeom>
              <a:gradFill rotWithShape="1">
                <a:gsLst>
                  <a:gs pos="0">
                    <a:srgbClr val="CC9900"/>
                  </a:gs>
                  <a:gs pos="100000">
                    <a:srgbClr val="000000"/>
                  </a:gs>
                </a:gsLst>
                <a:lin ang="5400000" scaled="1"/>
              </a:gradFill>
              <a:ln w="9525" algn="ctr">
                <a:noFill/>
                <a:round/>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Freeform 10"/>
            <p:cNvSpPr>
              <a:spLocks/>
            </p:cNvSpPr>
            <p:nvPr/>
          </p:nvSpPr>
          <p:spPr bwMode="auto">
            <a:xfrm rot="-315309">
              <a:off x="1843" y="2281"/>
              <a:ext cx="507" cy="152"/>
            </a:xfrm>
            <a:custGeom>
              <a:avLst/>
              <a:gdLst>
                <a:gd name="T0" fmla="*/ 38 w 507"/>
                <a:gd name="T1" fmla="*/ 99 h 152"/>
                <a:gd name="T2" fmla="*/ 220 w 507"/>
                <a:gd name="T3" fmla="*/ 8 h 152"/>
                <a:gd name="T4" fmla="*/ 401 w 507"/>
                <a:gd name="T5" fmla="*/ 53 h 152"/>
                <a:gd name="T6" fmla="*/ 447 w 507"/>
                <a:gd name="T7" fmla="*/ 144 h 152"/>
                <a:gd name="T8" fmla="*/ 38 w 507"/>
                <a:gd name="T9" fmla="*/ 99 h 152"/>
                <a:gd name="T10" fmla="*/ 0 60000 65536"/>
                <a:gd name="T11" fmla="*/ 0 60000 65536"/>
                <a:gd name="T12" fmla="*/ 0 60000 65536"/>
                <a:gd name="T13" fmla="*/ 0 60000 65536"/>
                <a:gd name="T14" fmla="*/ 0 60000 65536"/>
                <a:gd name="T15" fmla="*/ 0 w 507"/>
                <a:gd name="T16" fmla="*/ 0 h 152"/>
                <a:gd name="T17" fmla="*/ 507 w 507"/>
                <a:gd name="T18" fmla="*/ 152 h 152"/>
              </a:gdLst>
              <a:ahLst/>
              <a:cxnLst>
                <a:cxn ang="T10">
                  <a:pos x="T0" y="T1"/>
                </a:cxn>
                <a:cxn ang="T11">
                  <a:pos x="T2" y="T3"/>
                </a:cxn>
                <a:cxn ang="T12">
                  <a:pos x="T4" y="T5"/>
                </a:cxn>
                <a:cxn ang="T13">
                  <a:pos x="T6" y="T7"/>
                </a:cxn>
                <a:cxn ang="T14">
                  <a:pos x="T8" y="T9"/>
                </a:cxn>
              </a:cxnLst>
              <a:rect l="T15" t="T16" r="T17" b="T18"/>
              <a:pathLst>
                <a:path w="507" h="152">
                  <a:moveTo>
                    <a:pt x="38" y="99"/>
                  </a:moveTo>
                  <a:cubicBezTo>
                    <a:pt x="0" y="76"/>
                    <a:pt x="160" y="16"/>
                    <a:pt x="220" y="8"/>
                  </a:cubicBezTo>
                  <a:cubicBezTo>
                    <a:pt x="280" y="0"/>
                    <a:pt x="363" y="30"/>
                    <a:pt x="401" y="53"/>
                  </a:cubicBezTo>
                  <a:cubicBezTo>
                    <a:pt x="439" y="76"/>
                    <a:pt x="507" y="136"/>
                    <a:pt x="447" y="144"/>
                  </a:cubicBezTo>
                  <a:cubicBezTo>
                    <a:pt x="387" y="152"/>
                    <a:pt x="76" y="122"/>
                    <a:pt x="38" y="99"/>
                  </a:cubicBezTo>
                  <a:close/>
                </a:path>
              </a:pathLst>
            </a:custGeom>
            <a:gradFill rotWithShape="1">
              <a:gsLst>
                <a:gs pos="0">
                  <a:srgbClr val="00CC00"/>
                </a:gs>
                <a:gs pos="100000">
                  <a:srgbClr val="996633"/>
                </a:gs>
              </a:gsLst>
              <a:lin ang="5400000" scaled="1"/>
            </a:gradFill>
            <a:ln w="9525">
              <a:noFill/>
              <a:round/>
              <a:headEnd/>
              <a:tailEnd/>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 name="Picture 18" descr="doppel-foto2-rechts"/>
          <p:cNvPicPr>
            <a:picLocks noChangeAspect="1" noChangeArrowheads="1"/>
          </p:cNvPicPr>
          <p:nvPr/>
        </p:nvPicPr>
        <p:blipFill>
          <a:blip r:embed="rId3" cstate="print"/>
          <a:srcRect/>
          <a:stretch>
            <a:fillRect/>
          </a:stretch>
        </p:blipFill>
        <p:spPr bwMode="auto">
          <a:xfrm>
            <a:off x="684213" y="1484313"/>
            <a:ext cx="1546225" cy="2520950"/>
          </a:xfrm>
          <a:prstGeom prst="rect">
            <a:avLst/>
          </a:prstGeom>
          <a:noFill/>
          <a:ln w="9525">
            <a:noFill/>
            <a:miter lim="800000"/>
            <a:headEnd/>
            <a:tailEnd/>
          </a:ln>
        </p:spPr>
      </p:pic>
      <p:grpSp>
        <p:nvGrpSpPr>
          <p:cNvPr id="13" name="Group 28"/>
          <p:cNvGrpSpPr>
            <a:grpSpLocks/>
          </p:cNvGrpSpPr>
          <p:nvPr/>
        </p:nvGrpSpPr>
        <p:grpSpPr bwMode="auto">
          <a:xfrm>
            <a:off x="4402138" y="2187575"/>
            <a:ext cx="73025" cy="3384550"/>
            <a:chOff x="3787" y="754"/>
            <a:chExt cx="46" cy="2132"/>
          </a:xfrm>
        </p:grpSpPr>
        <p:sp>
          <p:nvSpPr>
            <p:cNvPr id="14" name="Rectangle 23"/>
            <p:cNvSpPr>
              <a:spLocks noChangeArrowheads="1"/>
            </p:cNvSpPr>
            <p:nvPr/>
          </p:nvSpPr>
          <p:spPr bwMode="auto">
            <a:xfrm>
              <a:off x="3787" y="754"/>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24"/>
            <p:cNvSpPr>
              <a:spLocks noChangeArrowheads="1"/>
            </p:cNvSpPr>
            <p:nvPr/>
          </p:nvSpPr>
          <p:spPr bwMode="auto">
            <a:xfrm>
              <a:off x="3787" y="1344"/>
              <a:ext cx="46" cy="590"/>
            </a:xfrm>
            <a:prstGeom prst="rect">
              <a:avLst/>
            </a:prstGeom>
            <a:solidFill>
              <a:schemeClr val="bg1"/>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Rectangle 25"/>
            <p:cNvSpPr>
              <a:spLocks noChangeArrowheads="1"/>
            </p:cNvSpPr>
            <p:nvPr/>
          </p:nvSpPr>
          <p:spPr bwMode="auto">
            <a:xfrm>
              <a:off x="3787" y="1933"/>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AutoShape 26"/>
            <p:cNvSpPr>
              <a:spLocks noChangeArrowheads="1"/>
            </p:cNvSpPr>
            <p:nvPr/>
          </p:nvSpPr>
          <p:spPr bwMode="auto">
            <a:xfrm flipV="1">
              <a:off x="3787" y="2523"/>
              <a:ext cx="45" cy="363"/>
            </a:xfrm>
            <a:prstGeom prst="triangle">
              <a:avLst>
                <a:gd name="adj" fmla="val 50000"/>
              </a:avLst>
            </a:prstGeom>
            <a:solidFill>
              <a:srgbClr val="C0C0C0"/>
            </a:solidFill>
            <a:ln w="9525"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Rectangle 27"/>
            <p:cNvSpPr>
              <a:spLocks noChangeArrowheads="1"/>
            </p:cNvSpPr>
            <p:nvPr/>
          </p:nvSpPr>
          <p:spPr bwMode="auto">
            <a:xfrm>
              <a:off x="3787" y="754"/>
              <a:ext cx="46" cy="1769"/>
            </a:xfrm>
            <a:prstGeom prst="rect">
              <a:avLst/>
            </a:prstGeom>
            <a:noFill/>
            <a:ln w="6350"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9" name="Group 38"/>
          <p:cNvGrpSpPr>
            <a:grpSpLocks/>
          </p:cNvGrpSpPr>
          <p:nvPr/>
        </p:nvGrpSpPr>
        <p:grpSpPr bwMode="auto">
          <a:xfrm>
            <a:off x="2916238" y="4076700"/>
            <a:ext cx="4535487" cy="1800225"/>
            <a:chOff x="1837" y="2568"/>
            <a:chExt cx="2857" cy="1134"/>
          </a:xfrm>
        </p:grpSpPr>
        <p:sp>
          <p:nvSpPr>
            <p:cNvPr id="20" name="Line 15"/>
            <p:cNvSpPr>
              <a:spLocks noChangeShapeType="1"/>
            </p:cNvSpPr>
            <p:nvPr/>
          </p:nvSpPr>
          <p:spPr bwMode="auto">
            <a:xfrm flipV="1">
              <a:off x="2789" y="2568"/>
              <a:ext cx="1905" cy="1134"/>
            </a:xfrm>
            <a:prstGeom prst="line">
              <a:avLst/>
            </a:prstGeom>
            <a:noFill/>
            <a:ln w="38100">
              <a:solidFill>
                <a:schemeClr val="tx1"/>
              </a:solidFill>
              <a:prstDash val="dash"/>
              <a:round/>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Line 16"/>
            <p:cNvSpPr>
              <a:spLocks noChangeShapeType="1"/>
            </p:cNvSpPr>
            <p:nvPr/>
          </p:nvSpPr>
          <p:spPr bwMode="auto">
            <a:xfrm>
              <a:off x="1837" y="2568"/>
              <a:ext cx="2132" cy="408"/>
            </a:xfrm>
            <a:prstGeom prst="line">
              <a:avLst/>
            </a:prstGeom>
            <a:noFill/>
            <a:ln w="38100">
              <a:solidFill>
                <a:schemeClr val="tx1"/>
              </a:solidFill>
              <a:prstDash val="dash"/>
              <a:round/>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Line 29"/>
            <p:cNvSpPr>
              <a:spLocks noChangeShapeType="1"/>
            </p:cNvSpPr>
            <p:nvPr/>
          </p:nvSpPr>
          <p:spPr bwMode="auto">
            <a:xfrm flipH="1">
              <a:off x="3606" y="2931"/>
              <a:ext cx="136" cy="91"/>
            </a:xfrm>
            <a:prstGeom prst="line">
              <a:avLst/>
            </a:prstGeom>
            <a:noFill/>
            <a:ln w="38100">
              <a:solidFill>
                <a:schemeClr val="tx1"/>
              </a:solidFill>
              <a:round/>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Line 30"/>
            <p:cNvSpPr>
              <a:spLocks noChangeShapeType="1"/>
            </p:cNvSpPr>
            <p:nvPr/>
          </p:nvSpPr>
          <p:spPr bwMode="auto">
            <a:xfrm flipH="1" flipV="1">
              <a:off x="3606" y="3022"/>
              <a:ext cx="246" cy="38"/>
            </a:xfrm>
            <a:prstGeom prst="line">
              <a:avLst/>
            </a:prstGeom>
            <a:noFill/>
            <a:ln w="38100">
              <a:solidFill>
                <a:schemeClr val="tx1"/>
              </a:solidFill>
              <a:round/>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31"/>
          <p:cNvGrpSpPr>
            <a:grpSpLocks/>
          </p:cNvGrpSpPr>
          <p:nvPr/>
        </p:nvGrpSpPr>
        <p:grpSpPr bwMode="auto">
          <a:xfrm flipH="1">
            <a:off x="7429520" y="2000240"/>
            <a:ext cx="69850" cy="1898650"/>
            <a:chOff x="3787" y="754"/>
            <a:chExt cx="46" cy="2132"/>
          </a:xfrm>
        </p:grpSpPr>
        <p:sp>
          <p:nvSpPr>
            <p:cNvPr id="25" name="Rectangle 32"/>
            <p:cNvSpPr>
              <a:spLocks noChangeArrowheads="1"/>
            </p:cNvSpPr>
            <p:nvPr/>
          </p:nvSpPr>
          <p:spPr bwMode="auto">
            <a:xfrm>
              <a:off x="3787" y="754"/>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Rectangle 33"/>
            <p:cNvSpPr>
              <a:spLocks noChangeArrowheads="1"/>
            </p:cNvSpPr>
            <p:nvPr/>
          </p:nvSpPr>
          <p:spPr bwMode="auto">
            <a:xfrm>
              <a:off x="3787" y="1344"/>
              <a:ext cx="46" cy="590"/>
            </a:xfrm>
            <a:prstGeom prst="rect">
              <a:avLst/>
            </a:prstGeom>
            <a:solidFill>
              <a:schemeClr val="bg1"/>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34"/>
            <p:cNvSpPr>
              <a:spLocks noChangeArrowheads="1"/>
            </p:cNvSpPr>
            <p:nvPr/>
          </p:nvSpPr>
          <p:spPr bwMode="auto">
            <a:xfrm>
              <a:off x="3787" y="1933"/>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AutoShape 35"/>
            <p:cNvSpPr>
              <a:spLocks noChangeArrowheads="1"/>
            </p:cNvSpPr>
            <p:nvPr/>
          </p:nvSpPr>
          <p:spPr bwMode="auto">
            <a:xfrm flipV="1">
              <a:off x="3787" y="2523"/>
              <a:ext cx="45" cy="363"/>
            </a:xfrm>
            <a:prstGeom prst="triangle">
              <a:avLst>
                <a:gd name="adj" fmla="val 50000"/>
              </a:avLst>
            </a:prstGeom>
            <a:solidFill>
              <a:srgbClr val="C0C0C0"/>
            </a:solidFill>
            <a:ln w="9525"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36"/>
            <p:cNvSpPr>
              <a:spLocks noChangeArrowheads="1"/>
            </p:cNvSpPr>
            <p:nvPr/>
          </p:nvSpPr>
          <p:spPr bwMode="auto">
            <a:xfrm>
              <a:off x="3787" y="754"/>
              <a:ext cx="46" cy="1769"/>
            </a:xfrm>
            <a:prstGeom prst="rect">
              <a:avLst/>
            </a:prstGeom>
            <a:noFill/>
            <a:ln w="6350"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 name="Group 39"/>
          <p:cNvGrpSpPr>
            <a:grpSpLocks/>
          </p:cNvGrpSpPr>
          <p:nvPr/>
        </p:nvGrpSpPr>
        <p:grpSpPr bwMode="auto">
          <a:xfrm>
            <a:off x="2865438" y="1336675"/>
            <a:ext cx="69850" cy="2393950"/>
            <a:chOff x="3787" y="754"/>
            <a:chExt cx="46" cy="2132"/>
          </a:xfrm>
        </p:grpSpPr>
        <p:sp>
          <p:nvSpPr>
            <p:cNvPr id="31" name="Rectangle 40"/>
            <p:cNvSpPr>
              <a:spLocks noChangeArrowheads="1"/>
            </p:cNvSpPr>
            <p:nvPr/>
          </p:nvSpPr>
          <p:spPr bwMode="auto">
            <a:xfrm>
              <a:off x="3787" y="754"/>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Rectangle 41"/>
            <p:cNvSpPr>
              <a:spLocks noChangeArrowheads="1"/>
            </p:cNvSpPr>
            <p:nvPr/>
          </p:nvSpPr>
          <p:spPr bwMode="auto">
            <a:xfrm>
              <a:off x="3787" y="1344"/>
              <a:ext cx="46" cy="590"/>
            </a:xfrm>
            <a:prstGeom prst="rect">
              <a:avLst/>
            </a:prstGeom>
            <a:solidFill>
              <a:schemeClr val="bg1"/>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Rectangle 42"/>
            <p:cNvSpPr>
              <a:spLocks noChangeArrowheads="1"/>
            </p:cNvSpPr>
            <p:nvPr/>
          </p:nvSpPr>
          <p:spPr bwMode="auto">
            <a:xfrm>
              <a:off x="3787" y="1933"/>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AutoShape 43"/>
            <p:cNvSpPr>
              <a:spLocks noChangeArrowheads="1"/>
            </p:cNvSpPr>
            <p:nvPr/>
          </p:nvSpPr>
          <p:spPr bwMode="auto">
            <a:xfrm flipV="1">
              <a:off x="3787" y="2523"/>
              <a:ext cx="45" cy="363"/>
            </a:xfrm>
            <a:prstGeom prst="triangle">
              <a:avLst>
                <a:gd name="adj" fmla="val 50000"/>
              </a:avLst>
            </a:prstGeom>
            <a:solidFill>
              <a:srgbClr val="C0C0C0"/>
            </a:solidFill>
            <a:ln w="9525"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Rectangle 44"/>
            <p:cNvSpPr>
              <a:spLocks noChangeArrowheads="1"/>
            </p:cNvSpPr>
            <p:nvPr/>
          </p:nvSpPr>
          <p:spPr bwMode="auto">
            <a:xfrm>
              <a:off x="3787" y="754"/>
              <a:ext cx="46" cy="1769"/>
            </a:xfrm>
            <a:prstGeom prst="rect">
              <a:avLst/>
            </a:prstGeom>
            <a:noFill/>
            <a:ln w="6350"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Freeform 76"/>
          <p:cNvSpPr>
            <a:spLocks/>
          </p:cNvSpPr>
          <p:nvPr/>
        </p:nvSpPr>
        <p:spPr bwMode="auto">
          <a:xfrm rot="909232">
            <a:off x="6084888" y="3789363"/>
            <a:ext cx="455612" cy="239712"/>
          </a:xfrm>
          <a:custGeom>
            <a:avLst/>
            <a:gdLst>
              <a:gd name="T0" fmla="*/ 182 w 287"/>
              <a:gd name="T1" fmla="*/ 99 h 151"/>
              <a:gd name="T2" fmla="*/ 272 w 287"/>
              <a:gd name="T3" fmla="*/ 54 h 151"/>
              <a:gd name="T4" fmla="*/ 272 w 287"/>
              <a:gd name="T5" fmla="*/ 8 h 151"/>
              <a:gd name="T6" fmla="*/ 182 w 287"/>
              <a:gd name="T7" fmla="*/ 8 h 151"/>
              <a:gd name="T8" fmla="*/ 45 w 287"/>
              <a:gd name="T9" fmla="*/ 54 h 151"/>
              <a:gd name="T10" fmla="*/ 0 w 287"/>
              <a:gd name="T11" fmla="*/ 99 h 151"/>
              <a:gd name="T12" fmla="*/ 45 w 287"/>
              <a:gd name="T13" fmla="*/ 144 h 151"/>
              <a:gd name="T14" fmla="*/ 136 w 287"/>
              <a:gd name="T15" fmla="*/ 144 h 151"/>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151"/>
              <a:gd name="T26" fmla="*/ 287 w 287"/>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151">
                <a:moveTo>
                  <a:pt x="182" y="99"/>
                </a:moveTo>
                <a:cubicBezTo>
                  <a:pt x="219" y="84"/>
                  <a:pt x="257" y="69"/>
                  <a:pt x="272" y="54"/>
                </a:cubicBezTo>
                <a:cubicBezTo>
                  <a:pt x="287" y="39"/>
                  <a:pt x="287" y="16"/>
                  <a:pt x="272" y="8"/>
                </a:cubicBezTo>
                <a:cubicBezTo>
                  <a:pt x="257" y="0"/>
                  <a:pt x="220" y="0"/>
                  <a:pt x="182" y="8"/>
                </a:cubicBezTo>
                <a:cubicBezTo>
                  <a:pt x="144" y="16"/>
                  <a:pt x="75" y="39"/>
                  <a:pt x="45" y="54"/>
                </a:cubicBezTo>
                <a:cubicBezTo>
                  <a:pt x="15" y="69"/>
                  <a:pt x="0" y="84"/>
                  <a:pt x="0" y="99"/>
                </a:cubicBezTo>
                <a:cubicBezTo>
                  <a:pt x="0" y="114"/>
                  <a:pt x="22" y="137"/>
                  <a:pt x="45" y="144"/>
                </a:cubicBezTo>
                <a:cubicBezTo>
                  <a:pt x="68" y="151"/>
                  <a:pt x="102" y="147"/>
                  <a:pt x="136" y="144"/>
                </a:cubicBezTo>
              </a:path>
            </a:pathLst>
          </a:custGeom>
          <a:noFill/>
          <a:ln w="19050">
            <a:solidFill>
              <a:schemeClr val="tx1"/>
            </a:solidFill>
            <a:round/>
            <a:headEnd/>
            <a:tailEnd type="triangle" w="med" len="med"/>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7" name="Group 84"/>
          <p:cNvGrpSpPr>
            <a:grpSpLocks/>
          </p:cNvGrpSpPr>
          <p:nvPr/>
        </p:nvGrpSpPr>
        <p:grpSpPr bwMode="auto">
          <a:xfrm>
            <a:off x="395288" y="3933825"/>
            <a:ext cx="3094037" cy="2752725"/>
            <a:chOff x="249" y="2478"/>
            <a:chExt cx="1949" cy="1734"/>
          </a:xfrm>
        </p:grpSpPr>
        <p:grpSp>
          <p:nvGrpSpPr>
            <p:cNvPr id="38" name="Group 71"/>
            <p:cNvGrpSpPr>
              <a:grpSpLocks/>
            </p:cNvGrpSpPr>
            <p:nvPr/>
          </p:nvGrpSpPr>
          <p:grpSpPr bwMode="auto">
            <a:xfrm>
              <a:off x="249" y="2478"/>
              <a:ext cx="1949" cy="1733"/>
              <a:chOff x="249" y="2478"/>
              <a:chExt cx="1949" cy="1733"/>
            </a:xfrm>
          </p:grpSpPr>
          <p:grpSp>
            <p:nvGrpSpPr>
              <p:cNvPr id="52" name="Group 63"/>
              <p:cNvGrpSpPr>
                <a:grpSpLocks/>
              </p:cNvGrpSpPr>
              <p:nvPr/>
            </p:nvGrpSpPr>
            <p:grpSpPr bwMode="auto">
              <a:xfrm flipH="1">
                <a:off x="1156" y="2478"/>
                <a:ext cx="46" cy="1467"/>
                <a:chOff x="3787" y="754"/>
                <a:chExt cx="46" cy="2132"/>
              </a:xfrm>
            </p:grpSpPr>
            <p:sp>
              <p:nvSpPr>
                <p:cNvPr id="65" name="Rectangle 64"/>
                <p:cNvSpPr>
                  <a:spLocks noChangeArrowheads="1"/>
                </p:cNvSpPr>
                <p:nvPr/>
              </p:nvSpPr>
              <p:spPr bwMode="auto">
                <a:xfrm>
                  <a:off x="3787" y="754"/>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Rectangle 65"/>
                <p:cNvSpPr>
                  <a:spLocks noChangeArrowheads="1"/>
                </p:cNvSpPr>
                <p:nvPr/>
              </p:nvSpPr>
              <p:spPr bwMode="auto">
                <a:xfrm>
                  <a:off x="3787" y="1344"/>
                  <a:ext cx="46" cy="590"/>
                </a:xfrm>
                <a:prstGeom prst="rect">
                  <a:avLst/>
                </a:prstGeom>
                <a:solidFill>
                  <a:schemeClr val="bg1"/>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7" name="Rectangle 66"/>
                <p:cNvSpPr>
                  <a:spLocks noChangeArrowheads="1"/>
                </p:cNvSpPr>
                <p:nvPr/>
              </p:nvSpPr>
              <p:spPr bwMode="auto">
                <a:xfrm>
                  <a:off x="3787" y="1933"/>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8" name="AutoShape 67"/>
                <p:cNvSpPr>
                  <a:spLocks noChangeArrowheads="1"/>
                </p:cNvSpPr>
                <p:nvPr/>
              </p:nvSpPr>
              <p:spPr bwMode="auto">
                <a:xfrm flipV="1">
                  <a:off x="3787" y="2523"/>
                  <a:ext cx="45" cy="363"/>
                </a:xfrm>
                <a:prstGeom prst="triangle">
                  <a:avLst>
                    <a:gd name="adj" fmla="val 50000"/>
                  </a:avLst>
                </a:prstGeom>
                <a:solidFill>
                  <a:srgbClr val="C0C0C0"/>
                </a:solidFill>
                <a:ln w="9525"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9" name="Rectangle 68"/>
                <p:cNvSpPr>
                  <a:spLocks noChangeArrowheads="1"/>
                </p:cNvSpPr>
                <p:nvPr/>
              </p:nvSpPr>
              <p:spPr bwMode="auto">
                <a:xfrm>
                  <a:off x="3787" y="754"/>
                  <a:ext cx="46" cy="1769"/>
                </a:xfrm>
                <a:prstGeom prst="rect">
                  <a:avLst/>
                </a:prstGeom>
                <a:noFill/>
                <a:ln w="6350"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3" name="Group 51"/>
              <p:cNvGrpSpPr>
                <a:grpSpLocks/>
              </p:cNvGrpSpPr>
              <p:nvPr/>
            </p:nvGrpSpPr>
            <p:grpSpPr bwMode="auto">
              <a:xfrm>
                <a:off x="2154" y="2704"/>
                <a:ext cx="44" cy="1507"/>
                <a:chOff x="3787" y="754"/>
                <a:chExt cx="46" cy="2132"/>
              </a:xfrm>
            </p:grpSpPr>
            <p:sp>
              <p:nvSpPr>
                <p:cNvPr id="60" name="Rectangle 52"/>
                <p:cNvSpPr>
                  <a:spLocks noChangeArrowheads="1"/>
                </p:cNvSpPr>
                <p:nvPr/>
              </p:nvSpPr>
              <p:spPr bwMode="auto">
                <a:xfrm>
                  <a:off x="3787" y="754"/>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Rectangle 53"/>
                <p:cNvSpPr>
                  <a:spLocks noChangeArrowheads="1"/>
                </p:cNvSpPr>
                <p:nvPr/>
              </p:nvSpPr>
              <p:spPr bwMode="auto">
                <a:xfrm>
                  <a:off x="3787" y="1344"/>
                  <a:ext cx="46" cy="590"/>
                </a:xfrm>
                <a:prstGeom prst="rect">
                  <a:avLst/>
                </a:prstGeom>
                <a:solidFill>
                  <a:schemeClr val="bg1"/>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Rectangle 54"/>
                <p:cNvSpPr>
                  <a:spLocks noChangeArrowheads="1"/>
                </p:cNvSpPr>
                <p:nvPr/>
              </p:nvSpPr>
              <p:spPr bwMode="auto">
                <a:xfrm>
                  <a:off x="3787" y="1933"/>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AutoShape 55"/>
                <p:cNvSpPr>
                  <a:spLocks noChangeArrowheads="1"/>
                </p:cNvSpPr>
                <p:nvPr/>
              </p:nvSpPr>
              <p:spPr bwMode="auto">
                <a:xfrm flipV="1">
                  <a:off x="3787" y="2523"/>
                  <a:ext cx="45" cy="363"/>
                </a:xfrm>
                <a:prstGeom prst="triangle">
                  <a:avLst>
                    <a:gd name="adj" fmla="val 50000"/>
                  </a:avLst>
                </a:prstGeom>
                <a:solidFill>
                  <a:srgbClr val="C0C0C0"/>
                </a:solidFill>
                <a:ln w="9525"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Rectangle 56"/>
                <p:cNvSpPr>
                  <a:spLocks noChangeArrowheads="1"/>
                </p:cNvSpPr>
                <p:nvPr/>
              </p:nvSpPr>
              <p:spPr bwMode="auto">
                <a:xfrm>
                  <a:off x="3787" y="754"/>
                  <a:ext cx="46" cy="1769"/>
                </a:xfrm>
                <a:prstGeom prst="rect">
                  <a:avLst/>
                </a:prstGeom>
                <a:noFill/>
                <a:ln w="6350"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7"/>
              <p:cNvGrpSpPr>
                <a:grpSpLocks/>
              </p:cNvGrpSpPr>
              <p:nvPr/>
            </p:nvGrpSpPr>
            <p:grpSpPr bwMode="auto">
              <a:xfrm>
                <a:off x="249" y="2704"/>
                <a:ext cx="44" cy="1507"/>
                <a:chOff x="3787" y="754"/>
                <a:chExt cx="46" cy="2132"/>
              </a:xfrm>
            </p:grpSpPr>
            <p:sp>
              <p:nvSpPr>
                <p:cNvPr id="55" name="Rectangle 58"/>
                <p:cNvSpPr>
                  <a:spLocks noChangeArrowheads="1"/>
                </p:cNvSpPr>
                <p:nvPr/>
              </p:nvSpPr>
              <p:spPr bwMode="auto">
                <a:xfrm>
                  <a:off x="3787" y="754"/>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6" name="Rectangle 59"/>
                <p:cNvSpPr>
                  <a:spLocks noChangeArrowheads="1"/>
                </p:cNvSpPr>
                <p:nvPr/>
              </p:nvSpPr>
              <p:spPr bwMode="auto">
                <a:xfrm>
                  <a:off x="3787" y="1344"/>
                  <a:ext cx="46" cy="590"/>
                </a:xfrm>
                <a:prstGeom prst="rect">
                  <a:avLst/>
                </a:prstGeom>
                <a:solidFill>
                  <a:schemeClr val="bg1"/>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Rectangle 60"/>
                <p:cNvSpPr>
                  <a:spLocks noChangeArrowheads="1"/>
                </p:cNvSpPr>
                <p:nvPr/>
              </p:nvSpPr>
              <p:spPr bwMode="auto">
                <a:xfrm>
                  <a:off x="3787" y="1933"/>
                  <a:ext cx="46" cy="590"/>
                </a:xfrm>
                <a:prstGeom prst="rect">
                  <a:avLst/>
                </a:prstGeom>
                <a:solidFill>
                  <a:srgbClr val="FF0000"/>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AutoShape 61"/>
                <p:cNvSpPr>
                  <a:spLocks noChangeArrowheads="1"/>
                </p:cNvSpPr>
                <p:nvPr/>
              </p:nvSpPr>
              <p:spPr bwMode="auto">
                <a:xfrm flipV="1">
                  <a:off x="3787" y="2523"/>
                  <a:ext cx="45" cy="363"/>
                </a:xfrm>
                <a:prstGeom prst="triangle">
                  <a:avLst>
                    <a:gd name="adj" fmla="val 50000"/>
                  </a:avLst>
                </a:prstGeom>
                <a:solidFill>
                  <a:srgbClr val="C0C0C0"/>
                </a:solidFill>
                <a:ln w="9525"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Rectangle 62"/>
                <p:cNvSpPr>
                  <a:spLocks noChangeArrowheads="1"/>
                </p:cNvSpPr>
                <p:nvPr/>
              </p:nvSpPr>
              <p:spPr bwMode="auto">
                <a:xfrm>
                  <a:off x="3787" y="754"/>
                  <a:ext cx="46" cy="1769"/>
                </a:xfrm>
                <a:prstGeom prst="rect">
                  <a:avLst/>
                </a:prstGeom>
                <a:noFill/>
                <a:ln w="6350"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9" name="Rectangle 70"/>
            <p:cNvSpPr>
              <a:spLocks noChangeArrowheads="1"/>
            </p:cNvSpPr>
            <p:nvPr/>
          </p:nvSpPr>
          <p:spPr bwMode="auto">
            <a:xfrm>
              <a:off x="839" y="3339"/>
              <a:ext cx="771" cy="227"/>
            </a:xfrm>
            <a:prstGeom prst="rect">
              <a:avLst/>
            </a:prstGeom>
            <a:solidFill>
              <a:schemeClr val="bg1"/>
            </a:solidFill>
            <a:ln w="9525" algn="ctr">
              <a:solidFill>
                <a:schemeClr val="bg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 name="Rectangle 69"/>
            <p:cNvSpPr>
              <a:spLocks noChangeArrowheads="1"/>
            </p:cNvSpPr>
            <p:nvPr/>
          </p:nvSpPr>
          <p:spPr bwMode="auto">
            <a:xfrm>
              <a:off x="839" y="2976"/>
              <a:ext cx="771" cy="227"/>
            </a:xfrm>
            <a:prstGeom prst="rect">
              <a:avLst/>
            </a:prstGeom>
            <a:solidFill>
              <a:schemeClr val="bg1"/>
            </a:solidFill>
            <a:ln w="9525" algn="ctr">
              <a:solidFill>
                <a:schemeClr val="bg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1" name="Group 37"/>
            <p:cNvGrpSpPr>
              <a:grpSpLocks/>
            </p:cNvGrpSpPr>
            <p:nvPr/>
          </p:nvGrpSpPr>
          <p:grpSpPr bwMode="auto">
            <a:xfrm>
              <a:off x="839" y="2976"/>
              <a:ext cx="771" cy="590"/>
              <a:chOff x="1791" y="1026"/>
              <a:chExt cx="771" cy="590"/>
            </a:xfrm>
          </p:grpSpPr>
          <p:sp>
            <p:nvSpPr>
              <p:cNvPr id="48" name="Rectangle 19"/>
              <p:cNvSpPr>
                <a:spLocks noChangeArrowheads="1"/>
              </p:cNvSpPr>
              <p:nvPr/>
            </p:nvSpPr>
            <p:spPr bwMode="auto">
              <a:xfrm>
                <a:off x="1791" y="1026"/>
                <a:ext cx="771" cy="227"/>
              </a:xfrm>
              <a:prstGeom prst="rect">
                <a:avLst/>
              </a:prstGeom>
              <a:solidFill>
                <a:srgbClr val="00FFFF">
                  <a:alpha val="18823"/>
                </a:srgbClr>
              </a:solidFill>
              <a:ln w="9525"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9" name="Rectangle 20"/>
              <p:cNvSpPr>
                <a:spLocks noChangeArrowheads="1"/>
              </p:cNvSpPr>
              <p:nvPr/>
            </p:nvSpPr>
            <p:spPr bwMode="auto">
              <a:xfrm>
                <a:off x="1791" y="1253"/>
                <a:ext cx="771" cy="136"/>
              </a:xfrm>
              <a:prstGeom prst="rect">
                <a:avLst/>
              </a:prstGeom>
              <a:solidFill>
                <a:srgbClr val="FFFF99">
                  <a:alpha val="18823"/>
                </a:srgbClr>
              </a:solidFill>
              <a:ln w="9525"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Rectangle 21"/>
              <p:cNvSpPr>
                <a:spLocks noChangeArrowheads="1"/>
              </p:cNvSpPr>
              <p:nvPr/>
            </p:nvSpPr>
            <p:spPr bwMode="auto">
              <a:xfrm>
                <a:off x="1791" y="1389"/>
                <a:ext cx="771" cy="227"/>
              </a:xfrm>
              <a:prstGeom prst="rect">
                <a:avLst/>
              </a:prstGeom>
              <a:solidFill>
                <a:srgbClr val="00FFFF">
                  <a:alpha val="18823"/>
                </a:srgbClr>
              </a:solidFill>
              <a:ln w="9525"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Rectangle 22"/>
              <p:cNvSpPr>
                <a:spLocks noChangeArrowheads="1"/>
              </p:cNvSpPr>
              <p:nvPr/>
            </p:nvSpPr>
            <p:spPr bwMode="auto">
              <a:xfrm>
                <a:off x="1791" y="1026"/>
                <a:ext cx="771" cy="590"/>
              </a:xfrm>
              <a:prstGeom prst="rect">
                <a:avLst/>
              </a:prstGeom>
              <a:noFill/>
              <a:ln w="38100"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2" name="Rectangle 72"/>
            <p:cNvSpPr>
              <a:spLocks noChangeArrowheads="1"/>
            </p:cNvSpPr>
            <p:nvPr/>
          </p:nvSpPr>
          <p:spPr bwMode="auto">
            <a:xfrm>
              <a:off x="975" y="2976"/>
              <a:ext cx="45" cy="227"/>
            </a:xfrm>
            <a:prstGeom prst="rect">
              <a:avLst/>
            </a:prstGeom>
            <a:solidFill>
              <a:srgbClr val="FF0000"/>
            </a:solidFill>
            <a:ln w="6350"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AutoShape 73"/>
            <p:cNvSpPr>
              <a:spLocks noChangeArrowheads="1"/>
            </p:cNvSpPr>
            <p:nvPr/>
          </p:nvSpPr>
          <p:spPr bwMode="auto">
            <a:xfrm>
              <a:off x="340" y="3113"/>
              <a:ext cx="453" cy="45"/>
            </a:xfrm>
            <a:prstGeom prst="leftArrow">
              <a:avLst>
                <a:gd name="adj1" fmla="val 50000"/>
                <a:gd name="adj2" fmla="val 251667"/>
              </a:avLst>
            </a:prstGeom>
            <a:solidFill>
              <a:srgbClr val="FFFF00"/>
            </a:solidFill>
            <a:ln w="9525"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AutoShape 74"/>
            <p:cNvSpPr>
              <a:spLocks noChangeArrowheads="1"/>
            </p:cNvSpPr>
            <p:nvPr/>
          </p:nvSpPr>
          <p:spPr bwMode="auto">
            <a:xfrm flipH="1">
              <a:off x="1655" y="3430"/>
              <a:ext cx="409" cy="45"/>
            </a:xfrm>
            <a:prstGeom prst="leftArrow">
              <a:avLst>
                <a:gd name="adj1" fmla="val 50000"/>
                <a:gd name="adj2" fmla="val 227222"/>
              </a:avLst>
            </a:prstGeom>
            <a:solidFill>
              <a:srgbClr val="FFFF00"/>
            </a:solidFill>
            <a:ln w="9525"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Rectangle 75"/>
            <p:cNvSpPr>
              <a:spLocks noChangeArrowheads="1"/>
            </p:cNvSpPr>
            <p:nvPr/>
          </p:nvSpPr>
          <p:spPr bwMode="auto">
            <a:xfrm>
              <a:off x="1383" y="3339"/>
              <a:ext cx="45" cy="227"/>
            </a:xfrm>
            <a:prstGeom prst="rect">
              <a:avLst/>
            </a:prstGeom>
            <a:solidFill>
              <a:srgbClr val="FF0000"/>
            </a:solidFill>
            <a:ln w="6350"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Line 77"/>
            <p:cNvSpPr>
              <a:spLocks noChangeShapeType="1"/>
            </p:cNvSpPr>
            <p:nvPr/>
          </p:nvSpPr>
          <p:spPr bwMode="auto">
            <a:xfrm>
              <a:off x="1066" y="3067"/>
              <a:ext cx="136" cy="0"/>
            </a:xfrm>
            <a:prstGeom prst="line">
              <a:avLst/>
            </a:prstGeom>
            <a:noFill/>
            <a:ln w="19050">
              <a:solidFill>
                <a:schemeClr val="tx1"/>
              </a:solidFill>
              <a:round/>
              <a:headEnd/>
              <a:tailEnd type="triangle" w="med" len="me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Line 78"/>
            <p:cNvSpPr>
              <a:spLocks noChangeShapeType="1"/>
            </p:cNvSpPr>
            <p:nvPr/>
          </p:nvSpPr>
          <p:spPr bwMode="auto">
            <a:xfrm flipH="1">
              <a:off x="1202" y="3430"/>
              <a:ext cx="136" cy="0"/>
            </a:xfrm>
            <a:prstGeom prst="line">
              <a:avLst/>
            </a:prstGeom>
            <a:noFill/>
            <a:ln w="19050">
              <a:solidFill>
                <a:schemeClr val="tx1"/>
              </a:solidFill>
              <a:round/>
              <a:headEnd/>
              <a:tailEnd type="triangle" w="med" len="me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0" name="Line 79"/>
          <p:cNvSpPr>
            <a:spLocks noChangeShapeType="1"/>
          </p:cNvSpPr>
          <p:nvPr/>
        </p:nvSpPr>
        <p:spPr bwMode="auto">
          <a:xfrm>
            <a:off x="6011863" y="4076700"/>
            <a:ext cx="576262" cy="73025"/>
          </a:xfrm>
          <a:prstGeom prst="line">
            <a:avLst/>
          </a:prstGeom>
          <a:noFill/>
          <a:ln w="19050">
            <a:solidFill>
              <a:schemeClr val="tx1"/>
            </a:solidFill>
            <a:round/>
            <a:headEnd type="triangle" w="med" len="med"/>
            <a:tailEnd type="triangle" w="med" len="me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Line 80"/>
          <p:cNvSpPr>
            <a:spLocks noChangeShapeType="1"/>
          </p:cNvSpPr>
          <p:nvPr/>
        </p:nvSpPr>
        <p:spPr bwMode="auto">
          <a:xfrm flipV="1">
            <a:off x="6011863" y="3933825"/>
            <a:ext cx="649287" cy="358775"/>
          </a:xfrm>
          <a:prstGeom prst="line">
            <a:avLst/>
          </a:prstGeom>
          <a:noFill/>
          <a:ln w="19050">
            <a:solidFill>
              <a:schemeClr val="tx1"/>
            </a:solidFill>
            <a:round/>
            <a:headEnd type="triangle" w="med" len="med"/>
            <a:tailEnd type="triangle" w="med" len="me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2" name="Group 82"/>
          <p:cNvGrpSpPr>
            <a:grpSpLocks/>
          </p:cNvGrpSpPr>
          <p:nvPr/>
        </p:nvGrpSpPr>
        <p:grpSpPr bwMode="auto">
          <a:xfrm>
            <a:off x="6197600" y="3071813"/>
            <a:ext cx="215900" cy="1593850"/>
            <a:chOff x="3904" y="1935"/>
            <a:chExt cx="136" cy="1004"/>
          </a:xfrm>
        </p:grpSpPr>
        <p:grpSp>
          <p:nvGrpSpPr>
            <p:cNvPr id="73" name="Group 50"/>
            <p:cNvGrpSpPr>
              <a:grpSpLocks/>
            </p:cNvGrpSpPr>
            <p:nvPr/>
          </p:nvGrpSpPr>
          <p:grpSpPr bwMode="auto">
            <a:xfrm>
              <a:off x="3904" y="1935"/>
              <a:ext cx="136" cy="1004"/>
              <a:chOff x="4672" y="2517"/>
              <a:chExt cx="136" cy="1004"/>
            </a:xfrm>
          </p:grpSpPr>
          <p:sp>
            <p:nvSpPr>
              <p:cNvPr id="75" name="AutoShape 45"/>
              <p:cNvSpPr>
                <a:spLocks noChangeArrowheads="1"/>
              </p:cNvSpPr>
              <p:nvPr/>
            </p:nvSpPr>
            <p:spPr bwMode="auto">
              <a:xfrm flipV="1">
                <a:off x="4694" y="3339"/>
                <a:ext cx="91" cy="182"/>
              </a:xfrm>
              <a:prstGeom prst="triangle">
                <a:avLst>
                  <a:gd name="adj" fmla="val 43958"/>
                </a:avLst>
              </a:prstGeom>
              <a:gradFill rotWithShape="1">
                <a:gsLst>
                  <a:gs pos="0">
                    <a:srgbClr val="FF9900"/>
                  </a:gs>
                  <a:gs pos="50000">
                    <a:srgbClr val="764700"/>
                  </a:gs>
                  <a:gs pos="100000">
                    <a:srgbClr val="FF9900"/>
                  </a:gs>
                </a:gsLst>
                <a:lin ang="0" scaled="1"/>
              </a:gradFill>
              <a:ln w="9525" algn="ctr">
                <a:solidFill>
                  <a:schemeClr val="tx1"/>
                </a:solid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6" name="Line 46"/>
              <p:cNvSpPr>
                <a:spLocks noChangeShapeType="1"/>
              </p:cNvSpPr>
              <p:nvPr/>
            </p:nvSpPr>
            <p:spPr bwMode="auto">
              <a:xfrm flipV="1">
                <a:off x="4740" y="2886"/>
                <a:ext cx="0" cy="453"/>
              </a:xfrm>
              <a:prstGeom prst="line">
                <a:avLst/>
              </a:prstGeom>
              <a:noFill/>
              <a:ln w="12700">
                <a:solidFill>
                  <a:schemeClr val="tx1"/>
                </a:solidFill>
                <a:round/>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7" name="Group 49"/>
              <p:cNvGrpSpPr>
                <a:grpSpLocks/>
              </p:cNvGrpSpPr>
              <p:nvPr/>
            </p:nvGrpSpPr>
            <p:grpSpPr bwMode="auto">
              <a:xfrm>
                <a:off x="4672" y="2517"/>
                <a:ext cx="136" cy="363"/>
                <a:chOff x="4150" y="663"/>
                <a:chExt cx="136" cy="363"/>
              </a:xfrm>
            </p:grpSpPr>
            <p:sp>
              <p:nvSpPr>
                <p:cNvPr id="78" name="Rectangle 47"/>
                <p:cNvSpPr>
                  <a:spLocks noChangeArrowheads="1"/>
                </p:cNvSpPr>
                <p:nvPr/>
              </p:nvSpPr>
              <p:spPr bwMode="auto">
                <a:xfrm>
                  <a:off x="4195" y="845"/>
                  <a:ext cx="46" cy="181"/>
                </a:xfrm>
                <a:prstGeom prst="rect">
                  <a:avLst/>
                </a:prstGeom>
                <a:solidFill>
                  <a:schemeClr val="tx1"/>
                </a:solidFill>
                <a:ln w="9525"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Rectangle 48"/>
                <p:cNvSpPr>
                  <a:spLocks noChangeArrowheads="1"/>
                </p:cNvSpPr>
                <p:nvPr/>
              </p:nvSpPr>
              <p:spPr bwMode="auto">
                <a:xfrm>
                  <a:off x="4150" y="663"/>
                  <a:ext cx="136" cy="182"/>
                </a:xfrm>
                <a:prstGeom prst="rect">
                  <a:avLst/>
                </a:prstGeom>
                <a:solidFill>
                  <a:schemeClr val="tx1"/>
                </a:solidFill>
                <a:ln w="9525" algn="ctr">
                  <a:solidFill>
                    <a:schemeClr val="tx1"/>
                  </a:solid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Rectangle 81"/>
            <p:cNvSpPr>
              <a:spLocks noChangeArrowheads="1"/>
            </p:cNvSpPr>
            <p:nvPr/>
          </p:nvSpPr>
          <p:spPr bwMode="auto">
            <a:xfrm>
              <a:off x="3923" y="1979"/>
              <a:ext cx="91" cy="90"/>
            </a:xfrm>
            <a:prstGeom prst="rect">
              <a:avLst/>
            </a:prstGeom>
            <a:solidFill>
              <a:srgbClr val="33CCCC">
                <a:alpha val="79999"/>
              </a:srgbClr>
            </a:solidFill>
            <a:ln w="9525" algn="ctr">
              <a:noFill/>
              <a:miter lim="800000"/>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5" name="Group 14"/>
          <p:cNvGrpSpPr>
            <a:grpSpLocks/>
          </p:cNvGrpSpPr>
          <p:nvPr/>
        </p:nvGrpSpPr>
        <p:grpSpPr bwMode="auto">
          <a:xfrm>
            <a:off x="4000496" y="5572140"/>
            <a:ext cx="804862" cy="504825"/>
            <a:chOff x="1843" y="2115"/>
            <a:chExt cx="507" cy="318"/>
          </a:xfrm>
        </p:grpSpPr>
        <p:grpSp>
          <p:nvGrpSpPr>
            <p:cNvPr id="86" name="Group 13"/>
            <p:cNvGrpSpPr>
              <a:grpSpLocks/>
            </p:cNvGrpSpPr>
            <p:nvPr/>
          </p:nvGrpSpPr>
          <p:grpSpPr bwMode="auto">
            <a:xfrm>
              <a:off x="2063" y="2115"/>
              <a:ext cx="91" cy="202"/>
              <a:chOff x="521" y="2886"/>
              <a:chExt cx="136" cy="520"/>
            </a:xfrm>
          </p:grpSpPr>
          <p:sp>
            <p:nvSpPr>
              <p:cNvPr id="88" name="Rectangle 12"/>
              <p:cNvSpPr>
                <a:spLocks noChangeArrowheads="1"/>
              </p:cNvSpPr>
              <p:nvPr/>
            </p:nvSpPr>
            <p:spPr bwMode="auto">
              <a:xfrm>
                <a:off x="521" y="2907"/>
                <a:ext cx="136" cy="499"/>
              </a:xfrm>
              <a:prstGeom prst="rect">
                <a:avLst/>
              </a:prstGeom>
              <a:gradFill rotWithShape="1">
                <a:gsLst>
                  <a:gs pos="0">
                    <a:srgbClr val="000000"/>
                  </a:gs>
                  <a:gs pos="50000">
                    <a:srgbClr val="CC9900"/>
                  </a:gs>
                  <a:gs pos="100000">
                    <a:srgbClr val="000000"/>
                  </a:gs>
                </a:gsLst>
                <a:lin ang="0" scaled="1"/>
              </a:gradFill>
              <a:ln w="9525" algn="ctr">
                <a:no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9" name="Oval 11"/>
              <p:cNvSpPr>
                <a:spLocks noChangeArrowheads="1"/>
              </p:cNvSpPr>
              <p:nvPr/>
            </p:nvSpPr>
            <p:spPr bwMode="auto">
              <a:xfrm>
                <a:off x="521" y="2886"/>
                <a:ext cx="136" cy="45"/>
              </a:xfrm>
              <a:prstGeom prst="ellipse">
                <a:avLst/>
              </a:prstGeom>
              <a:gradFill rotWithShape="1">
                <a:gsLst>
                  <a:gs pos="0">
                    <a:srgbClr val="CC9900"/>
                  </a:gs>
                  <a:gs pos="100000">
                    <a:srgbClr val="000000"/>
                  </a:gs>
                </a:gsLst>
                <a:lin ang="5400000" scaled="1"/>
              </a:gradFill>
              <a:ln w="9525" algn="ctr">
                <a:noFill/>
                <a:round/>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7" name="Freeform 10"/>
            <p:cNvSpPr>
              <a:spLocks/>
            </p:cNvSpPr>
            <p:nvPr/>
          </p:nvSpPr>
          <p:spPr bwMode="auto">
            <a:xfrm rot="-315309">
              <a:off x="1843" y="2281"/>
              <a:ext cx="507" cy="152"/>
            </a:xfrm>
            <a:custGeom>
              <a:avLst/>
              <a:gdLst>
                <a:gd name="T0" fmla="*/ 38 w 507"/>
                <a:gd name="T1" fmla="*/ 99 h 152"/>
                <a:gd name="T2" fmla="*/ 220 w 507"/>
                <a:gd name="T3" fmla="*/ 8 h 152"/>
                <a:gd name="T4" fmla="*/ 401 w 507"/>
                <a:gd name="T5" fmla="*/ 53 h 152"/>
                <a:gd name="T6" fmla="*/ 447 w 507"/>
                <a:gd name="T7" fmla="*/ 144 h 152"/>
                <a:gd name="T8" fmla="*/ 38 w 507"/>
                <a:gd name="T9" fmla="*/ 99 h 152"/>
                <a:gd name="T10" fmla="*/ 0 60000 65536"/>
                <a:gd name="T11" fmla="*/ 0 60000 65536"/>
                <a:gd name="T12" fmla="*/ 0 60000 65536"/>
                <a:gd name="T13" fmla="*/ 0 60000 65536"/>
                <a:gd name="T14" fmla="*/ 0 60000 65536"/>
                <a:gd name="T15" fmla="*/ 0 w 507"/>
                <a:gd name="T16" fmla="*/ 0 h 152"/>
                <a:gd name="T17" fmla="*/ 507 w 507"/>
                <a:gd name="T18" fmla="*/ 152 h 152"/>
              </a:gdLst>
              <a:ahLst/>
              <a:cxnLst>
                <a:cxn ang="T10">
                  <a:pos x="T0" y="T1"/>
                </a:cxn>
                <a:cxn ang="T11">
                  <a:pos x="T2" y="T3"/>
                </a:cxn>
                <a:cxn ang="T12">
                  <a:pos x="T4" y="T5"/>
                </a:cxn>
                <a:cxn ang="T13">
                  <a:pos x="T6" y="T7"/>
                </a:cxn>
                <a:cxn ang="T14">
                  <a:pos x="T8" y="T9"/>
                </a:cxn>
              </a:cxnLst>
              <a:rect l="T15" t="T16" r="T17" b="T18"/>
              <a:pathLst>
                <a:path w="507" h="152">
                  <a:moveTo>
                    <a:pt x="38" y="99"/>
                  </a:moveTo>
                  <a:cubicBezTo>
                    <a:pt x="0" y="76"/>
                    <a:pt x="160" y="16"/>
                    <a:pt x="220" y="8"/>
                  </a:cubicBezTo>
                  <a:cubicBezTo>
                    <a:pt x="280" y="0"/>
                    <a:pt x="363" y="30"/>
                    <a:pt x="401" y="53"/>
                  </a:cubicBezTo>
                  <a:cubicBezTo>
                    <a:pt x="439" y="76"/>
                    <a:pt x="507" y="136"/>
                    <a:pt x="447" y="144"/>
                  </a:cubicBezTo>
                  <a:cubicBezTo>
                    <a:pt x="387" y="152"/>
                    <a:pt x="76" y="122"/>
                    <a:pt x="38" y="99"/>
                  </a:cubicBezTo>
                  <a:close/>
                </a:path>
              </a:pathLst>
            </a:custGeom>
            <a:gradFill rotWithShape="1">
              <a:gsLst>
                <a:gs pos="0">
                  <a:srgbClr val="00CC00"/>
                </a:gs>
                <a:gs pos="100000">
                  <a:srgbClr val="996633"/>
                </a:gs>
              </a:gsLst>
              <a:lin ang="5400000" scaled="1"/>
            </a:gradFill>
            <a:ln w="9525">
              <a:noFill/>
              <a:round/>
              <a:headEnd/>
              <a:tailEnd/>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 name="Group 14"/>
          <p:cNvGrpSpPr>
            <a:grpSpLocks/>
          </p:cNvGrpSpPr>
          <p:nvPr/>
        </p:nvGrpSpPr>
        <p:grpSpPr bwMode="auto">
          <a:xfrm>
            <a:off x="7072330" y="3857628"/>
            <a:ext cx="804862" cy="504825"/>
            <a:chOff x="1843" y="2115"/>
            <a:chExt cx="507" cy="318"/>
          </a:xfrm>
        </p:grpSpPr>
        <p:grpSp>
          <p:nvGrpSpPr>
            <p:cNvPr id="91" name="Group 13"/>
            <p:cNvGrpSpPr>
              <a:grpSpLocks/>
            </p:cNvGrpSpPr>
            <p:nvPr/>
          </p:nvGrpSpPr>
          <p:grpSpPr bwMode="auto">
            <a:xfrm>
              <a:off x="2063" y="2115"/>
              <a:ext cx="91" cy="202"/>
              <a:chOff x="521" y="2886"/>
              <a:chExt cx="136" cy="520"/>
            </a:xfrm>
          </p:grpSpPr>
          <p:sp>
            <p:nvSpPr>
              <p:cNvPr id="93" name="Rectangle 12"/>
              <p:cNvSpPr>
                <a:spLocks noChangeArrowheads="1"/>
              </p:cNvSpPr>
              <p:nvPr/>
            </p:nvSpPr>
            <p:spPr bwMode="auto">
              <a:xfrm>
                <a:off x="521" y="2907"/>
                <a:ext cx="136" cy="499"/>
              </a:xfrm>
              <a:prstGeom prst="rect">
                <a:avLst/>
              </a:prstGeom>
              <a:gradFill rotWithShape="1">
                <a:gsLst>
                  <a:gs pos="0">
                    <a:srgbClr val="000000"/>
                  </a:gs>
                  <a:gs pos="50000">
                    <a:srgbClr val="CC9900"/>
                  </a:gs>
                  <a:gs pos="100000">
                    <a:srgbClr val="000000"/>
                  </a:gs>
                </a:gsLst>
                <a:lin ang="0" scaled="1"/>
              </a:gradFill>
              <a:ln w="9525" algn="ctr">
                <a:noFill/>
                <a:miter lim="800000"/>
                <a:headEnd/>
                <a:tailEnd/>
              </a:ln>
            </p:spPr>
            <p:txBody>
              <a:bodyPr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Oval 11"/>
              <p:cNvSpPr>
                <a:spLocks noChangeArrowheads="1"/>
              </p:cNvSpPr>
              <p:nvPr/>
            </p:nvSpPr>
            <p:spPr bwMode="auto">
              <a:xfrm>
                <a:off x="521" y="2886"/>
                <a:ext cx="136" cy="45"/>
              </a:xfrm>
              <a:prstGeom prst="ellipse">
                <a:avLst/>
              </a:prstGeom>
              <a:gradFill rotWithShape="1">
                <a:gsLst>
                  <a:gs pos="0">
                    <a:srgbClr val="CC9900"/>
                  </a:gs>
                  <a:gs pos="100000">
                    <a:srgbClr val="000000"/>
                  </a:gs>
                </a:gsLst>
                <a:lin ang="5400000" scaled="1"/>
              </a:gradFill>
              <a:ln w="9525" algn="ctr">
                <a:noFill/>
                <a:round/>
                <a:headEnd/>
                <a:tailEnd/>
              </a:ln>
            </p:spPr>
            <p:txBody>
              <a:bodyPr wrap="none" anchor="ct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2" name="Freeform 10"/>
            <p:cNvSpPr>
              <a:spLocks/>
            </p:cNvSpPr>
            <p:nvPr/>
          </p:nvSpPr>
          <p:spPr bwMode="auto">
            <a:xfrm rot="-315309">
              <a:off x="1843" y="2281"/>
              <a:ext cx="507" cy="152"/>
            </a:xfrm>
            <a:custGeom>
              <a:avLst/>
              <a:gdLst>
                <a:gd name="T0" fmla="*/ 38 w 507"/>
                <a:gd name="T1" fmla="*/ 99 h 152"/>
                <a:gd name="T2" fmla="*/ 220 w 507"/>
                <a:gd name="T3" fmla="*/ 8 h 152"/>
                <a:gd name="T4" fmla="*/ 401 w 507"/>
                <a:gd name="T5" fmla="*/ 53 h 152"/>
                <a:gd name="T6" fmla="*/ 447 w 507"/>
                <a:gd name="T7" fmla="*/ 144 h 152"/>
                <a:gd name="T8" fmla="*/ 38 w 507"/>
                <a:gd name="T9" fmla="*/ 99 h 152"/>
                <a:gd name="T10" fmla="*/ 0 60000 65536"/>
                <a:gd name="T11" fmla="*/ 0 60000 65536"/>
                <a:gd name="T12" fmla="*/ 0 60000 65536"/>
                <a:gd name="T13" fmla="*/ 0 60000 65536"/>
                <a:gd name="T14" fmla="*/ 0 60000 65536"/>
                <a:gd name="T15" fmla="*/ 0 w 507"/>
                <a:gd name="T16" fmla="*/ 0 h 152"/>
                <a:gd name="T17" fmla="*/ 507 w 507"/>
                <a:gd name="T18" fmla="*/ 152 h 152"/>
              </a:gdLst>
              <a:ahLst/>
              <a:cxnLst>
                <a:cxn ang="T10">
                  <a:pos x="T0" y="T1"/>
                </a:cxn>
                <a:cxn ang="T11">
                  <a:pos x="T2" y="T3"/>
                </a:cxn>
                <a:cxn ang="T12">
                  <a:pos x="T4" y="T5"/>
                </a:cxn>
                <a:cxn ang="T13">
                  <a:pos x="T6" y="T7"/>
                </a:cxn>
                <a:cxn ang="T14">
                  <a:pos x="T8" y="T9"/>
                </a:cxn>
              </a:cxnLst>
              <a:rect l="T15" t="T16" r="T17" b="T18"/>
              <a:pathLst>
                <a:path w="507" h="152">
                  <a:moveTo>
                    <a:pt x="38" y="99"/>
                  </a:moveTo>
                  <a:cubicBezTo>
                    <a:pt x="0" y="76"/>
                    <a:pt x="160" y="16"/>
                    <a:pt x="220" y="8"/>
                  </a:cubicBezTo>
                  <a:cubicBezTo>
                    <a:pt x="280" y="0"/>
                    <a:pt x="363" y="30"/>
                    <a:pt x="401" y="53"/>
                  </a:cubicBezTo>
                  <a:cubicBezTo>
                    <a:pt x="439" y="76"/>
                    <a:pt x="507" y="136"/>
                    <a:pt x="447" y="144"/>
                  </a:cubicBezTo>
                  <a:cubicBezTo>
                    <a:pt x="387" y="152"/>
                    <a:pt x="76" y="122"/>
                    <a:pt x="38" y="99"/>
                  </a:cubicBezTo>
                  <a:close/>
                </a:path>
              </a:pathLst>
            </a:custGeom>
            <a:gradFill rotWithShape="1">
              <a:gsLst>
                <a:gs pos="0">
                  <a:srgbClr val="00CC00"/>
                </a:gs>
                <a:gs pos="100000">
                  <a:srgbClr val="996633"/>
                </a:gs>
              </a:gsLst>
              <a:lin ang="5400000" scaled="1"/>
            </a:gradFill>
            <a:ln w="9525">
              <a:noFill/>
              <a:round/>
              <a:headEnd/>
              <a:tailEnd/>
            </a:ln>
          </p:spPr>
          <p:txBody>
            <a:bodyPr>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45117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20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20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20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20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fade">
                                      <p:cBhvr>
                                        <p:cTn id="46" dur="2000"/>
                                        <p:tgtEl>
                                          <p:spTgt spid="7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2000"/>
                                        <p:tgtEl>
                                          <p:spTgt spid="71"/>
                                        </p:tgtEl>
                                      </p:cBhvr>
                                    </p:animEffect>
                                  </p:childTnLst>
                                </p:cTn>
                              </p:par>
                              <p:par>
                                <p:cTn id="50" presetID="10" presetClass="entr" presetSubtype="0" fill="hold" nodeType="with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2000"/>
                                        <p:tgtEl>
                                          <p:spTgt spid="85"/>
                                        </p:tgtEl>
                                      </p:cBhvr>
                                    </p:animEffect>
                                  </p:childTnLst>
                                </p:cTn>
                              </p:par>
                              <p:par>
                                <p:cTn id="53" presetID="10" presetClass="entr" presetSubtype="0" fill="hold"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ÖNNUR HANDVERKFÆRI</a:t>
            </a:r>
          </a:p>
        </p:txBody>
      </p:sp>
      <p:sp>
        <p:nvSpPr>
          <p:cNvPr id="3" name="Content Placeholder 2"/>
          <p:cNvSpPr>
            <a:spLocks noGrp="1"/>
          </p:cNvSpPr>
          <p:nvPr>
            <p:ph idx="1"/>
          </p:nvPr>
        </p:nvSpPr>
        <p:spPr/>
        <p:txBody>
          <a:bodyPr/>
          <a:lstStyle/>
          <a:p>
            <a:r>
              <a:rPr lang="is-IS"/>
              <a:t>Hallamælir</a:t>
            </a:r>
          </a:p>
          <a:p>
            <a:pPr lvl="1"/>
            <a:r>
              <a:rPr lang="is-IS"/>
              <a:t>Mæla halla í fláum</a:t>
            </a:r>
          </a:p>
          <a:p>
            <a:pPr lvl="1"/>
            <a:r>
              <a:rPr lang="is-IS"/>
              <a:t>Mæla halla á málbandi</a:t>
            </a:r>
          </a:p>
          <a:p>
            <a:pPr lvl="1"/>
            <a:r>
              <a:rPr lang="is-IS"/>
              <a:t>Mæla hæð á hlutum</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6082" name="Picture 2" descr="C:\Users\Public\Documents\Suunto.bmp"/>
          <p:cNvPicPr>
            <a:picLocks noChangeAspect="1" noChangeArrowheads="1"/>
          </p:cNvPicPr>
          <p:nvPr/>
        </p:nvPicPr>
        <p:blipFill>
          <a:blip r:embed="rId3" cstate="print"/>
          <a:srcRect/>
          <a:stretch>
            <a:fillRect/>
          </a:stretch>
        </p:blipFill>
        <p:spPr bwMode="auto">
          <a:xfrm>
            <a:off x="785786" y="3714752"/>
            <a:ext cx="2714644" cy="2714644"/>
          </a:xfrm>
          <a:prstGeom prst="rect">
            <a:avLst/>
          </a:prstGeom>
          <a:noFill/>
          <a:scene3d>
            <a:camera prst="orthographicFront">
              <a:rot lat="0" lon="21599973" rev="5400000"/>
            </a:camera>
            <a:lightRig rig="threePt" dir="t"/>
          </a:scene3d>
        </p:spPr>
      </p:pic>
      <p:pic>
        <p:nvPicPr>
          <p:cNvPr id="46083" name="Picture 3"/>
          <p:cNvPicPr>
            <a:picLocks noChangeAspect="1" noChangeArrowheads="1"/>
          </p:cNvPicPr>
          <p:nvPr/>
        </p:nvPicPr>
        <p:blipFill>
          <a:blip r:embed="rId4" cstate="print"/>
          <a:srcRect/>
          <a:stretch>
            <a:fillRect/>
          </a:stretch>
        </p:blipFill>
        <p:spPr bwMode="auto">
          <a:xfrm>
            <a:off x="5072066" y="2000240"/>
            <a:ext cx="2543175" cy="4400550"/>
          </a:xfrm>
          <a:prstGeom prst="rect">
            <a:avLst/>
          </a:prstGeom>
          <a:noFill/>
          <a:ln w="9525">
            <a:noFill/>
            <a:miter lim="800000"/>
            <a:headEnd/>
            <a:tailEnd/>
          </a:ln>
        </p:spPr>
      </p:pic>
      <p:sp>
        <p:nvSpPr>
          <p:cNvPr id="9" name="Rectangle 8"/>
          <p:cNvSpPr/>
          <p:nvPr/>
        </p:nvSpPr>
        <p:spPr>
          <a:xfrm>
            <a:off x="5000628" y="2285992"/>
            <a:ext cx="1000132" cy="500066"/>
          </a:xfrm>
          <a:prstGeom prst="rect">
            <a:avLst/>
          </a:prstGeom>
          <a:solidFill>
            <a:srgbClr val="C000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a:ln>
                  <a:noFill/>
                </a:ln>
                <a:solidFill>
                  <a:prstClr val="black"/>
                </a:solidFill>
                <a:effectLst/>
                <a:uLnTx/>
                <a:uFillTx/>
                <a:latin typeface="Calibri"/>
                <a:ea typeface="+mn-ea"/>
                <a:cs typeface="+mn-cs"/>
              </a:rPr>
              <a:t>+ og - prósent</a:t>
            </a:r>
          </a:p>
        </p:txBody>
      </p:sp>
      <p:sp>
        <p:nvSpPr>
          <p:cNvPr id="12" name="Rectangle 11"/>
          <p:cNvSpPr/>
          <p:nvPr/>
        </p:nvSpPr>
        <p:spPr>
          <a:xfrm>
            <a:off x="5143504" y="3286124"/>
            <a:ext cx="928694" cy="5000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a:ln>
                  <a:noFill/>
                </a:ln>
                <a:solidFill>
                  <a:prstClr val="black"/>
                </a:solidFill>
                <a:effectLst/>
                <a:uLnTx/>
                <a:uFillTx/>
                <a:latin typeface="Calibri"/>
                <a:ea typeface="+mn-ea"/>
                <a:cs typeface="+mn-cs"/>
              </a:rPr>
              <a:t>+ og - gráður</a:t>
            </a:r>
          </a:p>
        </p:txBody>
      </p:sp>
      <p:sp>
        <p:nvSpPr>
          <p:cNvPr id="13" name="Rectangle 12"/>
          <p:cNvSpPr/>
          <p:nvPr/>
        </p:nvSpPr>
        <p:spPr>
          <a:xfrm>
            <a:off x="5214942" y="4214818"/>
            <a:ext cx="928694" cy="5000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a:ln>
                  <a:noFill/>
                </a:ln>
                <a:solidFill>
                  <a:prstClr val="black"/>
                </a:solidFill>
                <a:effectLst/>
                <a:uLnTx/>
                <a:uFillTx/>
                <a:latin typeface="Calibri"/>
                <a:ea typeface="+mn-ea"/>
                <a:cs typeface="+mn-cs"/>
              </a:rPr>
              <a:t>Kross-hár</a:t>
            </a:r>
          </a:p>
        </p:txBody>
      </p:sp>
      <p:sp>
        <p:nvSpPr>
          <p:cNvPr id="14" name="Rectangle 13"/>
          <p:cNvSpPr/>
          <p:nvPr/>
        </p:nvSpPr>
        <p:spPr>
          <a:xfrm>
            <a:off x="5214942" y="4786322"/>
            <a:ext cx="928694" cy="5000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a:ln>
                  <a:noFill/>
                </a:ln>
                <a:solidFill>
                  <a:prstClr val="black"/>
                </a:solidFill>
                <a:effectLst/>
                <a:uLnTx/>
                <a:uFillTx/>
                <a:latin typeface="Calibri"/>
                <a:ea typeface="+mn-ea"/>
                <a:cs typeface="+mn-cs"/>
              </a:rPr>
              <a:t>Halla-mælir</a:t>
            </a:r>
          </a:p>
        </p:txBody>
      </p:sp>
    </p:spTree>
    <p:extLst>
      <p:ext uri="{BB962C8B-B14F-4D97-AF65-F5344CB8AC3E}">
        <p14:creationId xmlns:p14="http://schemas.microsoft.com/office/powerpoint/2010/main" val="415769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ÖNNUR HANDVERKFÆRI</a:t>
            </a:r>
          </a:p>
        </p:txBody>
      </p:sp>
      <p:sp>
        <p:nvSpPr>
          <p:cNvPr id="3" name="Content Placeholder 2"/>
          <p:cNvSpPr>
            <a:spLocks noGrp="1"/>
          </p:cNvSpPr>
          <p:nvPr>
            <p:ph idx="1"/>
          </p:nvPr>
        </p:nvSpPr>
        <p:spPr/>
        <p:txBody>
          <a:bodyPr/>
          <a:lstStyle/>
          <a:p>
            <a:r>
              <a:rPr lang="is-IS"/>
              <a:t>Líbellur</a:t>
            </a:r>
          </a:p>
          <a:p>
            <a:pPr lvl="1"/>
            <a:r>
              <a:rPr lang="is-IS"/>
              <a:t>Dósalíbella</a:t>
            </a:r>
          </a:p>
          <a:p>
            <a:pPr lvl="1"/>
            <a:r>
              <a:rPr lang="is-IS"/>
              <a:t>Röralíbella</a:t>
            </a:r>
          </a:p>
          <a:p>
            <a:pPr lvl="1"/>
            <a:r>
              <a:rPr lang="is-IS"/>
              <a:t>Koincidenslíbella</a:t>
            </a:r>
          </a:p>
          <a:p>
            <a:r>
              <a:rPr lang="is-IS"/>
              <a:t>Vökvinn í líbellunni er eter og dropinn er loftbóla</a:t>
            </a:r>
          </a:p>
          <a:p>
            <a:r>
              <a:rPr lang="is-IS"/>
              <a:t>Yfirborð líbellanna er bogadregið</a:t>
            </a:r>
          </a:p>
          <a:p>
            <a:r>
              <a:rPr lang="is-IS"/>
              <a:t>Því minni radíus – því ónákvæmari er líbellan</a:t>
            </a:r>
          </a:p>
          <a:p>
            <a:pPr lvl="1"/>
            <a:endParaRPr lang="is-I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7107" name="Picture 3"/>
          <p:cNvPicPr>
            <a:picLocks noChangeAspect="1" noChangeArrowheads="1"/>
          </p:cNvPicPr>
          <p:nvPr/>
        </p:nvPicPr>
        <p:blipFill>
          <a:blip r:embed="rId3" cstate="print"/>
          <a:srcRect/>
          <a:stretch>
            <a:fillRect/>
          </a:stretch>
        </p:blipFill>
        <p:spPr bwMode="auto">
          <a:xfrm>
            <a:off x="5286380" y="1571612"/>
            <a:ext cx="1093846" cy="3600000"/>
          </a:xfrm>
          <a:prstGeom prst="rect">
            <a:avLst/>
          </a:prstGeom>
          <a:noFill/>
          <a:ln w="9525">
            <a:noFill/>
            <a:miter lim="800000"/>
            <a:headEnd/>
            <a:tailEnd/>
          </a:ln>
          <a:scene3d>
            <a:camera prst="orthographicFront">
              <a:rot lat="0" lon="0" rev="16200000"/>
            </a:camera>
            <a:lightRig rig="threePt" dir="t"/>
          </a:scene3d>
        </p:spPr>
      </p:pic>
      <p:pic>
        <p:nvPicPr>
          <p:cNvPr id="47108" name="Picture 4"/>
          <p:cNvPicPr>
            <a:picLocks noChangeAspect="1" noChangeArrowheads="1"/>
          </p:cNvPicPr>
          <p:nvPr/>
        </p:nvPicPr>
        <p:blipFill>
          <a:blip r:embed="rId4" cstate="print"/>
          <a:srcRect/>
          <a:stretch>
            <a:fillRect/>
          </a:stretch>
        </p:blipFill>
        <p:spPr bwMode="auto">
          <a:xfrm>
            <a:off x="6500826" y="1285860"/>
            <a:ext cx="1219198" cy="1454549"/>
          </a:xfrm>
          <a:prstGeom prst="rect">
            <a:avLst/>
          </a:prstGeom>
          <a:noFill/>
          <a:ln w="9525">
            <a:noFill/>
            <a:miter lim="800000"/>
            <a:headEnd/>
            <a:tailEnd/>
          </a:ln>
          <a:scene3d>
            <a:camera prst="orthographicFront">
              <a:rot lat="0" lon="0" rev="16200000"/>
            </a:camera>
            <a:lightRig rig="threePt" dir="t"/>
          </a:scene3d>
        </p:spPr>
      </p:pic>
      <p:pic>
        <p:nvPicPr>
          <p:cNvPr id="47109" name="Picture 5"/>
          <p:cNvPicPr>
            <a:picLocks noChangeAspect="1" noChangeArrowheads="1"/>
          </p:cNvPicPr>
          <p:nvPr/>
        </p:nvPicPr>
        <p:blipFill>
          <a:blip r:embed="rId5" cstate="print"/>
          <a:srcRect/>
          <a:stretch>
            <a:fillRect/>
          </a:stretch>
        </p:blipFill>
        <p:spPr bwMode="auto">
          <a:xfrm>
            <a:off x="2928926" y="1428736"/>
            <a:ext cx="1714512" cy="1335847"/>
          </a:xfrm>
          <a:prstGeom prst="rect">
            <a:avLst/>
          </a:prstGeom>
          <a:noFill/>
          <a:ln w="9525">
            <a:noFill/>
            <a:miter lim="800000"/>
            <a:headEnd/>
            <a:tailEnd/>
          </a:ln>
          <a:scene3d>
            <a:camera prst="orthographicFront">
              <a:rot lat="0" lon="0" rev="16200000"/>
            </a:camera>
            <a:lightRig rig="threePt" dir="t"/>
          </a:scene3d>
        </p:spPr>
      </p:pic>
    </p:spTree>
    <p:extLst>
      <p:ext uri="{BB962C8B-B14F-4D97-AF65-F5344CB8AC3E}">
        <p14:creationId xmlns:p14="http://schemas.microsoft.com/office/powerpoint/2010/main" val="5469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ÖNNUR HANDVERKFÆRI</a:t>
            </a:r>
          </a:p>
        </p:txBody>
      </p:sp>
      <p:sp>
        <p:nvSpPr>
          <p:cNvPr id="3" name="Content Placeholder 2"/>
          <p:cNvSpPr>
            <a:spLocks noGrp="1"/>
          </p:cNvSpPr>
          <p:nvPr>
            <p:ph idx="1"/>
          </p:nvPr>
        </p:nvSpPr>
        <p:spPr/>
        <p:txBody>
          <a:bodyPr/>
          <a:lstStyle/>
          <a:p>
            <a:r>
              <a:rPr lang="is-IS"/>
              <a:t>Líbellur</a:t>
            </a:r>
          </a:p>
          <a:p>
            <a:pPr lvl="1"/>
            <a:r>
              <a:rPr lang="is-IS"/>
              <a:t>Dósalíbella er grófari en röra- og koincidenslíbella</a:t>
            </a:r>
          </a:p>
          <a:p>
            <a:pPr lvl="1"/>
            <a:r>
              <a:rPr lang="is-IS"/>
              <a:t>Dósalíbella er notuð í grófa uppstillingu og á stafi</a:t>
            </a:r>
          </a:p>
          <a:p>
            <a:pPr lvl="1"/>
            <a:r>
              <a:rPr lang="is-IS"/>
              <a:t>T.d. er alstöðvum fyrst stillt upp með dósalíbellu og síðan röralíbellu</a:t>
            </a:r>
          </a:p>
          <a:p>
            <a:pPr lvl="1"/>
            <a:r>
              <a:rPr lang="is-IS"/>
              <a:t>Í nýrri alstöðvum er eletrónísk líbella, mjög nákvæm</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7331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is-IS"/>
              <a:t>FJARLÆGÐARMÆLIR</a:t>
            </a:r>
          </a:p>
        </p:txBody>
      </p:sp>
      <p:sp>
        <p:nvSpPr>
          <p:cNvPr id="3" name="Content Placeholder 2"/>
          <p:cNvSpPr>
            <a:spLocks noGrp="1"/>
          </p:cNvSpPr>
          <p:nvPr>
            <p:ph sz="half" idx="1"/>
          </p:nvPr>
        </p:nvSpPr>
        <p:spPr>
          <a:xfrm>
            <a:off x="457200" y="1600200"/>
            <a:ext cx="4038600" cy="4525963"/>
          </a:xfrm>
        </p:spPr>
        <p:txBody>
          <a:bodyPr>
            <a:normAutofit/>
          </a:bodyPr>
          <a:lstStyle/>
          <a:p>
            <a:pPr>
              <a:lnSpc>
                <a:spcPct val="90000"/>
              </a:lnSpc>
            </a:pPr>
            <a:r>
              <a:rPr lang="is-IS" sz="1800"/>
              <a:t>Fjarlægðarmælir hefur tekið við hlutverki málbandsins að sumu leyti</a:t>
            </a:r>
          </a:p>
          <a:p>
            <a:pPr>
              <a:lnSpc>
                <a:spcPct val="90000"/>
              </a:lnSpc>
            </a:pPr>
            <a:r>
              <a:rPr lang="is-IS" sz="1800"/>
              <a:t>Helstu kostir</a:t>
            </a:r>
          </a:p>
          <a:p>
            <a:pPr lvl="1">
              <a:lnSpc>
                <a:spcPct val="90000"/>
              </a:lnSpc>
            </a:pPr>
            <a:r>
              <a:rPr lang="is-IS" sz="1800"/>
              <a:t>Hægt að vera einn að mæla</a:t>
            </a:r>
          </a:p>
          <a:p>
            <a:pPr lvl="1">
              <a:lnSpc>
                <a:spcPct val="90000"/>
              </a:lnSpc>
            </a:pPr>
            <a:r>
              <a:rPr lang="is-IS" sz="1800"/>
              <a:t>Nákvæmir</a:t>
            </a:r>
          </a:p>
          <a:p>
            <a:pPr lvl="1">
              <a:lnSpc>
                <a:spcPct val="90000"/>
              </a:lnSpc>
            </a:pPr>
            <a:r>
              <a:rPr lang="is-IS" sz="1800"/>
              <a:t>Getur séð mælipunktinn</a:t>
            </a:r>
          </a:p>
          <a:p>
            <a:pPr lvl="1">
              <a:lnSpc>
                <a:spcPct val="90000"/>
              </a:lnSpc>
            </a:pPr>
            <a:r>
              <a:rPr lang="is-IS" sz="1800"/>
              <a:t>Getur framkvæmt einfaldar reikniaðgerðir</a:t>
            </a:r>
          </a:p>
          <a:p>
            <a:pPr lvl="1">
              <a:lnSpc>
                <a:spcPct val="90000"/>
              </a:lnSpc>
            </a:pPr>
            <a:r>
              <a:rPr lang="is-IS" sz="1800"/>
              <a:t>Talsverð þróun, myndavélar, hornamælingar, möguleiki á óbeinum mælingum</a:t>
            </a:r>
          </a:p>
          <a:p>
            <a:pPr>
              <a:lnSpc>
                <a:spcPct val="90000"/>
              </a:lnSpc>
            </a:pPr>
            <a:r>
              <a:rPr lang="is-IS" sz="1800"/>
              <a:t>Helstu ókostir</a:t>
            </a:r>
          </a:p>
          <a:p>
            <a:pPr lvl="1">
              <a:lnSpc>
                <a:spcPct val="90000"/>
              </a:lnSpc>
            </a:pPr>
            <a:r>
              <a:rPr lang="is-IS" sz="1800"/>
              <a:t>Þarf að hafa flöt sem endurkastar bylgjunni</a:t>
            </a:r>
          </a:p>
        </p:txBody>
      </p:sp>
      <p:pic>
        <p:nvPicPr>
          <p:cNvPr id="1028" name="Picture 4" descr="Leica Disto S910 Pro Kit Touch Laser Distance Meter">
            <a:extLst>
              <a:ext uri="{FF2B5EF4-FFF2-40B4-BE49-F238E27FC236}">
                <a16:creationId xmlns:a16="http://schemas.microsoft.com/office/drawing/2014/main" id="{C4E7E1A1-9E39-9977-778E-6860FD8100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8200" y="1843881"/>
            <a:ext cx="3991303" cy="3991303"/>
          </a:xfrm>
          <a:prstGeom prst="rect">
            <a:avLst/>
          </a:prstGeom>
          <a:solidFill>
            <a:srgbClr val="FFFFFF"/>
          </a:solidFill>
        </p:spPr>
      </p:pic>
      <p:sp>
        <p:nvSpPr>
          <p:cNvPr id="4" name="Date Placeholder 3"/>
          <p:cNvSpPr>
            <a:spLocks noGrp="1"/>
          </p:cNvSpPr>
          <p:nvPr>
            <p:ph type="dt" sz="half" idx="10"/>
          </p:nvPr>
        </p:nvSpPr>
        <p:spPr>
          <a:xfrm>
            <a:off x="457200" y="6356350"/>
            <a:ext cx="21336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Guðmundur Þór Valsson</a:t>
            </a:r>
            <a:endParaRPr kumimoji="0" lang="is-IS" b="0" i="0" u="none" strike="noStrike" kern="1200" cap="none" spc="0" normalizeH="0" baseline="0" noProof="0">
              <a:ln>
                <a:noFill/>
              </a:ln>
              <a:effectLst/>
              <a:uLnTx/>
              <a:uFillTx/>
            </a:endParaRPr>
          </a:p>
        </p:txBody>
      </p:sp>
      <p:sp>
        <p:nvSpPr>
          <p:cNvPr id="5" name="Footer Placeholder 4"/>
          <p:cNvSpPr>
            <a:spLocks noGrp="1"/>
          </p:cNvSpPr>
          <p:nvPr>
            <p:ph type="ftr" sz="quarter" idx="11"/>
          </p:nvPr>
        </p:nvSpPr>
        <p:spPr>
          <a:xfrm>
            <a:off x="3124200" y="6356350"/>
            <a:ext cx="28956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r>
              <a:rPr kumimoji="0" lang="is-IS" b="0" i="0" u="none" strike="noStrike" kern="1200" cap="none" spc="0" normalizeH="0" baseline="0" noProof="0">
                <a:ln>
                  <a:noFill/>
                </a:ln>
                <a:effectLst/>
                <a:uLnTx/>
                <a:uFillTx/>
              </a:rPr>
              <a:t>LANDMÆLINGAR BT LAM1013</a:t>
            </a:r>
          </a:p>
        </p:txBody>
      </p:sp>
      <p:sp>
        <p:nvSpPr>
          <p:cNvPr id="6" name="Slide Number Placeholder 5"/>
          <p:cNvSpPr>
            <a:spLocks noGrp="1"/>
          </p:cNvSpPr>
          <p:nvPr>
            <p:ph type="sldNum" sz="quarter" idx="12"/>
          </p:nvPr>
        </p:nvSpPr>
        <p:spPr>
          <a:xfrm>
            <a:off x="6553200" y="6356350"/>
            <a:ext cx="21336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BA32C6AE-17C7-409E-A9FE-C920BA265E2C}" type="slidenum">
              <a:rPr kumimoji="0" lang="is-I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15</a:t>
            </a:fld>
            <a:endParaRPr kumimoji="0" lang="is-I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645639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39F36A75-1230-6345-3571-6F73FA779C39}"/>
              </a:ext>
            </a:extLst>
          </p:cNvPr>
          <p:cNvSpPr>
            <a:spLocks noGrp="1"/>
          </p:cNvSpPr>
          <p:nvPr>
            <p:ph type="title"/>
          </p:nvPr>
        </p:nvSpPr>
        <p:spPr/>
        <p:txBody>
          <a:bodyPr/>
          <a:lstStyle/>
          <a:p>
            <a:r>
              <a:rPr lang="is-IS" dirty="0" err="1"/>
              <a:t>Laser</a:t>
            </a:r>
            <a:r>
              <a:rPr lang="is-IS" dirty="0"/>
              <a:t> verkfæri</a:t>
            </a:r>
          </a:p>
        </p:txBody>
      </p:sp>
      <p:sp>
        <p:nvSpPr>
          <p:cNvPr id="3" name="Staðgengill efnis 2">
            <a:extLst>
              <a:ext uri="{FF2B5EF4-FFF2-40B4-BE49-F238E27FC236}">
                <a16:creationId xmlns:a16="http://schemas.microsoft.com/office/drawing/2014/main" id="{092105AA-65E6-5D97-3C01-4A43AC4D0513}"/>
              </a:ext>
            </a:extLst>
          </p:cNvPr>
          <p:cNvSpPr>
            <a:spLocks noGrp="1"/>
          </p:cNvSpPr>
          <p:nvPr>
            <p:ph idx="1"/>
          </p:nvPr>
        </p:nvSpPr>
        <p:spPr/>
        <p:txBody>
          <a:bodyPr/>
          <a:lstStyle/>
          <a:p>
            <a:r>
              <a:rPr lang="is-IS" dirty="0" err="1"/>
              <a:t>Línulaser</a:t>
            </a:r>
            <a:endParaRPr lang="is-IS" dirty="0"/>
          </a:p>
          <a:p>
            <a:r>
              <a:rPr lang="is-IS" dirty="0" err="1"/>
              <a:t>Krosslaser</a:t>
            </a:r>
            <a:endParaRPr lang="is-IS" dirty="0"/>
          </a:p>
          <a:p>
            <a:r>
              <a:rPr lang="is-IS" dirty="0" err="1"/>
              <a:t>Röralaser</a:t>
            </a:r>
            <a:endParaRPr lang="is-IS" dirty="0"/>
          </a:p>
          <a:p>
            <a:endParaRPr lang="is-IS" dirty="0"/>
          </a:p>
        </p:txBody>
      </p:sp>
      <p:sp>
        <p:nvSpPr>
          <p:cNvPr id="4" name="Dagsetningarstaðgengill 3">
            <a:extLst>
              <a:ext uri="{FF2B5EF4-FFF2-40B4-BE49-F238E27FC236}">
                <a16:creationId xmlns:a16="http://schemas.microsoft.com/office/drawing/2014/main" id="{2047CB07-F0E9-BB57-5CFD-2E383AFE816E}"/>
              </a:ext>
            </a:extLst>
          </p:cNvPr>
          <p:cNvSpPr>
            <a:spLocks noGrp="1"/>
          </p:cNvSpPr>
          <p:nvPr>
            <p:ph type="dt" sz="half" idx="10"/>
          </p:nvPr>
        </p:nvSpPr>
        <p:spPr/>
        <p:txBody>
          <a:bodyPr/>
          <a:lstStyle/>
          <a:p>
            <a:r>
              <a:rPr lang="en-US"/>
              <a:t>Guðmundur Þór Valsson</a:t>
            </a:r>
            <a:endParaRPr lang="is-IS"/>
          </a:p>
        </p:txBody>
      </p:sp>
      <p:sp>
        <p:nvSpPr>
          <p:cNvPr id="5" name="Síðufótarstaðgengill 4">
            <a:extLst>
              <a:ext uri="{FF2B5EF4-FFF2-40B4-BE49-F238E27FC236}">
                <a16:creationId xmlns:a16="http://schemas.microsoft.com/office/drawing/2014/main" id="{9914D669-DDFB-5D43-218E-2279CCF53D8A}"/>
              </a:ext>
            </a:extLst>
          </p:cNvPr>
          <p:cNvSpPr>
            <a:spLocks noGrp="1"/>
          </p:cNvSpPr>
          <p:nvPr>
            <p:ph type="ftr" sz="quarter" idx="11"/>
          </p:nvPr>
        </p:nvSpPr>
        <p:spPr/>
        <p:txBody>
          <a:bodyPr/>
          <a:lstStyle/>
          <a:p>
            <a:r>
              <a:rPr lang="is-IS"/>
              <a:t>LANDMÆLINGAR BT LAM1013</a:t>
            </a:r>
            <a:endParaRPr lang="is-IS" dirty="0"/>
          </a:p>
        </p:txBody>
      </p:sp>
      <p:sp>
        <p:nvSpPr>
          <p:cNvPr id="6" name="Skyggnunúmersstaðgengill 5">
            <a:extLst>
              <a:ext uri="{FF2B5EF4-FFF2-40B4-BE49-F238E27FC236}">
                <a16:creationId xmlns:a16="http://schemas.microsoft.com/office/drawing/2014/main" id="{D90F4A3A-50B7-36B2-7A30-8F9278502F31}"/>
              </a:ext>
            </a:extLst>
          </p:cNvPr>
          <p:cNvSpPr>
            <a:spLocks noGrp="1"/>
          </p:cNvSpPr>
          <p:nvPr>
            <p:ph type="sldNum" sz="quarter" idx="12"/>
          </p:nvPr>
        </p:nvSpPr>
        <p:spPr/>
        <p:txBody>
          <a:bodyPr/>
          <a:lstStyle/>
          <a:p>
            <a:fld id="{BA32C6AE-17C7-409E-A9FE-C920BA265E2C}" type="slidenum">
              <a:rPr lang="is-IS" smtClean="0"/>
              <a:pPr/>
              <a:t>16</a:t>
            </a:fld>
            <a:endParaRPr lang="is-IS"/>
          </a:p>
        </p:txBody>
      </p:sp>
    </p:spTree>
    <p:extLst>
      <p:ext uri="{BB962C8B-B14F-4D97-AF65-F5344CB8AC3E}">
        <p14:creationId xmlns:p14="http://schemas.microsoft.com/office/powerpoint/2010/main" val="1263828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506B-A155-4BCE-B11A-28325464C697}"/>
              </a:ext>
            </a:extLst>
          </p:cNvPr>
          <p:cNvSpPr>
            <a:spLocks noGrp="1"/>
          </p:cNvSpPr>
          <p:nvPr>
            <p:ph type="title"/>
          </p:nvPr>
        </p:nvSpPr>
        <p:spPr/>
        <p:txBody>
          <a:bodyPr/>
          <a:lstStyle/>
          <a:p>
            <a:r>
              <a:rPr lang="en-GB" dirty="0" err="1"/>
              <a:t>Hallamælitæki</a:t>
            </a:r>
            <a:endParaRPr lang="en-GB" dirty="0"/>
          </a:p>
        </p:txBody>
      </p:sp>
      <p:sp>
        <p:nvSpPr>
          <p:cNvPr id="3" name="Content Placeholder 2">
            <a:extLst>
              <a:ext uri="{FF2B5EF4-FFF2-40B4-BE49-F238E27FC236}">
                <a16:creationId xmlns:a16="http://schemas.microsoft.com/office/drawing/2014/main" id="{4D147668-98FD-4CBD-A88B-8DF4EBE2DB22}"/>
              </a:ext>
            </a:extLst>
          </p:cNvPr>
          <p:cNvSpPr>
            <a:spLocks noGrp="1"/>
          </p:cNvSpPr>
          <p:nvPr>
            <p:ph sz="half" idx="1"/>
          </p:nvPr>
        </p:nvSpPr>
        <p:spPr/>
        <p:txBody>
          <a:bodyPr/>
          <a:lstStyle/>
          <a:p>
            <a:r>
              <a:rPr lang="is-IS" dirty="0"/>
              <a:t>Notuð til að mæla hæðarmun milli punkta</a:t>
            </a:r>
          </a:p>
          <a:p>
            <a:r>
              <a:rPr lang="is-IS" dirty="0"/>
              <a:t>Margar tegundir til en í námskeiðinu munum við að mestu leiti fjalla um sjálfvirk- og stafræn hallamælitæki</a:t>
            </a:r>
          </a:p>
        </p:txBody>
      </p:sp>
      <p:sp>
        <p:nvSpPr>
          <p:cNvPr id="4" name="Date Placeholder 3">
            <a:extLst>
              <a:ext uri="{FF2B5EF4-FFF2-40B4-BE49-F238E27FC236}">
                <a16:creationId xmlns:a16="http://schemas.microsoft.com/office/drawing/2014/main" id="{589124F9-18D2-4500-AF95-E142CFD02DA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7604FAC-D3C7-4EAC-8DE0-BB326ED42D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CA0DFCC-56AD-451B-9437-17D2BDD173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96962" name="Picture 2" descr="Trimble DiNi Digital Level | Precision Laser &amp; Instrument">
            <a:extLst>
              <a:ext uri="{FF2B5EF4-FFF2-40B4-BE49-F238E27FC236}">
                <a16:creationId xmlns:a16="http://schemas.microsoft.com/office/drawing/2014/main" id="{5AC80E23-D73E-4977-A15A-7652A75A369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38786" y="1215398"/>
            <a:ext cx="1828825" cy="2438433"/>
          </a:xfrm>
          <a:prstGeom prst="rect">
            <a:avLst/>
          </a:prstGeom>
          <a:noFill/>
          <a:extLst>
            <a:ext uri="{909E8E84-426E-40DD-AFC4-6F175D3DCCD1}">
              <a14:hiddenFill xmlns:a14="http://schemas.microsoft.com/office/drawing/2010/main">
                <a:solidFill>
                  <a:srgbClr val="FFFFFF"/>
                </a:solidFill>
              </a14:hiddenFill>
            </a:ext>
          </a:extLst>
        </p:spPr>
      </p:pic>
      <p:pic>
        <p:nvPicPr>
          <p:cNvPr id="296966" name="Picture 6" descr="Spectra Precision AL32A Auto Level Air Dampened - - Amazon.com">
            <a:extLst>
              <a:ext uri="{FF2B5EF4-FFF2-40B4-BE49-F238E27FC236}">
                <a16:creationId xmlns:a16="http://schemas.microsoft.com/office/drawing/2014/main" id="{D573FFCF-3945-44A1-A33F-9694D583A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399" y="3768925"/>
            <a:ext cx="2895601" cy="2176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054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A63A-2754-415D-BB1D-3CE104556D85}"/>
              </a:ext>
            </a:extLst>
          </p:cNvPr>
          <p:cNvSpPr>
            <a:spLocks noGrp="1"/>
          </p:cNvSpPr>
          <p:nvPr>
            <p:ph type="title"/>
          </p:nvPr>
        </p:nvSpPr>
        <p:spPr>
          <a:xfrm>
            <a:off x="457200" y="274638"/>
            <a:ext cx="8229600" cy="1143000"/>
          </a:xfrm>
        </p:spPr>
        <p:txBody>
          <a:bodyPr anchor="ctr">
            <a:normAutofit/>
          </a:bodyPr>
          <a:lstStyle/>
          <a:p>
            <a:r>
              <a:rPr lang="en-GB" dirty="0" err="1"/>
              <a:t>Theodólít</a:t>
            </a:r>
            <a:r>
              <a:rPr lang="en-GB" dirty="0"/>
              <a:t> (</a:t>
            </a:r>
            <a:r>
              <a:rPr lang="en-GB" dirty="0" err="1"/>
              <a:t>Teddi</a:t>
            </a:r>
            <a:r>
              <a:rPr lang="en-GB" dirty="0"/>
              <a:t>)</a:t>
            </a:r>
          </a:p>
        </p:txBody>
      </p:sp>
      <p:pic>
        <p:nvPicPr>
          <p:cNvPr id="297986" name="Picture 2" descr="Spectra DET-2 Digital Theodolite – SITECH Louisiana">
            <a:extLst>
              <a:ext uri="{FF2B5EF4-FFF2-40B4-BE49-F238E27FC236}">
                <a16:creationId xmlns:a16="http://schemas.microsoft.com/office/drawing/2014/main" id="{9E6D2B2A-145A-40FE-A2D7-340F5A696FC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57200" y="1843881"/>
            <a:ext cx="4038600" cy="4038600"/>
          </a:xfrm>
          <a:prstGeom prst="rect">
            <a:avLst/>
          </a:prstGeom>
          <a:solidFill>
            <a:srgbClr val="FFFFFF"/>
          </a:solidFill>
        </p:spPr>
      </p:pic>
      <p:sp>
        <p:nvSpPr>
          <p:cNvPr id="7" name="Content Placeholder 6">
            <a:extLst>
              <a:ext uri="{FF2B5EF4-FFF2-40B4-BE49-F238E27FC236}">
                <a16:creationId xmlns:a16="http://schemas.microsoft.com/office/drawing/2014/main" id="{8D1C345A-4E0E-4624-8203-C24C7D626305}"/>
              </a:ext>
            </a:extLst>
          </p:cNvPr>
          <p:cNvSpPr>
            <a:spLocks noGrp="1"/>
          </p:cNvSpPr>
          <p:nvPr>
            <p:ph sz="half" idx="2"/>
          </p:nvPr>
        </p:nvSpPr>
        <p:spPr>
          <a:xfrm>
            <a:off x="4648200" y="1600200"/>
            <a:ext cx="4038600" cy="4525963"/>
          </a:xfrm>
        </p:spPr>
        <p:txBody>
          <a:bodyPr>
            <a:normAutofit/>
          </a:bodyPr>
          <a:lstStyle/>
          <a:p>
            <a:r>
              <a:rPr lang="is-IS" dirty="0"/>
              <a:t>Tæki sem mælir horn milli punkta</a:t>
            </a:r>
          </a:p>
          <a:p>
            <a:r>
              <a:rPr lang="is-IS" dirty="0"/>
              <a:t>Hefur að mestu leiti vikið fyrir alstöðinni</a:t>
            </a:r>
          </a:p>
          <a:p>
            <a:endParaRPr lang="en-GB" dirty="0"/>
          </a:p>
        </p:txBody>
      </p:sp>
      <p:sp>
        <p:nvSpPr>
          <p:cNvPr id="4" name="Date Placeholder 3">
            <a:extLst>
              <a:ext uri="{FF2B5EF4-FFF2-40B4-BE49-F238E27FC236}">
                <a16:creationId xmlns:a16="http://schemas.microsoft.com/office/drawing/2014/main" id="{B389A7B6-2C24-444F-845E-2A9E8569E5B7}"/>
              </a:ext>
            </a:extLst>
          </p:cNvPr>
          <p:cNvSpPr>
            <a:spLocks noGrp="1"/>
          </p:cNvSpPr>
          <p:nvPr>
            <p:ph type="dt" sz="half" idx="10"/>
          </p:nvPr>
        </p:nvSpPr>
        <p:spPr>
          <a:xfrm>
            <a:off x="457200" y="6356350"/>
            <a:ext cx="2133600" cy="365125"/>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4E80767-5E31-4506-8641-0D0BD6838171}"/>
              </a:ext>
            </a:extLst>
          </p:cNvPr>
          <p:cNvSpPr>
            <a:spLocks noGrp="1"/>
          </p:cNvSpPr>
          <p:nvPr>
            <p:ph type="ftr" sz="quarter" idx="11"/>
          </p:nvPr>
        </p:nvSpPr>
        <p:spPr>
          <a:xfrm>
            <a:off x="3124200" y="6356350"/>
            <a:ext cx="2895600" cy="365125"/>
          </a:xfrm>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p>
        </p:txBody>
      </p:sp>
      <p:sp>
        <p:nvSpPr>
          <p:cNvPr id="6" name="Slide Number Placeholder 5">
            <a:extLst>
              <a:ext uri="{FF2B5EF4-FFF2-40B4-BE49-F238E27FC236}">
                <a16:creationId xmlns:a16="http://schemas.microsoft.com/office/drawing/2014/main" id="{3F4A556F-B0A0-4F06-BC61-080390B7661E}"/>
              </a:ext>
            </a:extLst>
          </p:cNvPr>
          <p:cNvSpPr>
            <a:spLocks noGrp="1"/>
          </p:cNvSpPr>
          <p:nvPr>
            <p:ph type="sldNum" sz="quarter" idx="12"/>
          </p:nvPr>
        </p:nvSpPr>
        <p:spPr>
          <a:xfrm>
            <a:off x="6553200" y="6356350"/>
            <a:ext cx="21336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78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C7895-EE7E-4C1B-918D-CC191FE2119F}"/>
              </a:ext>
            </a:extLst>
          </p:cNvPr>
          <p:cNvSpPr>
            <a:spLocks noGrp="1"/>
          </p:cNvSpPr>
          <p:nvPr>
            <p:ph type="title"/>
          </p:nvPr>
        </p:nvSpPr>
        <p:spPr/>
        <p:txBody>
          <a:bodyPr/>
          <a:lstStyle/>
          <a:p>
            <a:r>
              <a:rPr lang="en-GB" dirty="0" err="1"/>
              <a:t>Alstöð</a:t>
            </a:r>
            <a:endParaRPr lang="en-GB" dirty="0"/>
          </a:p>
        </p:txBody>
      </p:sp>
      <p:sp>
        <p:nvSpPr>
          <p:cNvPr id="7" name="Content Placeholder 6">
            <a:extLst>
              <a:ext uri="{FF2B5EF4-FFF2-40B4-BE49-F238E27FC236}">
                <a16:creationId xmlns:a16="http://schemas.microsoft.com/office/drawing/2014/main" id="{0267EBBB-3699-4BF3-BCCE-09B22260279E}"/>
              </a:ext>
            </a:extLst>
          </p:cNvPr>
          <p:cNvSpPr>
            <a:spLocks noGrp="1"/>
          </p:cNvSpPr>
          <p:nvPr>
            <p:ph sz="half" idx="1"/>
          </p:nvPr>
        </p:nvSpPr>
        <p:spPr/>
        <p:txBody>
          <a:bodyPr/>
          <a:lstStyle/>
          <a:p>
            <a:r>
              <a:rPr lang="is-IS" dirty="0"/>
              <a:t>Tæki sem mælir horn og lengdir milli punkta</a:t>
            </a:r>
          </a:p>
          <a:p>
            <a:r>
              <a:rPr lang="is-IS" dirty="0"/>
              <a:t>Mikið notuð við nákvæmar innmælingar og útsetningar og þar sem ekki er hægt að nota GNSS</a:t>
            </a:r>
          </a:p>
          <a:p>
            <a:endParaRPr lang="is-IS" dirty="0"/>
          </a:p>
        </p:txBody>
      </p:sp>
      <p:sp>
        <p:nvSpPr>
          <p:cNvPr id="4" name="Date Placeholder 3">
            <a:extLst>
              <a:ext uri="{FF2B5EF4-FFF2-40B4-BE49-F238E27FC236}">
                <a16:creationId xmlns:a16="http://schemas.microsoft.com/office/drawing/2014/main" id="{8F2C2373-8F78-4E0B-BAE1-5BDEDA14F9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B742CC2-7327-464F-9ED8-F0AAFD930A4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223F2A9-92E4-4E98-AC95-AB12ED14E4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99012" name="Picture 4" descr="Trimble S7 Total Station">
            <a:extLst>
              <a:ext uri="{FF2B5EF4-FFF2-40B4-BE49-F238E27FC236}">
                <a16:creationId xmlns:a16="http://schemas.microsoft.com/office/drawing/2014/main" id="{62A4BE6A-4398-4A0E-860C-8CFE9017016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15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KYNNING</a:t>
            </a:r>
          </a:p>
        </p:txBody>
      </p:sp>
      <p:sp>
        <p:nvSpPr>
          <p:cNvPr id="3" name="Content Placeholder 2"/>
          <p:cNvSpPr>
            <a:spLocks noGrp="1"/>
          </p:cNvSpPr>
          <p:nvPr>
            <p:ph idx="1"/>
          </p:nvPr>
        </p:nvSpPr>
        <p:spPr>
          <a:xfrm>
            <a:off x="457200" y="1600200"/>
            <a:ext cx="8363272" cy="4525963"/>
          </a:xfrm>
        </p:spPr>
        <p:txBody>
          <a:bodyPr>
            <a:normAutofit/>
          </a:bodyPr>
          <a:lstStyle/>
          <a:p>
            <a:r>
              <a:rPr lang="is-IS" sz="2800" dirty="0"/>
              <a:t>Í ÁFANGANUM ER TEKIÐ FYRIR EFNI SEM SNÝR AÐ LANDMÆLINGUM, FJARKÖNNUN MEÐ ÁHERSLU Á DRÓNA OG LANDUPPLÝSINGAKERFUM</a:t>
            </a:r>
          </a:p>
          <a:p>
            <a:pPr lvl="1"/>
            <a:r>
              <a:rPr lang="is-IS" dirty="0"/>
              <a:t>Kennari: Guðmundur Þór Valsson</a:t>
            </a:r>
          </a:p>
          <a:p>
            <a:pPr lvl="2"/>
            <a:r>
              <a:rPr lang="is-IS" dirty="0" err="1"/>
              <a:t>BSc</a:t>
            </a:r>
            <a:r>
              <a:rPr lang="is-IS" dirty="0"/>
              <a:t> í Umhverfis- og Byggingarverkfræði frá HÍ</a:t>
            </a:r>
          </a:p>
          <a:p>
            <a:pPr lvl="2"/>
            <a:r>
              <a:rPr lang="is-IS" dirty="0" err="1"/>
              <a:t>MSc</a:t>
            </a:r>
            <a:r>
              <a:rPr lang="is-IS" dirty="0"/>
              <a:t> í Landmælingaverkfræði frá UMB í Noregi</a:t>
            </a:r>
          </a:p>
          <a:p>
            <a:pPr lvl="2"/>
            <a:r>
              <a:rPr lang="is-IS" dirty="0"/>
              <a:t>Fagstjóri Landmælinga hjá Landmælingum Íslands</a:t>
            </a:r>
          </a:p>
        </p:txBody>
      </p:sp>
      <p:sp>
        <p:nvSpPr>
          <p:cNvPr id="4" name="Footer Placeholder 3"/>
          <p:cNvSpPr>
            <a:spLocks noGrp="1"/>
          </p:cNvSpPr>
          <p:nvPr>
            <p:ph type="ftr" sz="quarter" idx="11"/>
          </p:nvPr>
        </p:nvSpPr>
        <p:spPr/>
        <p:txBody>
          <a:bodyPr/>
          <a:lstStyle/>
          <a:p>
            <a:r>
              <a:rPr lang="is-IS" dirty="0"/>
              <a:t>LANDMÆLINGAR </a:t>
            </a:r>
            <a:r>
              <a:rPr lang="is-IS"/>
              <a:t>BT LAM1012</a:t>
            </a:r>
            <a:endParaRPr lang="is-IS" dirty="0"/>
          </a:p>
        </p:txBody>
      </p:sp>
      <p:sp>
        <p:nvSpPr>
          <p:cNvPr id="5" name="Date Placeholder 4"/>
          <p:cNvSpPr>
            <a:spLocks noGrp="1"/>
          </p:cNvSpPr>
          <p:nvPr>
            <p:ph type="dt" sz="half" idx="10"/>
          </p:nvPr>
        </p:nvSpPr>
        <p:spPr/>
        <p:txBody>
          <a:bodyPr/>
          <a:lstStyle/>
          <a:p>
            <a:r>
              <a:rPr lang="en-US"/>
              <a:t>Guðmundur Þór Valsson</a:t>
            </a:r>
            <a:endParaRPr lang="is-IS"/>
          </a:p>
        </p:txBody>
      </p:sp>
      <p:sp>
        <p:nvSpPr>
          <p:cNvPr id="6" name="Slide Number Placeholder 5"/>
          <p:cNvSpPr>
            <a:spLocks noGrp="1"/>
          </p:cNvSpPr>
          <p:nvPr>
            <p:ph type="sldNum" sz="quarter" idx="12"/>
          </p:nvPr>
        </p:nvSpPr>
        <p:spPr/>
        <p:txBody>
          <a:bodyPr/>
          <a:lstStyle/>
          <a:p>
            <a:fld id="{BA32C6AE-17C7-409E-A9FE-C920BA265E2C}" type="slidenum">
              <a:rPr lang="is-IS" smtClean="0"/>
              <a:pPr/>
              <a:t>2</a:t>
            </a:fld>
            <a:endParaRPr lang="is-I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2D85-B2F3-48C9-8539-C0703C79F914}"/>
              </a:ext>
            </a:extLst>
          </p:cNvPr>
          <p:cNvSpPr>
            <a:spLocks noGrp="1"/>
          </p:cNvSpPr>
          <p:nvPr>
            <p:ph type="title"/>
          </p:nvPr>
        </p:nvSpPr>
        <p:spPr/>
        <p:txBody>
          <a:bodyPr/>
          <a:lstStyle/>
          <a:p>
            <a:r>
              <a:rPr lang="en-GB" dirty="0"/>
              <a:t>GPS/GNSS </a:t>
            </a:r>
            <a:r>
              <a:rPr lang="en-GB" dirty="0" err="1"/>
              <a:t>tæki</a:t>
            </a:r>
            <a:endParaRPr lang="en-GB" dirty="0"/>
          </a:p>
        </p:txBody>
      </p:sp>
      <p:sp>
        <p:nvSpPr>
          <p:cNvPr id="7" name="Content Placeholder 6">
            <a:extLst>
              <a:ext uri="{FF2B5EF4-FFF2-40B4-BE49-F238E27FC236}">
                <a16:creationId xmlns:a16="http://schemas.microsoft.com/office/drawing/2014/main" id="{1F20CD52-5060-420F-9DA8-1CA674DF7CA8}"/>
              </a:ext>
            </a:extLst>
          </p:cNvPr>
          <p:cNvSpPr>
            <a:spLocks noGrp="1"/>
          </p:cNvSpPr>
          <p:nvPr>
            <p:ph sz="half" idx="1"/>
          </p:nvPr>
        </p:nvSpPr>
        <p:spPr/>
        <p:txBody>
          <a:bodyPr>
            <a:normAutofit lnSpcReduction="10000"/>
          </a:bodyPr>
          <a:lstStyle/>
          <a:p>
            <a:r>
              <a:rPr lang="is-IS" dirty="0"/>
              <a:t>Tæki sem mæla staðsetningu út frá gervitunglum</a:t>
            </a:r>
          </a:p>
          <a:p>
            <a:r>
              <a:rPr lang="is-IS" dirty="0" err="1"/>
              <a:t>Statísk</a:t>
            </a:r>
            <a:r>
              <a:rPr lang="is-IS" dirty="0"/>
              <a:t>- og rauntímatæki</a:t>
            </a:r>
          </a:p>
          <a:p>
            <a:r>
              <a:rPr lang="is-IS" dirty="0"/>
              <a:t>Loftnet og móttakari í saman fyrir rauntímatæki en í sitthvoru lagi fyrir </a:t>
            </a:r>
            <a:r>
              <a:rPr lang="is-IS" dirty="0" err="1"/>
              <a:t>statísk</a:t>
            </a:r>
            <a:endParaRPr lang="is-IS" dirty="0"/>
          </a:p>
        </p:txBody>
      </p:sp>
      <p:sp>
        <p:nvSpPr>
          <p:cNvPr id="4" name="Date Placeholder 3">
            <a:extLst>
              <a:ext uri="{FF2B5EF4-FFF2-40B4-BE49-F238E27FC236}">
                <a16:creationId xmlns:a16="http://schemas.microsoft.com/office/drawing/2014/main" id="{0D6660C3-8758-4BC1-86E9-9967B320CC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F4C23FA-09C3-40CA-9B47-324C5E8AC42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3A183C7-8E34-4BBC-AFB0-6F4BE3D28A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00034" name="Picture 2" descr="Trimble R10 GNSS System">
            <a:extLst>
              <a:ext uri="{FF2B5EF4-FFF2-40B4-BE49-F238E27FC236}">
                <a16:creationId xmlns:a16="http://schemas.microsoft.com/office/drawing/2014/main" id="{5B862A3F-C3E9-48C9-8B8C-FD538083F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2" y="1336508"/>
            <a:ext cx="2431504" cy="2431504"/>
          </a:xfrm>
          <a:prstGeom prst="rect">
            <a:avLst/>
          </a:prstGeom>
          <a:noFill/>
          <a:extLst>
            <a:ext uri="{909E8E84-426E-40DD-AFC4-6F175D3DCCD1}">
              <a14:hiddenFill xmlns:a14="http://schemas.microsoft.com/office/drawing/2010/main">
                <a:solidFill>
                  <a:srgbClr val="FFFFFF"/>
                </a:solidFill>
              </a14:hiddenFill>
            </a:ext>
          </a:extLst>
        </p:spPr>
      </p:pic>
      <p:pic>
        <p:nvPicPr>
          <p:cNvPr id="300036" name="Picture 4" descr="Trimble R7 GNSS GPS RTK Base and Rover complete set">
            <a:extLst>
              <a:ext uri="{FF2B5EF4-FFF2-40B4-BE49-F238E27FC236}">
                <a16:creationId xmlns:a16="http://schemas.microsoft.com/office/drawing/2014/main" id="{A137C865-F4BA-448A-B90B-CE788F049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9481" y="3806552"/>
            <a:ext cx="2510519" cy="2529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59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5DCB8-EDA5-4235-A358-3602FAB9CB8D}"/>
              </a:ext>
            </a:extLst>
          </p:cNvPr>
          <p:cNvSpPr>
            <a:spLocks noGrp="1"/>
          </p:cNvSpPr>
          <p:nvPr>
            <p:ph type="title"/>
          </p:nvPr>
        </p:nvSpPr>
        <p:spPr/>
        <p:txBody>
          <a:bodyPr/>
          <a:lstStyle/>
          <a:p>
            <a:r>
              <a:rPr lang="is-IS" dirty="0" err="1"/>
              <a:t>Gagnastokkur</a:t>
            </a:r>
            <a:endParaRPr lang="is-IS" dirty="0"/>
          </a:p>
        </p:txBody>
      </p:sp>
      <p:sp>
        <p:nvSpPr>
          <p:cNvPr id="7" name="Content Placeholder 6">
            <a:extLst>
              <a:ext uri="{FF2B5EF4-FFF2-40B4-BE49-F238E27FC236}">
                <a16:creationId xmlns:a16="http://schemas.microsoft.com/office/drawing/2014/main" id="{F2465E6F-A1F9-4573-8AED-F94F508FB709}"/>
              </a:ext>
            </a:extLst>
          </p:cNvPr>
          <p:cNvSpPr>
            <a:spLocks noGrp="1"/>
          </p:cNvSpPr>
          <p:nvPr>
            <p:ph sz="half" idx="1"/>
          </p:nvPr>
        </p:nvSpPr>
        <p:spPr/>
        <p:txBody>
          <a:bodyPr/>
          <a:lstStyle/>
          <a:p>
            <a:r>
              <a:rPr lang="is-IS" dirty="0"/>
              <a:t>Handtölva sem getur stjórnað mælitækjum</a:t>
            </a:r>
          </a:p>
          <a:p>
            <a:r>
              <a:rPr lang="is-IS" dirty="0"/>
              <a:t>Tekið á móti gögnum og gögnum og gert einfalda </a:t>
            </a:r>
            <a:r>
              <a:rPr lang="is-IS" dirty="0" err="1"/>
              <a:t>útreikinga</a:t>
            </a:r>
            <a:endParaRPr lang="is-IS" dirty="0"/>
          </a:p>
          <a:p>
            <a:r>
              <a:rPr lang="is-IS" dirty="0" err="1"/>
              <a:t>Snallsímar</a:t>
            </a:r>
            <a:r>
              <a:rPr lang="is-IS" dirty="0"/>
              <a:t> og spjaldtölvur geta í dag virkað sem </a:t>
            </a:r>
            <a:r>
              <a:rPr lang="is-IS" dirty="0" err="1"/>
              <a:t>gagnastokkar</a:t>
            </a:r>
            <a:endParaRPr lang="is-IS" dirty="0"/>
          </a:p>
        </p:txBody>
      </p:sp>
      <p:sp>
        <p:nvSpPr>
          <p:cNvPr id="4" name="Date Placeholder 3">
            <a:extLst>
              <a:ext uri="{FF2B5EF4-FFF2-40B4-BE49-F238E27FC236}">
                <a16:creationId xmlns:a16="http://schemas.microsoft.com/office/drawing/2014/main" id="{F13AC9A3-6498-4973-92DB-B71C60298D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FCE2878-683E-467E-A3A5-3B056CE396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210B48C-6988-4F69-A5BE-956221C456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01058" name="Picture 2" descr="Data Collectors | Trimble Geospatial">
            <a:extLst>
              <a:ext uri="{FF2B5EF4-FFF2-40B4-BE49-F238E27FC236}">
                <a16:creationId xmlns:a16="http://schemas.microsoft.com/office/drawing/2014/main" id="{A29D12A5-BCC6-47A5-B750-671B916B718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96521"/>
            <a:ext cx="4038600" cy="413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492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72FFB-E14F-4033-9446-52BA2A1B7C4D}"/>
              </a:ext>
            </a:extLst>
          </p:cNvPr>
          <p:cNvSpPr>
            <a:spLocks noGrp="1"/>
          </p:cNvSpPr>
          <p:nvPr>
            <p:ph type="title"/>
          </p:nvPr>
        </p:nvSpPr>
        <p:spPr/>
        <p:txBody>
          <a:bodyPr/>
          <a:lstStyle/>
          <a:p>
            <a:r>
              <a:rPr lang="en-GB" dirty="0" err="1"/>
              <a:t>Fjarkönnunargögn</a:t>
            </a:r>
            <a:endParaRPr lang="en-GB" dirty="0"/>
          </a:p>
        </p:txBody>
      </p:sp>
      <p:sp>
        <p:nvSpPr>
          <p:cNvPr id="3" name="Content Placeholder 2">
            <a:extLst>
              <a:ext uri="{FF2B5EF4-FFF2-40B4-BE49-F238E27FC236}">
                <a16:creationId xmlns:a16="http://schemas.microsoft.com/office/drawing/2014/main" id="{49E906E7-E8DE-4C29-AD90-FCF8434F588D}"/>
              </a:ext>
            </a:extLst>
          </p:cNvPr>
          <p:cNvSpPr>
            <a:spLocks noGrp="1"/>
          </p:cNvSpPr>
          <p:nvPr>
            <p:ph idx="1"/>
          </p:nvPr>
        </p:nvSpPr>
        <p:spPr/>
        <p:txBody>
          <a:bodyPr/>
          <a:lstStyle/>
          <a:p>
            <a:r>
              <a:rPr lang="en-GB" dirty="0" err="1"/>
              <a:t>Myndgögn</a:t>
            </a:r>
            <a:endParaRPr lang="en-GB" dirty="0"/>
          </a:p>
          <a:p>
            <a:pPr lvl="1"/>
            <a:r>
              <a:rPr lang="en-GB" dirty="0" err="1"/>
              <a:t>Gervitunglamyndir</a:t>
            </a:r>
            <a:endParaRPr lang="en-GB" dirty="0"/>
          </a:p>
          <a:p>
            <a:pPr lvl="1"/>
            <a:r>
              <a:rPr lang="en-GB" dirty="0" err="1"/>
              <a:t>Loftmyndir</a:t>
            </a:r>
            <a:endParaRPr lang="en-GB" dirty="0"/>
          </a:p>
          <a:p>
            <a:pPr lvl="1"/>
            <a:r>
              <a:rPr lang="en-GB" dirty="0" err="1"/>
              <a:t>Drónar</a:t>
            </a:r>
            <a:endParaRPr lang="en-GB" dirty="0"/>
          </a:p>
          <a:p>
            <a:r>
              <a:rPr lang="en-GB" dirty="0"/>
              <a:t>LIDAR </a:t>
            </a:r>
            <a:r>
              <a:rPr lang="en-GB" dirty="0" err="1"/>
              <a:t>gögn</a:t>
            </a:r>
            <a:r>
              <a:rPr lang="en-GB" dirty="0"/>
              <a:t> (Laser)</a:t>
            </a:r>
          </a:p>
          <a:p>
            <a:pPr lvl="1"/>
            <a:r>
              <a:rPr lang="en-GB" dirty="0" err="1"/>
              <a:t>Flugvélar</a:t>
            </a:r>
            <a:endParaRPr lang="en-GB" dirty="0"/>
          </a:p>
          <a:p>
            <a:pPr lvl="1"/>
            <a:r>
              <a:rPr lang="en-GB" dirty="0" err="1"/>
              <a:t>Drónar</a:t>
            </a:r>
            <a:endParaRPr lang="en-GB" dirty="0"/>
          </a:p>
          <a:p>
            <a:pPr lvl="1"/>
            <a:r>
              <a:rPr lang="en-GB" dirty="0" err="1"/>
              <a:t>Terestrial</a:t>
            </a:r>
            <a:endParaRPr lang="en-GB" dirty="0"/>
          </a:p>
          <a:p>
            <a:endParaRPr lang="en-GB" dirty="0"/>
          </a:p>
        </p:txBody>
      </p:sp>
      <p:sp>
        <p:nvSpPr>
          <p:cNvPr id="4" name="Date Placeholder 3">
            <a:extLst>
              <a:ext uri="{FF2B5EF4-FFF2-40B4-BE49-F238E27FC236}">
                <a16:creationId xmlns:a16="http://schemas.microsoft.com/office/drawing/2014/main" id="{D6AFD203-4638-43C6-901E-D6B4F0C3444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C99B05F-A72E-4643-A0CB-61C8C217376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FE08EB0-28C4-4442-BB13-89D05F122B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7359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BAD74002-84CC-7757-1E5C-588FFC5A31AE}"/>
              </a:ext>
            </a:extLst>
          </p:cNvPr>
          <p:cNvSpPr>
            <a:spLocks noGrp="1"/>
          </p:cNvSpPr>
          <p:nvPr>
            <p:ph type="title"/>
          </p:nvPr>
        </p:nvSpPr>
        <p:spPr/>
        <p:txBody>
          <a:bodyPr/>
          <a:lstStyle/>
          <a:p>
            <a:r>
              <a:rPr lang="is-IS" dirty="0"/>
              <a:t>Loftmynd</a:t>
            </a:r>
          </a:p>
        </p:txBody>
      </p:sp>
      <p:pic>
        <p:nvPicPr>
          <p:cNvPr id="8" name="Staðgengill efnis 7" descr="Mynd sem inniheldur planta&#10;&#10;Lýsing sjálfkrafa búin til">
            <a:extLst>
              <a:ext uri="{FF2B5EF4-FFF2-40B4-BE49-F238E27FC236}">
                <a16:creationId xmlns:a16="http://schemas.microsoft.com/office/drawing/2014/main" id="{D4DC124B-F80C-4EA1-92A3-C0C5866072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0055" y="1600200"/>
            <a:ext cx="6283889" cy="4525963"/>
          </a:xfrm>
        </p:spPr>
      </p:pic>
      <p:sp>
        <p:nvSpPr>
          <p:cNvPr id="4" name="Dagsetningarstaðgengill 3">
            <a:extLst>
              <a:ext uri="{FF2B5EF4-FFF2-40B4-BE49-F238E27FC236}">
                <a16:creationId xmlns:a16="http://schemas.microsoft.com/office/drawing/2014/main" id="{26126357-FDDF-553F-4F59-49096F8A73E0}"/>
              </a:ext>
            </a:extLst>
          </p:cNvPr>
          <p:cNvSpPr>
            <a:spLocks noGrp="1"/>
          </p:cNvSpPr>
          <p:nvPr>
            <p:ph type="dt" sz="half" idx="10"/>
          </p:nvPr>
        </p:nvSpPr>
        <p:spPr/>
        <p:txBody>
          <a:bodyPr/>
          <a:lstStyle/>
          <a:p>
            <a:r>
              <a:rPr lang="en-US"/>
              <a:t>Guðmundur Þór Valsson</a:t>
            </a:r>
            <a:endParaRPr lang="is-IS"/>
          </a:p>
        </p:txBody>
      </p:sp>
      <p:sp>
        <p:nvSpPr>
          <p:cNvPr id="5" name="Síðufótarstaðgengill 4">
            <a:extLst>
              <a:ext uri="{FF2B5EF4-FFF2-40B4-BE49-F238E27FC236}">
                <a16:creationId xmlns:a16="http://schemas.microsoft.com/office/drawing/2014/main" id="{D63952A8-B515-7D11-1832-9F9A197C5AD2}"/>
              </a:ext>
            </a:extLst>
          </p:cNvPr>
          <p:cNvSpPr>
            <a:spLocks noGrp="1"/>
          </p:cNvSpPr>
          <p:nvPr>
            <p:ph type="ftr" sz="quarter" idx="11"/>
          </p:nvPr>
        </p:nvSpPr>
        <p:spPr/>
        <p:txBody>
          <a:bodyPr/>
          <a:lstStyle/>
          <a:p>
            <a:r>
              <a:rPr lang="is-IS"/>
              <a:t>LANDMÆLINGAR BT LAM1013</a:t>
            </a:r>
            <a:endParaRPr lang="is-IS" dirty="0"/>
          </a:p>
        </p:txBody>
      </p:sp>
      <p:sp>
        <p:nvSpPr>
          <p:cNvPr id="6" name="Skyggnunúmersstaðgengill 5">
            <a:extLst>
              <a:ext uri="{FF2B5EF4-FFF2-40B4-BE49-F238E27FC236}">
                <a16:creationId xmlns:a16="http://schemas.microsoft.com/office/drawing/2014/main" id="{6A25ADE3-C56F-FC28-0133-D8FDB3CEB65F}"/>
              </a:ext>
            </a:extLst>
          </p:cNvPr>
          <p:cNvSpPr>
            <a:spLocks noGrp="1"/>
          </p:cNvSpPr>
          <p:nvPr>
            <p:ph type="sldNum" sz="quarter" idx="12"/>
          </p:nvPr>
        </p:nvSpPr>
        <p:spPr/>
        <p:txBody>
          <a:bodyPr/>
          <a:lstStyle/>
          <a:p>
            <a:fld id="{BA32C6AE-17C7-409E-A9FE-C920BA265E2C}" type="slidenum">
              <a:rPr lang="is-IS" smtClean="0"/>
              <a:pPr/>
              <a:t>23</a:t>
            </a:fld>
            <a:endParaRPr lang="is-IS"/>
          </a:p>
        </p:txBody>
      </p:sp>
    </p:spTree>
    <p:extLst>
      <p:ext uri="{BB962C8B-B14F-4D97-AF65-F5344CB8AC3E}">
        <p14:creationId xmlns:p14="http://schemas.microsoft.com/office/powerpoint/2010/main" val="4094302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8509B5E4-0AFC-C532-9AD0-28817BB119A1}"/>
              </a:ext>
            </a:extLst>
          </p:cNvPr>
          <p:cNvSpPr>
            <a:spLocks noGrp="1"/>
          </p:cNvSpPr>
          <p:nvPr>
            <p:ph type="title"/>
          </p:nvPr>
        </p:nvSpPr>
        <p:spPr/>
        <p:txBody>
          <a:bodyPr/>
          <a:lstStyle/>
          <a:p>
            <a:r>
              <a:rPr lang="is-IS" dirty="0" err="1"/>
              <a:t>Drónamynd</a:t>
            </a:r>
            <a:endParaRPr lang="is-IS" dirty="0"/>
          </a:p>
        </p:txBody>
      </p:sp>
      <p:pic>
        <p:nvPicPr>
          <p:cNvPr id="8" name="Staðgengill efnis 7" descr="Mynd sem inniheldur gras, utandyra, �hreinindi, steinn&#10;&#10;Lýsing sjálfkrafa búin til">
            <a:extLst>
              <a:ext uri="{FF2B5EF4-FFF2-40B4-BE49-F238E27FC236}">
                <a16:creationId xmlns:a16="http://schemas.microsoft.com/office/drawing/2014/main" id="{E1001B02-9565-48F0-B25F-8A51476504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0055" y="1600200"/>
            <a:ext cx="6283889" cy="4525963"/>
          </a:xfrm>
        </p:spPr>
      </p:pic>
      <p:sp>
        <p:nvSpPr>
          <p:cNvPr id="4" name="Dagsetningarstaðgengill 3">
            <a:extLst>
              <a:ext uri="{FF2B5EF4-FFF2-40B4-BE49-F238E27FC236}">
                <a16:creationId xmlns:a16="http://schemas.microsoft.com/office/drawing/2014/main" id="{B6811653-DEE8-8A7D-749B-68B4C4CAF85F}"/>
              </a:ext>
            </a:extLst>
          </p:cNvPr>
          <p:cNvSpPr>
            <a:spLocks noGrp="1"/>
          </p:cNvSpPr>
          <p:nvPr>
            <p:ph type="dt" sz="half" idx="10"/>
          </p:nvPr>
        </p:nvSpPr>
        <p:spPr/>
        <p:txBody>
          <a:bodyPr/>
          <a:lstStyle/>
          <a:p>
            <a:r>
              <a:rPr lang="en-US"/>
              <a:t>Guðmundur Þór Valsson</a:t>
            </a:r>
            <a:endParaRPr lang="is-IS"/>
          </a:p>
        </p:txBody>
      </p:sp>
      <p:sp>
        <p:nvSpPr>
          <p:cNvPr id="5" name="Síðufótarstaðgengill 4">
            <a:extLst>
              <a:ext uri="{FF2B5EF4-FFF2-40B4-BE49-F238E27FC236}">
                <a16:creationId xmlns:a16="http://schemas.microsoft.com/office/drawing/2014/main" id="{9A6AF2B9-F80A-30D7-A848-6E96CB164A62}"/>
              </a:ext>
            </a:extLst>
          </p:cNvPr>
          <p:cNvSpPr>
            <a:spLocks noGrp="1"/>
          </p:cNvSpPr>
          <p:nvPr>
            <p:ph type="ftr" sz="quarter" idx="11"/>
          </p:nvPr>
        </p:nvSpPr>
        <p:spPr/>
        <p:txBody>
          <a:bodyPr/>
          <a:lstStyle/>
          <a:p>
            <a:r>
              <a:rPr lang="is-IS"/>
              <a:t>LANDMÆLINGAR BT LAM1013</a:t>
            </a:r>
            <a:endParaRPr lang="is-IS" dirty="0"/>
          </a:p>
        </p:txBody>
      </p:sp>
      <p:sp>
        <p:nvSpPr>
          <p:cNvPr id="6" name="Skyggnunúmersstaðgengill 5">
            <a:extLst>
              <a:ext uri="{FF2B5EF4-FFF2-40B4-BE49-F238E27FC236}">
                <a16:creationId xmlns:a16="http://schemas.microsoft.com/office/drawing/2014/main" id="{ACF038B1-71A9-C0AA-0664-39899E885139}"/>
              </a:ext>
            </a:extLst>
          </p:cNvPr>
          <p:cNvSpPr>
            <a:spLocks noGrp="1"/>
          </p:cNvSpPr>
          <p:nvPr>
            <p:ph type="sldNum" sz="quarter" idx="12"/>
          </p:nvPr>
        </p:nvSpPr>
        <p:spPr/>
        <p:txBody>
          <a:bodyPr/>
          <a:lstStyle/>
          <a:p>
            <a:fld id="{BA32C6AE-17C7-409E-A9FE-C920BA265E2C}" type="slidenum">
              <a:rPr lang="is-IS" smtClean="0"/>
              <a:pPr/>
              <a:t>24</a:t>
            </a:fld>
            <a:endParaRPr lang="is-IS"/>
          </a:p>
        </p:txBody>
      </p:sp>
    </p:spTree>
    <p:extLst>
      <p:ext uri="{BB962C8B-B14F-4D97-AF65-F5344CB8AC3E}">
        <p14:creationId xmlns:p14="http://schemas.microsoft.com/office/powerpoint/2010/main" val="3027246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F650CBC5-41DE-0609-07F3-02AB2A83B977}"/>
              </a:ext>
            </a:extLst>
          </p:cNvPr>
          <p:cNvSpPr>
            <a:spLocks noGrp="1"/>
          </p:cNvSpPr>
          <p:nvPr>
            <p:ph type="title"/>
          </p:nvPr>
        </p:nvSpPr>
        <p:spPr/>
        <p:txBody>
          <a:bodyPr/>
          <a:lstStyle/>
          <a:p>
            <a:r>
              <a:rPr lang="is-IS" dirty="0"/>
              <a:t>Hæðarlíkan</a:t>
            </a:r>
          </a:p>
        </p:txBody>
      </p:sp>
      <p:pic>
        <p:nvPicPr>
          <p:cNvPr id="10" name="Staðgengill efnis 9" descr="Mynd sem inniheldur kort&#10;&#10;Lýsing sjálfkrafa búin til">
            <a:extLst>
              <a:ext uri="{FF2B5EF4-FFF2-40B4-BE49-F238E27FC236}">
                <a16:creationId xmlns:a16="http://schemas.microsoft.com/office/drawing/2014/main" id="{C6F9205B-86EB-42B8-BB5F-8F682F853F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2422" y="1600200"/>
            <a:ext cx="5979156" cy="4525963"/>
          </a:xfrm>
        </p:spPr>
      </p:pic>
      <p:sp>
        <p:nvSpPr>
          <p:cNvPr id="4" name="Dagsetningarstaðgengill 3">
            <a:extLst>
              <a:ext uri="{FF2B5EF4-FFF2-40B4-BE49-F238E27FC236}">
                <a16:creationId xmlns:a16="http://schemas.microsoft.com/office/drawing/2014/main" id="{9B615B04-0E28-14F7-BCD9-990BA8EDCC68}"/>
              </a:ext>
            </a:extLst>
          </p:cNvPr>
          <p:cNvSpPr>
            <a:spLocks noGrp="1"/>
          </p:cNvSpPr>
          <p:nvPr>
            <p:ph type="dt" sz="half" idx="10"/>
          </p:nvPr>
        </p:nvSpPr>
        <p:spPr/>
        <p:txBody>
          <a:bodyPr/>
          <a:lstStyle/>
          <a:p>
            <a:r>
              <a:rPr lang="en-US"/>
              <a:t>Guðmundur Þór Valsson</a:t>
            </a:r>
            <a:endParaRPr lang="is-IS"/>
          </a:p>
        </p:txBody>
      </p:sp>
      <p:sp>
        <p:nvSpPr>
          <p:cNvPr id="5" name="Síðufótarstaðgengill 4">
            <a:extLst>
              <a:ext uri="{FF2B5EF4-FFF2-40B4-BE49-F238E27FC236}">
                <a16:creationId xmlns:a16="http://schemas.microsoft.com/office/drawing/2014/main" id="{489BDE10-3B0C-58F9-0C20-5023972EBEAA}"/>
              </a:ext>
            </a:extLst>
          </p:cNvPr>
          <p:cNvSpPr>
            <a:spLocks noGrp="1"/>
          </p:cNvSpPr>
          <p:nvPr>
            <p:ph type="ftr" sz="quarter" idx="11"/>
          </p:nvPr>
        </p:nvSpPr>
        <p:spPr/>
        <p:txBody>
          <a:bodyPr/>
          <a:lstStyle/>
          <a:p>
            <a:r>
              <a:rPr lang="is-IS"/>
              <a:t>LANDMÆLINGAR BT LAM1013</a:t>
            </a:r>
            <a:endParaRPr lang="is-IS" dirty="0"/>
          </a:p>
        </p:txBody>
      </p:sp>
      <p:sp>
        <p:nvSpPr>
          <p:cNvPr id="6" name="Skyggnunúmersstaðgengill 5">
            <a:extLst>
              <a:ext uri="{FF2B5EF4-FFF2-40B4-BE49-F238E27FC236}">
                <a16:creationId xmlns:a16="http://schemas.microsoft.com/office/drawing/2014/main" id="{30F274ED-7497-4B02-77A7-8DF7EF9F731C}"/>
              </a:ext>
            </a:extLst>
          </p:cNvPr>
          <p:cNvSpPr>
            <a:spLocks noGrp="1"/>
          </p:cNvSpPr>
          <p:nvPr>
            <p:ph type="sldNum" sz="quarter" idx="12"/>
          </p:nvPr>
        </p:nvSpPr>
        <p:spPr/>
        <p:txBody>
          <a:bodyPr/>
          <a:lstStyle/>
          <a:p>
            <a:fld id="{BA32C6AE-17C7-409E-A9FE-C920BA265E2C}" type="slidenum">
              <a:rPr lang="is-IS" smtClean="0"/>
              <a:pPr/>
              <a:t>25</a:t>
            </a:fld>
            <a:endParaRPr lang="is-IS"/>
          </a:p>
        </p:txBody>
      </p:sp>
    </p:spTree>
    <p:extLst>
      <p:ext uri="{BB962C8B-B14F-4D97-AF65-F5344CB8AC3E}">
        <p14:creationId xmlns:p14="http://schemas.microsoft.com/office/powerpoint/2010/main" val="1402366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6ABD995E-6836-260C-901E-F47AA345DDB7}"/>
              </a:ext>
            </a:extLst>
          </p:cNvPr>
          <p:cNvSpPr>
            <a:spLocks noGrp="1"/>
          </p:cNvSpPr>
          <p:nvPr>
            <p:ph type="title"/>
          </p:nvPr>
        </p:nvSpPr>
        <p:spPr/>
        <p:txBody>
          <a:bodyPr/>
          <a:lstStyle/>
          <a:p>
            <a:r>
              <a:rPr lang="is-IS" dirty="0" err="1"/>
              <a:t>Þríviddarlíkan</a:t>
            </a:r>
            <a:endParaRPr lang="is-IS" dirty="0"/>
          </a:p>
        </p:txBody>
      </p:sp>
      <p:sp>
        <p:nvSpPr>
          <p:cNvPr id="4" name="Dagsetningarstaðgengill 3">
            <a:extLst>
              <a:ext uri="{FF2B5EF4-FFF2-40B4-BE49-F238E27FC236}">
                <a16:creationId xmlns:a16="http://schemas.microsoft.com/office/drawing/2014/main" id="{3D3CA003-8C4A-23D3-0A47-3FD90F9AE373}"/>
              </a:ext>
            </a:extLst>
          </p:cNvPr>
          <p:cNvSpPr>
            <a:spLocks noGrp="1"/>
          </p:cNvSpPr>
          <p:nvPr>
            <p:ph type="dt" sz="half" idx="10"/>
          </p:nvPr>
        </p:nvSpPr>
        <p:spPr/>
        <p:txBody>
          <a:bodyPr/>
          <a:lstStyle/>
          <a:p>
            <a:r>
              <a:rPr lang="en-US"/>
              <a:t>Guðmundur Þór Valsson</a:t>
            </a:r>
            <a:endParaRPr lang="is-IS"/>
          </a:p>
        </p:txBody>
      </p:sp>
      <p:sp>
        <p:nvSpPr>
          <p:cNvPr id="5" name="Síðufótarstaðgengill 4">
            <a:extLst>
              <a:ext uri="{FF2B5EF4-FFF2-40B4-BE49-F238E27FC236}">
                <a16:creationId xmlns:a16="http://schemas.microsoft.com/office/drawing/2014/main" id="{61131B04-ACFD-AADF-23D1-81A10AE48AD2}"/>
              </a:ext>
            </a:extLst>
          </p:cNvPr>
          <p:cNvSpPr>
            <a:spLocks noGrp="1"/>
          </p:cNvSpPr>
          <p:nvPr>
            <p:ph type="ftr" sz="quarter" idx="11"/>
          </p:nvPr>
        </p:nvSpPr>
        <p:spPr/>
        <p:txBody>
          <a:bodyPr/>
          <a:lstStyle/>
          <a:p>
            <a:r>
              <a:rPr lang="is-IS"/>
              <a:t>LANDMÆLINGAR BT LAM1013</a:t>
            </a:r>
            <a:endParaRPr lang="is-IS" dirty="0"/>
          </a:p>
        </p:txBody>
      </p:sp>
      <p:sp>
        <p:nvSpPr>
          <p:cNvPr id="6" name="Skyggnunúmersstaðgengill 5">
            <a:extLst>
              <a:ext uri="{FF2B5EF4-FFF2-40B4-BE49-F238E27FC236}">
                <a16:creationId xmlns:a16="http://schemas.microsoft.com/office/drawing/2014/main" id="{5C61C80A-EFE4-3166-6035-8453A52C3F39}"/>
              </a:ext>
            </a:extLst>
          </p:cNvPr>
          <p:cNvSpPr>
            <a:spLocks noGrp="1"/>
          </p:cNvSpPr>
          <p:nvPr>
            <p:ph type="sldNum" sz="quarter" idx="12"/>
          </p:nvPr>
        </p:nvSpPr>
        <p:spPr/>
        <p:txBody>
          <a:bodyPr/>
          <a:lstStyle/>
          <a:p>
            <a:fld id="{BA32C6AE-17C7-409E-A9FE-C920BA265E2C}" type="slidenum">
              <a:rPr lang="is-IS" smtClean="0"/>
              <a:pPr/>
              <a:t>26</a:t>
            </a:fld>
            <a:endParaRPr lang="is-IS"/>
          </a:p>
        </p:txBody>
      </p:sp>
      <p:pic>
        <p:nvPicPr>
          <p:cNvPr id="7" name="Staðgengill efnis 4" descr="Mynd sem inniheldur n�tt�ra, fjall, klettur, h�lendi&#10;&#10;Lýsing sjálfkrafa búin til">
            <a:extLst>
              <a:ext uri="{FF2B5EF4-FFF2-40B4-BE49-F238E27FC236}">
                <a16:creationId xmlns:a16="http://schemas.microsoft.com/office/drawing/2014/main" id="{2F4A02E4-BC26-4916-A4F3-98ECE31EB1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519" y="1799190"/>
            <a:ext cx="6602816" cy="3804655"/>
          </a:xfrm>
        </p:spPr>
      </p:pic>
    </p:spTree>
    <p:extLst>
      <p:ext uri="{BB962C8B-B14F-4D97-AF65-F5344CB8AC3E}">
        <p14:creationId xmlns:p14="http://schemas.microsoft.com/office/powerpoint/2010/main" val="787171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s-IS" sz="3200" dirty="0"/>
              <a:t>Tegundir landmælingakerfa og aðgengi að þeim</a:t>
            </a:r>
          </a:p>
        </p:txBody>
      </p:sp>
      <p:sp>
        <p:nvSpPr>
          <p:cNvPr id="3" name="Content Placeholder 2"/>
          <p:cNvSpPr>
            <a:spLocks noGrp="1"/>
          </p:cNvSpPr>
          <p:nvPr>
            <p:ph idx="1"/>
          </p:nvPr>
        </p:nvSpPr>
        <p:spPr/>
        <p:txBody>
          <a:bodyPr/>
          <a:lstStyle/>
          <a:p>
            <a:r>
              <a:rPr lang="is-IS" dirty="0"/>
              <a:t>Hæðarkerfi</a:t>
            </a:r>
          </a:p>
          <a:p>
            <a:r>
              <a:rPr lang="is-IS" dirty="0"/>
              <a:t>Hnitakerfi í plani</a:t>
            </a:r>
          </a:p>
          <a:p>
            <a:r>
              <a:rPr lang="is-IS" dirty="0"/>
              <a:t>Þrívíð hnitakerfi</a:t>
            </a:r>
          </a:p>
          <a:p>
            <a:r>
              <a:rPr lang="is-IS" dirty="0"/>
              <a:t>Fastmerki </a:t>
            </a:r>
            <a:r>
              <a:rPr lang="is-IS"/>
              <a:t>(mælipunktar)</a:t>
            </a:r>
            <a:endParaRPr lang="is-IS" dirty="0"/>
          </a:p>
          <a:p>
            <a:r>
              <a:rPr lang="is-IS" dirty="0"/>
              <a:t>Fastmerkjaskrár</a:t>
            </a:r>
          </a:p>
          <a:p>
            <a:endParaRPr lang="is-I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96740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1DB80-DC23-4BE4-852F-8A7FB835EDD6}"/>
              </a:ext>
            </a:extLst>
          </p:cNvPr>
          <p:cNvSpPr>
            <a:spLocks noGrp="1"/>
          </p:cNvSpPr>
          <p:nvPr>
            <p:ph type="title"/>
          </p:nvPr>
        </p:nvSpPr>
        <p:spPr/>
        <p:txBody>
          <a:bodyPr/>
          <a:lstStyle/>
          <a:p>
            <a:r>
              <a:rPr lang="en-GB" dirty="0" err="1"/>
              <a:t>Landupplýsingakerfi</a:t>
            </a:r>
            <a:endParaRPr lang="en-GB" dirty="0"/>
          </a:p>
        </p:txBody>
      </p:sp>
      <p:sp>
        <p:nvSpPr>
          <p:cNvPr id="3" name="Content Placeholder 2">
            <a:extLst>
              <a:ext uri="{FF2B5EF4-FFF2-40B4-BE49-F238E27FC236}">
                <a16:creationId xmlns:a16="http://schemas.microsoft.com/office/drawing/2014/main" id="{DAE6191F-D8B5-4CB1-8D62-ADE928AD377C}"/>
              </a:ext>
            </a:extLst>
          </p:cNvPr>
          <p:cNvSpPr>
            <a:spLocks noGrp="1"/>
          </p:cNvSpPr>
          <p:nvPr>
            <p:ph idx="1"/>
          </p:nvPr>
        </p:nvSpPr>
        <p:spPr/>
        <p:txBody>
          <a:bodyPr/>
          <a:lstStyle/>
          <a:p>
            <a:r>
              <a:rPr lang="en-GB" dirty="0" err="1"/>
              <a:t>Tölvukerfi</a:t>
            </a:r>
            <a:r>
              <a:rPr lang="en-GB" dirty="0"/>
              <a:t> </a:t>
            </a:r>
            <a:r>
              <a:rPr lang="en-GB" dirty="0" err="1"/>
              <a:t>notuð</a:t>
            </a:r>
            <a:r>
              <a:rPr lang="en-GB" dirty="0"/>
              <a:t> </a:t>
            </a:r>
            <a:r>
              <a:rPr lang="en-GB" dirty="0" err="1"/>
              <a:t>til</a:t>
            </a:r>
            <a:r>
              <a:rPr lang="en-GB" dirty="0"/>
              <a:t> </a:t>
            </a:r>
            <a:r>
              <a:rPr lang="en-GB" dirty="0" err="1"/>
              <a:t>að</a:t>
            </a:r>
            <a:r>
              <a:rPr lang="en-GB" dirty="0"/>
              <a:t> </a:t>
            </a:r>
            <a:r>
              <a:rPr lang="en-GB" dirty="0" err="1"/>
              <a:t>halda</a:t>
            </a:r>
            <a:r>
              <a:rPr lang="en-GB" dirty="0"/>
              <a:t> </a:t>
            </a:r>
            <a:r>
              <a:rPr lang="en-GB" dirty="0" err="1"/>
              <a:t>utan</a:t>
            </a:r>
            <a:r>
              <a:rPr lang="en-GB" dirty="0"/>
              <a:t> um </a:t>
            </a:r>
            <a:r>
              <a:rPr lang="en-GB" dirty="0" err="1"/>
              <a:t>margskonar</a:t>
            </a:r>
            <a:r>
              <a:rPr lang="en-GB" dirty="0"/>
              <a:t> </a:t>
            </a:r>
            <a:r>
              <a:rPr lang="en-GB" dirty="0" err="1"/>
              <a:t>hnitbundnar</a:t>
            </a:r>
            <a:r>
              <a:rPr lang="en-GB" dirty="0"/>
              <a:t> </a:t>
            </a:r>
            <a:r>
              <a:rPr lang="en-GB" dirty="0" err="1"/>
              <a:t>upplýsingar</a:t>
            </a:r>
            <a:endParaRPr lang="en-GB" dirty="0"/>
          </a:p>
          <a:p>
            <a:r>
              <a:rPr lang="en-GB" dirty="0" err="1"/>
              <a:t>Hægt</a:t>
            </a:r>
            <a:r>
              <a:rPr lang="en-GB" dirty="0"/>
              <a:t> </a:t>
            </a:r>
            <a:r>
              <a:rPr lang="en-GB" dirty="0" err="1"/>
              <a:t>að</a:t>
            </a:r>
            <a:r>
              <a:rPr lang="en-GB" dirty="0"/>
              <a:t> </a:t>
            </a:r>
            <a:r>
              <a:rPr lang="en-GB" dirty="0" err="1"/>
              <a:t>setja</a:t>
            </a:r>
            <a:r>
              <a:rPr lang="en-GB" dirty="0"/>
              <a:t> saman </a:t>
            </a:r>
            <a:r>
              <a:rPr lang="en-GB" dirty="0" err="1"/>
              <a:t>hin</a:t>
            </a:r>
            <a:r>
              <a:rPr lang="en-GB" dirty="0"/>
              <a:t> </a:t>
            </a:r>
            <a:r>
              <a:rPr lang="en-GB" dirty="0" err="1"/>
              <a:t>ýmsu</a:t>
            </a:r>
            <a:r>
              <a:rPr lang="en-GB" dirty="0"/>
              <a:t> </a:t>
            </a:r>
            <a:r>
              <a:rPr lang="en-GB" dirty="0" err="1"/>
              <a:t>gögn</a:t>
            </a:r>
            <a:r>
              <a:rPr lang="en-GB" dirty="0"/>
              <a:t> </a:t>
            </a:r>
            <a:r>
              <a:rPr lang="en-GB" dirty="0" err="1"/>
              <a:t>og</a:t>
            </a:r>
            <a:r>
              <a:rPr lang="en-GB" dirty="0"/>
              <a:t> </a:t>
            </a:r>
            <a:r>
              <a:rPr lang="en-GB" dirty="0" err="1"/>
              <a:t>búa</a:t>
            </a:r>
            <a:r>
              <a:rPr lang="en-GB" dirty="0"/>
              <a:t> </a:t>
            </a:r>
            <a:r>
              <a:rPr lang="en-GB" dirty="0" err="1"/>
              <a:t>til</a:t>
            </a:r>
            <a:r>
              <a:rPr lang="en-GB" dirty="0"/>
              <a:t> </a:t>
            </a:r>
            <a:r>
              <a:rPr lang="en-GB" dirty="0" err="1"/>
              <a:t>kort</a:t>
            </a:r>
            <a:r>
              <a:rPr lang="en-GB" dirty="0"/>
              <a:t> </a:t>
            </a:r>
            <a:r>
              <a:rPr lang="en-GB" dirty="0" err="1"/>
              <a:t>eða</a:t>
            </a:r>
            <a:r>
              <a:rPr lang="en-GB" dirty="0"/>
              <a:t> </a:t>
            </a:r>
            <a:r>
              <a:rPr lang="en-GB" dirty="0" err="1"/>
              <a:t>gera</a:t>
            </a:r>
            <a:r>
              <a:rPr lang="en-GB" dirty="0"/>
              <a:t> </a:t>
            </a:r>
            <a:r>
              <a:rPr lang="en-GB" dirty="0" err="1"/>
              <a:t>margskonar</a:t>
            </a:r>
            <a:r>
              <a:rPr lang="en-GB" dirty="0"/>
              <a:t> </a:t>
            </a:r>
            <a:r>
              <a:rPr lang="en-GB" dirty="0" err="1"/>
              <a:t>greiningar</a:t>
            </a:r>
            <a:endParaRPr lang="en-GB" dirty="0"/>
          </a:p>
        </p:txBody>
      </p:sp>
      <p:sp>
        <p:nvSpPr>
          <p:cNvPr id="4" name="Date Placeholder 3">
            <a:extLst>
              <a:ext uri="{FF2B5EF4-FFF2-40B4-BE49-F238E27FC236}">
                <a16:creationId xmlns:a16="http://schemas.microsoft.com/office/drawing/2014/main" id="{B6E5AA12-24D9-47C7-A893-C94727B1AF1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3C9E604-AD5A-4BE7-B438-8511831030C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BDA945B-45FF-47D7-9E0B-009E7AB9D2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0209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9A1788A4-66B8-895C-C774-538112446458}"/>
              </a:ext>
            </a:extLst>
          </p:cNvPr>
          <p:cNvSpPr>
            <a:spLocks noGrp="1"/>
          </p:cNvSpPr>
          <p:nvPr>
            <p:ph type="title"/>
          </p:nvPr>
        </p:nvSpPr>
        <p:spPr/>
        <p:txBody>
          <a:bodyPr/>
          <a:lstStyle/>
          <a:p>
            <a:r>
              <a:rPr lang="is-IS" dirty="0"/>
              <a:t>Hugbúnaður</a:t>
            </a:r>
          </a:p>
        </p:txBody>
      </p:sp>
      <p:sp>
        <p:nvSpPr>
          <p:cNvPr id="3" name="Staðgengill efnis 2">
            <a:extLst>
              <a:ext uri="{FF2B5EF4-FFF2-40B4-BE49-F238E27FC236}">
                <a16:creationId xmlns:a16="http://schemas.microsoft.com/office/drawing/2014/main" id="{AE4DE309-F63D-8615-7A03-E7114AA96405}"/>
              </a:ext>
            </a:extLst>
          </p:cNvPr>
          <p:cNvSpPr>
            <a:spLocks noGrp="1"/>
          </p:cNvSpPr>
          <p:nvPr>
            <p:ph sz="half" idx="1"/>
          </p:nvPr>
        </p:nvSpPr>
        <p:spPr/>
        <p:txBody>
          <a:bodyPr>
            <a:normAutofit lnSpcReduction="10000"/>
          </a:bodyPr>
          <a:lstStyle/>
          <a:p>
            <a:r>
              <a:rPr lang="is-IS" dirty="0"/>
              <a:t>Gagnasöfnun</a:t>
            </a:r>
          </a:p>
          <a:p>
            <a:pPr lvl="1"/>
            <a:r>
              <a:rPr lang="is-IS" dirty="0" err="1"/>
              <a:t>Trimble</a:t>
            </a:r>
            <a:r>
              <a:rPr lang="is-IS" dirty="0"/>
              <a:t> </a:t>
            </a:r>
            <a:r>
              <a:rPr lang="is-IS" dirty="0" err="1"/>
              <a:t>Acces</a:t>
            </a:r>
            <a:endParaRPr lang="is-IS" dirty="0"/>
          </a:p>
          <a:p>
            <a:pPr lvl="1"/>
            <a:r>
              <a:rPr lang="is-IS" dirty="0" err="1"/>
              <a:t>SWMaps</a:t>
            </a:r>
            <a:endParaRPr lang="is-IS" dirty="0"/>
          </a:p>
          <a:p>
            <a:pPr lvl="1"/>
            <a:r>
              <a:rPr lang="is-IS" dirty="0" err="1"/>
              <a:t>Apglos</a:t>
            </a:r>
            <a:r>
              <a:rPr lang="is-IS" dirty="0"/>
              <a:t> </a:t>
            </a:r>
            <a:r>
              <a:rPr lang="is-IS" dirty="0" err="1"/>
              <a:t>Survey</a:t>
            </a:r>
            <a:r>
              <a:rPr lang="is-IS" dirty="0"/>
              <a:t> </a:t>
            </a:r>
            <a:r>
              <a:rPr lang="is-IS" dirty="0" err="1"/>
              <a:t>wizard</a:t>
            </a:r>
            <a:endParaRPr lang="is-IS" dirty="0"/>
          </a:p>
          <a:p>
            <a:r>
              <a:rPr lang="is-IS" dirty="0"/>
              <a:t>Almennur hugbúnaður</a:t>
            </a:r>
          </a:p>
          <a:p>
            <a:pPr lvl="1"/>
            <a:r>
              <a:rPr lang="is-IS" dirty="0" err="1"/>
              <a:t>Trimble</a:t>
            </a:r>
            <a:r>
              <a:rPr lang="is-IS" dirty="0"/>
              <a:t> </a:t>
            </a:r>
            <a:r>
              <a:rPr lang="is-IS" dirty="0" err="1"/>
              <a:t>Buisness</a:t>
            </a:r>
            <a:r>
              <a:rPr lang="is-IS" dirty="0"/>
              <a:t> Center</a:t>
            </a:r>
          </a:p>
          <a:p>
            <a:pPr lvl="1"/>
            <a:r>
              <a:rPr lang="is-IS" dirty="0" err="1"/>
              <a:t>Leica</a:t>
            </a:r>
            <a:r>
              <a:rPr lang="is-IS" dirty="0"/>
              <a:t> </a:t>
            </a:r>
            <a:r>
              <a:rPr lang="is-IS" dirty="0" err="1"/>
              <a:t>Infinity</a:t>
            </a:r>
            <a:endParaRPr lang="is-IS" dirty="0"/>
          </a:p>
          <a:p>
            <a:r>
              <a:rPr lang="is-IS" dirty="0"/>
              <a:t>Einföld GNSS úrvinnsla</a:t>
            </a:r>
          </a:p>
          <a:p>
            <a:pPr lvl="1"/>
            <a:r>
              <a:rPr lang="is-IS" dirty="0"/>
              <a:t>RTK </a:t>
            </a:r>
            <a:r>
              <a:rPr lang="is-IS" dirty="0" err="1"/>
              <a:t>Lib</a:t>
            </a:r>
            <a:r>
              <a:rPr lang="is-IS" dirty="0"/>
              <a:t>/</a:t>
            </a:r>
            <a:r>
              <a:rPr lang="is-IS" dirty="0" err="1"/>
              <a:t>Emlid</a:t>
            </a:r>
            <a:r>
              <a:rPr lang="is-IS" dirty="0"/>
              <a:t> Studio</a:t>
            </a:r>
          </a:p>
          <a:p>
            <a:pPr lvl="1"/>
            <a:r>
              <a:rPr lang="is-IS" dirty="0" err="1"/>
              <a:t>GrafNav</a:t>
            </a:r>
            <a:r>
              <a:rPr lang="is-IS" dirty="0"/>
              <a:t>/</a:t>
            </a:r>
            <a:r>
              <a:rPr lang="is-IS" dirty="0" err="1"/>
              <a:t>GrafNet</a:t>
            </a:r>
            <a:endParaRPr lang="is-IS" dirty="0"/>
          </a:p>
          <a:p>
            <a:endParaRPr lang="is-IS" dirty="0"/>
          </a:p>
        </p:txBody>
      </p:sp>
      <p:sp>
        <p:nvSpPr>
          <p:cNvPr id="4" name="Staðgengill efnis 3">
            <a:extLst>
              <a:ext uri="{FF2B5EF4-FFF2-40B4-BE49-F238E27FC236}">
                <a16:creationId xmlns:a16="http://schemas.microsoft.com/office/drawing/2014/main" id="{E3A93B0A-9799-3E3A-9088-42D3D330A57E}"/>
              </a:ext>
            </a:extLst>
          </p:cNvPr>
          <p:cNvSpPr>
            <a:spLocks noGrp="1"/>
          </p:cNvSpPr>
          <p:nvPr>
            <p:ph sz="half" idx="2"/>
          </p:nvPr>
        </p:nvSpPr>
        <p:spPr/>
        <p:txBody>
          <a:bodyPr>
            <a:normAutofit lnSpcReduction="10000"/>
          </a:bodyPr>
          <a:lstStyle/>
          <a:p>
            <a:r>
              <a:rPr lang="is-IS" dirty="0" err="1"/>
              <a:t>Drónar</a:t>
            </a:r>
            <a:endParaRPr lang="is-IS" dirty="0"/>
          </a:p>
          <a:p>
            <a:pPr lvl="1"/>
            <a:r>
              <a:rPr lang="is-IS" dirty="0" err="1"/>
              <a:t>AgiSoft</a:t>
            </a:r>
            <a:endParaRPr lang="is-IS" dirty="0"/>
          </a:p>
          <a:p>
            <a:pPr lvl="1"/>
            <a:r>
              <a:rPr lang="is-IS" dirty="0"/>
              <a:t>Pix4D </a:t>
            </a:r>
            <a:r>
              <a:rPr lang="is-IS" dirty="0" err="1"/>
              <a:t>Mapper</a:t>
            </a:r>
            <a:endParaRPr lang="is-IS" dirty="0"/>
          </a:p>
          <a:p>
            <a:pPr lvl="1"/>
            <a:r>
              <a:rPr lang="is-IS" dirty="0"/>
              <a:t>Pix4D </a:t>
            </a:r>
            <a:r>
              <a:rPr lang="is-IS" dirty="0" err="1"/>
              <a:t>capture</a:t>
            </a:r>
            <a:endParaRPr lang="is-IS" dirty="0"/>
          </a:p>
          <a:p>
            <a:r>
              <a:rPr lang="is-IS" dirty="0"/>
              <a:t>Landupplýsingarkerfi</a:t>
            </a:r>
          </a:p>
          <a:p>
            <a:pPr lvl="1"/>
            <a:r>
              <a:rPr lang="is-IS" dirty="0"/>
              <a:t>QGIS</a:t>
            </a:r>
          </a:p>
          <a:p>
            <a:pPr lvl="1"/>
            <a:r>
              <a:rPr lang="is-IS" dirty="0" err="1"/>
              <a:t>ArcGIS</a:t>
            </a:r>
            <a:endParaRPr lang="is-IS" dirty="0"/>
          </a:p>
          <a:p>
            <a:pPr marL="0" indent="0">
              <a:buNone/>
            </a:pPr>
            <a:endParaRPr lang="is-IS" dirty="0"/>
          </a:p>
        </p:txBody>
      </p:sp>
      <p:sp>
        <p:nvSpPr>
          <p:cNvPr id="5" name="Dagsetningarstaðgengill 4">
            <a:extLst>
              <a:ext uri="{FF2B5EF4-FFF2-40B4-BE49-F238E27FC236}">
                <a16:creationId xmlns:a16="http://schemas.microsoft.com/office/drawing/2014/main" id="{62F88BE0-98EB-FE68-CC7F-5C9CBD0BB24B}"/>
              </a:ext>
            </a:extLst>
          </p:cNvPr>
          <p:cNvSpPr>
            <a:spLocks noGrp="1"/>
          </p:cNvSpPr>
          <p:nvPr>
            <p:ph type="dt" sz="half" idx="10"/>
          </p:nvPr>
        </p:nvSpPr>
        <p:spPr/>
        <p:txBody>
          <a:bodyPr/>
          <a:lstStyle/>
          <a:p>
            <a:r>
              <a:rPr lang="en-US"/>
              <a:t>Guðmundur Þór Valsson</a:t>
            </a:r>
            <a:endParaRPr lang="is-IS"/>
          </a:p>
        </p:txBody>
      </p:sp>
      <p:sp>
        <p:nvSpPr>
          <p:cNvPr id="6" name="Síðufótarstaðgengill 5">
            <a:extLst>
              <a:ext uri="{FF2B5EF4-FFF2-40B4-BE49-F238E27FC236}">
                <a16:creationId xmlns:a16="http://schemas.microsoft.com/office/drawing/2014/main" id="{9FC0E222-8955-49E5-7FE7-239417BABFAB}"/>
              </a:ext>
            </a:extLst>
          </p:cNvPr>
          <p:cNvSpPr>
            <a:spLocks noGrp="1"/>
          </p:cNvSpPr>
          <p:nvPr>
            <p:ph type="ftr" sz="quarter" idx="11"/>
          </p:nvPr>
        </p:nvSpPr>
        <p:spPr/>
        <p:txBody>
          <a:bodyPr/>
          <a:lstStyle/>
          <a:p>
            <a:r>
              <a:rPr lang="is-IS"/>
              <a:t>LANDMÆLINGAR BT LAM1013</a:t>
            </a:r>
            <a:endParaRPr lang="is-IS" dirty="0"/>
          </a:p>
        </p:txBody>
      </p:sp>
      <p:sp>
        <p:nvSpPr>
          <p:cNvPr id="7" name="Skyggnunúmersstaðgengill 6">
            <a:extLst>
              <a:ext uri="{FF2B5EF4-FFF2-40B4-BE49-F238E27FC236}">
                <a16:creationId xmlns:a16="http://schemas.microsoft.com/office/drawing/2014/main" id="{B7D92D05-F4F6-82F9-533C-A5238602ECEA}"/>
              </a:ext>
            </a:extLst>
          </p:cNvPr>
          <p:cNvSpPr>
            <a:spLocks noGrp="1"/>
          </p:cNvSpPr>
          <p:nvPr>
            <p:ph type="sldNum" sz="quarter" idx="12"/>
          </p:nvPr>
        </p:nvSpPr>
        <p:spPr/>
        <p:txBody>
          <a:bodyPr/>
          <a:lstStyle/>
          <a:p>
            <a:fld id="{BA32C6AE-17C7-409E-A9FE-C920BA265E2C}" type="slidenum">
              <a:rPr lang="is-IS" smtClean="0"/>
              <a:pPr/>
              <a:t>29</a:t>
            </a:fld>
            <a:endParaRPr lang="is-IS"/>
          </a:p>
        </p:txBody>
      </p:sp>
    </p:spTree>
    <p:extLst>
      <p:ext uri="{BB962C8B-B14F-4D97-AF65-F5344CB8AC3E}">
        <p14:creationId xmlns:p14="http://schemas.microsoft.com/office/powerpoint/2010/main" val="338178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F4D5-4EED-44D1-B65A-F56DBDD1DF44}"/>
              </a:ext>
            </a:extLst>
          </p:cNvPr>
          <p:cNvSpPr>
            <a:spLocks noGrp="1"/>
          </p:cNvSpPr>
          <p:nvPr>
            <p:ph type="title"/>
          </p:nvPr>
        </p:nvSpPr>
        <p:spPr/>
        <p:txBody>
          <a:bodyPr/>
          <a:lstStyle/>
          <a:p>
            <a:r>
              <a:rPr lang="en-GB" dirty="0" err="1"/>
              <a:t>Hvað</a:t>
            </a:r>
            <a:r>
              <a:rPr lang="en-GB" dirty="0"/>
              <a:t> </a:t>
            </a:r>
            <a:r>
              <a:rPr lang="en-GB" dirty="0" err="1"/>
              <a:t>eru</a:t>
            </a:r>
            <a:r>
              <a:rPr lang="en-GB" dirty="0"/>
              <a:t> Landmælingar?</a:t>
            </a:r>
          </a:p>
        </p:txBody>
      </p:sp>
      <p:sp>
        <p:nvSpPr>
          <p:cNvPr id="3" name="Content Placeholder 2">
            <a:extLst>
              <a:ext uri="{FF2B5EF4-FFF2-40B4-BE49-F238E27FC236}">
                <a16:creationId xmlns:a16="http://schemas.microsoft.com/office/drawing/2014/main" id="{6C22496B-52CE-4F84-ADCD-26618260D78C}"/>
              </a:ext>
            </a:extLst>
          </p:cNvPr>
          <p:cNvSpPr>
            <a:spLocks noGrp="1"/>
          </p:cNvSpPr>
          <p:nvPr>
            <p:ph idx="1"/>
          </p:nvPr>
        </p:nvSpPr>
        <p:spPr/>
        <p:txBody>
          <a:bodyPr/>
          <a:lstStyle/>
          <a:p>
            <a:r>
              <a:rPr lang="is-IS" dirty="0"/>
              <a:t>Hægt að líta á landmælingar sem þá fræðigrein sem nær yfir allar aðferðir til að mæla og safna upplýsingum um lögun jarðarinnar og umhverfi okkar, vinna úr þeim upplýsingum og dreifa hinum ýmsu afurðum sem til verða til margskonar notenda.</a:t>
            </a:r>
          </a:p>
          <a:p>
            <a:endParaRPr lang="en-GB" dirty="0"/>
          </a:p>
        </p:txBody>
      </p:sp>
      <p:sp>
        <p:nvSpPr>
          <p:cNvPr id="4" name="Date Placeholder 3">
            <a:extLst>
              <a:ext uri="{FF2B5EF4-FFF2-40B4-BE49-F238E27FC236}">
                <a16:creationId xmlns:a16="http://schemas.microsoft.com/office/drawing/2014/main" id="{F01625CC-79DA-4AA5-A4EC-BE6C0721016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23DD07F-D525-4E01-9087-0237A7C609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C35E32CF-728C-4020-8A8E-25359DABEE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359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FB5C8-FB89-04BE-102B-05C14907B5A0}"/>
              </a:ext>
            </a:extLst>
          </p:cNvPr>
          <p:cNvSpPr>
            <a:spLocks noGrp="1"/>
          </p:cNvSpPr>
          <p:nvPr>
            <p:ph type="title"/>
          </p:nvPr>
        </p:nvSpPr>
        <p:spPr/>
        <p:txBody>
          <a:bodyPr/>
          <a:lstStyle/>
          <a:p>
            <a:r>
              <a:rPr lang="en-GB" dirty="0" err="1"/>
              <a:t>Kennsluaðferðir</a:t>
            </a:r>
            <a:endParaRPr lang="en-GB" dirty="0"/>
          </a:p>
        </p:txBody>
      </p:sp>
      <p:sp>
        <p:nvSpPr>
          <p:cNvPr id="3" name="Content Placeholder 2">
            <a:extLst>
              <a:ext uri="{FF2B5EF4-FFF2-40B4-BE49-F238E27FC236}">
                <a16:creationId xmlns:a16="http://schemas.microsoft.com/office/drawing/2014/main" id="{960DDC69-2D1B-95CA-309D-72AB3FC8C747}"/>
              </a:ext>
            </a:extLst>
          </p:cNvPr>
          <p:cNvSpPr>
            <a:spLocks noGrp="1"/>
          </p:cNvSpPr>
          <p:nvPr>
            <p:ph sz="half" idx="1"/>
          </p:nvPr>
        </p:nvSpPr>
        <p:spPr>
          <a:xfrm>
            <a:off x="457199" y="1600200"/>
            <a:ext cx="8272955" cy="4525963"/>
          </a:xfrm>
        </p:spPr>
        <p:txBody>
          <a:bodyPr/>
          <a:lstStyle/>
          <a:p>
            <a:r>
              <a:rPr lang="is-IS" dirty="0"/>
              <a:t>Fyrirlestrar verða teknir upp og settir á Canvas</a:t>
            </a:r>
          </a:p>
          <a:p>
            <a:r>
              <a:rPr lang="is-IS" dirty="0"/>
              <a:t>Áhersla á verklegt, útreikninga og vinnu með forrit í tímum.</a:t>
            </a:r>
          </a:p>
          <a:p>
            <a:r>
              <a:rPr lang="is-IS" dirty="0"/>
              <a:t>Ætlast til þess að nemendur séu búnir að horfa á fyrirlestra fyrir tíma</a:t>
            </a:r>
          </a:p>
        </p:txBody>
      </p:sp>
      <p:sp>
        <p:nvSpPr>
          <p:cNvPr id="5" name="Date Placeholder 4">
            <a:extLst>
              <a:ext uri="{FF2B5EF4-FFF2-40B4-BE49-F238E27FC236}">
                <a16:creationId xmlns:a16="http://schemas.microsoft.com/office/drawing/2014/main" id="{BC750BF0-133D-CAB3-09E7-9F89170D846D}"/>
              </a:ext>
            </a:extLst>
          </p:cNvPr>
          <p:cNvSpPr>
            <a:spLocks noGrp="1"/>
          </p:cNvSpPr>
          <p:nvPr>
            <p:ph type="dt" sz="half" idx="10"/>
          </p:nvPr>
        </p:nvSpPr>
        <p:spPr/>
        <p:txBody>
          <a:bodyPr/>
          <a:lstStyle/>
          <a:p>
            <a:r>
              <a:rPr lang="en-US"/>
              <a:t>Guðmundur Þór Valsson</a:t>
            </a:r>
            <a:endParaRPr lang="is-IS"/>
          </a:p>
        </p:txBody>
      </p:sp>
      <p:sp>
        <p:nvSpPr>
          <p:cNvPr id="6" name="Footer Placeholder 5">
            <a:extLst>
              <a:ext uri="{FF2B5EF4-FFF2-40B4-BE49-F238E27FC236}">
                <a16:creationId xmlns:a16="http://schemas.microsoft.com/office/drawing/2014/main" id="{C0714E0E-C933-9930-400D-5E6B6D5E42C3}"/>
              </a:ext>
            </a:extLst>
          </p:cNvPr>
          <p:cNvSpPr>
            <a:spLocks noGrp="1"/>
          </p:cNvSpPr>
          <p:nvPr>
            <p:ph type="ftr" sz="quarter" idx="11"/>
          </p:nvPr>
        </p:nvSpPr>
        <p:spPr/>
        <p:txBody>
          <a:bodyPr/>
          <a:lstStyle/>
          <a:p>
            <a:r>
              <a:rPr lang="is-IS"/>
              <a:t>LANDMÆLINGAR BT LAM1013</a:t>
            </a:r>
            <a:endParaRPr lang="is-IS" dirty="0"/>
          </a:p>
        </p:txBody>
      </p:sp>
      <p:sp>
        <p:nvSpPr>
          <p:cNvPr id="7" name="Slide Number Placeholder 6">
            <a:extLst>
              <a:ext uri="{FF2B5EF4-FFF2-40B4-BE49-F238E27FC236}">
                <a16:creationId xmlns:a16="http://schemas.microsoft.com/office/drawing/2014/main" id="{DE8688CC-7A5B-67F6-103D-5D854F2A55E3}"/>
              </a:ext>
            </a:extLst>
          </p:cNvPr>
          <p:cNvSpPr>
            <a:spLocks noGrp="1"/>
          </p:cNvSpPr>
          <p:nvPr>
            <p:ph type="sldNum" sz="quarter" idx="12"/>
          </p:nvPr>
        </p:nvSpPr>
        <p:spPr/>
        <p:txBody>
          <a:bodyPr/>
          <a:lstStyle/>
          <a:p>
            <a:fld id="{BA32C6AE-17C7-409E-A9FE-C920BA265E2C}" type="slidenum">
              <a:rPr lang="is-IS" smtClean="0"/>
              <a:pPr/>
              <a:t>30</a:t>
            </a:fld>
            <a:endParaRPr lang="is-IS"/>
          </a:p>
        </p:txBody>
      </p:sp>
    </p:spTree>
    <p:extLst>
      <p:ext uri="{BB962C8B-B14F-4D97-AF65-F5344CB8AC3E}">
        <p14:creationId xmlns:p14="http://schemas.microsoft.com/office/powerpoint/2010/main" val="444549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71" y="119949"/>
            <a:ext cx="8229600" cy="1143000"/>
          </a:xfrm>
        </p:spPr>
        <p:txBody>
          <a:bodyPr>
            <a:normAutofit fontScale="90000"/>
          </a:bodyPr>
          <a:lstStyle/>
          <a:p>
            <a:r>
              <a:rPr lang="is-IS" dirty="0"/>
              <a:t>Áætlun með fyrirvara um breytingar</a:t>
            </a:r>
          </a:p>
        </p:txBody>
      </p:sp>
      <p:sp>
        <p:nvSpPr>
          <p:cNvPr id="4" name="Date Placeholder 3"/>
          <p:cNvSpPr>
            <a:spLocks noGrp="1"/>
          </p:cNvSpPr>
          <p:nvPr>
            <p:ph type="dt" sz="half" idx="10"/>
          </p:nvPr>
        </p:nvSpPr>
        <p:spPr/>
        <p:txBody>
          <a:bodyPr/>
          <a:lstStyle/>
          <a:p>
            <a:r>
              <a:rPr lang="en-US"/>
              <a:t>Guðmundur Þór Valsson</a:t>
            </a:r>
            <a:endParaRPr lang="is-IS" dirty="0"/>
          </a:p>
        </p:txBody>
      </p:sp>
      <p:sp>
        <p:nvSpPr>
          <p:cNvPr id="5" name="Footer Placeholder 4"/>
          <p:cNvSpPr>
            <a:spLocks noGrp="1"/>
          </p:cNvSpPr>
          <p:nvPr>
            <p:ph type="ftr" sz="quarter" idx="11"/>
          </p:nvPr>
        </p:nvSpPr>
        <p:spPr/>
        <p:txBody>
          <a:bodyPr/>
          <a:lstStyle/>
          <a:p>
            <a:r>
              <a:rPr lang="is-IS"/>
              <a:t>LANDMÆLINGAR BT LAM1013</a:t>
            </a:r>
            <a:endParaRPr lang="is-IS" dirty="0"/>
          </a:p>
        </p:txBody>
      </p:sp>
      <p:sp>
        <p:nvSpPr>
          <p:cNvPr id="6" name="Slide Number Placeholder 5"/>
          <p:cNvSpPr>
            <a:spLocks noGrp="1"/>
          </p:cNvSpPr>
          <p:nvPr>
            <p:ph type="sldNum" sz="quarter" idx="12"/>
          </p:nvPr>
        </p:nvSpPr>
        <p:spPr/>
        <p:txBody>
          <a:bodyPr/>
          <a:lstStyle/>
          <a:p>
            <a:fld id="{BA32C6AE-17C7-409E-A9FE-C920BA265E2C}" type="slidenum">
              <a:rPr lang="is-IS" smtClean="0"/>
              <a:pPr/>
              <a:t>31</a:t>
            </a:fld>
            <a:endParaRPr lang="is-IS"/>
          </a:p>
        </p:txBody>
      </p:sp>
      <p:graphicFrame>
        <p:nvGraphicFramePr>
          <p:cNvPr id="3" name="Tafla 7">
            <a:extLst>
              <a:ext uri="{FF2B5EF4-FFF2-40B4-BE49-F238E27FC236}">
                <a16:creationId xmlns:a16="http://schemas.microsoft.com/office/drawing/2014/main" id="{20EC4E01-DBB9-076D-B726-E82D1D11C3A0}"/>
              </a:ext>
            </a:extLst>
          </p:cNvPr>
          <p:cNvGraphicFramePr>
            <a:graphicFrameLocks noGrp="1"/>
          </p:cNvGraphicFramePr>
          <p:nvPr>
            <p:extLst>
              <p:ext uri="{D42A27DB-BD31-4B8C-83A1-F6EECF244321}">
                <p14:modId xmlns:p14="http://schemas.microsoft.com/office/powerpoint/2010/main" val="2798500733"/>
              </p:ext>
            </p:extLst>
          </p:nvPr>
        </p:nvGraphicFramePr>
        <p:xfrm>
          <a:off x="1048407" y="1057274"/>
          <a:ext cx="6750663" cy="5343531"/>
        </p:xfrm>
        <a:graphic>
          <a:graphicData uri="http://schemas.openxmlformats.org/drawingml/2006/table">
            <a:tbl>
              <a:tblPr firstRow="1" bandRow="1">
                <a:tableStyleId>{5C22544A-7EE6-4342-B048-85BDC9FD1C3A}</a:tableStyleId>
              </a:tblPr>
              <a:tblGrid>
                <a:gridCol w="999552">
                  <a:extLst>
                    <a:ext uri="{9D8B030D-6E8A-4147-A177-3AD203B41FA5}">
                      <a16:colId xmlns:a16="http://schemas.microsoft.com/office/drawing/2014/main" val="966854680"/>
                    </a:ext>
                  </a:extLst>
                </a:gridCol>
                <a:gridCol w="2944399">
                  <a:extLst>
                    <a:ext uri="{9D8B030D-6E8A-4147-A177-3AD203B41FA5}">
                      <a16:colId xmlns:a16="http://schemas.microsoft.com/office/drawing/2014/main" val="2967435971"/>
                    </a:ext>
                  </a:extLst>
                </a:gridCol>
                <a:gridCol w="1112093">
                  <a:extLst>
                    <a:ext uri="{9D8B030D-6E8A-4147-A177-3AD203B41FA5}">
                      <a16:colId xmlns:a16="http://schemas.microsoft.com/office/drawing/2014/main" val="3980507690"/>
                    </a:ext>
                  </a:extLst>
                </a:gridCol>
                <a:gridCol w="1694619">
                  <a:extLst>
                    <a:ext uri="{9D8B030D-6E8A-4147-A177-3AD203B41FA5}">
                      <a16:colId xmlns:a16="http://schemas.microsoft.com/office/drawing/2014/main" val="2774376030"/>
                    </a:ext>
                  </a:extLst>
                </a:gridCol>
              </a:tblGrid>
              <a:tr h="394343">
                <a:tc>
                  <a:txBody>
                    <a:bodyPr/>
                    <a:lstStyle/>
                    <a:p>
                      <a:pPr algn="l" fontAlgn="b"/>
                      <a:r>
                        <a:rPr lang="en-GB" sz="1400" b="1" i="0" u="none" strike="noStrike" dirty="0" err="1">
                          <a:solidFill>
                            <a:srgbClr val="000000"/>
                          </a:solidFill>
                          <a:effectLst/>
                          <a:latin typeface="Calibri" panose="020F0502020204030204" pitchFamily="34" charset="0"/>
                        </a:rPr>
                        <a:t>Dagsetning</a:t>
                      </a:r>
                      <a:endParaRPr lang="en-GB"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400" b="1" i="0" u="none" strike="noStrike" dirty="0" err="1">
                          <a:solidFill>
                            <a:srgbClr val="000000"/>
                          </a:solidFill>
                          <a:effectLst/>
                          <a:latin typeface="Calibri" panose="020F0502020204030204" pitchFamily="34" charset="0"/>
                        </a:rPr>
                        <a:t>Efni</a:t>
                      </a:r>
                      <a:endParaRPr lang="en-GB"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400" b="1" i="0" u="none" strike="noStrike">
                          <a:solidFill>
                            <a:srgbClr val="000000"/>
                          </a:solidFill>
                          <a:effectLst/>
                          <a:latin typeface="Calibri" panose="020F0502020204030204" pitchFamily="34" charset="0"/>
                        </a:rPr>
                        <a:t>Lesefni</a:t>
                      </a:r>
                    </a:p>
                  </a:txBody>
                  <a:tcPr marL="6350" marR="6350" marT="6350" marB="0" anchor="b"/>
                </a:tc>
                <a:tc>
                  <a:txBody>
                    <a:bodyPr/>
                    <a:lstStyle/>
                    <a:p>
                      <a:pPr algn="l" fontAlgn="b"/>
                      <a:r>
                        <a:rPr lang="en-GB" sz="1400" b="1" i="0" u="none" strike="noStrike" dirty="0" err="1">
                          <a:solidFill>
                            <a:srgbClr val="000000"/>
                          </a:solidFill>
                          <a:effectLst/>
                          <a:latin typeface="Calibri" panose="020F0502020204030204" pitchFamily="34" charset="0"/>
                        </a:rPr>
                        <a:t>Verkefni</a:t>
                      </a:r>
                      <a:endParaRPr lang="en-GB"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75703921"/>
                  </a:ext>
                </a:extLst>
              </a:tr>
              <a:tr h="394777">
                <a:tc>
                  <a:txBody>
                    <a:bodyPr/>
                    <a:lstStyle/>
                    <a:p>
                      <a:pPr algn="l" fontAlgn="b"/>
                      <a:r>
                        <a:rPr lang="en-GB" sz="1200" b="0" i="0" u="none" strike="noStrike" dirty="0">
                          <a:solidFill>
                            <a:srgbClr val="000000"/>
                          </a:solidFill>
                          <a:effectLst/>
                          <a:latin typeface="Calibri" panose="020F0502020204030204" pitchFamily="34" charset="0"/>
                        </a:rPr>
                        <a:t>22.8</a:t>
                      </a:r>
                    </a:p>
                  </a:txBody>
                  <a:tcPr marL="6350" marR="6350" marT="6350" marB="0" anchor="b"/>
                </a:tc>
                <a:tc>
                  <a:txBody>
                    <a:bodyPr/>
                    <a:lstStyle/>
                    <a:p>
                      <a:pPr algn="l" fontAlgn="b"/>
                      <a:r>
                        <a:rPr lang="en-GB" sz="1200" b="0" i="0" u="none" strike="noStrike">
                          <a:solidFill>
                            <a:srgbClr val="000000"/>
                          </a:solidFill>
                          <a:effectLst/>
                          <a:latin typeface="Calibri" panose="020F0502020204030204" pitchFamily="34" charset="0"/>
                        </a:rPr>
                        <a:t>Kynning á áfanganum og inngangur að landmælingum</a:t>
                      </a:r>
                    </a:p>
                  </a:txBody>
                  <a:tcPr marL="6350" marR="6350" marT="6350" marB="0" anchor="b"/>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827782"/>
                  </a:ext>
                </a:extLst>
              </a:tr>
              <a:tr h="589271">
                <a:tc>
                  <a:txBody>
                    <a:bodyPr/>
                    <a:lstStyle/>
                    <a:p>
                      <a:pPr algn="l" fontAlgn="b"/>
                      <a:r>
                        <a:rPr lang="en-GB" sz="1200" b="0" i="0" u="none" strike="noStrike" dirty="0">
                          <a:solidFill>
                            <a:srgbClr val="000000"/>
                          </a:solidFill>
                          <a:effectLst/>
                          <a:latin typeface="Calibri" panose="020F0502020204030204" pitchFamily="34" charset="0"/>
                        </a:rPr>
                        <a:t>25.8</a:t>
                      </a:r>
                    </a:p>
                  </a:txBody>
                  <a:tcPr marL="6350" marR="6350" marT="6350" marB="0" anchor="b"/>
                </a:tc>
                <a:tc>
                  <a:txBody>
                    <a:bodyPr/>
                    <a:lstStyle/>
                    <a:p>
                      <a:pPr algn="l" fontAlgn="b"/>
                      <a:r>
                        <a:rPr lang="en-GB" sz="1200" b="1" i="0" u="none" strike="noStrike" dirty="0" err="1">
                          <a:solidFill>
                            <a:srgbClr val="000000"/>
                          </a:solidFill>
                          <a:effectLst/>
                          <a:latin typeface="Calibri" panose="020F0502020204030204" pitchFamily="34" charset="0"/>
                        </a:rPr>
                        <a:t>Skekkjur</a:t>
                      </a:r>
                      <a:r>
                        <a:rPr lang="en-GB" sz="1200" b="1" i="0" u="none" strike="noStrike" dirty="0">
                          <a:solidFill>
                            <a:srgbClr val="000000"/>
                          </a:solidFill>
                          <a:effectLst/>
                          <a:latin typeface="Calibri" panose="020F0502020204030204" pitchFamily="34" charset="0"/>
                        </a:rPr>
                        <a:t> og </a:t>
                      </a:r>
                      <a:r>
                        <a:rPr lang="en-GB" sz="1200" b="1" i="0" u="none" strike="noStrike" dirty="0" err="1">
                          <a:solidFill>
                            <a:srgbClr val="000000"/>
                          </a:solidFill>
                          <a:effectLst/>
                          <a:latin typeface="Calibri" panose="020F0502020204030204" pitchFamily="34" charset="0"/>
                        </a:rPr>
                        <a:t>lengdarmælingar</a:t>
                      </a:r>
                      <a:endParaRPr lang="en-GB" sz="1200" b="1" i="0" u="none" strike="noStrike" dirty="0">
                        <a:solidFill>
                          <a:srgbClr val="000000"/>
                        </a:solidFill>
                        <a:effectLst/>
                        <a:latin typeface="Calibri" panose="020F0502020204030204" pitchFamily="34" charset="0"/>
                      </a:endParaRPr>
                    </a:p>
                    <a:p>
                      <a:pPr algn="l" fontAlgn="b"/>
                      <a:r>
                        <a:rPr lang="en-GB" sz="1200" b="0" i="0" u="none" strike="noStrike" dirty="0" err="1">
                          <a:solidFill>
                            <a:srgbClr val="000000"/>
                          </a:solidFill>
                          <a:effectLst/>
                          <a:latin typeface="Calibri" panose="020F0502020204030204" pitchFamily="34" charset="0"/>
                        </a:rPr>
                        <a:t>Sýnikennsla</a:t>
                      </a:r>
                      <a:r>
                        <a:rPr lang="en-GB" sz="1200" b="0" i="0" u="none" strike="noStrike" dirty="0">
                          <a:solidFill>
                            <a:srgbClr val="000000"/>
                          </a:solidFill>
                          <a:effectLst/>
                          <a:latin typeface="Calibri" panose="020F0502020204030204" pitchFamily="34" charset="0"/>
                        </a:rPr>
                        <a:t> á </a:t>
                      </a:r>
                      <a:r>
                        <a:rPr lang="en-GB" sz="1200" b="0" i="0" u="none" strike="noStrike" dirty="0" err="1">
                          <a:solidFill>
                            <a:srgbClr val="000000"/>
                          </a:solidFill>
                          <a:effectLst/>
                          <a:latin typeface="Calibri" panose="020F0502020204030204" pitchFamily="34" charset="0"/>
                        </a:rPr>
                        <a:t>lengdarmæli</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Beinar</a:t>
                      </a:r>
                      <a:r>
                        <a:rPr lang="en-GB" sz="1200" b="0" i="0" u="none" strike="noStrike" dirty="0">
                          <a:solidFill>
                            <a:srgbClr val="000000"/>
                          </a:solidFill>
                          <a:effectLst/>
                          <a:latin typeface="Calibri" panose="020F0502020204030204" pitchFamily="34" charset="0"/>
                        </a:rPr>
                        <a:t> og </a:t>
                      </a:r>
                      <a:r>
                        <a:rPr lang="en-GB" sz="1200" b="0" i="0" u="none" strike="noStrike" dirty="0" err="1">
                          <a:solidFill>
                            <a:srgbClr val="000000"/>
                          </a:solidFill>
                          <a:effectLst/>
                          <a:latin typeface="Calibri" panose="020F0502020204030204" pitchFamily="34" charset="0"/>
                        </a:rPr>
                        <a:t>óbeinar</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mælingar</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200" b="0" i="0" u="none" strike="noStrike">
                          <a:solidFill>
                            <a:srgbClr val="000000"/>
                          </a:solidFill>
                          <a:effectLst/>
                          <a:latin typeface="Calibri" panose="020F0502020204030204" pitchFamily="34" charset="0"/>
                        </a:rPr>
                        <a:t>ES 3 og 6</a:t>
                      </a:r>
                    </a:p>
                  </a:txBody>
                  <a:tcPr marL="6350" marR="6350" marT="6350" marB="0" anchor="b"/>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051361"/>
                  </a:ext>
                </a:extLst>
              </a:tr>
              <a:tr h="394777">
                <a:tc>
                  <a:txBody>
                    <a:bodyPr/>
                    <a:lstStyle/>
                    <a:p>
                      <a:pPr algn="l" fontAlgn="b"/>
                      <a:r>
                        <a:rPr lang="en-GB" sz="1200" b="0" i="0" u="none" strike="noStrike" dirty="0">
                          <a:solidFill>
                            <a:srgbClr val="000000"/>
                          </a:solidFill>
                          <a:effectLst/>
                          <a:latin typeface="Calibri" panose="020F0502020204030204" pitchFamily="34" charset="0"/>
                        </a:rPr>
                        <a:t>29.8</a:t>
                      </a:r>
                    </a:p>
                  </a:txBody>
                  <a:tcPr marL="6350" marR="6350" marT="6350" marB="0" anchor="b"/>
                </a:tc>
                <a:tc>
                  <a:txBody>
                    <a:bodyPr/>
                    <a:lstStyle/>
                    <a:p>
                      <a:pPr algn="l" fontAlgn="b"/>
                      <a:r>
                        <a:rPr lang="en-GB" sz="1200" b="1" i="0" u="none" strike="noStrike" dirty="0" err="1">
                          <a:solidFill>
                            <a:srgbClr val="000000"/>
                          </a:solidFill>
                          <a:effectLst/>
                          <a:latin typeface="Calibri" panose="020F0502020204030204" pitchFamily="34" charset="0"/>
                        </a:rPr>
                        <a:t>Hæðarmælingar</a:t>
                      </a:r>
                      <a:r>
                        <a:rPr lang="en-GB" sz="1200" b="1" i="0" u="none" strike="noStrike" dirty="0">
                          <a:solidFill>
                            <a:srgbClr val="000000"/>
                          </a:solidFill>
                          <a:effectLst/>
                          <a:latin typeface="Calibri" panose="020F0502020204030204" pitchFamily="34" charset="0"/>
                        </a:rPr>
                        <a:t> og </a:t>
                      </a:r>
                      <a:r>
                        <a:rPr lang="en-GB" sz="1200" b="1" i="0" u="none" strike="noStrike" dirty="0" err="1">
                          <a:solidFill>
                            <a:srgbClr val="000000"/>
                          </a:solidFill>
                          <a:effectLst/>
                          <a:latin typeface="Calibri" panose="020F0502020204030204" pitchFamily="34" charset="0"/>
                        </a:rPr>
                        <a:t>hæðarkerfi</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kynning</a:t>
                      </a:r>
                      <a:r>
                        <a:rPr lang="en-GB" sz="1200" b="0" i="0" u="none" strike="noStrike" dirty="0">
                          <a:solidFill>
                            <a:srgbClr val="000000"/>
                          </a:solidFill>
                          <a:effectLst/>
                          <a:latin typeface="Calibri" panose="020F0502020204030204" pitchFamily="34" charset="0"/>
                        </a:rPr>
                        <a:t> á </a:t>
                      </a:r>
                      <a:r>
                        <a:rPr lang="en-GB" sz="1200" b="0" i="0" u="none" strike="noStrike" dirty="0" err="1">
                          <a:solidFill>
                            <a:srgbClr val="000000"/>
                          </a:solidFill>
                          <a:effectLst/>
                          <a:latin typeface="Calibri" panose="020F0502020204030204" pitchFamily="34" charset="0"/>
                        </a:rPr>
                        <a:t>hópverkefni</a:t>
                      </a:r>
                      <a:r>
                        <a:rPr lang="en-GB" sz="1200" b="0" i="0" u="none" strike="noStrike" dirty="0">
                          <a:solidFill>
                            <a:srgbClr val="000000"/>
                          </a:solidFill>
                          <a:effectLst/>
                          <a:latin typeface="Calibri" panose="020F0502020204030204" pitchFamily="34" charset="0"/>
                        </a:rPr>
                        <a:t> 1. </a:t>
                      </a:r>
                      <a:r>
                        <a:rPr lang="en-GB" sz="1200" b="0" i="0" u="none" strike="noStrike" dirty="0" err="1">
                          <a:solidFill>
                            <a:srgbClr val="000000"/>
                          </a:solidFill>
                          <a:effectLst/>
                          <a:latin typeface="Calibri" panose="020F0502020204030204" pitchFamily="34" charset="0"/>
                        </a:rPr>
                        <a:t>Kennsla</a:t>
                      </a:r>
                      <a:r>
                        <a:rPr lang="en-GB" sz="1200" b="0" i="0" u="none" strike="noStrike" dirty="0">
                          <a:solidFill>
                            <a:srgbClr val="000000"/>
                          </a:solidFill>
                          <a:effectLst/>
                          <a:latin typeface="Calibri" panose="020F0502020204030204" pitchFamily="34" charset="0"/>
                        </a:rPr>
                        <a:t> á </a:t>
                      </a:r>
                      <a:r>
                        <a:rPr lang="en-GB" sz="1200" b="0" i="0" u="none" strike="noStrike" dirty="0" err="1">
                          <a:solidFill>
                            <a:srgbClr val="000000"/>
                          </a:solidFill>
                          <a:effectLst/>
                          <a:latin typeface="Calibri" panose="020F0502020204030204" pitchFamily="34" charset="0"/>
                        </a:rPr>
                        <a:t>hallamælitæki</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200" b="0" i="0" u="none" strike="noStrike">
                          <a:solidFill>
                            <a:srgbClr val="000000"/>
                          </a:solidFill>
                          <a:effectLst/>
                          <a:latin typeface="Calibri" panose="020F0502020204030204" pitchFamily="34" charset="0"/>
                        </a:rPr>
                        <a:t>ES 4 og 5</a:t>
                      </a:r>
                    </a:p>
                  </a:txBody>
                  <a:tcPr marL="6350" marR="6350" marT="6350" marB="0" anchor="b"/>
                </a:tc>
                <a:tc>
                  <a:txBody>
                    <a:bodyPr/>
                    <a:lstStyle/>
                    <a:p>
                      <a:pPr algn="l" fontAlgn="b"/>
                      <a:r>
                        <a:rPr lang="en-GB" sz="1200" b="0" i="0" u="none" strike="noStrike" dirty="0" err="1">
                          <a:solidFill>
                            <a:srgbClr val="000000"/>
                          </a:solidFill>
                          <a:effectLst/>
                          <a:latin typeface="Calibri" panose="020F0502020204030204" pitchFamily="34" charset="0"/>
                        </a:rPr>
                        <a:t>Einstaklingsverkefni</a:t>
                      </a:r>
                      <a:r>
                        <a:rPr lang="en-GB" sz="1200" b="0" i="0" u="none" strike="noStrike" dirty="0">
                          <a:solidFill>
                            <a:srgbClr val="000000"/>
                          </a:solidFill>
                          <a:effectLst/>
                          <a:latin typeface="Calibri" panose="020F0502020204030204" pitchFamily="34" charset="0"/>
                        </a:rPr>
                        <a:t> 1</a:t>
                      </a:r>
                    </a:p>
                    <a:p>
                      <a:pPr algn="l" fontAlgn="b"/>
                      <a:r>
                        <a:rPr lang="en-GB" sz="1200" b="0" i="0" u="none" strike="noStrike" dirty="0" err="1">
                          <a:solidFill>
                            <a:srgbClr val="000000"/>
                          </a:solidFill>
                          <a:effectLst/>
                          <a:latin typeface="Calibri" panose="020F0502020204030204" pitchFamily="34" charset="0"/>
                        </a:rPr>
                        <a:t>Hópverkefni</a:t>
                      </a:r>
                      <a:r>
                        <a:rPr lang="en-GB" sz="1200" b="0" i="0" u="none" strike="noStrike">
                          <a:solidFill>
                            <a:srgbClr val="000000"/>
                          </a:solidFill>
                          <a:effectLst/>
                          <a:latin typeface="Calibri" panose="020F0502020204030204" pitchFamily="34" charset="0"/>
                        </a:rPr>
                        <a:t> 1</a:t>
                      </a:r>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33521584"/>
                  </a:ext>
                </a:extLst>
              </a:tr>
              <a:tr h="394777">
                <a:tc>
                  <a:txBody>
                    <a:bodyPr/>
                    <a:lstStyle/>
                    <a:p>
                      <a:pPr algn="l" fontAlgn="b"/>
                      <a:r>
                        <a:rPr lang="en-GB" sz="1200" b="0" i="0" u="none" strike="noStrike" dirty="0">
                          <a:solidFill>
                            <a:srgbClr val="000000"/>
                          </a:solidFill>
                          <a:effectLst/>
                          <a:latin typeface="Calibri" panose="020F0502020204030204" pitchFamily="34" charset="0"/>
                        </a:rPr>
                        <a:t>1.9</a:t>
                      </a:r>
                    </a:p>
                  </a:txBody>
                  <a:tcPr marL="6350" marR="6350" marT="6350" marB="0" anchor="b"/>
                </a:tc>
                <a:tc>
                  <a:txBody>
                    <a:bodyPr/>
                    <a:lstStyle/>
                    <a:p>
                      <a:pPr algn="l" fontAlgn="b"/>
                      <a:r>
                        <a:rPr lang="en-GB" sz="1200" b="0" i="0" u="none" strike="noStrike" dirty="0" err="1">
                          <a:solidFill>
                            <a:srgbClr val="000000"/>
                          </a:solidFill>
                          <a:effectLst/>
                          <a:latin typeface="Calibri" panose="020F0502020204030204" pitchFamily="34" charset="0"/>
                        </a:rPr>
                        <a:t>Kennsla</a:t>
                      </a:r>
                      <a:r>
                        <a:rPr lang="en-GB" sz="1200" b="0" i="0" u="none" strike="noStrike" dirty="0">
                          <a:solidFill>
                            <a:srgbClr val="000000"/>
                          </a:solidFill>
                          <a:effectLst/>
                          <a:latin typeface="Calibri" panose="020F0502020204030204" pitchFamily="34" charset="0"/>
                        </a:rPr>
                        <a:t> á </a:t>
                      </a:r>
                      <a:r>
                        <a:rPr lang="en-GB" sz="1200" b="0" i="0" u="none" strike="noStrike" dirty="0" err="1">
                          <a:solidFill>
                            <a:srgbClr val="000000"/>
                          </a:solidFill>
                          <a:effectLst/>
                          <a:latin typeface="Calibri" panose="020F0502020204030204" pitchFamily="34" charset="0"/>
                        </a:rPr>
                        <a:t>hallamælitæki</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12746554"/>
                  </a:ext>
                </a:extLst>
              </a:tr>
              <a:tr h="589271">
                <a:tc>
                  <a:txBody>
                    <a:bodyPr/>
                    <a:lstStyle/>
                    <a:p>
                      <a:pPr algn="l" fontAlgn="b"/>
                      <a:r>
                        <a:rPr lang="en-GB" sz="1200" b="0" i="0" u="none" strike="noStrike" dirty="0">
                          <a:solidFill>
                            <a:srgbClr val="000000"/>
                          </a:solidFill>
                          <a:effectLst/>
                          <a:latin typeface="Calibri" panose="020F0502020204030204" pitchFamily="34" charset="0"/>
                        </a:rPr>
                        <a:t>5.9</a:t>
                      </a:r>
                    </a:p>
                  </a:txBody>
                  <a:tcPr marL="6350" marR="6350" marT="6350" marB="0" anchor="b"/>
                </a:tc>
                <a:tc>
                  <a:txBody>
                    <a:bodyPr/>
                    <a:lstStyle/>
                    <a:p>
                      <a:pPr algn="l" fontAlgn="b"/>
                      <a:r>
                        <a:rPr lang="en-GB" sz="1200" b="1" i="0" u="none" strike="noStrike" dirty="0" err="1">
                          <a:solidFill>
                            <a:srgbClr val="000000"/>
                          </a:solidFill>
                          <a:effectLst/>
                          <a:latin typeface="Calibri" panose="020F0502020204030204" pitchFamily="34" charset="0"/>
                        </a:rPr>
                        <a:t>Hnitakerfi,varpannir</a:t>
                      </a:r>
                      <a:r>
                        <a:rPr lang="en-GB" sz="1200" b="1" i="0" u="none" strike="noStrike" dirty="0">
                          <a:solidFill>
                            <a:srgbClr val="000000"/>
                          </a:solidFill>
                          <a:effectLst/>
                          <a:latin typeface="Calibri" panose="020F0502020204030204" pitchFamily="34" charset="0"/>
                        </a:rPr>
                        <a:t> og </a:t>
                      </a:r>
                      <a:r>
                        <a:rPr lang="en-GB" sz="1200" b="1" i="0" u="none" strike="noStrike" dirty="0" err="1">
                          <a:solidFill>
                            <a:srgbClr val="000000"/>
                          </a:solidFill>
                          <a:effectLst/>
                          <a:latin typeface="Calibri" panose="020F0502020204030204" pitchFamily="34" charset="0"/>
                        </a:rPr>
                        <a:t>kortavarpannir</a:t>
                      </a:r>
                      <a:r>
                        <a:rPr lang="en-GB" sz="1200" b="1" i="0" u="none" strike="noStrike" dirty="0">
                          <a:solidFill>
                            <a:srgbClr val="000000"/>
                          </a:solidFill>
                          <a:effectLst/>
                          <a:latin typeface="Calibri" panose="020F0502020204030204" pitchFamily="34" charset="0"/>
                        </a:rPr>
                        <a:t>.</a:t>
                      </a:r>
                    </a:p>
                    <a:p>
                      <a:pPr marL="0" marR="0" lvl="0" indent="0" algn="l" defTabSz="914400" rtl="0" eaLnBrk="1" fontAlgn="b" latinLnBrk="0" hangingPunct="1">
                        <a:lnSpc>
                          <a:spcPct val="100000"/>
                        </a:lnSpc>
                        <a:spcBef>
                          <a:spcPts val="0"/>
                        </a:spcBef>
                        <a:spcAft>
                          <a:spcPts val="0"/>
                        </a:spcAft>
                        <a:buClrTx/>
                        <a:buSzTx/>
                        <a:buFontTx/>
                        <a:buNone/>
                        <a:tabLst/>
                        <a:defRPr/>
                      </a:pPr>
                      <a:r>
                        <a:rPr lang="en-GB" sz="1200" b="1" i="0" u="none" strike="noStrike" dirty="0" err="1">
                          <a:solidFill>
                            <a:srgbClr val="000000"/>
                          </a:solidFill>
                          <a:effectLst/>
                          <a:latin typeface="Calibri" panose="020F0502020204030204" pitchFamily="34" charset="0"/>
                        </a:rPr>
                        <a:t>Mælikerfi</a:t>
                      </a:r>
                      <a:r>
                        <a:rPr lang="en-GB" sz="1200" b="1" i="0" u="none" strike="noStrike" dirty="0">
                          <a:solidFill>
                            <a:srgbClr val="000000"/>
                          </a:solidFill>
                          <a:effectLst/>
                          <a:latin typeface="Calibri" panose="020F0502020204030204" pitchFamily="34" charset="0"/>
                        </a:rPr>
                        <a:t> á </a:t>
                      </a:r>
                      <a:r>
                        <a:rPr lang="en-GB" sz="1200" b="1" i="0" u="none" strike="noStrike" dirty="0" err="1">
                          <a:solidFill>
                            <a:srgbClr val="000000"/>
                          </a:solidFill>
                          <a:effectLst/>
                          <a:latin typeface="Calibri" panose="020F0502020204030204" pitchFamily="34" charset="0"/>
                        </a:rPr>
                        <a:t>íslandi</a:t>
                      </a:r>
                      <a:r>
                        <a:rPr lang="en-GB" sz="1200" b="1" i="0" u="none" strike="noStrike" dirty="0">
                          <a:solidFill>
                            <a:srgbClr val="000000"/>
                          </a:solidFill>
                          <a:effectLst/>
                          <a:latin typeface="Calibri" panose="020F0502020204030204" pitchFamily="34" charset="0"/>
                        </a:rPr>
                        <a:t> </a:t>
                      </a:r>
                      <a:r>
                        <a:rPr lang="en-GB" sz="1200" b="1" i="0" u="none" strike="noStrike" dirty="0" err="1">
                          <a:solidFill>
                            <a:srgbClr val="000000"/>
                          </a:solidFill>
                          <a:effectLst/>
                          <a:latin typeface="Calibri" panose="020F0502020204030204" pitchFamily="34" charset="0"/>
                        </a:rPr>
                        <a:t>fastmerki</a:t>
                      </a:r>
                      <a:r>
                        <a:rPr lang="en-GB" sz="1200" b="1" i="0" u="none" strike="noStrike" dirty="0">
                          <a:solidFill>
                            <a:srgbClr val="000000"/>
                          </a:solidFill>
                          <a:effectLst/>
                          <a:latin typeface="Calibri" panose="020F0502020204030204" pitchFamily="34" charset="0"/>
                        </a:rPr>
                        <a:t>.</a:t>
                      </a:r>
                    </a:p>
                    <a:p>
                      <a:pPr algn="l" fontAlgn="b"/>
                      <a:r>
                        <a:rPr lang="en-GB" sz="1200" b="0" i="0" u="none" strike="noStrike" dirty="0" err="1">
                          <a:solidFill>
                            <a:srgbClr val="000000"/>
                          </a:solidFill>
                          <a:effectLst/>
                          <a:latin typeface="Calibri" panose="020F0502020204030204" pitchFamily="34" charset="0"/>
                        </a:rPr>
                        <a:t>Enginn</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tími</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200" b="0" i="0" u="none" strike="noStrike">
                          <a:solidFill>
                            <a:srgbClr val="000000"/>
                          </a:solidFill>
                          <a:effectLst/>
                          <a:latin typeface="Calibri" panose="020F0502020204030204" pitchFamily="34" charset="0"/>
                        </a:rPr>
                        <a:t>ES 7 og ýtarefni</a:t>
                      </a:r>
                    </a:p>
                  </a:txBody>
                  <a:tcPr marL="6350" marR="6350" marT="6350" marB="0" anchor="b"/>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25962155"/>
                  </a:ext>
                </a:extLst>
              </a:tr>
              <a:tr h="409034">
                <a:tc>
                  <a:txBody>
                    <a:bodyPr/>
                    <a:lstStyle/>
                    <a:p>
                      <a:pPr algn="l" fontAlgn="b"/>
                      <a:r>
                        <a:rPr lang="en-GB" sz="1200" b="0" i="0" u="none" strike="noStrike" dirty="0">
                          <a:solidFill>
                            <a:srgbClr val="000000"/>
                          </a:solidFill>
                          <a:effectLst/>
                          <a:latin typeface="Calibri" panose="020F0502020204030204" pitchFamily="34" charset="0"/>
                        </a:rPr>
                        <a:t>8.9</a:t>
                      </a:r>
                    </a:p>
                  </a:txBody>
                  <a:tcPr marL="6350" marR="6350" marT="6350" marB="0" anchor="b"/>
                </a:tc>
                <a:tc>
                  <a:txBody>
                    <a:bodyPr/>
                    <a:lstStyle/>
                    <a:p>
                      <a:pPr algn="l" fontAlgn="b"/>
                      <a:r>
                        <a:rPr lang="en-GB" sz="1200" b="0" i="0" u="none" strike="noStrike" dirty="0" err="1">
                          <a:solidFill>
                            <a:srgbClr val="000000"/>
                          </a:solidFill>
                          <a:effectLst/>
                          <a:latin typeface="Calibri" panose="020F0502020204030204" pitchFamily="34" charset="0"/>
                        </a:rPr>
                        <a:t>Hæðarmælingar</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vegna</a:t>
                      </a:r>
                      <a:r>
                        <a:rPr lang="en-GB" sz="1200" b="0" i="0" u="none" strike="noStrike" dirty="0">
                          <a:solidFill>
                            <a:srgbClr val="000000"/>
                          </a:solidFill>
                          <a:effectLst/>
                          <a:latin typeface="Calibri" panose="020F0502020204030204" pitchFamily="34" charset="0"/>
                        </a:rPr>
                        <a:t> HV1. </a:t>
                      </a:r>
                      <a:r>
                        <a:rPr lang="en-GB" sz="1200" b="0" i="0" u="none" strike="noStrike" dirty="0" err="1">
                          <a:solidFill>
                            <a:srgbClr val="000000"/>
                          </a:solidFill>
                          <a:effectLst/>
                          <a:latin typeface="Calibri" panose="020F0502020204030204" pitchFamily="34" charset="0"/>
                        </a:rPr>
                        <a:t>Hópar</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bóka</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tíma</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ef</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þörf</a:t>
                      </a:r>
                      <a:r>
                        <a:rPr lang="en-GB" sz="1200" b="0" i="0" u="none" strike="noStrike" dirty="0">
                          <a:solidFill>
                            <a:srgbClr val="000000"/>
                          </a:solidFill>
                          <a:effectLst/>
                          <a:latin typeface="Calibri" panose="020F0502020204030204" pitchFamily="34" charset="0"/>
                        </a:rPr>
                        <a:t> er á</a:t>
                      </a:r>
                    </a:p>
                  </a:txBody>
                  <a:tcPr marL="6350" marR="6350" marT="6350" marB="0" anchor="b"/>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47829559"/>
                  </a:ext>
                </a:extLst>
              </a:tr>
              <a:tr h="394777">
                <a:tc>
                  <a:txBody>
                    <a:bodyPr/>
                    <a:lstStyle/>
                    <a:p>
                      <a:pPr algn="l" fontAlgn="b"/>
                      <a:r>
                        <a:rPr lang="en-GB" sz="1200" b="0" i="0" u="none" strike="noStrike" dirty="0">
                          <a:solidFill>
                            <a:srgbClr val="000000"/>
                          </a:solidFill>
                          <a:effectLst/>
                          <a:latin typeface="Calibri" panose="020F0502020204030204" pitchFamily="34" charset="0"/>
                        </a:rPr>
                        <a:t>12.9</a:t>
                      </a: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nn-NO" sz="1200" b="1" i="0" u="none" strike="noStrike" dirty="0">
                          <a:solidFill>
                            <a:srgbClr val="000000"/>
                          </a:solidFill>
                          <a:effectLst/>
                          <a:latin typeface="Calibri" panose="020F0502020204030204" pitchFamily="34" charset="0"/>
                        </a:rPr>
                        <a:t>Hornamælingar og mælingar með alstöð</a:t>
                      </a:r>
                    </a:p>
                    <a:p>
                      <a:pPr algn="l" fontAlgn="b"/>
                      <a:r>
                        <a:rPr lang="en-GB" sz="1200" b="0" i="0" u="none" strike="noStrike" dirty="0" err="1">
                          <a:solidFill>
                            <a:srgbClr val="000000"/>
                          </a:solidFill>
                          <a:effectLst/>
                          <a:latin typeface="Calibri" panose="020F0502020204030204" pitchFamily="34" charset="0"/>
                        </a:rPr>
                        <a:t>Kynning</a:t>
                      </a:r>
                      <a:r>
                        <a:rPr lang="en-GB" sz="1200" b="0" i="0" u="none" strike="noStrike" dirty="0">
                          <a:solidFill>
                            <a:srgbClr val="000000"/>
                          </a:solidFill>
                          <a:effectLst/>
                          <a:latin typeface="Calibri" panose="020F0502020204030204" pitchFamily="34" charset="0"/>
                        </a:rPr>
                        <a:t> á </a:t>
                      </a:r>
                      <a:r>
                        <a:rPr lang="en-GB" sz="1200" b="0" i="0" u="none" strike="noStrike" dirty="0" err="1">
                          <a:solidFill>
                            <a:srgbClr val="000000"/>
                          </a:solidFill>
                          <a:effectLst/>
                          <a:latin typeface="Calibri" panose="020F0502020204030204" pitchFamily="34" charset="0"/>
                        </a:rPr>
                        <a:t>alstöð</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dæmi</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reiknuð</a:t>
                      </a:r>
                      <a:r>
                        <a:rPr lang="en-GB" sz="1200" b="0" i="0" u="none" strike="noStrike" dirty="0">
                          <a:solidFill>
                            <a:srgbClr val="000000"/>
                          </a:solidFill>
                          <a:effectLst/>
                          <a:latin typeface="Calibri" panose="020F0502020204030204" pitchFamily="34" charset="0"/>
                        </a:rPr>
                        <a:t> í </a:t>
                      </a:r>
                      <a:r>
                        <a:rPr lang="en-GB" sz="1200" b="0" i="0" u="none" strike="noStrike" dirty="0" err="1">
                          <a:solidFill>
                            <a:srgbClr val="000000"/>
                          </a:solidFill>
                          <a:effectLst/>
                          <a:latin typeface="Calibri" panose="020F0502020204030204" pitchFamily="34" charset="0"/>
                        </a:rPr>
                        <a:t>tíma</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ES 7 </a:t>
                      </a:r>
                      <a:r>
                        <a:rPr lang="en-GB" sz="1200" b="0" i="0" u="none" strike="noStrike" dirty="0" err="1">
                          <a:solidFill>
                            <a:srgbClr val="000000"/>
                          </a:solidFill>
                          <a:effectLst/>
                          <a:latin typeface="Calibri" panose="020F0502020204030204" pitchFamily="34" charset="0"/>
                        </a:rPr>
                        <a:t>til</a:t>
                      </a:r>
                      <a:r>
                        <a:rPr lang="en-GB" sz="1200" b="0" i="0" u="none" strike="noStrike" dirty="0">
                          <a:solidFill>
                            <a:srgbClr val="000000"/>
                          </a:solidFill>
                          <a:effectLst/>
                          <a:latin typeface="Calibri" panose="020F0502020204030204" pitchFamily="34" charset="0"/>
                        </a:rPr>
                        <a:t> 10</a:t>
                      </a:r>
                    </a:p>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2251485"/>
                  </a:ext>
                </a:extLst>
              </a:tr>
              <a:tr h="394777">
                <a:tc>
                  <a:txBody>
                    <a:bodyPr/>
                    <a:lstStyle/>
                    <a:p>
                      <a:pPr algn="l" fontAlgn="b"/>
                      <a:r>
                        <a:rPr lang="en-GB" sz="1200" b="0" i="0" u="none" strike="noStrike" dirty="0">
                          <a:solidFill>
                            <a:srgbClr val="000000"/>
                          </a:solidFill>
                          <a:effectLst/>
                          <a:latin typeface="Calibri" panose="020F0502020204030204" pitchFamily="34" charset="0"/>
                        </a:rPr>
                        <a:t>15.9</a:t>
                      </a: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err="1">
                          <a:solidFill>
                            <a:srgbClr val="000000"/>
                          </a:solidFill>
                          <a:effectLst/>
                          <a:latin typeface="Calibri" panose="020F0502020204030204" pitchFamily="34" charset="0"/>
                        </a:rPr>
                        <a:t>Alstöð</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verklegt</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a.m.k</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þrískiptur</a:t>
                      </a:r>
                      <a:r>
                        <a:rPr lang="en-GB" sz="1200" b="0" i="0" u="none" strike="noStrike" dirty="0">
                          <a:solidFill>
                            <a:srgbClr val="000000"/>
                          </a:solidFill>
                          <a:effectLst/>
                          <a:latin typeface="Calibri" panose="020F0502020204030204" pitchFamily="34" charset="0"/>
                        </a:rPr>
                        <a:t> </a:t>
                      </a:r>
                      <a:r>
                        <a:rPr lang="en-GB" sz="1200" b="0" i="0" u="none" strike="noStrike" dirty="0" err="1">
                          <a:solidFill>
                            <a:srgbClr val="000000"/>
                          </a:solidFill>
                          <a:effectLst/>
                          <a:latin typeface="Calibri" panose="020F0502020204030204" pitchFamily="34" charset="0"/>
                        </a:rPr>
                        <a:t>hópur</a:t>
                      </a:r>
                      <a:endParaRPr lang="en-GB" sz="1200" b="0" i="0" u="none" strike="noStrike" dirty="0">
                        <a:solidFill>
                          <a:srgbClr val="000000"/>
                        </a:solidFill>
                        <a:effectLst/>
                        <a:latin typeface="Calibri" panose="020F0502020204030204" pitchFamily="34" charset="0"/>
                      </a:endParaRPr>
                    </a:p>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ES 7 </a:t>
                      </a:r>
                      <a:r>
                        <a:rPr lang="en-GB" sz="1200" b="0" i="0" u="none" strike="noStrike" dirty="0" err="1">
                          <a:solidFill>
                            <a:srgbClr val="000000"/>
                          </a:solidFill>
                          <a:effectLst/>
                          <a:latin typeface="Calibri" panose="020F0502020204030204" pitchFamily="34" charset="0"/>
                        </a:rPr>
                        <a:t>til</a:t>
                      </a:r>
                      <a:r>
                        <a:rPr lang="en-GB" sz="1200" b="0" i="0" u="none" strike="noStrike" dirty="0">
                          <a:solidFill>
                            <a:srgbClr val="000000"/>
                          </a:solidFill>
                          <a:effectLst/>
                          <a:latin typeface="Calibri" panose="020F0502020204030204" pitchFamily="34" charset="0"/>
                        </a:rPr>
                        <a:t> 10</a:t>
                      </a:r>
                    </a:p>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35119166"/>
                  </a:ext>
                </a:extLst>
              </a:tr>
              <a:tr h="394777">
                <a:tc>
                  <a:txBody>
                    <a:bodyPr/>
                    <a:lstStyle/>
                    <a:p>
                      <a:pPr algn="l" fontAlgn="b"/>
                      <a:r>
                        <a:rPr lang="en-GB" sz="1200" b="0" i="0" u="none" strike="noStrike" dirty="0">
                          <a:solidFill>
                            <a:srgbClr val="000000"/>
                          </a:solidFill>
                          <a:effectLst/>
                          <a:latin typeface="Calibri" panose="020F0502020204030204" pitchFamily="34" charset="0"/>
                        </a:rPr>
                        <a:t>19.9</a:t>
                      </a:r>
                    </a:p>
                  </a:txBody>
                  <a:tcPr marL="6350" marR="6350" marT="6350" marB="0" anchor="b"/>
                </a:tc>
                <a:tc>
                  <a:txBody>
                    <a:bodyPr/>
                    <a:lstStyle/>
                    <a:p>
                      <a:pPr algn="l" fontAlgn="b"/>
                      <a:r>
                        <a:rPr lang="nn-NO" sz="1200" b="0" i="0" u="none" strike="noStrike" dirty="0">
                          <a:solidFill>
                            <a:srgbClr val="000000"/>
                          </a:solidFill>
                          <a:effectLst/>
                          <a:latin typeface="Calibri" panose="020F0502020204030204" pitchFamily="34" charset="0"/>
                        </a:rPr>
                        <a:t>Kynning á laserskönnun, sýnikennsla</a:t>
                      </a:r>
                    </a:p>
                  </a:txBody>
                  <a:tcPr marL="6350" marR="6350" marT="6350" marB="0" anchor="b"/>
                </a:tc>
                <a:tc>
                  <a:txBody>
                    <a:bodyPr/>
                    <a:lstStyle/>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err="1">
                          <a:solidFill>
                            <a:srgbClr val="000000"/>
                          </a:solidFill>
                          <a:effectLst/>
                          <a:latin typeface="Calibri" panose="020F0502020204030204" pitchFamily="34" charset="0"/>
                        </a:rPr>
                        <a:t>Einsaklingsverkefni</a:t>
                      </a:r>
                      <a:r>
                        <a:rPr lang="en-GB" sz="1200" b="0" i="0" u="none" strike="noStrike" dirty="0">
                          <a:solidFill>
                            <a:srgbClr val="000000"/>
                          </a:solidFill>
                          <a:effectLst/>
                          <a:latin typeface="Calibri" panose="020F0502020204030204" pitchFamily="34" charset="0"/>
                        </a:rPr>
                        <a:t> 2</a:t>
                      </a:r>
                    </a:p>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20611965"/>
                  </a:ext>
                </a:extLst>
              </a:tr>
              <a:tr h="589271">
                <a:tc>
                  <a:txBody>
                    <a:bodyPr/>
                    <a:lstStyle/>
                    <a:p>
                      <a:pPr algn="l" fontAlgn="b"/>
                      <a:r>
                        <a:rPr lang="en-GB" sz="1200" b="0" i="0" u="none" strike="noStrike" dirty="0">
                          <a:solidFill>
                            <a:srgbClr val="000000"/>
                          </a:solidFill>
                          <a:effectLst/>
                          <a:latin typeface="Calibri" panose="020F0502020204030204" pitchFamily="34" charset="0"/>
                        </a:rPr>
                        <a:t>22.9</a:t>
                      </a: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1" i="0" u="none" strike="noStrike" dirty="0">
                          <a:solidFill>
                            <a:srgbClr val="000000"/>
                          </a:solidFill>
                          <a:effectLst/>
                          <a:latin typeface="Calibri" panose="020F0502020204030204" pitchFamily="34" charset="0"/>
                        </a:rPr>
                        <a:t>GNSS </a:t>
                      </a:r>
                      <a:r>
                        <a:rPr lang="en-GB" sz="1200" b="1" i="0" u="none" strike="noStrike" dirty="0" err="1">
                          <a:solidFill>
                            <a:srgbClr val="000000"/>
                          </a:solidFill>
                          <a:effectLst/>
                          <a:latin typeface="Calibri" panose="020F0502020204030204" pitchFamily="34" charset="0"/>
                        </a:rPr>
                        <a:t>hvernig</a:t>
                      </a:r>
                      <a:r>
                        <a:rPr lang="en-GB" sz="1200" b="1" i="0" u="none" strike="noStrike" dirty="0">
                          <a:solidFill>
                            <a:srgbClr val="000000"/>
                          </a:solidFill>
                          <a:effectLst/>
                          <a:latin typeface="Calibri" panose="020F0502020204030204" pitchFamily="34" charset="0"/>
                        </a:rPr>
                        <a:t> </a:t>
                      </a:r>
                      <a:r>
                        <a:rPr lang="en-GB" sz="1200" b="1" i="0" u="none" strike="noStrike" dirty="0" err="1">
                          <a:solidFill>
                            <a:srgbClr val="000000"/>
                          </a:solidFill>
                          <a:effectLst/>
                          <a:latin typeface="Calibri" panose="020F0502020204030204" pitchFamily="34" charset="0"/>
                        </a:rPr>
                        <a:t>virkar</a:t>
                      </a:r>
                      <a:r>
                        <a:rPr lang="en-GB" sz="1200" b="1" i="0" u="none" strike="noStrike" dirty="0">
                          <a:solidFill>
                            <a:srgbClr val="000000"/>
                          </a:solidFill>
                          <a:effectLst/>
                          <a:latin typeface="Calibri" panose="020F0502020204030204" pitchFamily="34" charset="0"/>
                        </a:rPr>
                        <a:t> </a:t>
                      </a:r>
                      <a:r>
                        <a:rPr lang="en-GB" sz="1200" b="1" i="0" u="none" strike="noStrike" dirty="0" err="1">
                          <a:solidFill>
                            <a:srgbClr val="000000"/>
                          </a:solidFill>
                          <a:effectLst/>
                          <a:latin typeface="Calibri" panose="020F0502020204030204" pitchFamily="34" charset="0"/>
                        </a:rPr>
                        <a:t>þetta</a:t>
                      </a:r>
                      <a:r>
                        <a:rPr lang="en-GB" sz="1200" b="1" i="0" u="none" strike="noStrike" dirty="0">
                          <a:solidFill>
                            <a:srgbClr val="000000"/>
                          </a:solidFill>
                          <a:effectLst/>
                          <a:latin typeface="Calibri" panose="020F0502020204030204" pitchFamily="34" charset="0"/>
                        </a:rPr>
                        <a:t>?</a:t>
                      </a:r>
                    </a:p>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err="1">
                          <a:solidFill>
                            <a:srgbClr val="000000"/>
                          </a:solidFill>
                          <a:effectLst/>
                          <a:latin typeface="Calibri" panose="020F0502020204030204" pitchFamily="34" charset="0"/>
                        </a:rPr>
                        <a:t>Kynning</a:t>
                      </a:r>
                      <a:r>
                        <a:rPr lang="en-GB" sz="1200" b="0" i="0" u="none" strike="noStrike" dirty="0">
                          <a:solidFill>
                            <a:srgbClr val="000000"/>
                          </a:solidFill>
                          <a:effectLst/>
                          <a:latin typeface="Calibri" panose="020F0502020204030204" pitchFamily="34" charset="0"/>
                        </a:rPr>
                        <a:t> GNSS </a:t>
                      </a:r>
                      <a:r>
                        <a:rPr lang="en-GB" sz="1200" b="0" i="0" u="none" strike="noStrike" dirty="0" err="1">
                          <a:solidFill>
                            <a:srgbClr val="000000"/>
                          </a:solidFill>
                          <a:effectLst/>
                          <a:latin typeface="Calibri" panose="020F0502020204030204" pitchFamily="34" charset="0"/>
                        </a:rPr>
                        <a:t>tækjum</a:t>
                      </a:r>
                      <a:endParaRPr lang="en-GB" sz="1200" b="0" i="0" u="none" strike="noStrike" dirty="0">
                        <a:solidFill>
                          <a:srgbClr val="000000"/>
                        </a:solidFill>
                        <a:effectLst/>
                        <a:latin typeface="Calibri" panose="020F0502020204030204" pitchFamily="34" charset="0"/>
                      </a:endParaRPr>
                    </a:p>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ES 13</a:t>
                      </a:r>
                    </a:p>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17899627"/>
                  </a:ext>
                </a:extLst>
              </a:tr>
              <a:tr h="403679">
                <a:tc>
                  <a:txBody>
                    <a:bodyPr/>
                    <a:lstStyle/>
                    <a:p>
                      <a:pPr algn="l" fontAlgn="b"/>
                      <a:r>
                        <a:rPr lang="en-GB" sz="1200" b="0" i="0" u="none" strike="noStrike" dirty="0">
                          <a:solidFill>
                            <a:srgbClr val="000000"/>
                          </a:solidFill>
                          <a:effectLst/>
                          <a:latin typeface="Calibri" panose="020F0502020204030204" pitchFamily="34" charset="0"/>
                        </a:rPr>
                        <a:t>26.9</a:t>
                      </a: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1" i="0" u="none" strike="noStrike" dirty="0" err="1">
                          <a:solidFill>
                            <a:srgbClr val="000000"/>
                          </a:solidFill>
                          <a:effectLst/>
                          <a:latin typeface="Calibri" panose="020F0502020204030204" pitchFamily="34" charset="0"/>
                        </a:rPr>
                        <a:t>Vinnubrögð</a:t>
                      </a:r>
                      <a:r>
                        <a:rPr lang="en-GB" sz="1200" b="1" i="0" u="none" strike="noStrike" dirty="0">
                          <a:solidFill>
                            <a:srgbClr val="000000"/>
                          </a:solidFill>
                          <a:effectLst/>
                          <a:latin typeface="Calibri" panose="020F0502020204030204" pitchFamily="34" charset="0"/>
                        </a:rPr>
                        <a:t> </a:t>
                      </a:r>
                      <a:r>
                        <a:rPr lang="en-GB" sz="1200" b="1" i="0" u="none" strike="noStrike" dirty="0" err="1">
                          <a:solidFill>
                            <a:srgbClr val="000000"/>
                          </a:solidFill>
                          <a:effectLst/>
                          <a:latin typeface="Calibri" panose="020F0502020204030204" pitchFamily="34" charset="0"/>
                        </a:rPr>
                        <a:t>við</a:t>
                      </a:r>
                      <a:r>
                        <a:rPr lang="en-GB" sz="1200" b="1" i="0" u="none" strike="noStrike" dirty="0">
                          <a:solidFill>
                            <a:srgbClr val="000000"/>
                          </a:solidFill>
                          <a:effectLst/>
                          <a:latin typeface="Calibri" panose="020F0502020204030204" pitchFamily="34" charset="0"/>
                        </a:rPr>
                        <a:t> GNSS </a:t>
                      </a:r>
                      <a:r>
                        <a:rPr lang="en-GB" sz="1200" b="1" i="0" u="none" strike="noStrike" dirty="0" err="1">
                          <a:solidFill>
                            <a:srgbClr val="000000"/>
                          </a:solidFill>
                          <a:effectLst/>
                          <a:latin typeface="Calibri" panose="020F0502020204030204" pitchFamily="34" charset="0"/>
                        </a:rPr>
                        <a:t>mælingar</a:t>
                      </a:r>
                      <a:r>
                        <a:rPr lang="en-GB" sz="1200" b="1" i="0" u="none" strike="noStrike" dirty="0">
                          <a:solidFill>
                            <a:srgbClr val="000000"/>
                          </a:solidFill>
                          <a:effectLst/>
                          <a:latin typeface="Calibri" panose="020F0502020204030204" pitchFamily="34" charset="0"/>
                        </a:rPr>
                        <a:t> og </a:t>
                      </a:r>
                      <a:r>
                        <a:rPr lang="en-GB" sz="1200" b="1" i="0" u="none" strike="noStrike" dirty="0" err="1">
                          <a:solidFill>
                            <a:srgbClr val="000000"/>
                          </a:solidFill>
                          <a:effectLst/>
                          <a:latin typeface="Calibri" panose="020F0502020204030204" pitchFamily="34" charset="0"/>
                        </a:rPr>
                        <a:t>úrvinnsla</a:t>
                      </a:r>
                      <a:endParaRPr lang="en-GB" sz="1200" b="1"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GNSS </a:t>
                      </a:r>
                      <a:r>
                        <a:rPr lang="en-GB" sz="1200" b="0" i="0" u="none" strike="noStrike" dirty="0" err="1">
                          <a:solidFill>
                            <a:srgbClr val="000000"/>
                          </a:solidFill>
                          <a:effectLst/>
                          <a:latin typeface="Calibri" panose="020F0502020204030204" pitchFamily="34" charset="0"/>
                        </a:rPr>
                        <a:t>verklegt</a:t>
                      </a:r>
                      <a:endParaRPr lang="en-GB"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200" b="0" i="0" u="none" strike="noStrike" dirty="0">
                          <a:solidFill>
                            <a:srgbClr val="000000"/>
                          </a:solidFill>
                          <a:effectLst/>
                          <a:latin typeface="Calibri" panose="020F0502020204030204" pitchFamily="34" charset="0"/>
                        </a:rPr>
                        <a:t>ES 13</a:t>
                      </a: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dirty="0" err="1">
                          <a:solidFill>
                            <a:srgbClr val="000000"/>
                          </a:solidFill>
                          <a:effectLst/>
                          <a:latin typeface="Calibri" panose="020F0502020204030204" pitchFamily="34" charset="0"/>
                        </a:rPr>
                        <a:t>Hópverkefni</a:t>
                      </a:r>
                      <a:r>
                        <a:rPr lang="en-GB" sz="1200" b="0" i="0" u="none" strike="noStrike" dirty="0">
                          <a:solidFill>
                            <a:srgbClr val="000000"/>
                          </a:solidFill>
                          <a:effectLst/>
                          <a:latin typeface="Calibri" panose="020F0502020204030204" pitchFamily="34" charset="0"/>
                        </a:rPr>
                        <a:t> 2.</a:t>
                      </a:r>
                    </a:p>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33835526"/>
                  </a:ext>
                </a:extLst>
              </a:tr>
            </a:tbl>
          </a:graphicData>
        </a:graphic>
      </p:graphicFrame>
    </p:spTree>
    <p:extLst>
      <p:ext uri="{BB962C8B-B14F-4D97-AF65-F5344CB8AC3E}">
        <p14:creationId xmlns:p14="http://schemas.microsoft.com/office/powerpoint/2010/main" val="226306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71" y="119949"/>
            <a:ext cx="8229600" cy="1143000"/>
          </a:xfrm>
        </p:spPr>
        <p:txBody>
          <a:bodyPr/>
          <a:lstStyle/>
          <a:p>
            <a:r>
              <a:rPr lang="is-IS" dirty="0"/>
              <a:t>Áætlun</a:t>
            </a:r>
          </a:p>
        </p:txBody>
      </p:sp>
      <p:sp>
        <p:nvSpPr>
          <p:cNvPr id="4" name="Date Placeholder 3"/>
          <p:cNvSpPr>
            <a:spLocks noGrp="1"/>
          </p:cNvSpPr>
          <p:nvPr>
            <p:ph type="dt" sz="half" idx="10"/>
          </p:nvPr>
        </p:nvSpPr>
        <p:spPr/>
        <p:txBody>
          <a:bodyPr/>
          <a:lstStyle/>
          <a:p>
            <a:r>
              <a:rPr lang="en-US"/>
              <a:t>Guðmundur Þór Valsson</a:t>
            </a:r>
            <a:endParaRPr lang="is-IS" dirty="0"/>
          </a:p>
        </p:txBody>
      </p:sp>
      <p:sp>
        <p:nvSpPr>
          <p:cNvPr id="5" name="Footer Placeholder 4"/>
          <p:cNvSpPr>
            <a:spLocks noGrp="1"/>
          </p:cNvSpPr>
          <p:nvPr>
            <p:ph type="ftr" sz="quarter" idx="11"/>
          </p:nvPr>
        </p:nvSpPr>
        <p:spPr/>
        <p:txBody>
          <a:bodyPr/>
          <a:lstStyle/>
          <a:p>
            <a:r>
              <a:rPr lang="is-IS"/>
              <a:t>LANDMÆLINGAR BT LAM1013</a:t>
            </a:r>
            <a:endParaRPr lang="is-IS" dirty="0"/>
          </a:p>
        </p:txBody>
      </p:sp>
      <p:sp>
        <p:nvSpPr>
          <p:cNvPr id="6" name="Slide Number Placeholder 5"/>
          <p:cNvSpPr>
            <a:spLocks noGrp="1"/>
          </p:cNvSpPr>
          <p:nvPr>
            <p:ph type="sldNum" sz="quarter" idx="12"/>
          </p:nvPr>
        </p:nvSpPr>
        <p:spPr/>
        <p:txBody>
          <a:bodyPr/>
          <a:lstStyle/>
          <a:p>
            <a:fld id="{BA32C6AE-17C7-409E-A9FE-C920BA265E2C}" type="slidenum">
              <a:rPr lang="is-IS" smtClean="0"/>
              <a:pPr/>
              <a:t>32</a:t>
            </a:fld>
            <a:endParaRPr lang="is-IS"/>
          </a:p>
        </p:txBody>
      </p:sp>
      <p:graphicFrame>
        <p:nvGraphicFramePr>
          <p:cNvPr id="3" name="Tafla 2">
            <a:extLst>
              <a:ext uri="{FF2B5EF4-FFF2-40B4-BE49-F238E27FC236}">
                <a16:creationId xmlns:a16="http://schemas.microsoft.com/office/drawing/2014/main" id="{B9FDF99D-EE32-C1BF-1F25-F272D65D4D6A}"/>
              </a:ext>
            </a:extLst>
          </p:cNvPr>
          <p:cNvGraphicFramePr>
            <a:graphicFrameLocks noGrp="1"/>
          </p:cNvGraphicFramePr>
          <p:nvPr>
            <p:extLst>
              <p:ext uri="{D42A27DB-BD31-4B8C-83A1-F6EECF244321}">
                <p14:modId xmlns:p14="http://schemas.microsoft.com/office/powerpoint/2010/main" val="3312800313"/>
              </p:ext>
            </p:extLst>
          </p:nvPr>
        </p:nvGraphicFramePr>
        <p:xfrm>
          <a:off x="1080021" y="1017744"/>
          <a:ext cx="7124700" cy="5700398"/>
        </p:xfrm>
        <a:graphic>
          <a:graphicData uri="http://schemas.openxmlformats.org/drawingml/2006/table">
            <a:tbl>
              <a:tblPr firstRow="1" bandRow="1">
                <a:tableStyleId>{5C22544A-7EE6-4342-B048-85BDC9FD1C3A}</a:tableStyleId>
              </a:tblPr>
              <a:tblGrid>
                <a:gridCol w="1034529">
                  <a:extLst>
                    <a:ext uri="{9D8B030D-6E8A-4147-A177-3AD203B41FA5}">
                      <a16:colId xmlns:a16="http://schemas.microsoft.com/office/drawing/2014/main" val="3555853239"/>
                    </a:ext>
                  </a:extLst>
                </a:gridCol>
                <a:gridCol w="3140100">
                  <a:extLst>
                    <a:ext uri="{9D8B030D-6E8A-4147-A177-3AD203B41FA5}">
                      <a16:colId xmlns:a16="http://schemas.microsoft.com/office/drawing/2014/main" val="3946833719"/>
                    </a:ext>
                  </a:extLst>
                </a:gridCol>
                <a:gridCol w="1168896">
                  <a:extLst>
                    <a:ext uri="{9D8B030D-6E8A-4147-A177-3AD203B41FA5}">
                      <a16:colId xmlns:a16="http://schemas.microsoft.com/office/drawing/2014/main" val="652018648"/>
                    </a:ext>
                  </a:extLst>
                </a:gridCol>
                <a:gridCol w="1781175">
                  <a:extLst>
                    <a:ext uri="{9D8B030D-6E8A-4147-A177-3AD203B41FA5}">
                      <a16:colId xmlns:a16="http://schemas.microsoft.com/office/drawing/2014/main" val="4197632843"/>
                    </a:ext>
                  </a:extLst>
                </a:gridCol>
              </a:tblGrid>
              <a:tr h="432594">
                <a:tc>
                  <a:txBody>
                    <a:bodyPr/>
                    <a:lstStyle/>
                    <a:p>
                      <a:pPr algn="l" fontAlgn="b"/>
                      <a:r>
                        <a:rPr lang="en-GB" sz="1200" b="1" i="0" u="none" strike="noStrike" dirty="0" err="1">
                          <a:solidFill>
                            <a:srgbClr val="000000"/>
                          </a:solidFill>
                          <a:effectLst/>
                          <a:latin typeface="Calibri" panose="020F0502020204030204" pitchFamily="34" charset="0"/>
                        </a:rPr>
                        <a:t>Dagsetning</a:t>
                      </a:r>
                      <a:endParaRPr lang="en-GB"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200" b="1" i="0" u="none" strike="noStrike" dirty="0" err="1">
                          <a:solidFill>
                            <a:srgbClr val="000000"/>
                          </a:solidFill>
                          <a:effectLst/>
                          <a:latin typeface="Calibri" panose="020F0502020204030204" pitchFamily="34" charset="0"/>
                        </a:rPr>
                        <a:t>Efni</a:t>
                      </a:r>
                      <a:endParaRPr lang="en-GB"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200" b="1" i="0" u="none" strike="noStrike">
                          <a:solidFill>
                            <a:srgbClr val="000000"/>
                          </a:solidFill>
                          <a:effectLst/>
                          <a:latin typeface="Calibri" panose="020F0502020204030204" pitchFamily="34" charset="0"/>
                        </a:rPr>
                        <a:t>Lesefni</a:t>
                      </a:r>
                    </a:p>
                  </a:txBody>
                  <a:tcPr marL="6350" marR="6350" marT="6350" marB="0" anchor="b"/>
                </a:tc>
                <a:tc>
                  <a:txBody>
                    <a:bodyPr/>
                    <a:lstStyle/>
                    <a:p>
                      <a:pPr algn="l" fontAlgn="b"/>
                      <a:r>
                        <a:rPr lang="en-GB" sz="1200" b="1" i="0" u="none" strike="noStrike" dirty="0" err="1">
                          <a:solidFill>
                            <a:srgbClr val="000000"/>
                          </a:solidFill>
                          <a:effectLst/>
                          <a:latin typeface="Calibri" panose="020F0502020204030204" pitchFamily="34" charset="0"/>
                        </a:rPr>
                        <a:t>Verkefni</a:t>
                      </a:r>
                      <a:endParaRPr lang="en-GB" sz="12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73967186"/>
                  </a:ext>
                </a:extLst>
              </a:tr>
              <a:tr h="432594">
                <a:tc>
                  <a:txBody>
                    <a:bodyPr/>
                    <a:lstStyle/>
                    <a:p>
                      <a:pPr algn="l" fontAlgn="b"/>
                      <a:r>
                        <a:rPr lang="en-GB" sz="1100" b="0" i="0" u="none" strike="noStrike" dirty="0">
                          <a:solidFill>
                            <a:srgbClr val="000000"/>
                          </a:solidFill>
                          <a:effectLst/>
                          <a:latin typeface="Calibri" panose="020F0502020204030204" pitchFamily="34" charset="0"/>
                        </a:rPr>
                        <a:t>29.9</a:t>
                      </a: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1" i="0" u="none" strike="noStrike" dirty="0">
                          <a:solidFill>
                            <a:srgbClr val="000000"/>
                          </a:solidFill>
                          <a:effectLst/>
                          <a:latin typeface="Calibri" panose="020F0502020204030204" pitchFamily="34" charset="0"/>
                        </a:rPr>
                        <a:t>Coco </a:t>
                      </a:r>
                      <a:r>
                        <a:rPr lang="en-GB" sz="1100" b="1" i="0" u="none" strike="noStrike" dirty="0" err="1">
                          <a:solidFill>
                            <a:srgbClr val="000000"/>
                          </a:solidFill>
                          <a:effectLst/>
                          <a:latin typeface="Calibri" panose="020F0502020204030204" pitchFamily="34" charset="0"/>
                        </a:rPr>
                        <a:t>útreikingar</a:t>
                      </a:r>
                      <a:r>
                        <a:rPr lang="en-GB" sz="1100" b="1" i="0" u="none" strike="noStrike" dirty="0">
                          <a:solidFill>
                            <a:srgbClr val="000000"/>
                          </a:solidFill>
                          <a:effectLst/>
                          <a:latin typeface="Calibri" panose="020F0502020204030204" pitchFamily="34" charset="0"/>
                        </a:rPr>
                        <a:t> og </a:t>
                      </a:r>
                      <a:r>
                        <a:rPr lang="en-GB" sz="1100" b="1" i="0" u="none" strike="noStrike" dirty="0" err="1">
                          <a:solidFill>
                            <a:srgbClr val="000000"/>
                          </a:solidFill>
                          <a:effectLst/>
                          <a:latin typeface="Calibri" panose="020F0502020204030204" pitchFamily="34" charset="0"/>
                        </a:rPr>
                        <a:t>framkvæmdamælingar</a:t>
                      </a:r>
                      <a:endParaRPr lang="en-GB" sz="1100" b="1"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GNSS </a:t>
                      </a:r>
                      <a:r>
                        <a:rPr lang="en-GB" sz="1100" b="0" i="0" u="none" strike="noStrike" dirty="0" err="1">
                          <a:solidFill>
                            <a:srgbClr val="000000"/>
                          </a:solidFill>
                          <a:effectLst/>
                          <a:latin typeface="Calibri" panose="020F0502020204030204" pitchFamily="34" charset="0"/>
                        </a:rPr>
                        <a:t>verklegt</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100" b="0" i="0" u="none" strike="noStrike">
                          <a:solidFill>
                            <a:srgbClr val="000000"/>
                          </a:solidFill>
                          <a:effectLst/>
                          <a:latin typeface="Calibri" panose="020F0502020204030204" pitchFamily="34" charset="0"/>
                        </a:rPr>
                        <a:t>ES 13-14</a:t>
                      </a: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09020808"/>
                  </a:ext>
                </a:extLst>
              </a:tr>
              <a:tr h="432594">
                <a:tc>
                  <a:txBody>
                    <a:bodyPr/>
                    <a:lstStyle/>
                    <a:p>
                      <a:pPr algn="l" fontAlgn="b"/>
                      <a:r>
                        <a:rPr lang="en-GB" sz="1100" b="0" i="0" u="none" strike="noStrike" dirty="0">
                          <a:solidFill>
                            <a:srgbClr val="000000"/>
                          </a:solidFill>
                          <a:effectLst/>
                          <a:latin typeface="Calibri" panose="020F0502020204030204" pitchFamily="34" charset="0"/>
                        </a:rPr>
                        <a:t>3.10</a:t>
                      </a:r>
                    </a:p>
                  </a:txBody>
                  <a:tcPr marL="6350" marR="6350" marT="6350" marB="0" anchor="b"/>
                </a:tc>
                <a:tc>
                  <a:txBody>
                    <a:bodyPr/>
                    <a:lstStyle/>
                    <a:p>
                      <a:pPr algn="l" fontAlgn="b"/>
                      <a:r>
                        <a:rPr lang="en-GB" sz="1100" b="0" i="0" u="none" strike="noStrike" dirty="0">
                          <a:solidFill>
                            <a:srgbClr val="000000"/>
                          </a:solidFill>
                          <a:effectLst/>
                          <a:latin typeface="Calibri" panose="020F0502020204030204" pitchFamily="34" charset="0"/>
                        </a:rPr>
                        <a:t>GNSS </a:t>
                      </a:r>
                      <a:r>
                        <a:rPr lang="en-GB" sz="1100" b="0" i="0" u="none" strike="noStrike" dirty="0" err="1">
                          <a:solidFill>
                            <a:srgbClr val="000000"/>
                          </a:solidFill>
                          <a:effectLst/>
                          <a:latin typeface="Calibri" panose="020F0502020204030204" pitchFamily="34" charset="0"/>
                        </a:rPr>
                        <a:t>verklegt</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úrvinnsla,verkefnavinna</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vélstýringar</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100" b="0" i="0" u="none" strike="noStrike">
                          <a:solidFill>
                            <a:srgbClr val="000000"/>
                          </a:solidFill>
                          <a:effectLst/>
                          <a:latin typeface="Calibri" panose="020F0502020204030204" pitchFamily="34" charset="0"/>
                        </a:rPr>
                        <a:t>ES 11 og 23</a:t>
                      </a:r>
                    </a:p>
                  </a:txBody>
                  <a:tcPr marL="6350" marR="6350" marT="6350" marB="0" anchor="b"/>
                </a:tc>
                <a:tc>
                  <a:txBody>
                    <a:bodyPr/>
                    <a:lstStyle/>
                    <a:p>
                      <a:pPr algn="l" fontAlgn="b"/>
                      <a:r>
                        <a:rPr lang="en-GB" sz="1100" b="0" i="0" u="none" strike="noStrike">
                          <a:solidFill>
                            <a:srgbClr val="000000"/>
                          </a:solidFill>
                          <a:effectLst/>
                          <a:latin typeface="Calibri" panose="020F0502020204030204" pitchFamily="34" charset="0"/>
                        </a:rPr>
                        <a:t>Einstaklingaverkefni 3</a:t>
                      </a:r>
                    </a:p>
                  </a:txBody>
                  <a:tcPr marL="6350" marR="6350" marT="6350" marB="0" anchor="b"/>
                </a:tc>
                <a:extLst>
                  <a:ext uri="{0D108BD9-81ED-4DB2-BD59-A6C34878D82A}">
                    <a16:rowId xmlns:a16="http://schemas.microsoft.com/office/drawing/2014/main" val="1165552449"/>
                  </a:ext>
                </a:extLst>
              </a:tr>
              <a:tr h="432594">
                <a:tc>
                  <a:txBody>
                    <a:bodyPr/>
                    <a:lstStyle/>
                    <a:p>
                      <a:pPr algn="l" fontAlgn="b"/>
                      <a:r>
                        <a:rPr lang="en-GB" sz="1100" b="0" i="0" u="none" strike="noStrike" dirty="0">
                          <a:solidFill>
                            <a:srgbClr val="000000"/>
                          </a:solidFill>
                          <a:effectLst/>
                          <a:latin typeface="Calibri" panose="020F0502020204030204" pitchFamily="34" charset="0"/>
                        </a:rPr>
                        <a:t>6.10</a:t>
                      </a: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GNSS </a:t>
                      </a:r>
                      <a:r>
                        <a:rPr lang="en-GB" sz="1100" b="0" i="0" u="none" strike="noStrike" dirty="0" err="1">
                          <a:solidFill>
                            <a:srgbClr val="000000"/>
                          </a:solidFill>
                          <a:effectLst/>
                          <a:latin typeface="Calibri" panose="020F0502020204030204" pitchFamily="34" charset="0"/>
                        </a:rPr>
                        <a:t>verklegt</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úrvinnsla</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verkefnavinna</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vélstýringar</a:t>
                      </a:r>
                      <a:endParaRPr lang="en-GB" sz="1100" b="0" i="0" u="none" strike="noStrike" dirty="0">
                        <a:solidFill>
                          <a:srgbClr val="000000"/>
                        </a:solidFill>
                        <a:effectLst/>
                        <a:latin typeface="Calibri" panose="020F0502020204030204" pitchFamily="34" charset="0"/>
                      </a:endParaRPr>
                    </a:p>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13467543"/>
                  </a:ext>
                </a:extLst>
              </a:tr>
              <a:tr h="432594">
                <a:tc>
                  <a:txBody>
                    <a:bodyPr/>
                    <a:lstStyle/>
                    <a:p>
                      <a:pPr algn="l" fontAlgn="b"/>
                      <a:r>
                        <a:rPr lang="en-GB" sz="1100" b="0" i="0" u="none" strike="noStrike" dirty="0">
                          <a:solidFill>
                            <a:srgbClr val="000000"/>
                          </a:solidFill>
                          <a:effectLst/>
                          <a:latin typeface="Calibri" panose="020F0502020204030204" pitchFamily="34" charset="0"/>
                        </a:rPr>
                        <a:t>10.10</a:t>
                      </a:r>
                    </a:p>
                  </a:txBody>
                  <a:tcPr marL="6350" marR="6350" marT="6350" marB="0" anchor="b"/>
                </a:tc>
                <a:tc>
                  <a:txBody>
                    <a:bodyPr/>
                    <a:lstStyle/>
                    <a:p>
                      <a:pPr algn="l" fontAlgn="b"/>
                      <a:r>
                        <a:rPr lang="en-GB" sz="1100" b="1" i="0" u="none" strike="noStrike" dirty="0" err="1">
                          <a:solidFill>
                            <a:srgbClr val="000000"/>
                          </a:solidFill>
                          <a:effectLst/>
                          <a:latin typeface="Calibri" panose="020F0502020204030204" pitchFamily="34" charset="0"/>
                        </a:rPr>
                        <a:t>Fjarkönnun</a:t>
                      </a:r>
                      <a:r>
                        <a:rPr lang="en-GB" sz="1100" b="1" i="0" u="none" strike="noStrike" dirty="0">
                          <a:solidFill>
                            <a:srgbClr val="000000"/>
                          </a:solidFill>
                          <a:effectLst/>
                          <a:latin typeface="Calibri" panose="020F0502020204030204" pitchFamily="34" charset="0"/>
                        </a:rPr>
                        <a:t> </a:t>
                      </a:r>
                      <a:r>
                        <a:rPr lang="en-GB" sz="1100" b="1" i="0" u="none" strike="noStrike" dirty="0" err="1">
                          <a:solidFill>
                            <a:srgbClr val="000000"/>
                          </a:solidFill>
                          <a:effectLst/>
                          <a:latin typeface="Calibri" panose="020F0502020204030204" pitchFamily="34" charset="0"/>
                        </a:rPr>
                        <a:t>með</a:t>
                      </a:r>
                      <a:r>
                        <a:rPr lang="en-GB" sz="1100" b="1" i="0" u="none" strike="noStrike" dirty="0">
                          <a:solidFill>
                            <a:srgbClr val="000000"/>
                          </a:solidFill>
                          <a:effectLst/>
                          <a:latin typeface="Calibri" panose="020F0502020204030204" pitchFamily="34" charset="0"/>
                        </a:rPr>
                        <a:t> </a:t>
                      </a:r>
                      <a:r>
                        <a:rPr lang="en-GB" sz="1100" b="1" i="0" u="none" strike="noStrike" dirty="0" err="1">
                          <a:solidFill>
                            <a:srgbClr val="000000"/>
                          </a:solidFill>
                          <a:effectLst/>
                          <a:latin typeface="Calibri" panose="020F0502020204030204" pitchFamily="34" charset="0"/>
                        </a:rPr>
                        <a:t>áherslu</a:t>
                      </a:r>
                      <a:r>
                        <a:rPr lang="en-GB" sz="1100" b="1" i="0" u="none" strike="noStrike" dirty="0">
                          <a:solidFill>
                            <a:srgbClr val="000000"/>
                          </a:solidFill>
                          <a:effectLst/>
                          <a:latin typeface="Calibri" panose="020F0502020204030204" pitchFamily="34" charset="0"/>
                        </a:rPr>
                        <a:t> á </a:t>
                      </a:r>
                      <a:r>
                        <a:rPr lang="en-GB" sz="1100" b="1" i="0" u="none" strike="noStrike" dirty="0" err="1">
                          <a:solidFill>
                            <a:srgbClr val="000000"/>
                          </a:solidFill>
                          <a:effectLst/>
                          <a:latin typeface="Calibri" panose="020F0502020204030204" pitchFamily="34" charset="0"/>
                        </a:rPr>
                        <a:t>dróna</a:t>
                      </a:r>
                      <a:endParaRPr lang="en-GB" sz="1100" b="1"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err="1">
                          <a:solidFill>
                            <a:srgbClr val="000000"/>
                          </a:solidFill>
                          <a:effectLst/>
                          <a:latin typeface="Calibri" panose="020F0502020204030204" pitchFamily="34" charset="0"/>
                        </a:rPr>
                        <a:t>Drónaflug</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verklegt</a:t>
                      </a:r>
                      <a:endParaRPr lang="en-GB" sz="1100" b="0" i="0" u="none" strike="noStrike" dirty="0">
                        <a:solidFill>
                          <a:srgbClr val="000000"/>
                        </a:solidFill>
                        <a:effectLst/>
                        <a:latin typeface="Calibri" panose="020F0502020204030204" pitchFamily="34" charset="0"/>
                      </a:endParaRPr>
                    </a:p>
                    <a:p>
                      <a:pPr algn="l" fontAlgn="b"/>
                      <a:endParaRPr lang="en-GB"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100" b="0" i="0" u="none" strike="noStrike">
                          <a:solidFill>
                            <a:srgbClr val="000000"/>
                          </a:solidFill>
                          <a:effectLst/>
                          <a:latin typeface="Calibri" panose="020F0502020204030204" pitchFamily="34" charset="0"/>
                        </a:rPr>
                        <a:t>ES 27 að hluta og annað ýtarefni</a:t>
                      </a:r>
                    </a:p>
                  </a:txBody>
                  <a:tcPr marL="6350" marR="6350" marT="635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100" b="0" i="0" u="none" strike="noStrike" dirty="0" err="1">
                          <a:solidFill>
                            <a:srgbClr val="000000"/>
                          </a:solidFill>
                          <a:effectLst/>
                          <a:latin typeface="Calibri" panose="020F0502020204030204" pitchFamily="34" charset="0"/>
                        </a:rPr>
                        <a:t>Hópverkefni</a:t>
                      </a:r>
                      <a:r>
                        <a:rPr lang="en-GB" sz="1100" b="0" i="0" u="none" strike="noStrike" dirty="0">
                          <a:solidFill>
                            <a:srgbClr val="000000"/>
                          </a:solidFill>
                          <a:effectLst/>
                          <a:latin typeface="Calibri" panose="020F0502020204030204" pitchFamily="34" charset="0"/>
                        </a:rPr>
                        <a:t> 3</a:t>
                      </a:r>
                    </a:p>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2729862"/>
                  </a:ext>
                </a:extLst>
              </a:tr>
              <a:tr h="432594">
                <a:tc>
                  <a:txBody>
                    <a:bodyPr/>
                    <a:lstStyle/>
                    <a:p>
                      <a:pPr algn="l" fontAlgn="b"/>
                      <a:r>
                        <a:rPr lang="en-GB" sz="1100" b="0" i="0" u="none" strike="noStrike" dirty="0">
                          <a:solidFill>
                            <a:srgbClr val="000000"/>
                          </a:solidFill>
                          <a:effectLst/>
                          <a:latin typeface="Calibri" panose="020F0502020204030204" pitchFamily="34" charset="0"/>
                        </a:rPr>
                        <a:t>13.10</a:t>
                      </a:r>
                    </a:p>
                  </a:txBody>
                  <a:tcPr marL="6350" marR="6350" marT="6350" marB="0" anchor="b"/>
                </a:tc>
                <a:tc>
                  <a:txBody>
                    <a:bodyPr/>
                    <a:lstStyle/>
                    <a:p>
                      <a:pPr algn="l" fontAlgn="b"/>
                      <a:r>
                        <a:rPr lang="en-GB" sz="1100" b="0" i="0" u="none" strike="noStrike" dirty="0" err="1">
                          <a:solidFill>
                            <a:srgbClr val="000000"/>
                          </a:solidFill>
                          <a:effectLst/>
                          <a:latin typeface="Calibri" panose="020F0502020204030204" pitchFamily="34" charset="0"/>
                        </a:rPr>
                        <a:t>Drónaflug</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verklegt</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16012032"/>
                  </a:ext>
                </a:extLst>
              </a:tr>
              <a:tr h="432594">
                <a:tc>
                  <a:txBody>
                    <a:bodyPr/>
                    <a:lstStyle/>
                    <a:p>
                      <a:pPr algn="l" fontAlgn="b"/>
                      <a:r>
                        <a:rPr lang="en-GB" sz="1100" b="0" i="0" u="none" strike="noStrike" dirty="0">
                          <a:solidFill>
                            <a:srgbClr val="000000"/>
                          </a:solidFill>
                          <a:effectLst/>
                          <a:latin typeface="Calibri" panose="020F0502020204030204" pitchFamily="34" charset="0"/>
                        </a:rPr>
                        <a:t>17.10</a:t>
                      </a:r>
                    </a:p>
                  </a:txBody>
                  <a:tcPr marL="6350" marR="6350" marT="6350" marB="0" anchor="b"/>
                </a:tc>
                <a:tc>
                  <a:txBody>
                    <a:bodyPr/>
                    <a:lstStyle/>
                    <a:p>
                      <a:pPr algn="l" fontAlgn="b"/>
                      <a:r>
                        <a:rPr lang="en-GB" sz="1100" b="0" i="0" u="none" strike="noStrike">
                          <a:solidFill>
                            <a:srgbClr val="000000"/>
                          </a:solidFill>
                          <a:effectLst/>
                          <a:latin typeface="Calibri" panose="020F0502020204030204" pitchFamily="34" charset="0"/>
                        </a:rPr>
                        <a:t>Úrvinnsla á drónagögnum</a:t>
                      </a: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74444818"/>
                  </a:ext>
                </a:extLst>
              </a:tr>
              <a:tr h="432594">
                <a:tc>
                  <a:txBody>
                    <a:bodyPr/>
                    <a:lstStyle/>
                    <a:p>
                      <a:pPr algn="l" fontAlgn="b"/>
                      <a:r>
                        <a:rPr lang="en-GB" sz="1100" b="0" i="0" u="none" strike="noStrike" dirty="0">
                          <a:solidFill>
                            <a:srgbClr val="000000"/>
                          </a:solidFill>
                          <a:effectLst/>
                          <a:latin typeface="Calibri" panose="020F0502020204030204" pitchFamily="34" charset="0"/>
                        </a:rPr>
                        <a:t>20.10</a:t>
                      </a:r>
                    </a:p>
                  </a:txBody>
                  <a:tcPr marL="6350" marR="6350" marT="6350" marB="0" anchor="b"/>
                </a:tc>
                <a:tc>
                  <a:txBody>
                    <a:bodyPr/>
                    <a:lstStyle/>
                    <a:p>
                      <a:pPr algn="l" fontAlgn="b"/>
                      <a:r>
                        <a:rPr lang="en-GB" sz="1100" b="0" i="0" u="none" strike="noStrike">
                          <a:solidFill>
                            <a:srgbClr val="000000"/>
                          </a:solidFill>
                          <a:effectLst/>
                          <a:latin typeface="Calibri" panose="020F0502020204030204" pitchFamily="34" charset="0"/>
                        </a:rPr>
                        <a:t>Úrvinnsla á drónagögnum</a:t>
                      </a: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100" b="0" i="0" u="none" strike="noStrike">
                          <a:solidFill>
                            <a:srgbClr val="000000"/>
                          </a:solidFill>
                          <a:effectLst/>
                          <a:latin typeface="Calibri" panose="020F0502020204030204" pitchFamily="34" charset="0"/>
                        </a:rPr>
                        <a:t>Einstaklingsverkefni 4</a:t>
                      </a:r>
                    </a:p>
                  </a:txBody>
                  <a:tcPr marL="6350" marR="6350" marT="6350" marB="0" anchor="b"/>
                </a:tc>
                <a:extLst>
                  <a:ext uri="{0D108BD9-81ED-4DB2-BD59-A6C34878D82A}">
                    <a16:rowId xmlns:a16="http://schemas.microsoft.com/office/drawing/2014/main" val="3616501559"/>
                  </a:ext>
                </a:extLst>
              </a:tr>
              <a:tr h="432594">
                <a:tc>
                  <a:txBody>
                    <a:bodyPr/>
                    <a:lstStyle/>
                    <a:p>
                      <a:pPr algn="l" fontAlgn="b"/>
                      <a:r>
                        <a:rPr lang="en-GB" sz="1100" b="0" i="0" u="none" strike="noStrike" dirty="0">
                          <a:solidFill>
                            <a:srgbClr val="000000"/>
                          </a:solidFill>
                          <a:effectLst/>
                          <a:latin typeface="Calibri" panose="020F0502020204030204" pitchFamily="34" charset="0"/>
                        </a:rPr>
                        <a:t>24.10</a:t>
                      </a:r>
                    </a:p>
                  </a:txBody>
                  <a:tcPr marL="6350" marR="6350" marT="6350" marB="0" anchor="b"/>
                </a:tc>
                <a:tc>
                  <a:txBody>
                    <a:bodyPr/>
                    <a:lstStyle/>
                    <a:p>
                      <a:pPr algn="l" fontAlgn="b"/>
                      <a:r>
                        <a:rPr lang="en-GB" sz="1100" b="1" i="0" u="none" strike="noStrike" dirty="0" err="1">
                          <a:solidFill>
                            <a:srgbClr val="000000"/>
                          </a:solidFill>
                          <a:effectLst/>
                          <a:latin typeface="Calibri" panose="020F0502020204030204" pitchFamily="34" charset="0"/>
                        </a:rPr>
                        <a:t>Landupplýsingkerfi</a:t>
                      </a:r>
                      <a:r>
                        <a:rPr lang="en-GB" sz="1100" b="1" i="0" u="none" strike="noStrike" dirty="0">
                          <a:solidFill>
                            <a:srgbClr val="000000"/>
                          </a:solidFill>
                          <a:effectLst/>
                          <a:latin typeface="Calibri" panose="020F0502020204030204" pitchFamily="34" charset="0"/>
                        </a:rPr>
                        <a:t> og </a:t>
                      </a:r>
                      <a:r>
                        <a:rPr lang="en-GB" sz="1100" b="1" i="0" u="none" strike="noStrike" dirty="0" err="1">
                          <a:solidFill>
                            <a:srgbClr val="000000"/>
                          </a:solidFill>
                          <a:effectLst/>
                          <a:latin typeface="Calibri" panose="020F0502020204030204" pitchFamily="34" charset="0"/>
                        </a:rPr>
                        <a:t>kortagerð</a:t>
                      </a:r>
                      <a:endParaRPr lang="en-GB"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GB" sz="1100" b="0" i="0" u="none" strike="noStrike">
                          <a:solidFill>
                            <a:srgbClr val="000000"/>
                          </a:solidFill>
                          <a:effectLst/>
                          <a:latin typeface="Calibri" panose="020F0502020204030204" pitchFamily="34" charset="0"/>
                        </a:rPr>
                        <a:t>ES 28 og ýtarefni</a:t>
                      </a:r>
                    </a:p>
                  </a:txBody>
                  <a:tcPr marL="6350" marR="6350" marT="6350"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04628665"/>
                  </a:ext>
                </a:extLst>
              </a:tr>
              <a:tr h="432594">
                <a:tc>
                  <a:txBody>
                    <a:bodyPr/>
                    <a:lstStyle/>
                    <a:p>
                      <a:pPr algn="l" fontAlgn="b"/>
                      <a:r>
                        <a:rPr lang="en-GB" sz="1100" b="0" i="0" u="none" strike="noStrike" dirty="0">
                          <a:solidFill>
                            <a:srgbClr val="000000"/>
                          </a:solidFill>
                          <a:effectLst/>
                          <a:latin typeface="Calibri" panose="020F0502020204030204" pitchFamily="34" charset="0"/>
                        </a:rPr>
                        <a:t>27.10</a:t>
                      </a:r>
                    </a:p>
                  </a:txBody>
                  <a:tcPr marL="6350" marR="6350" marT="6350" marB="0" anchor="b"/>
                </a:tc>
                <a:tc>
                  <a:txBody>
                    <a:bodyPr/>
                    <a:lstStyle/>
                    <a:p>
                      <a:pPr algn="l" fontAlgn="b"/>
                      <a:r>
                        <a:rPr lang="en-GB" sz="1100" b="0" i="0" u="none" strike="noStrike" dirty="0" err="1">
                          <a:solidFill>
                            <a:srgbClr val="000000"/>
                          </a:solidFill>
                          <a:effectLst/>
                          <a:latin typeface="Calibri" panose="020F0502020204030204" pitchFamily="34" charset="0"/>
                        </a:rPr>
                        <a:t>Landupplýsingkerfi</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og</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kortagerð</a:t>
                      </a:r>
                      <a:r>
                        <a:rPr lang="en-GB" sz="1100" b="0" i="0" u="none" strike="noStrike" dirty="0">
                          <a:solidFill>
                            <a:srgbClr val="000000"/>
                          </a:solidFill>
                          <a:effectLst/>
                          <a:latin typeface="Calibri" panose="020F0502020204030204" pitchFamily="34" charset="0"/>
                        </a:rPr>
                        <a:t> </a:t>
                      </a:r>
                      <a:r>
                        <a:rPr lang="en-GB" sz="1100" b="0" i="0" u="none" strike="noStrike" dirty="0" err="1">
                          <a:solidFill>
                            <a:srgbClr val="000000"/>
                          </a:solidFill>
                          <a:effectLst/>
                          <a:latin typeface="Calibri" panose="020F0502020204030204" pitchFamily="34" charset="0"/>
                        </a:rPr>
                        <a:t>verklegt</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100" b="0" i="0" u="none" strike="noStrike">
                          <a:solidFill>
                            <a:srgbClr val="000000"/>
                          </a:solidFill>
                          <a:effectLst/>
                          <a:latin typeface="Calibri" panose="020F0502020204030204" pitchFamily="34" charset="0"/>
                        </a:rPr>
                        <a:t>Hópverkefni 4</a:t>
                      </a:r>
                    </a:p>
                  </a:txBody>
                  <a:tcPr marL="6350" marR="6350" marT="6350" marB="0" anchor="b"/>
                </a:tc>
                <a:extLst>
                  <a:ext uri="{0D108BD9-81ED-4DB2-BD59-A6C34878D82A}">
                    <a16:rowId xmlns:a16="http://schemas.microsoft.com/office/drawing/2014/main" val="2383538906"/>
                  </a:ext>
                </a:extLst>
              </a:tr>
              <a:tr h="432594">
                <a:tc>
                  <a:txBody>
                    <a:bodyPr/>
                    <a:lstStyle/>
                    <a:p>
                      <a:pPr algn="l" fontAlgn="b"/>
                      <a:r>
                        <a:rPr lang="en-GB" sz="1100" b="0" i="0" u="none" strike="noStrike" dirty="0">
                          <a:solidFill>
                            <a:srgbClr val="000000"/>
                          </a:solidFill>
                          <a:effectLst/>
                          <a:latin typeface="Calibri" panose="020F0502020204030204" pitchFamily="34" charset="0"/>
                        </a:rPr>
                        <a:t>31.10</a:t>
                      </a:r>
                    </a:p>
                  </a:txBody>
                  <a:tcPr marL="6350" marR="6350" marT="6350" marB="0" anchor="b"/>
                </a:tc>
                <a:tc>
                  <a:txBody>
                    <a:bodyPr/>
                    <a:lstStyle/>
                    <a:p>
                      <a:pPr algn="l" fontAlgn="b"/>
                      <a:r>
                        <a:rPr lang="en-GB" sz="1100" b="0" i="0" u="none" strike="noStrike">
                          <a:solidFill>
                            <a:srgbClr val="000000"/>
                          </a:solidFill>
                          <a:effectLst/>
                          <a:latin typeface="Calibri" panose="020F0502020204030204" pitchFamily="34" charset="0"/>
                        </a:rPr>
                        <a:t>Verkefnavinna</a:t>
                      </a: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46751409"/>
                  </a:ext>
                </a:extLst>
              </a:tr>
              <a:tr h="432594">
                <a:tc>
                  <a:txBody>
                    <a:bodyPr/>
                    <a:lstStyle/>
                    <a:p>
                      <a:pPr algn="l" fontAlgn="b"/>
                      <a:r>
                        <a:rPr lang="en-GB" sz="1100" b="0" i="0" u="none" strike="noStrike" dirty="0">
                          <a:solidFill>
                            <a:srgbClr val="000000"/>
                          </a:solidFill>
                          <a:effectLst/>
                          <a:latin typeface="Calibri" panose="020F0502020204030204" pitchFamily="34" charset="0"/>
                        </a:rPr>
                        <a:t>3.11</a:t>
                      </a:r>
                    </a:p>
                  </a:txBody>
                  <a:tcPr marL="6350" marR="6350" marT="6350" marB="0" anchor="b"/>
                </a:tc>
                <a:tc>
                  <a:txBody>
                    <a:bodyPr/>
                    <a:lstStyle/>
                    <a:p>
                      <a:pPr algn="l" fontAlgn="b"/>
                      <a:r>
                        <a:rPr lang="en-GB" sz="1100" b="0" i="0" u="none" strike="noStrike">
                          <a:solidFill>
                            <a:srgbClr val="000000"/>
                          </a:solidFill>
                          <a:effectLst/>
                          <a:latin typeface="Calibri" panose="020F0502020204030204" pitchFamily="34" charset="0"/>
                        </a:rPr>
                        <a:t>Verkefnavinna</a:t>
                      </a: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GB" sz="1100" b="0" i="0" u="none" strike="noStrike" dirty="0" err="1">
                          <a:solidFill>
                            <a:srgbClr val="000000"/>
                          </a:solidFill>
                          <a:effectLst/>
                          <a:latin typeface="Calibri" panose="020F0502020204030204" pitchFamily="34" charset="0"/>
                        </a:rPr>
                        <a:t>Skil</a:t>
                      </a:r>
                      <a:r>
                        <a:rPr lang="en-GB" sz="1100" b="0" i="0" u="none" strike="noStrike" dirty="0">
                          <a:solidFill>
                            <a:srgbClr val="000000"/>
                          </a:solidFill>
                          <a:effectLst/>
                          <a:latin typeface="Calibri" panose="020F0502020204030204" pitchFamily="34" charset="0"/>
                        </a:rPr>
                        <a:t> á </a:t>
                      </a:r>
                      <a:r>
                        <a:rPr lang="en-GB" sz="1100" b="0" i="0" u="none" strike="noStrike" dirty="0" err="1">
                          <a:solidFill>
                            <a:srgbClr val="000000"/>
                          </a:solidFill>
                          <a:effectLst/>
                          <a:latin typeface="Calibri" panose="020F0502020204030204" pitchFamily="34" charset="0"/>
                        </a:rPr>
                        <a:t>hópverkefnum</a:t>
                      </a:r>
                      <a:r>
                        <a:rPr lang="en-GB" sz="1100" b="0" i="0" u="none" strike="noStrike" dirty="0">
                          <a:solidFill>
                            <a:srgbClr val="000000"/>
                          </a:solidFill>
                          <a:effectLst/>
                          <a:latin typeface="Calibri" panose="020F0502020204030204" pitchFamily="34" charset="0"/>
                        </a:rPr>
                        <a:t> 1 </a:t>
                      </a:r>
                      <a:r>
                        <a:rPr lang="en-GB" sz="1100" b="0" i="0" u="none" strike="noStrike" dirty="0" err="1">
                          <a:solidFill>
                            <a:srgbClr val="000000"/>
                          </a:solidFill>
                          <a:effectLst/>
                          <a:latin typeface="Calibri" panose="020F0502020204030204" pitchFamily="34" charset="0"/>
                        </a:rPr>
                        <a:t>til</a:t>
                      </a:r>
                      <a:r>
                        <a:rPr lang="en-GB" sz="1100" b="0" i="0" u="none" strike="noStrike" dirty="0">
                          <a:solidFill>
                            <a:srgbClr val="000000"/>
                          </a:solidFill>
                          <a:effectLst/>
                          <a:latin typeface="Calibri" panose="020F0502020204030204" pitchFamily="34" charset="0"/>
                        </a:rPr>
                        <a:t> 4</a:t>
                      </a:r>
                    </a:p>
                  </a:txBody>
                  <a:tcPr marL="6350" marR="6350" marT="6350" marB="0" anchor="b"/>
                </a:tc>
                <a:extLst>
                  <a:ext uri="{0D108BD9-81ED-4DB2-BD59-A6C34878D82A}">
                    <a16:rowId xmlns:a16="http://schemas.microsoft.com/office/drawing/2014/main" val="3682836538"/>
                  </a:ext>
                </a:extLst>
              </a:tr>
              <a:tr h="432594">
                <a:tc>
                  <a:txBody>
                    <a:bodyPr/>
                    <a:lstStyle/>
                    <a:p>
                      <a:pPr algn="l" fontAlgn="b"/>
                      <a:r>
                        <a:rPr lang="en-GB" sz="1100" b="0" i="0" u="none" strike="noStrike" dirty="0">
                          <a:solidFill>
                            <a:srgbClr val="000000"/>
                          </a:solidFill>
                          <a:effectLst/>
                          <a:latin typeface="Calibri" panose="020F0502020204030204" pitchFamily="34" charset="0"/>
                        </a:rPr>
                        <a:t>7 og 10.11</a:t>
                      </a:r>
                    </a:p>
                  </a:txBody>
                  <a:tcPr marL="6350" marR="6350" marT="6350" marB="0" anchor="b"/>
                </a:tc>
                <a:tc>
                  <a:txBody>
                    <a:bodyPr/>
                    <a:lstStyle/>
                    <a:p>
                      <a:pPr algn="l" fontAlgn="b"/>
                      <a:r>
                        <a:rPr lang="en-GB" sz="1100" b="0" i="0" u="none" strike="noStrike" dirty="0" err="1">
                          <a:solidFill>
                            <a:srgbClr val="000000"/>
                          </a:solidFill>
                          <a:effectLst/>
                          <a:latin typeface="Calibri" panose="020F0502020204030204" pitchFamily="34" charset="0"/>
                        </a:rPr>
                        <a:t>Upprifjun</a:t>
                      </a:r>
                      <a:r>
                        <a:rPr lang="en-GB" sz="1100" b="0" i="0" u="none" strike="noStrike" dirty="0">
                          <a:solidFill>
                            <a:srgbClr val="000000"/>
                          </a:solidFill>
                          <a:effectLst/>
                          <a:latin typeface="Calibri" panose="020F0502020204030204" pitchFamily="34" charset="0"/>
                        </a:rPr>
                        <a:t> og </a:t>
                      </a:r>
                      <a:r>
                        <a:rPr lang="en-GB" sz="1100" b="0" i="0" u="none" strike="noStrike" dirty="0" err="1">
                          <a:solidFill>
                            <a:srgbClr val="000000"/>
                          </a:solidFill>
                          <a:effectLst/>
                          <a:latin typeface="Calibri" panose="020F0502020204030204" pitchFamily="34" charset="0"/>
                        </a:rPr>
                        <a:t>prófundirbúningur</a:t>
                      </a:r>
                      <a:endParaRPr lang="en-GB"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endParaRPr lang="en-GB"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93666823"/>
                  </a:ext>
                </a:extLst>
              </a:tr>
            </a:tbl>
          </a:graphicData>
        </a:graphic>
      </p:graphicFrame>
    </p:spTree>
    <p:extLst>
      <p:ext uri="{BB962C8B-B14F-4D97-AF65-F5344CB8AC3E}">
        <p14:creationId xmlns:p14="http://schemas.microsoft.com/office/powerpoint/2010/main" val="1599717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Kennsluefni</a:t>
            </a:r>
          </a:p>
        </p:txBody>
      </p:sp>
      <p:sp>
        <p:nvSpPr>
          <p:cNvPr id="3" name="Content Placeholder 2"/>
          <p:cNvSpPr>
            <a:spLocks noGrp="1"/>
          </p:cNvSpPr>
          <p:nvPr>
            <p:ph idx="1"/>
          </p:nvPr>
        </p:nvSpPr>
        <p:spPr>
          <a:xfrm>
            <a:off x="251520" y="1600200"/>
            <a:ext cx="8784976" cy="4525963"/>
          </a:xfrm>
          <a:noFill/>
        </p:spPr>
        <p:txBody>
          <a:bodyPr>
            <a:normAutofit fontScale="77500" lnSpcReduction="20000"/>
          </a:bodyPr>
          <a:lstStyle/>
          <a:p>
            <a:r>
              <a:rPr lang="is-IS" dirty="0"/>
              <a:t>Bókalisti</a:t>
            </a:r>
          </a:p>
          <a:p>
            <a:pPr lvl="1"/>
            <a:r>
              <a:rPr lang="is-IS" dirty="0"/>
              <a:t>Upptökur af fyrirlestrum. Glærur</a:t>
            </a:r>
          </a:p>
          <a:p>
            <a:pPr lvl="1"/>
            <a:r>
              <a:rPr lang="is-IS" dirty="0" err="1"/>
              <a:t>Elementary</a:t>
            </a:r>
            <a:r>
              <a:rPr lang="is-IS" dirty="0"/>
              <a:t> </a:t>
            </a:r>
            <a:r>
              <a:rPr lang="is-IS" dirty="0" err="1"/>
              <a:t>Surveying</a:t>
            </a:r>
            <a:r>
              <a:rPr lang="is-IS" dirty="0"/>
              <a:t> Global Edition 14</a:t>
            </a:r>
          </a:p>
          <a:p>
            <a:r>
              <a:rPr lang="is-IS" dirty="0" err="1"/>
              <a:t>Ítarefni</a:t>
            </a:r>
            <a:endParaRPr lang="is-IS" dirty="0"/>
          </a:p>
          <a:p>
            <a:pPr lvl="1"/>
            <a:r>
              <a:rPr lang="is-IS" dirty="0"/>
              <a:t>GPS-mælingar í grunnstöðvaneti 1993, </a:t>
            </a:r>
            <a:r>
              <a:rPr lang="is-IS" dirty="0">
                <a:hlinkClick r:id="rId3"/>
              </a:rPr>
              <a:t>http://www.lmi.is/Files/Skra_0017145.pdf</a:t>
            </a:r>
            <a:r>
              <a:rPr lang="is-IS" dirty="0"/>
              <a:t> </a:t>
            </a:r>
          </a:p>
          <a:p>
            <a:pPr lvl="1"/>
            <a:r>
              <a:rPr lang="is-IS" dirty="0"/>
              <a:t>ISNET2004, </a:t>
            </a:r>
            <a:r>
              <a:rPr lang="is-IS" sz="2600" dirty="0">
                <a:hlinkClick r:id="rId4"/>
              </a:rPr>
              <a:t>http://www.lmi.is/Files/Skra_0023244.pdf</a:t>
            </a:r>
            <a:endParaRPr lang="is-IS" sz="2600" dirty="0"/>
          </a:p>
          <a:p>
            <a:pPr lvl="1"/>
            <a:r>
              <a:rPr lang="is-IS" dirty="0"/>
              <a:t>ISNET2016, </a:t>
            </a:r>
            <a:r>
              <a:rPr lang="en-GB" sz="2600" dirty="0">
                <a:hlinkClick r:id="rId5"/>
              </a:rPr>
              <a:t>https://www.lmi.is/wp-content/uploads/2019/09/skyrsla.pdf</a:t>
            </a:r>
            <a:endParaRPr lang="is-IS" sz="2600" dirty="0"/>
          </a:p>
          <a:p>
            <a:pPr lvl="1"/>
            <a:r>
              <a:rPr lang="en-US" dirty="0" err="1"/>
              <a:t>Landshæðarkerfi</a:t>
            </a:r>
            <a:r>
              <a:rPr lang="en-US" dirty="0"/>
              <a:t> Íslands, ISH2004.     http://www.lmi.is/Files/Skra_0047332.pdf </a:t>
            </a:r>
          </a:p>
          <a:p>
            <a:pPr lvl="1"/>
            <a:r>
              <a:rPr lang="is-IS" dirty="0"/>
              <a:t>Innmæling/Útsetning, verklagsregur fyrir innmælingar og útsetningar, heimasíða áfangans</a:t>
            </a:r>
          </a:p>
          <a:p>
            <a:pPr lvl="1"/>
            <a:r>
              <a:rPr lang="is-IS" dirty="0">
                <a:hlinkClick r:id="rId3"/>
              </a:rPr>
              <a:t>Efni um </a:t>
            </a:r>
            <a:r>
              <a:rPr lang="is-IS" dirty="0" err="1">
                <a:hlinkClick r:id="rId3"/>
              </a:rPr>
              <a:t>dróna</a:t>
            </a:r>
            <a:r>
              <a:rPr lang="is-IS" dirty="0">
                <a:hlinkClick r:id="rId3"/>
              </a:rPr>
              <a:t> og landupplýsingakerfi kynnt síðar</a:t>
            </a:r>
            <a:endParaRPr lang="en-US" dirty="0">
              <a:hlinkClick r:id="rId3"/>
            </a:endParaRPr>
          </a:p>
          <a:p>
            <a:pPr lvl="1"/>
            <a:endParaRPr lang="is-IS" dirty="0"/>
          </a:p>
          <a:p>
            <a:endParaRPr lang="is-I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3070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Námsmat</a:t>
            </a:r>
          </a:p>
        </p:txBody>
      </p:sp>
      <p:sp>
        <p:nvSpPr>
          <p:cNvPr id="3" name="Content Placeholder 2"/>
          <p:cNvSpPr>
            <a:spLocks noGrp="1"/>
          </p:cNvSpPr>
          <p:nvPr>
            <p:ph idx="1"/>
          </p:nvPr>
        </p:nvSpPr>
        <p:spPr/>
        <p:txBody>
          <a:bodyPr>
            <a:normAutofit/>
          </a:bodyPr>
          <a:lstStyle/>
          <a:p>
            <a:pPr marL="0" indent="0">
              <a:buNone/>
            </a:pPr>
            <a:endParaRPr lang="is-IS" dirty="0"/>
          </a:p>
          <a:p>
            <a:pPr lvl="1">
              <a:buFont typeface="Arial" panose="020B0604020202020204" pitchFamily="34" charset="0"/>
              <a:buChar char="•"/>
            </a:pPr>
            <a:r>
              <a:rPr lang="is-IS" dirty="0"/>
              <a:t>Hópverkefni		     				40%</a:t>
            </a:r>
          </a:p>
          <a:p>
            <a:pPr lvl="1">
              <a:buFont typeface="Arial" panose="020B0604020202020204" pitchFamily="34" charset="0"/>
              <a:buChar char="•"/>
            </a:pPr>
            <a:r>
              <a:rPr lang="is-IS" dirty="0"/>
              <a:t>Einstaklingsverkefni           	                                  10%</a:t>
            </a:r>
          </a:p>
          <a:p>
            <a:pPr lvl="1">
              <a:buFont typeface="Arial" panose="020B0604020202020204" pitchFamily="34" charset="0"/>
              <a:buChar char="•"/>
            </a:pPr>
            <a:r>
              <a:rPr lang="is-IS" dirty="0"/>
              <a:t>Lokapróf						50%</a:t>
            </a:r>
          </a:p>
          <a:p>
            <a:pPr>
              <a:buNone/>
            </a:pPr>
            <a:br>
              <a:rPr lang="is-IS" dirty="0"/>
            </a:br>
            <a:endParaRPr lang="is-I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5683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32C052F5-F226-7AEE-B4A0-0DFC82373EDA}"/>
              </a:ext>
            </a:extLst>
          </p:cNvPr>
          <p:cNvSpPr>
            <a:spLocks noGrp="1"/>
          </p:cNvSpPr>
          <p:nvPr>
            <p:ph type="title"/>
          </p:nvPr>
        </p:nvSpPr>
        <p:spPr/>
        <p:txBody>
          <a:bodyPr/>
          <a:lstStyle/>
          <a:p>
            <a:r>
              <a:rPr lang="is-IS" dirty="0"/>
              <a:t>Hópverkefni</a:t>
            </a:r>
          </a:p>
        </p:txBody>
      </p:sp>
      <p:sp>
        <p:nvSpPr>
          <p:cNvPr id="3" name="Staðgengill efnis 2">
            <a:extLst>
              <a:ext uri="{FF2B5EF4-FFF2-40B4-BE49-F238E27FC236}">
                <a16:creationId xmlns:a16="http://schemas.microsoft.com/office/drawing/2014/main" id="{2CF90D51-5ACA-768F-1D58-FA9B536FBF3D}"/>
              </a:ext>
            </a:extLst>
          </p:cNvPr>
          <p:cNvSpPr>
            <a:spLocks noGrp="1"/>
          </p:cNvSpPr>
          <p:nvPr>
            <p:ph idx="1"/>
          </p:nvPr>
        </p:nvSpPr>
        <p:spPr/>
        <p:txBody>
          <a:bodyPr/>
          <a:lstStyle/>
          <a:p>
            <a:r>
              <a:rPr lang="is-IS" dirty="0"/>
              <a:t>5-6 hópar</a:t>
            </a:r>
          </a:p>
          <a:p>
            <a:pPr lvl="1"/>
            <a:r>
              <a:rPr lang="is-IS" dirty="0"/>
              <a:t>Skráning í hópa í </a:t>
            </a:r>
            <a:r>
              <a:rPr lang="is-IS" dirty="0" err="1"/>
              <a:t>Canvas</a:t>
            </a:r>
            <a:endParaRPr lang="is-IS" dirty="0"/>
          </a:p>
          <a:p>
            <a:r>
              <a:rPr lang="is-IS" dirty="0"/>
              <a:t>4 Verkefni/verkþættir</a:t>
            </a:r>
          </a:p>
          <a:p>
            <a:pPr lvl="1"/>
            <a:r>
              <a:rPr lang="is-IS" dirty="0"/>
              <a:t>Hæðarmælingar og lengdarmælingar</a:t>
            </a:r>
          </a:p>
          <a:p>
            <a:pPr lvl="1"/>
            <a:r>
              <a:rPr lang="is-IS" dirty="0"/>
              <a:t>GNSS (GPS) mælingar</a:t>
            </a:r>
          </a:p>
          <a:p>
            <a:pPr lvl="1"/>
            <a:r>
              <a:rPr lang="is-IS" dirty="0" err="1"/>
              <a:t>Drónar</a:t>
            </a:r>
            <a:endParaRPr lang="is-IS" dirty="0"/>
          </a:p>
          <a:p>
            <a:pPr lvl="1"/>
            <a:r>
              <a:rPr lang="is-IS" dirty="0"/>
              <a:t>Landupplýsingakerfi og kortagerð</a:t>
            </a:r>
          </a:p>
        </p:txBody>
      </p:sp>
      <p:sp>
        <p:nvSpPr>
          <p:cNvPr id="4" name="Dagsetningarstaðgengill 3">
            <a:extLst>
              <a:ext uri="{FF2B5EF4-FFF2-40B4-BE49-F238E27FC236}">
                <a16:creationId xmlns:a16="http://schemas.microsoft.com/office/drawing/2014/main" id="{DF4F985F-CC46-EFCA-D378-A397C8B60505}"/>
              </a:ext>
            </a:extLst>
          </p:cNvPr>
          <p:cNvSpPr>
            <a:spLocks noGrp="1"/>
          </p:cNvSpPr>
          <p:nvPr>
            <p:ph type="dt" sz="half" idx="10"/>
          </p:nvPr>
        </p:nvSpPr>
        <p:spPr/>
        <p:txBody>
          <a:bodyPr/>
          <a:lstStyle/>
          <a:p>
            <a:r>
              <a:rPr lang="en-US"/>
              <a:t>Guðmundur Þór Valsson</a:t>
            </a:r>
            <a:endParaRPr lang="is-IS"/>
          </a:p>
        </p:txBody>
      </p:sp>
      <p:sp>
        <p:nvSpPr>
          <p:cNvPr id="5" name="Síðufótarstaðgengill 4">
            <a:extLst>
              <a:ext uri="{FF2B5EF4-FFF2-40B4-BE49-F238E27FC236}">
                <a16:creationId xmlns:a16="http://schemas.microsoft.com/office/drawing/2014/main" id="{E1921580-ECDA-125F-7A32-FA2486CB2FAC}"/>
              </a:ext>
            </a:extLst>
          </p:cNvPr>
          <p:cNvSpPr>
            <a:spLocks noGrp="1"/>
          </p:cNvSpPr>
          <p:nvPr>
            <p:ph type="ftr" sz="quarter" idx="11"/>
          </p:nvPr>
        </p:nvSpPr>
        <p:spPr/>
        <p:txBody>
          <a:bodyPr/>
          <a:lstStyle/>
          <a:p>
            <a:r>
              <a:rPr lang="is-IS"/>
              <a:t>LANDMÆLINGAR BT LAM1013</a:t>
            </a:r>
            <a:endParaRPr lang="is-IS" dirty="0"/>
          </a:p>
        </p:txBody>
      </p:sp>
      <p:sp>
        <p:nvSpPr>
          <p:cNvPr id="6" name="Skyggnunúmersstaðgengill 5">
            <a:extLst>
              <a:ext uri="{FF2B5EF4-FFF2-40B4-BE49-F238E27FC236}">
                <a16:creationId xmlns:a16="http://schemas.microsoft.com/office/drawing/2014/main" id="{CAD6FF2A-D13C-7B0C-9483-92C2778CBDFC}"/>
              </a:ext>
            </a:extLst>
          </p:cNvPr>
          <p:cNvSpPr>
            <a:spLocks noGrp="1"/>
          </p:cNvSpPr>
          <p:nvPr>
            <p:ph type="sldNum" sz="quarter" idx="12"/>
          </p:nvPr>
        </p:nvSpPr>
        <p:spPr/>
        <p:txBody>
          <a:bodyPr/>
          <a:lstStyle/>
          <a:p>
            <a:fld id="{BA32C6AE-17C7-409E-A9FE-C920BA265E2C}" type="slidenum">
              <a:rPr lang="is-IS" smtClean="0"/>
              <a:pPr/>
              <a:t>35</a:t>
            </a:fld>
            <a:endParaRPr lang="is-IS"/>
          </a:p>
        </p:txBody>
      </p:sp>
    </p:spTree>
    <p:extLst>
      <p:ext uri="{BB962C8B-B14F-4D97-AF65-F5344CB8AC3E}">
        <p14:creationId xmlns:p14="http://schemas.microsoft.com/office/powerpoint/2010/main" val="405040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75BB81E0-6F01-A878-1DC5-35F7C0239235}"/>
              </a:ext>
            </a:extLst>
          </p:cNvPr>
          <p:cNvSpPr>
            <a:spLocks noGrp="1"/>
          </p:cNvSpPr>
          <p:nvPr>
            <p:ph type="title"/>
          </p:nvPr>
        </p:nvSpPr>
        <p:spPr/>
        <p:txBody>
          <a:bodyPr/>
          <a:lstStyle/>
          <a:p>
            <a:r>
              <a:rPr lang="is-IS" dirty="0"/>
              <a:t>Einstaklingaverkefni</a:t>
            </a:r>
          </a:p>
        </p:txBody>
      </p:sp>
      <p:sp>
        <p:nvSpPr>
          <p:cNvPr id="3" name="Staðgengill efnis 2">
            <a:extLst>
              <a:ext uri="{FF2B5EF4-FFF2-40B4-BE49-F238E27FC236}">
                <a16:creationId xmlns:a16="http://schemas.microsoft.com/office/drawing/2014/main" id="{7A0FFF66-402F-0699-5470-B275AAB9415A}"/>
              </a:ext>
            </a:extLst>
          </p:cNvPr>
          <p:cNvSpPr>
            <a:spLocks noGrp="1"/>
          </p:cNvSpPr>
          <p:nvPr>
            <p:ph idx="1"/>
          </p:nvPr>
        </p:nvSpPr>
        <p:spPr/>
        <p:txBody>
          <a:bodyPr/>
          <a:lstStyle/>
          <a:p>
            <a:r>
              <a:rPr lang="is-IS" dirty="0"/>
              <a:t>4 verkefni</a:t>
            </a:r>
          </a:p>
          <a:p>
            <a:pPr lvl="1"/>
            <a:r>
              <a:rPr lang="is-IS" dirty="0"/>
              <a:t>2-4 dæmi úr námsefni í verkefni 1-3</a:t>
            </a:r>
          </a:p>
          <a:p>
            <a:pPr lvl="1"/>
            <a:r>
              <a:rPr lang="is-IS" dirty="0"/>
              <a:t>Einföld úrvinnsla á </a:t>
            </a:r>
            <a:r>
              <a:rPr lang="is-IS" dirty="0" err="1"/>
              <a:t>drónagögnum</a:t>
            </a:r>
            <a:r>
              <a:rPr lang="is-IS" dirty="0"/>
              <a:t> í verkefni 4</a:t>
            </a:r>
          </a:p>
        </p:txBody>
      </p:sp>
      <p:sp>
        <p:nvSpPr>
          <p:cNvPr id="4" name="Dagsetningarstaðgengill 3">
            <a:extLst>
              <a:ext uri="{FF2B5EF4-FFF2-40B4-BE49-F238E27FC236}">
                <a16:creationId xmlns:a16="http://schemas.microsoft.com/office/drawing/2014/main" id="{82CCBAFB-89E1-8611-8768-7FE27E998EF1}"/>
              </a:ext>
            </a:extLst>
          </p:cNvPr>
          <p:cNvSpPr>
            <a:spLocks noGrp="1"/>
          </p:cNvSpPr>
          <p:nvPr>
            <p:ph type="dt" sz="half" idx="10"/>
          </p:nvPr>
        </p:nvSpPr>
        <p:spPr/>
        <p:txBody>
          <a:bodyPr/>
          <a:lstStyle/>
          <a:p>
            <a:r>
              <a:rPr lang="en-US"/>
              <a:t>Guðmundur Þór Valsson</a:t>
            </a:r>
            <a:endParaRPr lang="is-IS"/>
          </a:p>
        </p:txBody>
      </p:sp>
      <p:sp>
        <p:nvSpPr>
          <p:cNvPr id="5" name="Síðufótarstaðgengill 4">
            <a:extLst>
              <a:ext uri="{FF2B5EF4-FFF2-40B4-BE49-F238E27FC236}">
                <a16:creationId xmlns:a16="http://schemas.microsoft.com/office/drawing/2014/main" id="{ED5F78EF-74E8-699D-E241-06842A7233C7}"/>
              </a:ext>
            </a:extLst>
          </p:cNvPr>
          <p:cNvSpPr>
            <a:spLocks noGrp="1"/>
          </p:cNvSpPr>
          <p:nvPr>
            <p:ph type="ftr" sz="quarter" idx="11"/>
          </p:nvPr>
        </p:nvSpPr>
        <p:spPr/>
        <p:txBody>
          <a:bodyPr/>
          <a:lstStyle/>
          <a:p>
            <a:r>
              <a:rPr lang="is-IS"/>
              <a:t>LANDMÆLINGAR BT LAM1013</a:t>
            </a:r>
            <a:endParaRPr lang="is-IS" dirty="0"/>
          </a:p>
        </p:txBody>
      </p:sp>
      <p:sp>
        <p:nvSpPr>
          <p:cNvPr id="6" name="Skyggnunúmersstaðgengill 5">
            <a:extLst>
              <a:ext uri="{FF2B5EF4-FFF2-40B4-BE49-F238E27FC236}">
                <a16:creationId xmlns:a16="http://schemas.microsoft.com/office/drawing/2014/main" id="{2803EB5A-E4A3-3A39-3FB1-EFEAAD8F8047}"/>
              </a:ext>
            </a:extLst>
          </p:cNvPr>
          <p:cNvSpPr>
            <a:spLocks noGrp="1"/>
          </p:cNvSpPr>
          <p:nvPr>
            <p:ph type="sldNum" sz="quarter" idx="12"/>
          </p:nvPr>
        </p:nvSpPr>
        <p:spPr/>
        <p:txBody>
          <a:bodyPr/>
          <a:lstStyle/>
          <a:p>
            <a:fld id="{BA32C6AE-17C7-409E-A9FE-C920BA265E2C}" type="slidenum">
              <a:rPr lang="is-IS" smtClean="0"/>
              <a:pPr/>
              <a:t>36</a:t>
            </a:fld>
            <a:endParaRPr lang="is-IS"/>
          </a:p>
        </p:txBody>
      </p:sp>
    </p:spTree>
    <p:extLst>
      <p:ext uri="{BB962C8B-B14F-4D97-AF65-F5344CB8AC3E}">
        <p14:creationId xmlns:p14="http://schemas.microsoft.com/office/powerpoint/2010/main" val="1705066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ill 1">
            <a:extLst>
              <a:ext uri="{FF2B5EF4-FFF2-40B4-BE49-F238E27FC236}">
                <a16:creationId xmlns:a16="http://schemas.microsoft.com/office/drawing/2014/main" id="{D6E6C33A-E5DF-028C-E0BD-2D58F2AC9E91}"/>
              </a:ext>
            </a:extLst>
          </p:cNvPr>
          <p:cNvSpPr>
            <a:spLocks noGrp="1"/>
          </p:cNvSpPr>
          <p:nvPr>
            <p:ph type="title"/>
          </p:nvPr>
        </p:nvSpPr>
        <p:spPr/>
        <p:txBody>
          <a:bodyPr/>
          <a:lstStyle/>
          <a:p>
            <a:r>
              <a:rPr lang="is-IS" dirty="0"/>
              <a:t>Valfrjáls dæmi</a:t>
            </a:r>
          </a:p>
        </p:txBody>
      </p:sp>
      <p:sp>
        <p:nvSpPr>
          <p:cNvPr id="3" name="Staðgengill efnis 2">
            <a:extLst>
              <a:ext uri="{FF2B5EF4-FFF2-40B4-BE49-F238E27FC236}">
                <a16:creationId xmlns:a16="http://schemas.microsoft.com/office/drawing/2014/main" id="{8EC28C4B-66A1-3C19-3AD7-721024E5EFE5}"/>
              </a:ext>
            </a:extLst>
          </p:cNvPr>
          <p:cNvSpPr>
            <a:spLocks noGrp="1"/>
          </p:cNvSpPr>
          <p:nvPr>
            <p:ph idx="1"/>
          </p:nvPr>
        </p:nvSpPr>
        <p:spPr/>
        <p:txBody>
          <a:bodyPr/>
          <a:lstStyle/>
          <a:p>
            <a:r>
              <a:rPr lang="is-IS" dirty="0"/>
              <a:t>Dæmigerð prófdæmi að mestu úr </a:t>
            </a:r>
            <a:r>
              <a:rPr lang="is-IS" dirty="0" err="1"/>
              <a:t>Elementary</a:t>
            </a:r>
            <a:r>
              <a:rPr lang="is-IS" dirty="0"/>
              <a:t> </a:t>
            </a:r>
            <a:r>
              <a:rPr lang="is-IS" dirty="0" err="1"/>
              <a:t>Surveying</a:t>
            </a:r>
            <a:endParaRPr lang="is-IS" dirty="0"/>
          </a:p>
          <a:p>
            <a:r>
              <a:rPr lang="is-IS" dirty="0"/>
              <a:t>5-6 dæmi í viku</a:t>
            </a:r>
          </a:p>
          <a:p>
            <a:r>
              <a:rPr lang="is-IS" dirty="0"/>
              <a:t>Eykur skilning nemenda á námsefni</a:t>
            </a:r>
          </a:p>
          <a:p>
            <a:r>
              <a:rPr lang="is-IS" dirty="0"/>
              <a:t>Lausnir settar inn á </a:t>
            </a:r>
            <a:r>
              <a:rPr lang="is-IS" dirty="0" err="1"/>
              <a:t>canvas</a:t>
            </a:r>
            <a:r>
              <a:rPr lang="is-IS" dirty="0"/>
              <a:t> af kennara</a:t>
            </a:r>
          </a:p>
        </p:txBody>
      </p:sp>
      <p:sp>
        <p:nvSpPr>
          <p:cNvPr id="4" name="Dagsetningarstaðgengill 3">
            <a:extLst>
              <a:ext uri="{FF2B5EF4-FFF2-40B4-BE49-F238E27FC236}">
                <a16:creationId xmlns:a16="http://schemas.microsoft.com/office/drawing/2014/main" id="{67A141E9-ABCF-1A20-91E0-5050DDA5CCB7}"/>
              </a:ext>
            </a:extLst>
          </p:cNvPr>
          <p:cNvSpPr>
            <a:spLocks noGrp="1"/>
          </p:cNvSpPr>
          <p:nvPr>
            <p:ph type="dt" sz="half" idx="10"/>
          </p:nvPr>
        </p:nvSpPr>
        <p:spPr/>
        <p:txBody>
          <a:bodyPr/>
          <a:lstStyle/>
          <a:p>
            <a:r>
              <a:rPr lang="en-US"/>
              <a:t>Guðmundur Þór Valsson</a:t>
            </a:r>
            <a:endParaRPr lang="is-IS"/>
          </a:p>
        </p:txBody>
      </p:sp>
      <p:sp>
        <p:nvSpPr>
          <p:cNvPr id="5" name="Síðufótarstaðgengill 4">
            <a:extLst>
              <a:ext uri="{FF2B5EF4-FFF2-40B4-BE49-F238E27FC236}">
                <a16:creationId xmlns:a16="http://schemas.microsoft.com/office/drawing/2014/main" id="{4FBE1C4E-8850-3219-DFCC-634EDA3569DE}"/>
              </a:ext>
            </a:extLst>
          </p:cNvPr>
          <p:cNvSpPr>
            <a:spLocks noGrp="1"/>
          </p:cNvSpPr>
          <p:nvPr>
            <p:ph type="ftr" sz="quarter" idx="11"/>
          </p:nvPr>
        </p:nvSpPr>
        <p:spPr/>
        <p:txBody>
          <a:bodyPr/>
          <a:lstStyle/>
          <a:p>
            <a:r>
              <a:rPr lang="is-IS"/>
              <a:t>LANDMÆLINGAR BT LAM1013</a:t>
            </a:r>
            <a:endParaRPr lang="is-IS" dirty="0"/>
          </a:p>
        </p:txBody>
      </p:sp>
      <p:sp>
        <p:nvSpPr>
          <p:cNvPr id="6" name="Skyggnunúmersstaðgengill 5">
            <a:extLst>
              <a:ext uri="{FF2B5EF4-FFF2-40B4-BE49-F238E27FC236}">
                <a16:creationId xmlns:a16="http://schemas.microsoft.com/office/drawing/2014/main" id="{FA5A483F-D973-83B8-16FB-4500EC626EE4}"/>
              </a:ext>
            </a:extLst>
          </p:cNvPr>
          <p:cNvSpPr>
            <a:spLocks noGrp="1"/>
          </p:cNvSpPr>
          <p:nvPr>
            <p:ph type="sldNum" sz="quarter" idx="12"/>
          </p:nvPr>
        </p:nvSpPr>
        <p:spPr/>
        <p:txBody>
          <a:bodyPr/>
          <a:lstStyle/>
          <a:p>
            <a:fld id="{BA32C6AE-17C7-409E-A9FE-C920BA265E2C}" type="slidenum">
              <a:rPr lang="is-IS" smtClean="0"/>
              <a:pPr/>
              <a:t>37</a:t>
            </a:fld>
            <a:endParaRPr lang="is-IS"/>
          </a:p>
        </p:txBody>
      </p:sp>
    </p:spTree>
    <p:extLst>
      <p:ext uri="{BB962C8B-B14F-4D97-AF65-F5344CB8AC3E}">
        <p14:creationId xmlns:p14="http://schemas.microsoft.com/office/powerpoint/2010/main" val="2450245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is-IS" dirty="0"/>
              <a:t>NÁKVÆMNI Í ÚTREIKNINGUM</a:t>
            </a:r>
          </a:p>
        </p:txBody>
      </p:sp>
      <p:sp>
        <p:nvSpPr>
          <p:cNvPr id="3" name="Content Placeholder 2"/>
          <p:cNvSpPr>
            <a:spLocks noGrp="1"/>
          </p:cNvSpPr>
          <p:nvPr>
            <p:ph idx="1"/>
          </p:nvPr>
        </p:nvSpPr>
        <p:spPr/>
        <p:txBody>
          <a:bodyPr/>
          <a:lstStyle/>
          <a:p>
            <a:r>
              <a:rPr lang="is-IS" dirty="0"/>
              <a:t>Gefa endanleg svör í dæmum (nema annað sé tekið fram) með:</a:t>
            </a:r>
          </a:p>
          <a:p>
            <a:pPr lvl="1"/>
            <a:r>
              <a:rPr lang="is-IS" dirty="0"/>
              <a:t>3 aukastöfum fyrir lengdir og hnit</a:t>
            </a:r>
          </a:p>
          <a:p>
            <a:pPr lvl="1"/>
            <a:r>
              <a:rPr lang="is-IS" dirty="0"/>
              <a:t>4 aukastöfum fyrir horn og stefnur</a:t>
            </a:r>
          </a:p>
          <a:p>
            <a:r>
              <a:rPr lang="is-IS" dirty="0"/>
              <a:t>Hins vegar getur verið gott að nota fleiri aukastafi þegar reiknað er (milliútreikninga)</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4899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Hæfniviðmið</a:t>
            </a:r>
          </a:p>
        </p:txBody>
      </p:sp>
      <p:sp>
        <p:nvSpPr>
          <p:cNvPr id="3" name="Content Placeholder 2"/>
          <p:cNvSpPr>
            <a:spLocks noGrp="1"/>
          </p:cNvSpPr>
          <p:nvPr>
            <p:ph idx="1"/>
          </p:nvPr>
        </p:nvSpPr>
        <p:spPr/>
        <p:txBody>
          <a:bodyPr>
            <a:normAutofit/>
          </a:bodyPr>
          <a:lstStyle/>
          <a:p>
            <a:r>
              <a:rPr lang="is-IS" sz="2400" dirty="0"/>
              <a:t>Hæfni: Að nemandinn</a:t>
            </a:r>
            <a:endParaRPr lang="is-IS" sz="2800" dirty="0"/>
          </a:p>
          <a:p>
            <a:pPr lvl="0"/>
            <a:r>
              <a:rPr lang="is-IS" sz="2400" dirty="0"/>
              <a:t>Geti túlkað niðurstöður mælinga</a:t>
            </a:r>
            <a:endParaRPr lang="en-GB" sz="3600" dirty="0"/>
          </a:p>
          <a:p>
            <a:pPr lvl="0"/>
            <a:r>
              <a:rPr lang="is-IS" sz="2400" dirty="0"/>
              <a:t>Geti framkvæmt hæðarmælingar með hallamælitæki og </a:t>
            </a:r>
            <a:r>
              <a:rPr lang="is-IS" sz="2400" dirty="0" err="1"/>
              <a:t>laser</a:t>
            </a:r>
            <a:endParaRPr lang="en-GB" sz="3600" dirty="0"/>
          </a:p>
          <a:p>
            <a:pPr lvl="0"/>
            <a:r>
              <a:rPr lang="is-IS" sz="2400" dirty="0"/>
              <a:t>Geti sannprófað og leiðrétt hallamælitæki ef á þarf að halda</a:t>
            </a:r>
            <a:endParaRPr lang="en-GB" sz="3600" dirty="0"/>
          </a:p>
          <a:p>
            <a:pPr lvl="0"/>
            <a:r>
              <a:rPr lang="is-IS" sz="2400" dirty="0"/>
              <a:t>Geti framkvæmt einfaldar mælingar með GPS-tæki og alstöð</a:t>
            </a:r>
            <a:endParaRPr lang="en-GB" sz="3600" dirty="0"/>
          </a:p>
          <a:p>
            <a:pPr lvl="0"/>
            <a:r>
              <a:rPr lang="is-IS" sz="2400" dirty="0"/>
              <a:t>Hafi nægilega þekkingu á landmælingum og kortlagningu til að geta greint vandamál á þeim sviðum, metið þörf fyrir aðstoð og leitað sérfræðiaðstoðar.</a:t>
            </a:r>
            <a:endParaRPr lang="en-GB" sz="3600" dirty="0"/>
          </a:p>
          <a:p>
            <a:pPr lvl="1"/>
            <a:endParaRPr lang="is-I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884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1965-6CC4-43A0-8D28-AC1248F77662}"/>
              </a:ext>
            </a:extLst>
          </p:cNvPr>
          <p:cNvSpPr>
            <a:spLocks noGrp="1"/>
          </p:cNvSpPr>
          <p:nvPr>
            <p:ph type="title"/>
          </p:nvPr>
        </p:nvSpPr>
        <p:spPr/>
        <p:txBody>
          <a:bodyPr/>
          <a:lstStyle/>
          <a:p>
            <a:r>
              <a:rPr lang="en-GB" dirty="0" err="1"/>
              <a:t>Notkunnarsvið</a:t>
            </a:r>
            <a:r>
              <a:rPr lang="en-GB" dirty="0"/>
              <a:t> </a:t>
            </a:r>
            <a:r>
              <a:rPr lang="en-GB" dirty="0" err="1"/>
              <a:t>landmælinga</a:t>
            </a:r>
            <a:endParaRPr lang="en-GB" dirty="0"/>
          </a:p>
        </p:txBody>
      </p:sp>
      <p:sp>
        <p:nvSpPr>
          <p:cNvPr id="3" name="Content Placeholder 2">
            <a:extLst>
              <a:ext uri="{FF2B5EF4-FFF2-40B4-BE49-F238E27FC236}">
                <a16:creationId xmlns:a16="http://schemas.microsoft.com/office/drawing/2014/main" id="{334C1B04-2747-4D86-9E06-92BC49EB3C78}"/>
              </a:ext>
            </a:extLst>
          </p:cNvPr>
          <p:cNvSpPr>
            <a:spLocks noGrp="1"/>
          </p:cNvSpPr>
          <p:nvPr>
            <p:ph idx="1"/>
          </p:nvPr>
        </p:nvSpPr>
        <p:spPr/>
        <p:txBody>
          <a:bodyPr>
            <a:normAutofit fontScale="92500" lnSpcReduction="10000"/>
          </a:bodyPr>
          <a:lstStyle/>
          <a:p>
            <a:r>
              <a:rPr lang="is-IS" dirty="0"/>
              <a:t>Landmælingar eru mikilvægar við margskonar verklegar framkvæmdir allt frá hönnun til viðhalds</a:t>
            </a:r>
          </a:p>
          <a:p>
            <a:r>
              <a:rPr lang="is-IS" dirty="0" err="1"/>
              <a:t>Landmælingingar</a:t>
            </a:r>
            <a:r>
              <a:rPr lang="is-IS" dirty="0"/>
              <a:t> eru einnig notaðar í mörgum öðrum faggreinum s.s.</a:t>
            </a:r>
          </a:p>
          <a:p>
            <a:pPr lvl="1"/>
            <a:r>
              <a:rPr lang="is-IS" dirty="0"/>
              <a:t>Jarðeðlisfræði og tengdum greinum</a:t>
            </a:r>
          </a:p>
          <a:p>
            <a:pPr lvl="1"/>
            <a:r>
              <a:rPr lang="is-IS" dirty="0"/>
              <a:t>Fornleifafræði</a:t>
            </a:r>
          </a:p>
          <a:p>
            <a:pPr lvl="1"/>
            <a:r>
              <a:rPr lang="is-IS" dirty="0"/>
              <a:t>Skógfræði</a:t>
            </a:r>
          </a:p>
          <a:p>
            <a:pPr lvl="1"/>
            <a:r>
              <a:rPr lang="is-IS" dirty="0"/>
              <a:t>Landfræði</a:t>
            </a:r>
          </a:p>
          <a:p>
            <a:pPr lvl="1"/>
            <a:r>
              <a:rPr lang="is-IS" dirty="0"/>
              <a:t>Veðurfræði</a:t>
            </a:r>
          </a:p>
          <a:p>
            <a:pPr lvl="1"/>
            <a:endParaRPr lang="en-GB" dirty="0"/>
          </a:p>
          <a:p>
            <a:pPr lvl="1"/>
            <a:endParaRPr lang="en-GB" dirty="0"/>
          </a:p>
          <a:p>
            <a:endParaRPr lang="en-GB" dirty="0"/>
          </a:p>
        </p:txBody>
      </p:sp>
      <p:sp>
        <p:nvSpPr>
          <p:cNvPr id="4" name="Date Placeholder 3">
            <a:extLst>
              <a:ext uri="{FF2B5EF4-FFF2-40B4-BE49-F238E27FC236}">
                <a16:creationId xmlns:a16="http://schemas.microsoft.com/office/drawing/2014/main" id="{1E254D78-DE7C-42AC-84B5-BD157E7D891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D83B5C-D04B-4AD8-A8D2-38F1AAF038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281C109-7031-43DB-ABF7-68C4BB8930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9241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Hæfniviðmið</a:t>
            </a:r>
          </a:p>
        </p:txBody>
      </p:sp>
      <p:sp>
        <p:nvSpPr>
          <p:cNvPr id="3" name="Content Placeholder 2"/>
          <p:cNvSpPr>
            <a:spLocks noGrp="1"/>
          </p:cNvSpPr>
          <p:nvPr>
            <p:ph idx="1"/>
          </p:nvPr>
        </p:nvSpPr>
        <p:spPr/>
        <p:txBody>
          <a:bodyPr>
            <a:normAutofit fontScale="85000" lnSpcReduction="20000"/>
          </a:bodyPr>
          <a:lstStyle/>
          <a:p>
            <a:r>
              <a:rPr lang="is-IS" dirty="0"/>
              <a:t>Þekking: Að nemandinn</a:t>
            </a:r>
            <a:endParaRPr lang="is-IS" sz="3100" dirty="0"/>
          </a:p>
          <a:p>
            <a:pPr lvl="0"/>
            <a:r>
              <a:rPr lang="is-IS" dirty="0"/>
              <a:t>Þekki helstu tæki sem notuð eru til landmælinga og notkunarsvið þeirra</a:t>
            </a:r>
            <a:endParaRPr lang="en-GB" sz="4400" dirty="0"/>
          </a:p>
          <a:p>
            <a:pPr lvl="0"/>
            <a:r>
              <a:rPr lang="is-IS" dirty="0"/>
              <a:t>Þekki helstu hnitakerfi og hæðarkerfi sem notuð eru á Íslandi</a:t>
            </a:r>
            <a:endParaRPr lang="en-GB" sz="4400" dirty="0"/>
          </a:p>
          <a:p>
            <a:pPr lvl="0"/>
            <a:r>
              <a:rPr lang="is-IS" dirty="0"/>
              <a:t>Þekki helstu skekkjuvalda í mælingum</a:t>
            </a:r>
            <a:endParaRPr lang="en-GB" sz="4400" dirty="0"/>
          </a:p>
          <a:p>
            <a:pPr lvl="0"/>
            <a:r>
              <a:rPr lang="is-IS" dirty="0"/>
              <a:t>Þekki til innmælinga- og útsetningaaðferða í mannvirkjagerð</a:t>
            </a:r>
            <a:endParaRPr lang="en-GB" sz="4400" dirty="0"/>
          </a:p>
          <a:p>
            <a:pPr lvl="0"/>
            <a:r>
              <a:rPr lang="is-IS" dirty="0"/>
              <a:t>Geti reiknað út skekkjur í mælingum</a:t>
            </a:r>
            <a:endParaRPr lang="en-GB" sz="4400" dirty="0"/>
          </a:p>
          <a:p>
            <a:pPr lvl="0"/>
            <a:r>
              <a:rPr lang="is-IS" dirty="0"/>
              <a:t>Hafi grunn þekkingu á notkun landupplýsingakerfa, </a:t>
            </a:r>
            <a:r>
              <a:rPr lang="is-IS" dirty="0" err="1"/>
              <a:t>fjarkönnunargagna</a:t>
            </a:r>
            <a:r>
              <a:rPr lang="is-IS" dirty="0"/>
              <a:t> og einfaldri kortagerð</a:t>
            </a:r>
          </a:p>
        </p:txBody>
      </p:sp>
      <p:sp>
        <p:nvSpPr>
          <p:cNvPr id="4" name="Date Placeholder 3"/>
          <p:cNvSpPr>
            <a:spLocks noGrp="1"/>
          </p:cNvSpPr>
          <p:nvPr>
            <p:ph type="dt" sz="half" idx="10"/>
          </p:nvPr>
        </p:nvSpPr>
        <p:spPr/>
        <p:txBody>
          <a:bodyPr/>
          <a:lstStyle/>
          <a:p>
            <a:r>
              <a:rPr lang="en-US"/>
              <a:t>Guðmundur Þór Valsson</a:t>
            </a:r>
            <a:endParaRPr lang="is-IS"/>
          </a:p>
        </p:txBody>
      </p:sp>
      <p:sp>
        <p:nvSpPr>
          <p:cNvPr id="5" name="Footer Placeholder 4"/>
          <p:cNvSpPr>
            <a:spLocks noGrp="1"/>
          </p:cNvSpPr>
          <p:nvPr>
            <p:ph type="ftr" sz="quarter" idx="11"/>
          </p:nvPr>
        </p:nvSpPr>
        <p:spPr/>
        <p:txBody>
          <a:bodyPr/>
          <a:lstStyle/>
          <a:p>
            <a:r>
              <a:rPr lang="is-IS"/>
              <a:t>LANDMÆLINGAR BT LAM1013</a:t>
            </a:r>
            <a:endParaRPr lang="is-IS" dirty="0"/>
          </a:p>
        </p:txBody>
      </p:sp>
      <p:sp>
        <p:nvSpPr>
          <p:cNvPr id="6" name="Slide Number Placeholder 5"/>
          <p:cNvSpPr>
            <a:spLocks noGrp="1"/>
          </p:cNvSpPr>
          <p:nvPr>
            <p:ph type="sldNum" sz="quarter" idx="12"/>
          </p:nvPr>
        </p:nvSpPr>
        <p:spPr/>
        <p:txBody>
          <a:bodyPr/>
          <a:lstStyle/>
          <a:p>
            <a:fld id="{BA32C6AE-17C7-409E-A9FE-C920BA265E2C}" type="slidenum">
              <a:rPr lang="is-IS" smtClean="0"/>
              <a:pPr/>
              <a:t>40</a:t>
            </a:fld>
            <a:endParaRPr lang="is-I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Hæfniviðmið</a:t>
            </a:r>
          </a:p>
        </p:txBody>
      </p:sp>
      <p:sp>
        <p:nvSpPr>
          <p:cNvPr id="3" name="Content Placeholder 2"/>
          <p:cNvSpPr>
            <a:spLocks noGrp="1"/>
          </p:cNvSpPr>
          <p:nvPr>
            <p:ph idx="1"/>
          </p:nvPr>
        </p:nvSpPr>
        <p:spPr/>
        <p:txBody>
          <a:bodyPr>
            <a:normAutofit/>
          </a:bodyPr>
          <a:lstStyle/>
          <a:p>
            <a:r>
              <a:rPr lang="is-IS" dirty="0"/>
              <a:t>Hæfniviðmið</a:t>
            </a:r>
          </a:p>
          <a:p>
            <a:pPr lvl="1"/>
            <a:r>
              <a:rPr lang="is-IS" dirty="0"/>
              <a:t>Leikni, nemandinn: </a:t>
            </a:r>
            <a:endParaRPr lang="is-IS" sz="3600" dirty="0"/>
          </a:p>
          <a:p>
            <a:pPr lvl="0"/>
            <a:r>
              <a:rPr lang="is-IS" sz="2400" dirty="0"/>
              <a:t>Geti notað viðeigandi mælibúnað til mælinga og útsetninga</a:t>
            </a:r>
            <a:endParaRPr lang="en-GB" sz="3600" dirty="0"/>
          </a:p>
          <a:p>
            <a:pPr lvl="0"/>
            <a:r>
              <a:rPr lang="is-IS" sz="2400" dirty="0"/>
              <a:t>Geti reiknað út úr hæðarmælingu</a:t>
            </a:r>
            <a:endParaRPr lang="en-GB" sz="3600" dirty="0"/>
          </a:p>
          <a:p>
            <a:pPr lvl="0"/>
            <a:r>
              <a:rPr lang="is-IS" sz="2400" dirty="0"/>
              <a:t>Geti reiknað </a:t>
            </a:r>
            <a:r>
              <a:rPr lang="is-IS" sz="2400"/>
              <a:t>út hnit </a:t>
            </a:r>
            <a:r>
              <a:rPr lang="is-IS" sz="2400" dirty="0"/>
              <a:t>punkta úr mælingum</a:t>
            </a:r>
            <a:endParaRPr lang="en-GB" sz="3600" dirty="0"/>
          </a:p>
          <a:p>
            <a:pPr lvl="0"/>
            <a:r>
              <a:rPr lang="is-IS" sz="2400" dirty="0"/>
              <a:t>Geti reiknað út lengdir og stefnur milli punkta</a:t>
            </a:r>
            <a:endParaRPr lang="en-GB" sz="3600" dirty="0"/>
          </a:p>
          <a:p>
            <a:pPr lvl="0"/>
            <a:r>
              <a:rPr lang="is-IS" sz="2400" dirty="0"/>
              <a:t>Geti metið skekkjur í mælingum og útsetningum</a:t>
            </a:r>
            <a:endParaRPr lang="en-GB" sz="3600" dirty="0"/>
          </a:p>
          <a:p>
            <a:pPr lvl="0"/>
            <a:r>
              <a:rPr lang="is-IS" sz="2400" dirty="0"/>
              <a:t>Geti sett fram niðurstöður mæling á kort</a:t>
            </a:r>
          </a:p>
          <a:p>
            <a:r>
              <a:rPr lang="is-IS" sz="2400" dirty="0"/>
              <a:t>Geti búið til </a:t>
            </a:r>
            <a:r>
              <a:rPr lang="is-IS" sz="2400" dirty="0" err="1"/>
              <a:t>orthomynd</a:t>
            </a:r>
            <a:r>
              <a:rPr lang="is-IS" sz="2400" dirty="0"/>
              <a:t> og hæðatlíkan með </a:t>
            </a:r>
            <a:r>
              <a:rPr lang="is-IS" sz="2400" dirty="0" err="1"/>
              <a:t>dróna</a:t>
            </a:r>
            <a:endParaRPr lang="en-GB" sz="2400" dirty="0"/>
          </a:p>
          <a:p>
            <a:pPr lvl="0"/>
            <a:endParaRPr lang="en-GB" sz="3600" dirty="0"/>
          </a:p>
          <a:p>
            <a:pPr lvl="1"/>
            <a:endParaRPr lang="is-IS" dirty="0"/>
          </a:p>
        </p:txBody>
      </p:sp>
      <p:sp>
        <p:nvSpPr>
          <p:cNvPr id="4" name="Date Placeholder 3"/>
          <p:cNvSpPr>
            <a:spLocks noGrp="1"/>
          </p:cNvSpPr>
          <p:nvPr>
            <p:ph type="dt" sz="half" idx="10"/>
          </p:nvPr>
        </p:nvSpPr>
        <p:spPr/>
        <p:txBody>
          <a:bodyPr/>
          <a:lstStyle/>
          <a:p>
            <a:r>
              <a:rPr lang="en-US"/>
              <a:t>Guðmundur Þór Valsson</a:t>
            </a:r>
            <a:endParaRPr lang="is-IS"/>
          </a:p>
        </p:txBody>
      </p:sp>
      <p:sp>
        <p:nvSpPr>
          <p:cNvPr id="5" name="Footer Placeholder 4"/>
          <p:cNvSpPr>
            <a:spLocks noGrp="1"/>
          </p:cNvSpPr>
          <p:nvPr>
            <p:ph type="ftr" sz="quarter" idx="11"/>
          </p:nvPr>
        </p:nvSpPr>
        <p:spPr/>
        <p:txBody>
          <a:bodyPr/>
          <a:lstStyle/>
          <a:p>
            <a:r>
              <a:rPr lang="is-IS"/>
              <a:t>LANDMÆLINGAR BT LAM1013</a:t>
            </a:r>
            <a:endParaRPr lang="is-IS" dirty="0"/>
          </a:p>
        </p:txBody>
      </p:sp>
      <p:sp>
        <p:nvSpPr>
          <p:cNvPr id="6" name="Slide Number Placeholder 5"/>
          <p:cNvSpPr>
            <a:spLocks noGrp="1"/>
          </p:cNvSpPr>
          <p:nvPr>
            <p:ph type="sldNum" sz="quarter" idx="12"/>
          </p:nvPr>
        </p:nvSpPr>
        <p:spPr/>
        <p:txBody>
          <a:bodyPr/>
          <a:lstStyle/>
          <a:p>
            <a:fld id="{BA32C6AE-17C7-409E-A9FE-C920BA265E2C}" type="slidenum">
              <a:rPr lang="is-IS" smtClean="0"/>
              <a:pPr/>
              <a:t>41</a:t>
            </a:fld>
            <a:endParaRPr lang="is-IS"/>
          </a:p>
        </p:txBody>
      </p:sp>
    </p:spTree>
    <p:extLst>
      <p:ext uri="{BB962C8B-B14F-4D97-AF65-F5344CB8AC3E}">
        <p14:creationId xmlns:p14="http://schemas.microsoft.com/office/powerpoint/2010/main" val="4169733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44F9A-D20C-4787-8440-C07EC634F8B6}"/>
              </a:ext>
            </a:extLst>
          </p:cNvPr>
          <p:cNvSpPr>
            <a:spLocks noGrp="1"/>
          </p:cNvSpPr>
          <p:nvPr>
            <p:ph type="title"/>
          </p:nvPr>
        </p:nvSpPr>
        <p:spPr/>
        <p:txBody>
          <a:bodyPr/>
          <a:lstStyle/>
          <a:p>
            <a:r>
              <a:rPr lang="is-IS" dirty="0"/>
              <a:t>Notkunarsvið landmælinga</a:t>
            </a:r>
          </a:p>
        </p:txBody>
      </p:sp>
      <p:sp>
        <p:nvSpPr>
          <p:cNvPr id="3" name="Content Placeholder 2">
            <a:extLst>
              <a:ext uri="{FF2B5EF4-FFF2-40B4-BE49-F238E27FC236}">
                <a16:creationId xmlns:a16="http://schemas.microsoft.com/office/drawing/2014/main" id="{C325C1B4-D3FB-4A61-B2FA-C238B5B1AB51}"/>
              </a:ext>
            </a:extLst>
          </p:cNvPr>
          <p:cNvSpPr>
            <a:spLocks noGrp="1"/>
          </p:cNvSpPr>
          <p:nvPr>
            <p:ph idx="1"/>
          </p:nvPr>
        </p:nvSpPr>
        <p:spPr/>
        <p:txBody>
          <a:bodyPr>
            <a:normAutofit/>
          </a:bodyPr>
          <a:lstStyle/>
          <a:p>
            <a:r>
              <a:rPr lang="is-IS" dirty="0"/>
              <a:t>Niðurstöður mælinga t.d. eru notaðar til að:</a:t>
            </a:r>
          </a:p>
          <a:p>
            <a:pPr lvl="1"/>
            <a:r>
              <a:rPr lang="is-IS" dirty="0"/>
              <a:t>Ákvarða staðsetningu á hinum ýmsu mannvirkjum</a:t>
            </a:r>
          </a:p>
          <a:p>
            <a:pPr lvl="2"/>
            <a:r>
              <a:rPr lang="is-IS" dirty="0"/>
              <a:t>Innmæling og útsetning</a:t>
            </a:r>
          </a:p>
          <a:p>
            <a:pPr lvl="1"/>
            <a:r>
              <a:rPr lang="is-IS" dirty="0"/>
              <a:t> Kortleggja jörðina undir og yfir yfirborði sjávar</a:t>
            </a:r>
          </a:p>
          <a:p>
            <a:pPr lvl="1"/>
            <a:r>
              <a:rPr lang="is-IS" dirty="0"/>
              <a:t>Gera hverskyns leiðsögukort fyrir samgöngur</a:t>
            </a:r>
          </a:p>
          <a:p>
            <a:pPr lvl="1"/>
            <a:r>
              <a:rPr lang="is-IS" dirty="0"/>
              <a:t>Kortleggja eignarmörk</a:t>
            </a:r>
          </a:p>
          <a:p>
            <a:pPr lvl="1"/>
            <a:r>
              <a:rPr lang="is-IS" dirty="0"/>
              <a:t>Ákvarða stærð, lögun, þyngdarsvið og segulsvið jarðar</a:t>
            </a:r>
          </a:p>
          <a:p>
            <a:pPr lvl="1"/>
            <a:endParaRPr lang="en-GB" dirty="0"/>
          </a:p>
          <a:p>
            <a:pPr lvl="1"/>
            <a:endParaRPr lang="en-GB" dirty="0"/>
          </a:p>
          <a:p>
            <a:endParaRPr lang="is-IS" dirty="0"/>
          </a:p>
        </p:txBody>
      </p:sp>
      <p:sp>
        <p:nvSpPr>
          <p:cNvPr id="4" name="Date Placeholder 3">
            <a:extLst>
              <a:ext uri="{FF2B5EF4-FFF2-40B4-BE49-F238E27FC236}">
                <a16:creationId xmlns:a16="http://schemas.microsoft.com/office/drawing/2014/main" id="{9D94113F-7A62-4C0A-A384-2349E4ABE3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E247F52-84F3-4FCD-B074-1801782D98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39F1F80-1531-4CF5-8E90-4FF467AE0E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376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8B79-B064-4DCA-A657-BFD78ADDED48}"/>
              </a:ext>
            </a:extLst>
          </p:cNvPr>
          <p:cNvSpPr>
            <a:spLocks noGrp="1"/>
          </p:cNvSpPr>
          <p:nvPr>
            <p:ph type="title"/>
          </p:nvPr>
        </p:nvSpPr>
        <p:spPr>
          <a:xfrm>
            <a:off x="457200" y="274638"/>
            <a:ext cx="8229600" cy="1325562"/>
          </a:xfrm>
        </p:spPr>
        <p:txBody>
          <a:bodyPr>
            <a:noAutofit/>
          </a:bodyPr>
          <a:lstStyle/>
          <a:p>
            <a:r>
              <a:rPr lang="en-GB" sz="3600" dirty="0" err="1"/>
              <a:t>Geódetískar</a:t>
            </a:r>
            <a:r>
              <a:rPr lang="en-GB" sz="3600" dirty="0"/>
              <a:t> </a:t>
            </a:r>
            <a:r>
              <a:rPr lang="en-GB" sz="3600" dirty="0" err="1"/>
              <a:t>mælingar</a:t>
            </a:r>
            <a:r>
              <a:rPr lang="en-GB" sz="3600" dirty="0"/>
              <a:t> </a:t>
            </a:r>
            <a:r>
              <a:rPr lang="en-GB" sz="3600" dirty="0" err="1"/>
              <a:t>og</a:t>
            </a:r>
            <a:r>
              <a:rPr lang="en-GB" sz="3600" dirty="0"/>
              <a:t> </a:t>
            </a:r>
            <a:r>
              <a:rPr lang="en-GB" sz="3600" dirty="0" err="1"/>
              <a:t>mælingar</a:t>
            </a:r>
            <a:r>
              <a:rPr lang="en-GB" sz="3600" dirty="0"/>
              <a:t> í </a:t>
            </a:r>
            <a:r>
              <a:rPr lang="en-GB" sz="3600" dirty="0" err="1"/>
              <a:t>plani</a:t>
            </a:r>
            <a:endParaRPr lang="en-GB" sz="3600" dirty="0"/>
          </a:p>
        </p:txBody>
      </p:sp>
      <p:sp>
        <p:nvSpPr>
          <p:cNvPr id="3" name="Content Placeholder 2">
            <a:extLst>
              <a:ext uri="{FF2B5EF4-FFF2-40B4-BE49-F238E27FC236}">
                <a16:creationId xmlns:a16="http://schemas.microsoft.com/office/drawing/2014/main" id="{3A9EC696-8015-40B4-8A79-85FD3FC4D7B8}"/>
              </a:ext>
            </a:extLst>
          </p:cNvPr>
          <p:cNvSpPr>
            <a:spLocks noGrp="1"/>
          </p:cNvSpPr>
          <p:nvPr>
            <p:ph idx="1"/>
          </p:nvPr>
        </p:nvSpPr>
        <p:spPr/>
        <p:txBody>
          <a:bodyPr>
            <a:normAutofit fontScale="92500" lnSpcReduction="20000"/>
          </a:bodyPr>
          <a:lstStyle/>
          <a:p>
            <a:r>
              <a:rPr lang="is-IS" dirty="0"/>
              <a:t>Jörðin er hnöttur og þess vegna þarf að taka tillit til þess ef við viljum nákvæmar mælingar yfir lengri vegalengdir</a:t>
            </a:r>
          </a:p>
          <a:p>
            <a:r>
              <a:rPr lang="is-IS" dirty="0"/>
              <a:t>Útreikningar eru gerðir á </a:t>
            </a:r>
            <a:r>
              <a:rPr lang="is-IS" dirty="0" err="1"/>
              <a:t>sporvölu</a:t>
            </a:r>
            <a:r>
              <a:rPr lang="is-IS" dirty="0"/>
              <a:t> eða í sérstökum kortavörpunum</a:t>
            </a:r>
          </a:p>
          <a:p>
            <a:r>
              <a:rPr lang="is-IS" dirty="0"/>
              <a:t>Kallast </a:t>
            </a:r>
            <a:r>
              <a:rPr lang="is-IS" dirty="0" err="1"/>
              <a:t>geódetískar</a:t>
            </a:r>
            <a:r>
              <a:rPr lang="is-IS" dirty="0"/>
              <a:t> mælingar</a:t>
            </a:r>
          </a:p>
          <a:p>
            <a:r>
              <a:rPr lang="is-IS" dirty="0"/>
              <a:t>Á minni svæðum má ganga út frá því að jörðin sé flöt án þess að það hafi mikil áhrif á mæliniðurstöður</a:t>
            </a:r>
          </a:p>
          <a:p>
            <a:r>
              <a:rPr lang="is-IS" dirty="0"/>
              <a:t>Kallast planmælingar</a:t>
            </a:r>
          </a:p>
        </p:txBody>
      </p:sp>
      <p:sp>
        <p:nvSpPr>
          <p:cNvPr id="4" name="Date Placeholder 3">
            <a:extLst>
              <a:ext uri="{FF2B5EF4-FFF2-40B4-BE49-F238E27FC236}">
                <a16:creationId xmlns:a16="http://schemas.microsoft.com/office/drawing/2014/main" id="{395B7590-EE2A-4319-842C-11F2FEAD390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8BA1C0B-BA4C-4EB7-A4A7-13EA6B0ED1A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2F14EF8-C258-4738-AFD4-0216D91110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016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s-IS" sz="3200" dirty="0"/>
              <a:t>Helstu tæki sem notuð eru við </a:t>
            </a:r>
            <a:r>
              <a:rPr lang="is-IS" sz="3200" dirty="0" err="1"/>
              <a:t>landmælingar</a:t>
            </a:r>
            <a:endParaRPr lang="is-IS" sz="3200" dirty="0"/>
          </a:p>
        </p:txBody>
      </p:sp>
      <p:sp>
        <p:nvSpPr>
          <p:cNvPr id="3" name="Content Placeholder 2"/>
          <p:cNvSpPr>
            <a:spLocks noGrp="1"/>
          </p:cNvSpPr>
          <p:nvPr>
            <p:ph idx="1"/>
          </p:nvPr>
        </p:nvSpPr>
        <p:spPr/>
        <p:txBody>
          <a:bodyPr>
            <a:normAutofit fontScale="92500" lnSpcReduction="20000"/>
          </a:bodyPr>
          <a:lstStyle/>
          <a:p>
            <a:r>
              <a:rPr lang="is-IS" dirty="0"/>
              <a:t>Helstu tæki:</a:t>
            </a:r>
          </a:p>
          <a:p>
            <a:pPr lvl="1"/>
            <a:r>
              <a:rPr lang="is-IS" dirty="0"/>
              <a:t>Handverkfæri</a:t>
            </a:r>
          </a:p>
          <a:p>
            <a:pPr lvl="2"/>
            <a:r>
              <a:rPr lang="is-IS" dirty="0"/>
              <a:t>Málband</a:t>
            </a:r>
          </a:p>
          <a:p>
            <a:pPr lvl="2"/>
            <a:r>
              <a:rPr lang="is-IS" dirty="0"/>
              <a:t>Fjarlægðarmælir</a:t>
            </a:r>
          </a:p>
          <a:p>
            <a:pPr lvl="2"/>
            <a:r>
              <a:rPr lang="is-IS" dirty="0"/>
              <a:t>Hornspegill</a:t>
            </a:r>
          </a:p>
          <a:p>
            <a:pPr lvl="2"/>
            <a:r>
              <a:rPr lang="is-IS" dirty="0"/>
              <a:t>Hallamælir (finni)</a:t>
            </a:r>
          </a:p>
          <a:p>
            <a:pPr lvl="1"/>
            <a:r>
              <a:rPr lang="is-IS" dirty="0"/>
              <a:t>Hæðar/hallamælitæki</a:t>
            </a:r>
          </a:p>
          <a:p>
            <a:pPr lvl="1"/>
            <a:r>
              <a:rPr lang="is-IS" dirty="0" err="1"/>
              <a:t>Theódólít</a:t>
            </a:r>
            <a:endParaRPr lang="is-IS" dirty="0"/>
          </a:p>
          <a:p>
            <a:pPr lvl="1"/>
            <a:r>
              <a:rPr lang="is-IS" dirty="0"/>
              <a:t>Alstöð</a:t>
            </a:r>
          </a:p>
          <a:p>
            <a:pPr lvl="1"/>
            <a:r>
              <a:rPr lang="is-IS" dirty="0"/>
              <a:t>GPS</a:t>
            </a:r>
          </a:p>
          <a:p>
            <a:pPr lvl="1"/>
            <a:r>
              <a:rPr lang="is-IS" dirty="0" err="1"/>
              <a:t>Gagnastokkur</a:t>
            </a:r>
            <a:endParaRPr lang="is-I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83161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Handverkfæri</a:t>
            </a:r>
          </a:p>
        </p:txBody>
      </p:sp>
      <p:sp>
        <p:nvSpPr>
          <p:cNvPr id="3" name="Content Placeholder 2"/>
          <p:cNvSpPr>
            <a:spLocks noGrp="1"/>
          </p:cNvSpPr>
          <p:nvPr>
            <p:ph idx="1"/>
          </p:nvPr>
        </p:nvSpPr>
        <p:spPr/>
        <p:txBody>
          <a:bodyPr/>
          <a:lstStyle/>
          <a:p>
            <a:r>
              <a:rPr lang="is-IS" dirty="0"/>
              <a:t>Algengustu handverkfæri sem mælingamenn nota eru:</a:t>
            </a:r>
          </a:p>
          <a:p>
            <a:pPr lvl="1"/>
            <a:r>
              <a:rPr lang="is-IS" dirty="0"/>
              <a:t>Málband/fjarlægðarmælir</a:t>
            </a:r>
          </a:p>
          <a:p>
            <a:pPr lvl="1"/>
            <a:r>
              <a:rPr lang="is-IS" dirty="0"/>
              <a:t>Hornspegill/Línu og kross </a:t>
            </a:r>
            <a:r>
              <a:rPr lang="is-IS" dirty="0" err="1"/>
              <a:t>laser</a:t>
            </a:r>
            <a:endParaRPr lang="is-IS" dirty="0"/>
          </a:p>
          <a:p>
            <a:pPr lvl="1"/>
            <a:r>
              <a:rPr lang="is-IS" dirty="0"/>
              <a:t>Hallamælir (stundum kallaður “finni”)</a:t>
            </a:r>
          </a:p>
          <a:p>
            <a:pPr lvl="1"/>
            <a:r>
              <a:rPr lang="is-IS" dirty="0" err="1"/>
              <a:t>Líbellur</a:t>
            </a:r>
            <a:endParaRPr lang="is-IS" dirty="0"/>
          </a:p>
          <a:p>
            <a:pPr lvl="1"/>
            <a:r>
              <a:rPr lang="is-IS" dirty="0" err="1"/>
              <a:t>Laser</a:t>
            </a:r>
            <a:r>
              <a:rPr lang="is-IS" dirty="0"/>
              <a:t> verkfæri hafa tekið við hlutverki sumra handverkfæra</a:t>
            </a:r>
          </a:p>
          <a:p>
            <a:pPr lvl="1"/>
            <a:endParaRPr lang="is-I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t>MÁLBAND</a:t>
            </a:r>
          </a:p>
        </p:txBody>
      </p:sp>
      <p:sp>
        <p:nvSpPr>
          <p:cNvPr id="3" name="Content Placeholder 2"/>
          <p:cNvSpPr>
            <a:spLocks noGrp="1"/>
          </p:cNvSpPr>
          <p:nvPr>
            <p:ph idx="1"/>
          </p:nvPr>
        </p:nvSpPr>
        <p:spPr/>
        <p:txBody>
          <a:bodyPr>
            <a:normAutofit/>
          </a:bodyPr>
          <a:lstStyle/>
          <a:p>
            <a:r>
              <a:rPr lang="is-IS" dirty="0"/>
              <a:t>Er eitt mest notaða tækið við mælingar</a:t>
            </a:r>
          </a:p>
          <a:p>
            <a:pPr lvl="1"/>
            <a:r>
              <a:rPr lang="is-IS" dirty="0"/>
              <a:t>Notað jafnt af iðnaðarmönnum sem tæknimönnum</a:t>
            </a:r>
          </a:p>
          <a:p>
            <a:pPr lvl="1"/>
            <a:r>
              <a:rPr lang="is-IS" dirty="0"/>
              <a:t>Mikilvægt er að hafa í huga þær skekkjur og villur sem upp geta komið við notkun málbands, sér í lagi þegar um lengri vegalengdir er að ræða</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Guðmundur Þór Valsson</a:t>
            </a:r>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a:ln>
                  <a:noFill/>
                </a:ln>
                <a:solidFill>
                  <a:prstClr val="black">
                    <a:tint val="75000"/>
                  </a:prstClr>
                </a:solidFill>
                <a:effectLst/>
                <a:uLnTx/>
                <a:uFillTx/>
                <a:latin typeface="Calibri"/>
                <a:ea typeface="+mn-ea"/>
                <a:cs typeface="+mn-cs"/>
              </a:rPr>
              <a:t>LANDMÆLINGAR BT LAM1013</a:t>
            </a:r>
            <a:endParaRPr kumimoji="0" lang="is-I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32C6AE-17C7-409E-A9FE-C920BA265E2C}" type="slidenum">
              <a:rPr kumimoji="0" lang="is-I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s-I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98252937"/>
      </p:ext>
    </p:extLst>
  </p:cSld>
  <p:clrMapOvr>
    <a:masterClrMapping/>
  </p:clrMapOvr>
</p:sld>
</file>

<file path=ppt/theme/theme1.xml><?xml version="1.0" encoding="utf-8"?>
<a:theme xmlns:a="http://schemas.openxmlformats.org/drawingml/2006/main" name="Office-þema">
  <a:themeElements>
    <a:clrScheme name="Office-þ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þ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þ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TotalTime>
  <Words>1727</Words>
  <Application>Microsoft Office PowerPoint</Application>
  <PresentationFormat>Sýnt á skjá (4:3)</PresentationFormat>
  <Paragraphs>449</Paragraphs>
  <Slides>41</Slides>
  <Notes>20</Notes>
  <HiddenSlides>0</HiddenSlides>
  <MMClips>0</MMClips>
  <ScaleCrop>false</ScaleCrop>
  <HeadingPairs>
    <vt:vector size="6" baseType="variant">
      <vt:variant>
        <vt:lpstr>Notaðar leturgerðir</vt:lpstr>
      </vt:variant>
      <vt:variant>
        <vt:i4>3</vt:i4>
      </vt:variant>
      <vt:variant>
        <vt:lpstr>Þema</vt:lpstr>
      </vt:variant>
      <vt:variant>
        <vt:i4>2</vt:i4>
      </vt:variant>
      <vt:variant>
        <vt:lpstr>Skyggnutitlar</vt:lpstr>
      </vt:variant>
      <vt:variant>
        <vt:i4>41</vt:i4>
      </vt:variant>
    </vt:vector>
  </HeadingPairs>
  <TitlesOfParts>
    <vt:vector size="46" baseType="lpstr">
      <vt:lpstr>Arial</vt:lpstr>
      <vt:lpstr>Calibri</vt:lpstr>
      <vt:lpstr>Calibri Light</vt:lpstr>
      <vt:lpstr>Office-þema</vt:lpstr>
      <vt:lpstr>Office Theme</vt:lpstr>
      <vt:lpstr>LANDMÆLINGAR OG LANDUPPLÝSINGAKERFI</vt:lpstr>
      <vt:lpstr>KYNNING</vt:lpstr>
      <vt:lpstr>Hvað eru Landmælingar?</vt:lpstr>
      <vt:lpstr>Notkunnarsvið landmælinga</vt:lpstr>
      <vt:lpstr>Notkunarsvið landmælinga</vt:lpstr>
      <vt:lpstr>Geódetískar mælingar og mælingar í plani</vt:lpstr>
      <vt:lpstr>Helstu tæki sem notuð eru við landmælingar</vt:lpstr>
      <vt:lpstr>Handverkfæri</vt:lpstr>
      <vt:lpstr>MÁLBAND</vt:lpstr>
      <vt:lpstr>ÖNNUR HANDVERKFÆRI</vt:lpstr>
      <vt:lpstr>ÖNNUR HANDVERKFÆRI</vt:lpstr>
      <vt:lpstr>ÖNNUR HANDVERKFÆRI</vt:lpstr>
      <vt:lpstr>ÖNNUR HANDVERKFÆRI</vt:lpstr>
      <vt:lpstr>ÖNNUR HANDVERKFÆRI</vt:lpstr>
      <vt:lpstr>FJARLÆGÐARMÆLIR</vt:lpstr>
      <vt:lpstr>Laser verkfæri</vt:lpstr>
      <vt:lpstr>Hallamælitæki</vt:lpstr>
      <vt:lpstr>Theodólít (Teddi)</vt:lpstr>
      <vt:lpstr>Alstöð</vt:lpstr>
      <vt:lpstr>GPS/GNSS tæki</vt:lpstr>
      <vt:lpstr>Gagnastokkur</vt:lpstr>
      <vt:lpstr>Fjarkönnunargögn</vt:lpstr>
      <vt:lpstr>Loftmynd</vt:lpstr>
      <vt:lpstr>Drónamynd</vt:lpstr>
      <vt:lpstr>Hæðarlíkan</vt:lpstr>
      <vt:lpstr>Þríviddarlíkan</vt:lpstr>
      <vt:lpstr>Tegundir landmælingakerfa og aðgengi að þeim</vt:lpstr>
      <vt:lpstr>Landupplýsingakerfi</vt:lpstr>
      <vt:lpstr>Hugbúnaður</vt:lpstr>
      <vt:lpstr>Kennsluaðferðir</vt:lpstr>
      <vt:lpstr>Áætlun með fyrirvara um breytingar</vt:lpstr>
      <vt:lpstr>Áætlun</vt:lpstr>
      <vt:lpstr>Kennsluefni</vt:lpstr>
      <vt:lpstr>Námsmat</vt:lpstr>
      <vt:lpstr>Hópverkefni</vt:lpstr>
      <vt:lpstr>Einstaklingaverkefni</vt:lpstr>
      <vt:lpstr>Valfrjáls dæmi</vt:lpstr>
      <vt:lpstr>NÁKVÆMNI Í ÚTREIKNINGUM</vt:lpstr>
      <vt:lpstr>Hæfniviðmið</vt:lpstr>
      <vt:lpstr>Hæfniviðmið</vt:lpstr>
      <vt:lpstr>Hæfniviðmið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LANDMÆLINGAR OG LANDUPPLÝSINGAKERFI</dc:title>
  <dc:creator>Guðmundur Valsson - LMI</dc:creator>
  <cp:lastModifiedBy>Guðmundur Valsson - LMI</cp:lastModifiedBy>
  <cp:revision>2</cp:revision>
  <dcterms:created xsi:type="dcterms:W3CDTF">2022-08-15T21:01:18Z</dcterms:created>
  <dcterms:modified xsi:type="dcterms:W3CDTF">2023-08-25T10:21:41Z</dcterms:modified>
</cp:coreProperties>
</file>