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5" r:id="rId2"/>
    <p:sldId id="370" r:id="rId3"/>
    <p:sldId id="388" r:id="rId4"/>
    <p:sldId id="258" r:id="rId5"/>
    <p:sldId id="392" r:id="rId6"/>
    <p:sldId id="384" r:id="rId7"/>
    <p:sldId id="385" r:id="rId8"/>
    <p:sldId id="386" r:id="rId9"/>
    <p:sldId id="261" r:id="rId10"/>
    <p:sldId id="262" r:id="rId11"/>
    <p:sldId id="263" r:id="rId12"/>
    <p:sldId id="264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30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ðmundur Valsson - LMI" userId="2ca2b872-158c-47f7-aff1-9404c9852146" providerId="ADAL" clId="{83E2EC1E-1C91-4FFC-B8F0-18A238D486A5}"/>
    <pc:docChg chg="custSel delSld modSld">
      <pc:chgData name="Guðmundur Valsson - LMI" userId="2ca2b872-158c-47f7-aff1-9404c9852146" providerId="ADAL" clId="{83E2EC1E-1C91-4FFC-B8F0-18A238D486A5}" dt="2023-09-12T14:48:24.269" v="2" actId="2696"/>
      <pc:docMkLst>
        <pc:docMk/>
      </pc:docMkLst>
      <pc:sldChg chg="modSp mod">
        <pc:chgData name="Guðmundur Valsson - LMI" userId="2ca2b872-158c-47f7-aff1-9404c9852146" providerId="ADAL" clId="{83E2EC1E-1C91-4FFC-B8F0-18A238D486A5}" dt="2023-09-12T14:46:28.257" v="1" actId="27636"/>
        <pc:sldMkLst>
          <pc:docMk/>
          <pc:sldMk cId="2816703888" sldId="370"/>
        </pc:sldMkLst>
        <pc:spChg chg="mod">
          <ac:chgData name="Guðmundur Valsson - LMI" userId="2ca2b872-158c-47f7-aff1-9404c9852146" providerId="ADAL" clId="{83E2EC1E-1C91-4FFC-B8F0-18A238D486A5}" dt="2023-09-12T14:46:28.257" v="1" actId="27636"/>
          <ac:spMkLst>
            <pc:docMk/>
            <pc:sldMk cId="2816703888" sldId="370"/>
            <ac:spMk id="8" creationId="{7FBC9A7E-82F4-413E-B475-D97BFDC0B018}"/>
          </ac:spMkLst>
        </pc:spChg>
      </pc:sldChg>
      <pc:sldChg chg="del">
        <pc:chgData name="Guðmundur Valsson - LMI" userId="2ca2b872-158c-47f7-aff1-9404c9852146" providerId="ADAL" clId="{83E2EC1E-1C91-4FFC-B8F0-18A238D486A5}" dt="2023-09-12T14:48:24.269" v="2" actId="2696"/>
        <pc:sldMkLst>
          <pc:docMk/>
          <pc:sldMk cId="3240856824" sldId="3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59D4B-0055-49F0-AB47-3454E808EA41}" type="datetimeFigureOut">
              <a:rPr lang="is-IS" smtClean="0"/>
              <a:t>12.9.2023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B29BC-C6F4-4C41-96FB-77BA4405445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178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95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36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66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512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546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322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15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7624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090412-BD45-462E-8FE0-91A100EB2DB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48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4695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5115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3677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983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413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711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2760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1956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9194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4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LANDMÆLINGAR BT LAM1012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2619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myschool.ru.is/myschool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hr.is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Guðmundur Þór Valsson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LANDMÆLINGAR BT LAM1012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2C6AE-17C7-409E-A9FE-C920BA265E2C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5362" name="AutoShape 2" descr="https://myschool.ru.is/myschool/System/skins/HR4/sitelogo.jpg">
            <a:hlinkClick r:id="rId13"/>
          </p:cNvPr>
          <p:cNvSpPr>
            <a:spLocks noChangeAspect="1" noChangeArrowheads="1"/>
          </p:cNvSpPr>
          <p:nvPr userDrawn="1"/>
        </p:nvSpPr>
        <p:spPr bwMode="auto">
          <a:xfrm>
            <a:off x="2473325" y="-5143500"/>
            <a:ext cx="95250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pic>
        <p:nvPicPr>
          <p:cNvPr id="8" name="Picture 2" descr="Háskólinn í Reykjavík">
            <a:hlinkClick r:id="rId14" tooltip="Háskólinn í Reykjavík - forsíða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4282" y="214290"/>
            <a:ext cx="2381250" cy="714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95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rsonal.psu.edu/cdg3/ConvInst/Calibration/Checking%20the%20Instrument%20Plummet.mp4" TargetMode="External"/><Relationship Id="rId2" Type="http://schemas.openxmlformats.org/officeDocument/2006/relationships/hyperlink" Target="http://personal.psu.edu/cdg3/ConvInst/Calibration/Checking%20the%20Tripod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209800"/>
            <a:ext cx="3886200" cy="282397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Hlutar</a:t>
            </a:r>
            <a:r>
              <a:rPr lang="en-US"/>
              <a:t> á </a:t>
            </a:r>
            <a:r>
              <a:rPr lang="en-US" err="1"/>
              <a:t>tribraki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err="1">
                <a:latin typeface="Arial" pitchFamily="34" charset="0"/>
                <a:cs typeface="Arial" pitchFamily="34" charset="0"/>
              </a:rPr>
              <a:t>Optískt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lóð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Dósaíbella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Stilliskrúfur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Klemma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til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að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læsa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9000" y="2209800"/>
            <a:ext cx="15240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3581400"/>
            <a:ext cx="20574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590800" y="4419600"/>
            <a:ext cx="29718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8000" y="4267200"/>
            <a:ext cx="4267200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F6C6C550-B928-4CDD-8007-B07ACA5B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0CCE1EC4-E6A3-4E6A-B9F0-240A2539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395444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810000" y="4306486"/>
            <a:ext cx="228600" cy="1869601"/>
            <a:chOff x="2133600" y="4361753"/>
            <a:chExt cx="228600" cy="1869601"/>
          </a:xfrm>
        </p:grpSpPr>
        <p:sp>
          <p:nvSpPr>
            <p:cNvPr id="4" name="Isosceles Triangle 3"/>
            <p:cNvSpPr/>
            <p:nvPr/>
          </p:nvSpPr>
          <p:spPr>
            <a:xfrm flipV="1">
              <a:off x="2133600" y="4361753"/>
              <a:ext cx="228600" cy="186960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 flipV="1">
              <a:off x="2133600" y="5715000"/>
              <a:ext cx="228600" cy="454253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29" name="Straight Connector 28"/>
          <p:cNvCxnSpPr/>
          <p:nvPr/>
        </p:nvCxnSpPr>
        <p:spPr>
          <a:xfrm flipH="1">
            <a:off x="2816184" y="4361753"/>
            <a:ext cx="1035381" cy="1991875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697" y="1982610"/>
            <a:ext cx="7315200" cy="4465320"/>
          </a:xfrm>
        </p:spPr>
        <p:txBody>
          <a:bodyPr>
            <a:normAutofit/>
          </a:bodyPr>
          <a:lstStyle/>
          <a:p>
            <a:r>
              <a:rPr lang="is-IS" sz="2800">
                <a:latin typeface="Arial" pitchFamily="34" charset="0"/>
                <a:cs typeface="Arial" pitchFamily="34" charset="0"/>
              </a:rPr>
              <a:t>Færum til fæturna á þrífætinum þannig </a:t>
            </a:r>
            <a:r>
              <a:rPr lang="is-IS" sz="2800" err="1">
                <a:latin typeface="Arial" pitchFamily="34" charset="0"/>
                <a:cs typeface="Arial" pitchFamily="34" charset="0"/>
              </a:rPr>
              <a:t>dósalíbellan</a:t>
            </a:r>
            <a:r>
              <a:rPr lang="is-IS" sz="2800">
                <a:latin typeface="Arial" pitchFamily="34" charset="0"/>
                <a:cs typeface="Arial" pitchFamily="34" charset="0"/>
              </a:rPr>
              <a:t> fari í miðjuna</a:t>
            </a:r>
          </a:p>
          <a:p>
            <a:pPr lvl="1"/>
            <a:r>
              <a:rPr lang="is-IS" sz="2400">
                <a:latin typeface="Arial" pitchFamily="34" charset="0"/>
                <a:cs typeface="Arial" pitchFamily="34" charset="0"/>
              </a:rPr>
              <a:t>Viljum samt ekki að fæturnir lyftist eða fari niður</a:t>
            </a:r>
          </a:p>
          <a:p>
            <a:pPr lvl="1"/>
            <a:r>
              <a:rPr lang="is-IS" sz="2400">
                <a:latin typeface="Arial" pitchFamily="34" charset="0"/>
                <a:cs typeface="Arial" pitchFamily="34" charset="0"/>
              </a:rPr>
              <a:t>Setjum </a:t>
            </a:r>
            <a:r>
              <a:rPr lang="is-IS" sz="2400" err="1">
                <a:latin typeface="Arial" pitchFamily="34" charset="0"/>
                <a:cs typeface="Arial" pitchFamily="34" charset="0"/>
              </a:rPr>
              <a:t>farg</a:t>
            </a:r>
            <a:r>
              <a:rPr lang="is-IS" sz="2400">
                <a:latin typeface="Arial" pitchFamily="34" charset="0"/>
                <a:cs typeface="Arial" pitchFamily="34" charset="0"/>
              </a:rPr>
              <a:t> á skónna á þrífætinum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3606251" y="4021554"/>
            <a:ext cx="667952" cy="189726"/>
            <a:chOff x="7172648" y="4193705"/>
            <a:chExt cx="294952" cy="130645"/>
          </a:xfrm>
        </p:grpSpPr>
        <p:sp>
          <p:nvSpPr>
            <p:cNvPr id="42" name="Rectangle 41"/>
            <p:cNvSpPr/>
            <p:nvPr/>
          </p:nvSpPr>
          <p:spPr>
            <a:xfrm>
              <a:off x="7200559" y="4238625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91063" y="4243393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195628" y="4193705"/>
              <a:ext cx="218752" cy="473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7195628" y="4324350"/>
              <a:ext cx="218752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ounded Rectangle 39"/>
            <p:cNvSpPr/>
            <p:nvPr/>
          </p:nvSpPr>
          <p:spPr>
            <a:xfrm>
              <a:off x="7172648" y="4263938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362822" y="4263999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419110" y="4217366"/>
              <a:ext cx="48490" cy="1203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 flipH="1">
            <a:off x="2885740" y="4239479"/>
            <a:ext cx="1035380" cy="199187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21121" y="4239479"/>
            <a:ext cx="1035380" cy="199187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859" y="6075495"/>
            <a:ext cx="280031" cy="172905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>
            <a:off x="3663014" y="4230735"/>
            <a:ext cx="495388" cy="874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324600" y="4419600"/>
            <a:ext cx="1143000" cy="12192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662058" y="4796970"/>
            <a:ext cx="471714" cy="51101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943272" y="4665392"/>
            <a:ext cx="381000" cy="37800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810000" y="4224288"/>
            <a:ext cx="228600" cy="485212"/>
            <a:chOff x="2133600" y="4086788"/>
            <a:chExt cx="228600" cy="485212"/>
          </a:xfrm>
        </p:grpSpPr>
        <p:sp>
          <p:nvSpPr>
            <p:cNvPr id="11" name="Rectangle 10"/>
            <p:cNvSpPr/>
            <p:nvPr/>
          </p:nvSpPr>
          <p:spPr>
            <a:xfrm>
              <a:off x="2133600" y="4086788"/>
              <a:ext cx="228600" cy="1072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21360000">
              <a:off x="2147455" y="4168986"/>
              <a:ext cx="45719" cy="40301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180000">
              <a:off x="2316481" y="4191000"/>
              <a:ext cx="45719" cy="381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gsetningarstaðgengill 8">
            <a:extLst>
              <a:ext uri="{FF2B5EF4-FFF2-40B4-BE49-F238E27FC236}">
                <a16:creationId xmlns:a16="http://schemas.microsoft.com/office/drawing/2014/main" id="{FA706216-FC58-4595-B014-8BB2C1A2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íðufótarstaðgengill 14">
            <a:extLst>
              <a:ext uri="{FF2B5EF4-FFF2-40B4-BE49-F238E27FC236}">
                <a16:creationId xmlns:a16="http://schemas.microsoft.com/office/drawing/2014/main" id="{4AC70B77-1F12-4F16-B5D3-82CBFD53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6823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51445E-7 L -0.02187 0.00324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4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6.2963E-6 C 4.72222E-6 0.01874 4.72222E-6 0.03772 4.72222E-6 0.05647 L 4.72222E-6 0.04444 " pathEditMode="relative" ptsTypes="fAA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52 -0.00092 L -0.02552 0.0323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153400" cy="2706074"/>
          </a:xfrm>
        </p:spPr>
        <p:txBody>
          <a:bodyPr>
            <a:normAutofit fontScale="92500" lnSpcReduction="20000"/>
          </a:bodyPr>
          <a:lstStyle/>
          <a:p>
            <a:r>
              <a:rPr lang="en-US" err="1">
                <a:latin typeface="Arial" pitchFamily="34" charset="0"/>
                <a:cs typeface="Arial" pitchFamily="34" charset="0"/>
              </a:rPr>
              <a:t>Athugum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hvort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tækið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sé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yfir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fastmerkinu</a:t>
            </a:r>
            <a:r>
              <a:rPr lang="en-US">
                <a:latin typeface="Arial" pitchFamily="34" charset="0"/>
                <a:cs typeface="Arial" pitchFamily="34" charset="0"/>
              </a:rPr>
              <a:t> (</a:t>
            </a:r>
            <a:r>
              <a:rPr lang="en-US" err="1">
                <a:latin typeface="Arial" pitchFamily="34" charset="0"/>
                <a:cs typeface="Arial" pitchFamily="34" charset="0"/>
              </a:rPr>
              <a:t>mun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líklega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hreyfast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þegar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við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eigum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við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þrífótinn</a:t>
            </a:r>
            <a:r>
              <a:rPr lang="en-US">
                <a:latin typeface="Arial" pitchFamily="34" charset="0"/>
                <a:cs typeface="Arial" pitchFamily="34" charset="0"/>
              </a:rPr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err="1">
                <a:latin typeface="Arial" pitchFamily="34" charset="0"/>
                <a:cs typeface="Arial" pitchFamily="34" charset="0"/>
              </a:rPr>
              <a:t>Fínstillum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dósalíbelluna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með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skrúfunum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pPr marL="850392" lvl="1" indent="-457200">
              <a:buFont typeface="+mj-lt"/>
              <a:buAutoNum type="arabicPeriod"/>
            </a:pPr>
            <a:r>
              <a:rPr lang="en-US" err="1">
                <a:latin typeface="Arial" pitchFamily="34" charset="0"/>
                <a:cs typeface="Arial" pitchFamily="34" charset="0"/>
              </a:rPr>
              <a:t>Losum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upp</a:t>
            </a:r>
            <a:r>
              <a:rPr lang="en-US">
                <a:latin typeface="Arial" pitchFamily="34" charset="0"/>
                <a:cs typeface="Arial" pitchFamily="34" charset="0"/>
              </a:rPr>
              <a:t> á </a:t>
            </a:r>
            <a:r>
              <a:rPr lang="en-US" err="1">
                <a:latin typeface="Arial" pitchFamily="34" charset="0"/>
                <a:cs typeface="Arial" pitchFamily="34" charset="0"/>
              </a:rPr>
              <a:t>skrúfunni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sem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heldur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tribrakinu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við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þrífótinn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og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færum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þannig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að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optíska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lóðið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sé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yfir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fastmerkinu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pPr lvl="2"/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86" y="4378621"/>
            <a:ext cx="2133424" cy="205418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628396" y="4893530"/>
            <a:ext cx="762176" cy="813129"/>
            <a:chOff x="5715000" y="2895600"/>
            <a:chExt cx="762176" cy="813129"/>
          </a:xfrm>
        </p:grpSpPr>
        <p:sp>
          <p:nvSpPr>
            <p:cNvPr id="6" name="Oval 5"/>
            <p:cNvSpPr/>
            <p:nvPr/>
          </p:nvSpPr>
          <p:spPr>
            <a:xfrm>
              <a:off x="5715000" y="2895600"/>
              <a:ext cx="762176" cy="8131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063518" y="3262086"/>
              <a:ext cx="76288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888444" y="4332146"/>
            <a:ext cx="838200" cy="1333969"/>
            <a:chOff x="6477000" y="4685831"/>
            <a:chExt cx="485778" cy="746219"/>
          </a:xfrm>
        </p:grpSpPr>
        <p:sp>
          <p:nvSpPr>
            <p:cNvPr id="12" name="Rounded Rectangle 11"/>
            <p:cNvSpPr/>
            <p:nvPr/>
          </p:nvSpPr>
          <p:spPr>
            <a:xfrm>
              <a:off x="6505578" y="4830664"/>
              <a:ext cx="457200" cy="6085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609488" y="4838231"/>
              <a:ext cx="228600" cy="4572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54068" y="4685831"/>
              <a:ext cx="332510" cy="381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477000" y="483823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838088" y="5194296"/>
              <a:ext cx="48490" cy="1938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11007" y="5346325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01511" y="5351093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606076" y="5301405"/>
              <a:ext cx="218752" cy="473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606076" y="5432050"/>
              <a:ext cx="218752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6583096" y="5371638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773270" y="5371699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829558" y="5325066"/>
              <a:ext cx="48490" cy="1203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201573" y="5736754"/>
            <a:ext cx="248246" cy="794943"/>
            <a:chOff x="7332199" y="5823838"/>
            <a:chExt cx="248246" cy="794943"/>
          </a:xfrm>
        </p:grpSpPr>
        <p:sp>
          <p:nvSpPr>
            <p:cNvPr id="7" name="Rounded Rectangle 6"/>
            <p:cNvSpPr/>
            <p:nvPr/>
          </p:nvSpPr>
          <p:spPr>
            <a:xfrm>
              <a:off x="7332199" y="6255802"/>
              <a:ext cx="248246" cy="36297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399652" y="5823838"/>
              <a:ext cx="88962" cy="43196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Dagsetningarstaðgengill 9">
            <a:extLst>
              <a:ext uri="{FF2B5EF4-FFF2-40B4-BE49-F238E27FC236}">
                <a16:creationId xmlns:a16="http://schemas.microsoft.com/office/drawing/2014/main" id="{A609A9B6-0ABE-4B87-BD35-A2BFEE72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íðufótarstaðgengill 10">
            <a:extLst>
              <a:ext uri="{FF2B5EF4-FFF2-40B4-BE49-F238E27FC236}">
                <a16:creationId xmlns:a16="http://schemas.microsoft.com/office/drawing/2014/main" id="{FB5D216D-BDAA-4FB1-BA56-E52997E9D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369250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5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693 L -0.00886 0.0143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0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5" presetClass="entr" presetSubtype="0" repeatCount="2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err="1">
                <a:latin typeface="Arial" pitchFamily="34" charset="0"/>
                <a:cs typeface="Arial" pitchFamily="34" charset="0"/>
              </a:rPr>
              <a:t>Ef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eitthvað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snýst</a:t>
            </a:r>
            <a:r>
              <a:rPr lang="en-US" sz="2400">
                <a:latin typeface="Arial" pitchFamily="34" charset="0"/>
                <a:cs typeface="Arial" pitchFamily="34" charset="0"/>
              </a:rPr>
              <a:t> í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skrefinu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hér</a:t>
            </a:r>
            <a:r>
              <a:rPr lang="en-US" sz="2400">
                <a:latin typeface="Arial" pitchFamily="34" charset="0"/>
                <a:cs typeface="Arial" pitchFamily="34" charset="0"/>
              </a:rPr>
              <a:t> á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undan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þá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fer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líbellan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af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stað</a:t>
            </a:r>
            <a:endParaRPr lang="en-US" sz="240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err="1">
                <a:latin typeface="Arial" pitchFamily="34" charset="0"/>
                <a:cs typeface="Arial" pitchFamily="34" charset="0"/>
              </a:rPr>
              <a:t>Stillum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líbeluna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aftur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með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skrúfunum</a:t>
            </a:r>
            <a:endParaRPr lang="en-US" sz="240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err="1">
                <a:latin typeface="Arial" pitchFamily="34" charset="0"/>
                <a:cs typeface="Arial" pitchFamily="34" charset="0"/>
              </a:rPr>
              <a:t>Færum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yfir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fastmerkið</a:t>
            </a:r>
            <a:endParaRPr lang="en-US" sz="240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err="1">
                <a:latin typeface="Arial" pitchFamily="34" charset="0"/>
                <a:cs typeface="Arial" pitchFamily="34" charset="0"/>
              </a:rPr>
              <a:t>Endurtökum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skref</a:t>
            </a:r>
            <a:r>
              <a:rPr lang="en-US" sz="2400">
                <a:latin typeface="Arial" pitchFamily="34" charset="0"/>
                <a:cs typeface="Arial" pitchFamily="34" charset="0"/>
              </a:rPr>
              <a:t> 2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og</a:t>
            </a:r>
            <a:r>
              <a:rPr lang="en-US" sz="2400">
                <a:latin typeface="Arial" pitchFamily="34" charset="0"/>
                <a:cs typeface="Arial" pitchFamily="34" charset="0"/>
              </a:rPr>
              <a:t> 3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þar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til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líbellan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er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rétt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og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beint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yfir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fastmerkinu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974" y="4495800"/>
            <a:ext cx="2133424" cy="205418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733800" y="4876800"/>
            <a:ext cx="762176" cy="813129"/>
            <a:chOff x="5715000" y="2895600"/>
            <a:chExt cx="762176" cy="813129"/>
          </a:xfrm>
        </p:grpSpPr>
        <p:sp>
          <p:nvSpPr>
            <p:cNvPr id="6" name="Oval 5"/>
            <p:cNvSpPr/>
            <p:nvPr/>
          </p:nvSpPr>
          <p:spPr>
            <a:xfrm>
              <a:off x="5715000" y="2895600"/>
              <a:ext cx="762176" cy="8131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063518" y="3262086"/>
              <a:ext cx="76288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5DEA880E-8F98-46D9-92A9-0F8986D5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íðufótarstaðgengill 6">
            <a:extLst>
              <a:ext uri="{FF2B5EF4-FFF2-40B4-BE49-F238E27FC236}">
                <a16:creationId xmlns:a16="http://schemas.microsoft.com/office/drawing/2014/main" id="{CF9CDC33-488B-44FD-94AF-B64C7F54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66824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4A28A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4A28A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repeatCount="3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416 L 0.0151 0.03653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20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65320"/>
          </a:xfrm>
        </p:spPr>
        <p:txBody>
          <a:bodyPr>
            <a:normAutofit/>
          </a:bodyPr>
          <a:lstStyle/>
          <a:p>
            <a:r>
              <a:rPr lang="en-US" sz="3200" err="1">
                <a:latin typeface="Arial" pitchFamily="34" charset="0"/>
                <a:cs typeface="Arial" pitchFamily="34" charset="0"/>
              </a:rPr>
              <a:t>Fyrir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reyndan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mælingamann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tekur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þessi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aðgerð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minna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en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eina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mínútu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sz="3200" err="1">
                <a:latin typeface="Arial" pitchFamily="34" charset="0"/>
                <a:cs typeface="Arial" pitchFamily="34" charset="0"/>
              </a:rPr>
              <a:t>En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þetta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þarfnast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>
                <a:latin typeface="Arial" pitchFamily="34" charset="0"/>
                <a:cs typeface="Arial" pitchFamily="34" charset="0"/>
              </a:rPr>
              <a:t>æfingar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og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útsjónasemi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46C8554F-DBCC-4E91-AB3F-F7E897D2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882E7C76-AEEF-4AC7-BD52-9FB7CEFB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41446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0FFB-9185-40D1-B31A-149ECAEA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Uppsetning</a:t>
            </a:r>
            <a:r>
              <a:rPr lang="en-US"/>
              <a:t> á </a:t>
            </a:r>
            <a:r>
              <a:rPr lang="en-US" err="1"/>
              <a:t>tæki</a:t>
            </a:r>
            <a:r>
              <a:rPr lang="en-US"/>
              <a:t> </a:t>
            </a:r>
            <a:r>
              <a:rPr lang="en-US" err="1"/>
              <a:t>yfir</a:t>
            </a:r>
            <a:r>
              <a:rPr lang="en-US"/>
              <a:t> </a:t>
            </a:r>
            <a:r>
              <a:rPr lang="en-US" err="1"/>
              <a:t>fastmerki</a:t>
            </a:r>
            <a:endParaRPr lang="is-IS"/>
          </a:p>
        </p:txBody>
      </p:sp>
      <p:sp>
        <p:nvSpPr>
          <p:cNvPr id="8" name="Staðgengill efnis 7">
            <a:extLst>
              <a:ext uri="{FF2B5EF4-FFF2-40B4-BE49-F238E27FC236}">
                <a16:creationId xmlns:a16="http://schemas.microsoft.com/office/drawing/2014/main" id="{7FBC9A7E-82F4-413E-B475-D97BFDC0B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/>
              <a:t>Þegar stilla á upp tæki þarf vönduð vinnubrögð</a:t>
            </a:r>
          </a:p>
          <a:p>
            <a:r>
              <a:rPr lang="is-IS" dirty="0"/>
              <a:t>Þrífótur þarf einnig að vera í lagi</a:t>
            </a:r>
          </a:p>
          <a:p>
            <a:r>
              <a:rPr lang="is-IS" dirty="0"/>
              <a:t>Til lítils að vera með nákvæm tæki ef við erum með lélegan þrífót</a:t>
            </a:r>
          </a:p>
          <a:p>
            <a:r>
              <a:rPr lang="is-IS" dirty="0">
                <a:hlinkClick r:id="rId2"/>
              </a:rPr>
              <a:t>Umhirða á þrífótum</a:t>
            </a:r>
            <a:endParaRPr lang="is-IS" dirty="0"/>
          </a:p>
          <a:p>
            <a:r>
              <a:rPr lang="is-IS" dirty="0"/>
              <a:t>Passa að líbella  á tribracki og optískt lóð sé rétt annars verður öll mælingin vitlaus</a:t>
            </a:r>
          </a:p>
          <a:p>
            <a:r>
              <a:rPr lang="is-IS" dirty="0">
                <a:hlinkClick r:id="rId3"/>
              </a:rPr>
              <a:t>Tribrack athugað</a:t>
            </a:r>
            <a:endParaRPr lang="is-IS" dirty="0"/>
          </a:p>
          <a:p>
            <a:r>
              <a:rPr lang="is-IS" dirty="0"/>
              <a:t>Uppsetning á tæki yfir fastmerki á bæði við alstöðvamælingar og GNSS mælingar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F5794-96BB-4C3D-B1B6-08E8DC95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3A3D4-F648-466A-A1B4-00EB30311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81670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140"/>
            <a:ext cx="8229600" cy="3528060"/>
          </a:xfrm>
        </p:spPr>
        <p:txBody>
          <a:bodyPr>
            <a:normAutofit/>
          </a:bodyPr>
          <a:lstStyle/>
          <a:p>
            <a:r>
              <a:rPr lang="is-IS" sz="2800">
                <a:latin typeface="Arial" pitchFamily="34" charset="0"/>
                <a:cs typeface="Arial" pitchFamily="34" charset="0"/>
              </a:rPr>
              <a:t>Togið fætur á þrífæti út þannig að hæðin á  tækinu verið í passlegri hæð fyrir mælingamann</a:t>
            </a:r>
          </a:p>
          <a:p>
            <a:r>
              <a:rPr lang="is-IS" sz="2800">
                <a:latin typeface="Arial" pitchFamily="34" charset="0"/>
                <a:cs typeface="Arial" pitchFamily="34" charset="0"/>
              </a:rPr>
              <a:t>Stigið þrífótinn vel niður í jörðina þannig að hann sé nokkurn vegin yfir fastmerkinu</a:t>
            </a:r>
          </a:p>
          <a:p>
            <a:pPr lvl="1"/>
            <a:r>
              <a:rPr lang="is-IS" sz="2400">
                <a:latin typeface="Arial" pitchFamily="34" charset="0"/>
                <a:cs typeface="Arial" pitchFamily="34" charset="0"/>
              </a:rPr>
              <a:t>Látið stein falla niður frá miðju </a:t>
            </a:r>
            <a:r>
              <a:rPr lang="is-IS" sz="2400" err="1">
                <a:latin typeface="Arial" pitchFamily="34" charset="0"/>
                <a:cs typeface="Arial" pitchFamily="34" charset="0"/>
              </a:rPr>
              <a:t>þrífóts</a:t>
            </a:r>
            <a:endParaRPr lang="is-IS" sz="2400">
              <a:latin typeface="Arial" pitchFamily="34" charset="0"/>
              <a:cs typeface="Arial" pitchFamily="34" charset="0"/>
            </a:endParaRPr>
          </a:p>
          <a:p>
            <a:pPr lvl="1"/>
            <a:r>
              <a:rPr lang="is-IS" sz="2400">
                <a:latin typeface="Arial" pitchFamily="34" charset="0"/>
                <a:cs typeface="Arial" pitchFamily="34" charset="0"/>
              </a:rPr>
              <a:t>Ætti að lenda nærri fastmerkinu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776061" y="3996794"/>
            <a:ext cx="1944914" cy="2146379"/>
            <a:chOff x="6858000" y="4318329"/>
            <a:chExt cx="914400" cy="1377621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6858000" y="4324350"/>
              <a:ext cx="457200" cy="13716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315200" y="4324350"/>
              <a:ext cx="457200" cy="13716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15200" y="4324350"/>
              <a:ext cx="0" cy="11430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848" y="5519739"/>
              <a:ext cx="123655" cy="119062"/>
            </a:xfrm>
            <a:prstGeom prst="rect">
              <a:avLst/>
            </a:prstGeom>
          </p:spPr>
        </p:pic>
        <p:cxnSp>
          <p:nvCxnSpPr>
            <p:cNvPr id="34" name="Straight Arrow Connector 33"/>
            <p:cNvCxnSpPr/>
            <p:nvPr/>
          </p:nvCxnSpPr>
          <p:spPr>
            <a:xfrm>
              <a:off x="7310675" y="4324350"/>
              <a:ext cx="4525" cy="11596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201226" y="4318329"/>
              <a:ext cx="218752" cy="602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8-Point Star 9"/>
          <p:cNvSpPr/>
          <p:nvPr/>
        </p:nvSpPr>
        <p:spPr>
          <a:xfrm>
            <a:off x="7705655" y="4038600"/>
            <a:ext cx="76200" cy="76200"/>
          </a:xfrm>
          <a:prstGeom prst="star8">
            <a:avLst/>
          </a:prstGeom>
          <a:solidFill>
            <a:srgbClr val="F0740E"/>
          </a:solidFill>
          <a:ln>
            <a:solidFill>
              <a:srgbClr val="F07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458200" y="5074674"/>
            <a:ext cx="457200" cy="97945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477000" y="5074674"/>
            <a:ext cx="533400" cy="106849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050973" y="4961191"/>
            <a:ext cx="692727" cy="687896"/>
            <a:chOff x="3616037" y="5787007"/>
            <a:chExt cx="692727" cy="687896"/>
          </a:xfrm>
        </p:grpSpPr>
        <p:sp>
          <p:nvSpPr>
            <p:cNvPr id="14" name="Oval 13"/>
            <p:cNvSpPr/>
            <p:nvPr/>
          </p:nvSpPr>
          <p:spPr>
            <a:xfrm>
              <a:off x="3616037" y="5787007"/>
              <a:ext cx="692727" cy="6878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62400" y="5787007"/>
              <a:ext cx="0" cy="66781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4" idx="3"/>
              <a:endCxn id="14" idx="7"/>
            </p:cNvCxnSpPr>
            <p:nvPr/>
          </p:nvCxnSpPr>
          <p:spPr>
            <a:xfrm flipV="1">
              <a:off x="3717485" y="5887747"/>
              <a:ext cx="489831" cy="48641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gsetningarstaðgengill 11">
            <a:extLst>
              <a:ext uri="{FF2B5EF4-FFF2-40B4-BE49-F238E27FC236}">
                <a16:creationId xmlns:a16="http://schemas.microsoft.com/office/drawing/2014/main" id="{1F7E645D-917E-46C5-8605-F19F3D9A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íðufótarstaðgengill 14">
            <a:extLst>
              <a:ext uri="{FF2B5EF4-FFF2-40B4-BE49-F238E27FC236}">
                <a16:creationId xmlns:a16="http://schemas.microsoft.com/office/drawing/2014/main" id="{2EB2EFAE-3130-464D-9F8A-E5E7C320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5524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00313 0.272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92501"/>
            <a:ext cx="7315200" cy="2270219"/>
          </a:xfrm>
        </p:spPr>
        <p:txBody>
          <a:bodyPr>
            <a:noAutofit/>
          </a:bodyPr>
          <a:lstStyle/>
          <a:p>
            <a:r>
              <a:rPr lang="en-US" sz="2400" err="1">
                <a:latin typeface="Arial" pitchFamily="34" charset="0"/>
                <a:cs typeface="Arial" pitchFamily="34" charset="0"/>
              </a:rPr>
              <a:t>Ef</a:t>
            </a:r>
            <a:r>
              <a:rPr lang="en-US" sz="2400">
                <a:latin typeface="Arial" pitchFamily="34" charset="0"/>
                <a:cs typeface="Arial" pitchFamily="34" charset="0"/>
              </a:rPr>
              <a:t> tribrach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hefur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optískt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lóð</a:t>
            </a:r>
            <a:endParaRPr lang="en-US" sz="240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err="1">
                <a:latin typeface="Arial" pitchFamily="34" charset="0"/>
                <a:cs typeface="Arial" pitchFamily="34" charset="0"/>
              </a:rPr>
              <a:t>Leysum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við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klemmuna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err="1">
                <a:latin typeface="Arial" pitchFamily="34" charset="0"/>
                <a:cs typeface="Arial" pitchFamily="34" charset="0"/>
              </a:rPr>
              <a:t>Fjarlægjum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tribrch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af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tæki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>
                <a:latin typeface="Arial" pitchFamily="34" charset="0"/>
                <a:cs typeface="Arial" pitchFamily="34" charset="0"/>
              </a:rPr>
              <a:t>Festum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það</a:t>
            </a:r>
            <a:r>
              <a:rPr lang="en-US" sz="2000">
                <a:latin typeface="Arial" pitchFamily="34" charset="0"/>
                <a:cs typeface="Arial" pitchFamily="34" charset="0"/>
              </a:rPr>
              <a:t> á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þrífótinn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r>
              <a:rPr lang="en-US" sz="2400" err="1">
                <a:latin typeface="Arial" pitchFamily="34" charset="0"/>
                <a:cs typeface="Arial" pitchFamily="34" charset="0"/>
              </a:rPr>
              <a:t>Ef</a:t>
            </a:r>
            <a:r>
              <a:rPr lang="en-US" sz="2400">
                <a:latin typeface="Arial" pitchFamily="34" charset="0"/>
                <a:cs typeface="Arial" pitchFamily="34" charset="0"/>
              </a:rPr>
              <a:t> ekki,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setjum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við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tækið</a:t>
            </a:r>
            <a:r>
              <a:rPr lang="en-US" sz="2400">
                <a:latin typeface="Arial" pitchFamily="34" charset="0"/>
                <a:cs typeface="Arial" pitchFamily="34" charset="0"/>
              </a:rPr>
              <a:t> á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þrífótinn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010400" y="3657600"/>
            <a:ext cx="485778" cy="609600"/>
            <a:chOff x="7058022" y="3733800"/>
            <a:chExt cx="485778" cy="609600"/>
          </a:xfrm>
        </p:grpSpPr>
        <p:sp>
          <p:nvSpPr>
            <p:cNvPr id="12" name="Rounded Rectangle 11"/>
            <p:cNvSpPr/>
            <p:nvPr/>
          </p:nvSpPr>
          <p:spPr>
            <a:xfrm>
              <a:off x="7086600" y="3878633"/>
              <a:ext cx="457200" cy="6085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190510" y="3886200"/>
              <a:ext cx="228600" cy="4572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135090" y="3733800"/>
              <a:ext cx="332510" cy="381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058022" y="388620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7419110" y="4242265"/>
              <a:ext cx="48490" cy="1938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16496" y="4273174"/>
            <a:ext cx="294952" cy="130645"/>
            <a:chOff x="7172648" y="4193705"/>
            <a:chExt cx="294952" cy="130645"/>
          </a:xfrm>
        </p:grpSpPr>
        <p:sp>
          <p:nvSpPr>
            <p:cNvPr id="42" name="Rectangle 41"/>
            <p:cNvSpPr/>
            <p:nvPr/>
          </p:nvSpPr>
          <p:spPr>
            <a:xfrm>
              <a:off x="7200559" y="4238625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91063" y="4243393"/>
              <a:ext cx="19389" cy="690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195628" y="4193705"/>
              <a:ext cx="218752" cy="4731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7195628" y="4324350"/>
              <a:ext cx="218752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ounded Rectangle 39"/>
            <p:cNvSpPr/>
            <p:nvPr/>
          </p:nvSpPr>
          <p:spPr>
            <a:xfrm>
              <a:off x="7172648" y="4263938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362822" y="4263999"/>
              <a:ext cx="76200" cy="31227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419110" y="4217366"/>
              <a:ext cx="48490" cy="1203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83821" y="4783930"/>
            <a:ext cx="914400" cy="1388270"/>
            <a:chOff x="6858000" y="4307680"/>
            <a:chExt cx="914400" cy="1388270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6858000" y="4324350"/>
              <a:ext cx="457200" cy="13716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315200" y="4324350"/>
              <a:ext cx="457200" cy="13716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15200" y="4324350"/>
              <a:ext cx="0" cy="114300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8848" y="5519739"/>
              <a:ext cx="123655" cy="119062"/>
            </a:xfrm>
            <a:prstGeom prst="rect">
              <a:avLst/>
            </a:prstGeom>
          </p:spPr>
        </p:pic>
        <p:cxnSp>
          <p:nvCxnSpPr>
            <p:cNvPr id="34" name="Straight Arrow Connector 33"/>
            <p:cNvCxnSpPr/>
            <p:nvPr/>
          </p:nvCxnSpPr>
          <p:spPr>
            <a:xfrm>
              <a:off x="7309334" y="4307680"/>
              <a:ext cx="5866" cy="11763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201226" y="4318329"/>
              <a:ext cx="218752" cy="6021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DD1A8FC7-3B63-447E-A3BF-C125E102C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4E3EE5AF-E846-48BA-98C3-844601FA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50149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08 L 0.00018 0.0554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26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2.89017E-6 L -2.22222E-6 0.0554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2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209800"/>
            <a:ext cx="3886200" cy="282397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Hlutar</a:t>
            </a:r>
            <a:r>
              <a:rPr lang="en-US"/>
              <a:t> á </a:t>
            </a:r>
            <a:r>
              <a:rPr lang="en-US" err="1"/>
              <a:t>tribraki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err="1">
                <a:latin typeface="Arial" pitchFamily="34" charset="0"/>
                <a:cs typeface="Arial" pitchFamily="34" charset="0"/>
              </a:rPr>
              <a:t>Optískt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lóð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Dósaíbella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Stilliskrúfur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  <a:p>
            <a:r>
              <a:rPr lang="en-US" err="1">
                <a:latin typeface="Arial" pitchFamily="34" charset="0"/>
                <a:cs typeface="Arial" pitchFamily="34" charset="0"/>
              </a:rPr>
              <a:t>Klemma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til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að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err="1">
                <a:latin typeface="Arial" pitchFamily="34" charset="0"/>
                <a:cs typeface="Arial" pitchFamily="34" charset="0"/>
              </a:rPr>
              <a:t>læsa</a:t>
            </a:r>
            <a:endParaRPr lang="en-US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9000" y="2209800"/>
            <a:ext cx="15240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3581400"/>
            <a:ext cx="20574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590800" y="4419600"/>
            <a:ext cx="29718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8000" y="4267200"/>
            <a:ext cx="4267200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F6C6C550-B928-4CDD-8007-B07ACA5B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0CCE1EC4-E6A3-4E6A-B9F0-240A2539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404191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685800"/>
            <a:ext cx="8229600" cy="1143000"/>
          </a:xfrm>
        </p:spPr>
        <p:txBody>
          <a:bodyPr/>
          <a:lstStyle/>
          <a:p>
            <a:r>
              <a:rPr lang="en-US" err="1"/>
              <a:t>Fjarlægjum</a:t>
            </a:r>
            <a:r>
              <a:rPr lang="en-US"/>
              <a:t> </a:t>
            </a:r>
            <a:r>
              <a:rPr lang="en-US" err="1"/>
              <a:t>parlax</a:t>
            </a:r>
            <a:r>
              <a:rPr lang="en-US"/>
              <a:t> </a:t>
            </a:r>
            <a:r>
              <a:rPr lang="en-US" err="1"/>
              <a:t>úr</a:t>
            </a:r>
            <a:r>
              <a:rPr lang="en-US"/>
              <a:t> </a:t>
            </a:r>
            <a:r>
              <a:rPr lang="en-US" err="1"/>
              <a:t>optíska</a:t>
            </a:r>
            <a:r>
              <a:rPr lang="en-US"/>
              <a:t> </a:t>
            </a:r>
            <a:r>
              <a:rPr lang="en-US" err="1"/>
              <a:t>lóðin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495800" cy="4434840"/>
          </a:xfrm>
        </p:spPr>
        <p:txBody>
          <a:bodyPr/>
          <a:lstStyle/>
          <a:p>
            <a:r>
              <a:rPr lang="is-IS"/>
              <a:t>Vírar eða hringur sýnast loðnir sem bendir til þess að þeir séu úr fókus</a:t>
            </a:r>
          </a:p>
          <a:p>
            <a:pPr lvl="1"/>
            <a:r>
              <a:rPr lang="is-IS"/>
              <a:t>Þarf að stilla fókus á </a:t>
            </a:r>
            <a:r>
              <a:rPr lang="is-IS" err="1"/>
              <a:t>augnstykki</a:t>
            </a:r>
            <a:endParaRPr lang="is-IS"/>
          </a:p>
          <a:p>
            <a:r>
              <a:rPr lang="is-IS"/>
              <a:t>Fatmerkið er loðið</a:t>
            </a:r>
          </a:p>
          <a:p>
            <a:pPr lvl="1"/>
            <a:r>
              <a:rPr lang="is-IS"/>
              <a:t>Þarf að stilla fókusinn á </a:t>
            </a:r>
            <a:r>
              <a:rPr lang="is-IS" err="1"/>
              <a:t>object</a:t>
            </a:r>
            <a:r>
              <a:rPr lang="is-IS"/>
              <a:t> linsunni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257800" y="2590800"/>
            <a:ext cx="3429000" cy="3581400"/>
            <a:chOff x="5257800" y="2590800"/>
            <a:chExt cx="3429000" cy="3581400"/>
          </a:xfrm>
        </p:grpSpPr>
        <p:sp>
          <p:nvSpPr>
            <p:cNvPr id="3" name="4-Point Star 2"/>
            <p:cNvSpPr/>
            <p:nvPr/>
          </p:nvSpPr>
          <p:spPr>
            <a:xfrm>
              <a:off x="6515100" y="3931225"/>
              <a:ext cx="914400" cy="914400"/>
            </a:xfrm>
            <a:prstGeom prst="star4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257800" y="2590800"/>
              <a:ext cx="3429000" cy="3581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6903025" y="2590800"/>
              <a:ext cx="0" cy="15240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315200" y="4326080"/>
              <a:ext cx="1371600" cy="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15200" y="4450770"/>
              <a:ext cx="1371600" cy="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045040" y="2590800"/>
              <a:ext cx="0" cy="15240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4" idx="4"/>
            </p:cNvCxnSpPr>
            <p:nvPr/>
          </p:nvCxnSpPr>
          <p:spPr>
            <a:xfrm flipH="1">
              <a:off x="6972300" y="4572000"/>
              <a:ext cx="3465" cy="16002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4" idx="2"/>
            </p:cNvCxnSpPr>
            <p:nvPr/>
          </p:nvCxnSpPr>
          <p:spPr>
            <a:xfrm>
              <a:off x="5257800" y="4381500"/>
              <a:ext cx="1524000" cy="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903025" y="4381500"/>
              <a:ext cx="142015" cy="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975765" y="4326080"/>
              <a:ext cx="0" cy="12469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257800" y="2590800"/>
            <a:ext cx="3429000" cy="3581400"/>
            <a:chOff x="5791200" y="-152400"/>
            <a:chExt cx="3429000" cy="3581400"/>
          </a:xfrm>
        </p:grpSpPr>
        <p:sp>
          <p:nvSpPr>
            <p:cNvPr id="17" name="4-Point Star 16"/>
            <p:cNvSpPr/>
            <p:nvPr/>
          </p:nvSpPr>
          <p:spPr>
            <a:xfrm>
              <a:off x="7048500" y="1184565"/>
              <a:ext cx="914400" cy="914400"/>
            </a:xfrm>
            <a:prstGeom prst="star4">
              <a:avLst/>
            </a:prstGeom>
            <a:solidFill>
              <a:srgbClr val="FFFF00"/>
            </a:solidFill>
            <a:ln>
              <a:noFill/>
            </a:ln>
            <a:effectLst>
              <a:glow rad="101600">
                <a:srgbClr val="FFC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5791200" y="-152400"/>
              <a:ext cx="3429000" cy="3581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436425" y="-152400"/>
              <a:ext cx="0" cy="15240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848600" y="1582880"/>
              <a:ext cx="1371600" cy="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848600" y="1707570"/>
              <a:ext cx="1371600" cy="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578440" y="-152400"/>
              <a:ext cx="0" cy="15240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18" idx="4"/>
            </p:cNvCxnSpPr>
            <p:nvPr/>
          </p:nvCxnSpPr>
          <p:spPr>
            <a:xfrm flipH="1">
              <a:off x="7505700" y="1828800"/>
              <a:ext cx="3465" cy="16002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8" idx="2"/>
            </p:cNvCxnSpPr>
            <p:nvPr/>
          </p:nvCxnSpPr>
          <p:spPr>
            <a:xfrm>
              <a:off x="5791200" y="1638300"/>
              <a:ext cx="1524000" cy="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36425" y="1638300"/>
              <a:ext cx="142015" cy="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09165" y="1582880"/>
              <a:ext cx="0" cy="12469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D6247FA7-57A8-47A6-AA8B-8447F8F9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Síðufótarstaðgengill 12">
            <a:extLst>
              <a:ext uri="{FF2B5EF4-FFF2-40B4-BE49-F238E27FC236}">
                <a16:creationId xmlns:a16="http://schemas.microsoft.com/office/drawing/2014/main" id="{5F840787-E0F0-461C-A2F3-5A8C54E0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06930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-Point Star 2"/>
          <p:cNvSpPr/>
          <p:nvPr/>
        </p:nvSpPr>
        <p:spPr>
          <a:xfrm>
            <a:off x="6238010" y="3702625"/>
            <a:ext cx="914400" cy="91440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err="1"/>
              <a:t>Hvernig</a:t>
            </a:r>
            <a:r>
              <a:rPr lang="en-US"/>
              <a:t> </a:t>
            </a:r>
            <a:r>
              <a:rPr lang="en-US" err="1"/>
              <a:t>uppgötvum</a:t>
            </a:r>
            <a:r>
              <a:rPr lang="en-US"/>
              <a:t> </a:t>
            </a:r>
            <a:r>
              <a:rPr lang="en-US" err="1"/>
              <a:t>við</a:t>
            </a:r>
            <a:r>
              <a:rPr lang="en-US"/>
              <a:t> </a:t>
            </a:r>
            <a:r>
              <a:rPr lang="en-US" err="1"/>
              <a:t>paralax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err="1"/>
              <a:t>Færum</a:t>
            </a:r>
            <a:r>
              <a:rPr lang="en-US"/>
              <a:t> </a:t>
            </a:r>
            <a:r>
              <a:rPr lang="en-US" err="1"/>
              <a:t>augað</a:t>
            </a:r>
            <a:r>
              <a:rPr lang="en-US"/>
              <a:t> </a:t>
            </a:r>
            <a:r>
              <a:rPr lang="en-US" err="1"/>
              <a:t>upp</a:t>
            </a:r>
            <a:r>
              <a:rPr lang="en-US"/>
              <a:t> </a:t>
            </a:r>
            <a:r>
              <a:rPr lang="en-US" err="1"/>
              <a:t>og</a:t>
            </a:r>
            <a:r>
              <a:rPr lang="en-US"/>
              <a:t> </a:t>
            </a:r>
            <a:r>
              <a:rPr lang="en-US" err="1"/>
              <a:t>niður</a:t>
            </a:r>
            <a:endParaRPr lang="en-US"/>
          </a:p>
          <a:p>
            <a:r>
              <a:rPr lang="en-US" err="1"/>
              <a:t>Fatmerkið</a:t>
            </a:r>
            <a:r>
              <a:rPr lang="en-US"/>
              <a:t> </a:t>
            </a:r>
            <a:r>
              <a:rPr lang="en-US" err="1"/>
              <a:t>virðist</a:t>
            </a:r>
            <a:r>
              <a:rPr lang="en-US"/>
              <a:t> á </a:t>
            </a:r>
            <a:r>
              <a:rPr lang="en-US" err="1"/>
              <a:t>hreyfingu</a:t>
            </a:r>
            <a:r>
              <a:rPr lang="en-US"/>
              <a:t> </a:t>
            </a:r>
            <a:r>
              <a:rPr lang="en-US" err="1"/>
              <a:t>miðað</a:t>
            </a:r>
            <a:r>
              <a:rPr lang="en-US"/>
              <a:t> </a:t>
            </a:r>
            <a:r>
              <a:rPr lang="en-US" err="1"/>
              <a:t>við</a:t>
            </a:r>
            <a:r>
              <a:rPr lang="en-US"/>
              <a:t> </a:t>
            </a:r>
            <a:r>
              <a:rPr lang="en-US" err="1"/>
              <a:t>víranna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80710" y="2362200"/>
            <a:ext cx="3429000" cy="3581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625935" y="2362200"/>
            <a:ext cx="0" cy="152400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38110" y="4097480"/>
            <a:ext cx="1371600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38110" y="4222170"/>
            <a:ext cx="1371600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67950" y="2362200"/>
            <a:ext cx="0" cy="152400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4" idx="4"/>
          </p:cNvCxnSpPr>
          <p:nvPr/>
        </p:nvCxnSpPr>
        <p:spPr>
          <a:xfrm flipH="1">
            <a:off x="6695210" y="4343400"/>
            <a:ext cx="3465" cy="160020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2"/>
          </p:cNvCxnSpPr>
          <p:nvPr/>
        </p:nvCxnSpPr>
        <p:spPr>
          <a:xfrm>
            <a:off x="4980710" y="4152900"/>
            <a:ext cx="1524000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625935" y="4152900"/>
            <a:ext cx="142015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698675" y="4097480"/>
            <a:ext cx="0" cy="12469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3505200" y="3657600"/>
            <a:ext cx="838200" cy="914400"/>
            <a:chOff x="3352800" y="3886200"/>
            <a:chExt cx="990600" cy="914400"/>
          </a:xfrm>
        </p:grpSpPr>
        <p:sp>
          <p:nvSpPr>
            <p:cNvPr id="15" name="Chord 14"/>
            <p:cNvSpPr/>
            <p:nvPr/>
          </p:nvSpPr>
          <p:spPr>
            <a:xfrm rot="12240000">
              <a:off x="3352800" y="3886200"/>
              <a:ext cx="990600" cy="914400"/>
            </a:xfrm>
            <a:prstGeom prst="chor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Chord 17"/>
            <p:cNvSpPr/>
            <p:nvPr/>
          </p:nvSpPr>
          <p:spPr>
            <a:xfrm rot="12240000">
              <a:off x="4128967" y="4237175"/>
              <a:ext cx="190500" cy="228600"/>
            </a:xfrm>
            <a:prstGeom prst="chor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B3AB4663-7F1F-4F38-91BD-FFEBDB6D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íðufótarstaðgengill 6">
            <a:extLst>
              <a:ext uri="{FF2B5EF4-FFF2-40B4-BE49-F238E27FC236}">
                <a16:creationId xmlns:a16="http://schemas.microsoft.com/office/drawing/2014/main" id="{7F79E142-4FE0-44F5-98BC-0FC52E4A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128190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28000" decel="28000" autoRev="1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035 -0.06065 L 0.00087 0.0615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6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22000" decel="22000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3.33333E-6 -0.05556 L 3.33333E-6 0.0555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-Point Star 2"/>
          <p:cNvSpPr/>
          <p:nvPr/>
        </p:nvSpPr>
        <p:spPr>
          <a:xfrm>
            <a:off x="6390410" y="3771900"/>
            <a:ext cx="914400" cy="91440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Hvernig</a:t>
            </a:r>
            <a:r>
              <a:rPr lang="en-US"/>
              <a:t> </a:t>
            </a:r>
            <a:r>
              <a:rPr lang="en-US" err="1"/>
              <a:t>leiðréttum</a:t>
            </a:r>
            <a:r>
              <a:rPr lang="en-US"/>
              <a:t> </a:t>
            </a:r>
            <a:r>
              <a:rPr lang="en-US" err="1"/>
              <a:t>við</a:t>
            </a:r>
            <a:r>
              <a:rPr lang="en-US"/>
              <a:t> </a:t>
            </a:r>
            <a:r>
              <a:rPr lang="en-US" err="1"/>
              <a:t>þetta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495800" cy="4434840"/>
          </a:xfrm>
        </p:spPr>
        <p:txBody>
          <a:bodyPr/>
          <a:lstStyle/>
          <a:p>
            <a:r>
              <a:rPr lang="en-US" err="1"/>
              <a:t>Báðir</a:t>
            </a:r>
            <a:r>
              <a:rPr lang="en-US"/>
              <a:t> </a:t>
            </a:r>
            <a:r>
              <a:rPr lang="en-US" err="1"/>
              <a:t>fókusar</a:t>
            </a:r>
            <a:r>
              <a:rPr lang="en-US"/>
              <a:t> </a:t>
            </a:r>
            <a:r>
              <a:rPr lang="en-US" err="1"/>
              <a:t>stilltir</a:t>
            </a:r>
            <a:r>
              <a:rPr lang="en-US"/>
              <a:t> </a:t>
            </a:r>
            <a:r>
              <a:rPr lang="en-US" err="1"/>
              <a:t>þannig</a:t>
            </a:r>
            <a:r>
              <a:rPr lang="en-US"/>
              <a:t> </a:t>
            </a:r>
            <a:r>
              <a:rPr lang="en-US" err="1"/>
              <a:t>að</a:t>
            </a:r>
            <a:r>
              <a:rPr lang="en-US"/>
              <a:t> </a:t>
            </a:r>
            <a:r>
              <a:rPr lang="en-US" err="1"/>
              <a:t>vírar</a:t>
            </a:r>
            <a:r>
              <a:rPr lang="en-US"/>
              <a:t> </a:t>
            </a:r>
            <a:r>
              <a:rPr lang="en-US" err="1"/>
              <a:t>og</a:t>
            </a:r>
            <a:r>
              <a:rPr lang="en-US"/>
              <a:t> </a:t>
            </a:r>
            <a:r>
              <a:rPr lang="en-US" err="1"/>
              <a:t>fastmerki</a:t>
            </a:r>
            <a:r>
              <a:rPr lang="en-US"/>
              <a:t> </a:t>
            </a:r>
            <a:r>
              <a:rPr lang="en-US" err="1"/>
              <a:t>sjást</a:t>
            </a:r>
            <a:r>
              <a:rPr lang="en-US"/>
              <a:t> í </a:t>
            </a:r>
            <a:r>
              <a:rPr lang="en-US" err="1"/>
              <a:t>góðum</a:t>
            </a:r>
            <a:r>
              <a:rPr lang="en-US"/>
              <a:t> </a:t>
            </a:r>
            <a:r>
              <a:rPr lang="en-US" err="1"/>
              <a:t>fókus</a:t>
            </a:r>
            <a:endParaRPr lang="en-US"/>
          </a:p>
          <a:p>
            <a:pPr lvl="1"/>
            <a:r>
              <a:rPr lang="en-US" err="1"/>
              <a:t>Færum</a:t>
            </a:r>
            <a:r>
              <a:rPr lang="en-US"/>
              <a:t> </a:t>
            </a:r>
            <a:r>
              <a:rPr lang="en-US" err="1"/>
              <a:t>augað</a:t>
            </a:r>
            <a:r>
              <a:rPr lang="en-US"/>
              <a:t> </a:t>
            </a:r>
            <a:r>
              <a:rPr lang="en-US" err="1"/>
              <a:t>upp</a:t>
            </a:r>
            <a:r>
              <a:rPr lang="en-US"/>
              <a:t> </a:t>
            </a:r>
            <a:r>
              <a:rPr lang="en-US" err="1"/>
              <a:t>og</a:t>
            </a:r>
            <a:r>
              <a:rPr lang="en-US"/>
              <a:t> </a:t>
            </a:r>
            <a:r>
              <a:rPr lang="en-US" err="1"/>
              <a:t>niður</a:t>
            </a:r>
            <a:endParaRPr lang="en-US"/>
          </a:p>
          <a:p>
            <a:pPr lvl="2"/>
            <a:r>
              <a:rPr lang="en-US" err="1"/>
              <a:t>Er</a:t>
            </a:r>
            <a:r>
              <a:rPr lang="en-US"/>
              <a:t> </a:t>
            </a:r>
            <a:r>
              <a:rPr lang="en-US" err="1"/>
              <a:t>einhver</a:t>
            </a:r>
            <a:r>
              <a:rPr lang="en-US"/>
              <a:t> </a:t>
            </a:r>
            <a:r>
              <a:rPr lang="en-US" err="1"/>
              <a:t>hreyfing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33110" y="2438400"/>
            <a:ext cx="3429000" cy="3581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778335" y="24384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90510" y="417368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190510" y="429837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920350" y="24384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4" idx="4"/>
          </p:cNvCxnSpPr>
          <p:nvPr/>
        </p:nvCxnSpPr>
        <p:spPr>
          <a:xfrm flipH="1">
            <a:off x="6847610" y="4419600"/>
            <a:ext cx="3465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2"/>
          </p:cNvCxnSpPr>
          <p:nvPr/>
        </p:nvCxnSpPr>
        <p:spPr>
          <a:xfrm>
            <a:off x="5133110" y="42291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78335" y="4229100"/>
            <a:ext cx="1420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51075" y="4173680"/>
            <a:ext cx="0" cy="124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0E0A9B31-D6A1-4CA8-B196-A884D55AF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íðufótarstaðgengill 10">
            <a:extLst>
              <a:ext uri="{FF2B5EF4-FFF2-40B4-BE49-F238E27FC236}">
                <a16:creationId xmlns:a16="http://schemas.microsoft.com/office/drawing/2014/main" id="{BFB29890-3337-4A04-B780-24A8E780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98623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960000">
            <a:off x="4510217" y="5036128"/>
            <a:ext cx="685800" cy="2286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err="1"/>
              <a:t>Uppsetning</a:t>
            </a:r>
            <a:r>
              <a:rPr lang="en-US" sz="4000"/>
              <a:t> á </a:t>
            </a:r>
            <a:r>
              <a:rPr lang="en-US" sz="4000" err="1"/>
              <a:t>tæki</a:t>
            </a:r>
            <a:r>
              <a:rPr lang="en-US" sz="4000"/>
              <a:t> </a:t>
            </a:r>
            <a:r>
              <a:rPr lang="en-US" sz="4000" err="1"/>
              <a:t>yfir</a:t>
            </a:r>
            <a:r>
              <a:rPr lang="en-US" sz="4000"/>
              <a:t> </a:t>
            </a:r>
            <a:r>
              <a:rPr lang="en-US" sz="4000" err="1"/>
              <a:t>fastmerki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315200" cy="4465320"/>
          </a:xfrm>
        </p:spPr>
        <p:txBody>
          <a:bodyPr>
            <a:normAutofit/>
          </a:bodyPr>
          <a:lstStyle/>
          <a:p>
            <a:r>
              <a:rPr lang="is-IS" sz="2800">
                <a:latin typeface="Arial" pitchFamily="34" charset="0"/>
                <a:cs typeface="Arial" pitchFamily="34" charset="0"/>
              </a:rPr>
              <a:t>Stillum optíska </a:t>
            </a:r>
            <a:r>
              <a:rPr lang="is-IS" sz="2800" err="1">
                <a:latin typeface="Arial" pitchFamily="34" charset="0"/>
                <a:cs typeface="Arial" pitchFamily="34" charset="0"/>
              </a:rPr>
              <a:t>lóðið</a:t>
            </a:r>
            <a:r>
              <a:rPr lang="is-IS" sz="2800">
                <a:latin typeface="Arial" pitchFamily="34" charset="0"/>
                <a:cs typeface="Arial" pitchFamily="34" charset="0"/>
              </a:rPr>
              <a:t> yfir fastmerkinu með því að nota stilliskrúfur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53562"/>
            <a:ext cx="2133424" cy="205418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143477" y="3911764"/>
            <a:ext cx="762176" cy="813129"/>
            <a:chOff x="5715000" y="2895600"/>
            <a:chExt cx="762176" cy="813129"/>
          </a:xfrm>
        </p:grpSpPr>
        <p:sp>
          <p:nvSpPr>
            <p:cNvPr id="6" name="Oval 5"/>
            <p:cNvSpPr/>
            <p:nvPr/>
          </p:nvSpPr>
          <p:spPr>
            <a:xfrm>
              <a:off x="5715000" y="2895600"/>
              <a:ext cx="762176" cy="8131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063518" y="3262086"/>
              <a:ext cx="76288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05400" y="3562869"/>
            <a:ext cx="609600" cy="64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81200" y="3532443"/>
            <a:ext cx="609600" cy="64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505112" y="6058266"/>
            <a:ext cx="609600" cy="64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 rot="900000">
            <a:off x="5213462" y="5148732"/>
            <a:ext cx="578427" cy="412172"/>
            <a:chOff x="5715000" y="5150428"/>
            <a:chExt cx="578427" cy="412172"/>
          </a:xfrm>
        </p:grpSpPr>
        <p:sp>
          <p:nvSpPr>
            <p:cNvPr id="9" name="Isosceles Triangle 8"/>
            <p:cNvSpPr/>
            <p:nvPr/>
          </p:nvSpPr>
          <p:spPr>
            <a:xfrm rot="5400000">
              <a:off x="5881255" y="5150428"/>
              <a:ext cx="412172" cy="41217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15000" y="5150428"/>
              <a:ext cx="304800" cy="4121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791200" y="5272056"/>
              <a:ext cx="152400" cy="1689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Dagsetningarstaðgengill 10">
            <a:extLst>
              <a:ext uri="{FF2B5EF4-FFF2-40B4-BE49-F238E27FC236}">
                <a16:creationId xmlns:a16="http://schemas.microsoft.com/office/drawing/2014/main" id="{97DE382C-5AFC-49F6-A51A-EA76A29B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Guðmundur Þór Valsson</a:t>
            </a:r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Síðufótarstaðgengill 11">
            <a:extLst>
              <a:ext uri="{FF2B5EF4-FFF2-40B4-BE49-F238E27FC236}">
                <a16:creationId xmlns:a16="http://schemas.microsoft.com/office/drawing/2014/main" id="{D04DF06E-DB7A-4F3B-9CCB-24A8C95E3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LANDMÆLINGAR BT LAM1012</a:t>
            </a:r>
          </a:p>
        </p:txBody>
      </p:sp>
    </p:spTree>
    <p:extLst>
      <p:ext uri="{BB962C8B-B14F-4D97-AF65-F5344CB8AC3E}">
        <p14:creationId xmlns:p14="http://schemas.microsoft.com/office/powerpoint/2010/main" val="2885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6633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33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7341E-6 L -0.07812 0.003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6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6633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33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12 0.0037 L -0.07812 0.0813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3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474</Words>
  <Application>Microsoft Office PowerPoint</Application>
  <PresentationFormat>On-screen Show (4:3)</PresentationFormat>
  <Paragraphs>104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1_Office Theme</vt:lpstr>
      <vt:lpstr>Hlutar á tribraki</vt:lpstr>
      <vt:lpstr>Uppsetning á tæki yfir fastmerki</vt:lpstr>
      <vt:lpstr>Uppsetning á tæki yfir fastmerki</vt:lpstr>
      <vt:lpstr>Uppsetning á tæki yfir fastmerki</vt:lpstr>
      <vt:lpstr>Hlutar á tribraki</vt:lpstr>
      <vt:lpstr>Fjarlægjum parlax úr optíska lóðin</vt:lpstr>
      <vt:lpstr>Hvernig uppgötvum við paralax</vt:lpstr>
      <vt:lpstr>Hvernig leiðréttum við þetta</vt:lpstr>
      <vt:lpstr>Uppsetning á tæki yfir fastmerki</vt:lpstr>
      <vt:lpstr>Uppsetning á tæki yfir fastmerki</vt:lpstr>
      <vt:lpstr>Uppsetning á tæki yfir fastmerki</vt:lpstr>
      <vt:lpstr>Uppsetning á tæki yfir fastmerki</vt:lpstr>
      <vt:lpstr>Uppsetning á tæki yfir fastmerki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Hlutar á tribraki</dc:title>
  <dc:creator>Guðmundur Valsson - LMI</dc:creator>
  <cp:lastModifiedBy>Guðmundur Valsson - LMI</cp:lastModifiedBy>
  <cp:revision>1</cp:revision>
  <dcterms:created xsi:type="dcterms:W3CDTF">2023-09-12T14:43:26Z</dcterms:created>
  <dcterms:modified xsi:type="dcterms:W3CDTF">2023-09-12T14:48:33Z</dcterms:modified>
</cp:coreProperties>
</file>