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89"/>
  </p:notesMasterIdLst>
  <p:sldIdLst>
    <p:sldId id="257" r:id="rId5"/>
    <p:sldId id="25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27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416" r:id="rId25"/>
    <p:sldId id="417" r:id="rId26"/>
    <p:sldId id="418" r:id="rId27"/>
    <p:sldId id="419" r:id="rId28"/>
    <p:sldId id="312" r:id="rId29"/>
    <p:sldId id="313" r:id="rId30"/>
    <p:sldId id="315" r:id="rId31"/>
    <p:sldId id="314" r:id="rId32"/>
    <p:sldId id="316" r:id="rId33"/>
    <p:sldId id="317" r:id="rId34"/>
    <p:sldId id="318" r:id="rId35"/>
    <p:sldId id="320" r:id="rId36"/>
    <p:sldId id="321" r:id="rId37"/>
    <p:sldId id="406" r:id="rId38"/>
    <p:sldId id="407" r:id="rId39"/>
    <p:sldId id="408" r:id="rId40"/>
    <p:sldId id="409" r:id="rId41"/>
    <p:sldId id="410" r:id="rId42"/>
    <p:sldId id="387" r:id="rId43"/>
    <p:sldId id="343" r:id="rId44"/>
    <p:sldId id="342" r:id="rId45"/>
    <p:sldId id="344" r:id="rId46"/>
    <p:sldId id="388" r:id="rId47"/>
    <p:sldId id="269" r:id="rId48"/>
    <p:sldId id="270" r:id="rId49"/>
    <p:sldId id="271" r:id="rId50"/>
    <p:sldId id="274" r:id="rId51"/>
    <p:sldId id="275" r:id="rId52"/>
    <p:sldId id="276" r:id="rId53"/>
    <p:sldId id="301" r:id="rId54"/>
    <p:sldId id="306" r:id="rId55"/>
    <p:sldId id="436" r:id="rId56"/>
    <p:sldId id="437" r:id="rId57"/>
    <p:sldId id="389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391" r:id="rId66"/>
    <p:sldId id="432" r:id="rId67"/>
    <p:sldId id="435" r:id="rId68"/>
    <p:sldId id="392" r:id="rId69"/>
    <p:sldId id="393" r:id="rId70"/>
    <p:sldId id="294" r:id="rId71"/>
    <p:sldId id="298" r:id="rId72"/>
    <p:sldId id="299" r:id="rId73"/>
    <p:sldId id="291" r:id="rId74"/>
    <p:sldId id="300" r:id="rId75"/>
    <p:sldId id="441" r:id="rId76"/>
    <p:sldId id="309" r:id="rId77"/>
    <p:sldId id="322" r:id="rId78"/>
    <p:sldId id="439" r:id="rId79"/>
    <p:sldId id="438" r:id="rId80"/>
    <p:sldId id="446" r:id="rId81"/>
    <p:sldId id="452" r:id="rId82"/>
    <p:sldId id="447" r:id="rId83"/>
    <p:sldId id="451" r:id="rId84"/>
    <p:sldId id="450" r:id="rId85"/>
    <p:sldId id="440" r:id="rId86"/>
    <p:sldId id="445" r:id="rId87"/>
    <p:sldId id="453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F18425-2A99-4965-964F-7AA8B9BE9AA7}" v="52" dt="2023-09-26T09:39:52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166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ðmundur Valsson - LMI" userId="2ca2b872-158c-47f7-aff1-9404c9852146" providerId="ADAL" clId="{8EF18425-2A99-4965-964F-7AA8B9BE9AA7}"/>
    <pc:docChg chg="undo redo custSel addSld delSld modSld sldOrd">
      <pc:chgData name="Guðmundur Valsson - LMI" userId="2ca2b872-158c-47f7-aff1-9404c9852146" providerId="ADAL" clId="{8EF18425-2A99-4965-964F-7AA8B9BE9AA7}" dt="2023-09-26T09:51:11.350" v="259" actId="20577"/>
      <pc:docMkLst>
        <pc:docMk/>
      </pc:docMkLst>
      <pc:sldChg chg="modSp mod">
        <pc:chgData name="Guðmundur Valsson - LMI" userId="2ca2b872-158c-47f7-aff1-9404c9852146" providerId="ADAL" clId="{8EF18425-2A99-4965-964F-7AA8B9BE9AA7}" dt="2023-09-26T09:17:28.646" v="9" actId="20577"/>
        <pc:sldMkLst>
          <pc:docMk/>
          <pc:sldMk cId="0" sldId="257"/>
        </pc:sldMkLst>
        <pc:spChg chg="mod">
          <ac:chgData name="Guðmundur Valsson - LMI" userId="2ca2b872-158c-47f7-aff1-9404c9852146" providerId="ADAL" clId="{8EF18425-2A99-4965-964F-7AA8B9BE9AA7}" dt="2023-09-26T09:17:28.646" v="9" actId="20577"/>
          <ac:spMkLst>
            <pc:docMk/>
            <pc:sldMk cId="0" sldId="257"/>
            <ac:spMk id="3" creationId="{00000000-0000-0000-0000-000000000000}"/>
          </ac:spMkLst>
        </pc:spChg>
      </pc:sldChg>
      <pc:sldChg chg="add del">
        <pc:chgData name="Guðmundur Valsson - LMI" userId="2ca2b872-158c-47f7-aff1-9404c9852146" providerId="ADAL" clId="{8EF18425-2A99-4965-964F-7AA8B9BE9AA7}" dt="2023-09-26T09:18:55.479" v="15" actId="47"/>
        <pc:sldMkLst>
          <pc:docMk/>
          <pc:sldMk cId="3542914677" sldId="264"/>
        </pc:sldMkLst>
      </pc:sldChg>
      <pc:sldChg chg="add">
        <pc:chgData name="Guðmundur Valsson - LMI" userId="2ca2b872-158c-47f7-aff1-9404c9852146" providerId="ADAL" clId="{8EF18425-2A99-4965-964F-7AA8B9BE9AA7}" dt="2023-09-26T09:36:13.301" v="72"/>
        <pc:sldMkLst>
          <pc:docMk/>
          <pc:sldMk cId="51384409" sldId="291"/>
        </pc:sldMkLst>
      </pc:sldChg>
      <pc:sldChg chg="ord">
        <pc:chgData name="Guðmundur Valsson - LMI" userId="2ca2b872-158c-47f7-aff1-9404c9852146" providerId="ADAL" clId="{8EF18425-2A99-4965-964F-7AA8B9BE9AA7}" dt="2023-09-26T09:27:15.469" v="21"/>
        <pc:sldMkLst>
          <pc:docMk/>
          <pc:sldMk cId="1126984033" sldId="300"/>
        </pc:sldMkLst>
      </pc:sldChg>
      <pc:sldChg chg="add del">
        <pc:chgData name="Guðmundur Valsson - LMI" userId="2ca2b872-158c-47f7-aff1-9404c9852146" providerId="ADAL" clId="{8EF18425-2A99-4965-964F-7AA8B9BE9AA7}" dt="2023-09-26T09:19:15.399" v="16" actId="47"/>
        <pc:sldMkLst>
          <pc:docMk/>
          <pc:sldMk cId="2000880212" sldId="305"/>
        </pc:sldMkLst>
      </pc:sldChg>
      <pc:sldChg chg="modSp mod">
        <pc:chgData name="Guðmundur Valsson - LMI" userId="2ca2b872-158c-47f7-aff1-9404c9852146" providerId="ADAL" clId="{8EF18425-2A99-4965-964F-7AA8B9BE9AA7}" dt="2023-09-26T09:38:20.152" v="104" actId="20577"/>
        <pc:sldMkLst>
          <pc:docMk/>
          <pc:sldMk cId="2940633773" sldId="316"/>
        </pc:sldMkLst>
        <pc:spChg chg="mod">
          <ac:chgData name="Guðmundur Valsson - LMI" userId="2ca2b872-158c-47f7-aff1-9404c9852146" providerId="ADAL" clId="{8EF18425-2A99-4965-964F-7AA8B9BE9AA7}" dt="2023-09-26T09:38:20.152" v="104" actId="20577"/>
          <ac:spMkLst>
            <pc:docMk/>
            <pc:sldMk cId="2940633773" sldId="316"/>
            <ac:spMk id="16" creationId="{4790E4FE-A6B2-46C2-9435-14B5ECA57A8E}"/>
          </ac:spMkLst>
        </pc:spChg>
      </pc:sldChg>
      <pc:sldChg chg="modSp mod">
        <pc:chgData name="Guðmundur Valsson - LMI" userId="2ca2b872-158c-47f7-aff1-9404c9852146" providerId="ADAL" clId="{8EF18425-2A99-4965-964F-7AA8B9BE9AA7}" dt="2023-09-26T09:20:17.129" v="19" actId="20577"/>
        <pc:sldMkLst>
          <pc:docMk/>
          <pc:sldMk cId="905728959" sldId="388"/>
        </pc:sldMkLst>
        <pc:spChg chg="mod">
          <ac:chgData name="Guðmundur Valsson - LMI" userId="2ca2b872-158c-47f7-aff1-9404c9852146" providerId="ADAL" clId="{8EF18425-2A99-4965-964F-7AA8B9BE9AA7}" dt="2023-09-26T09:20:17.129" v="19" actId="20577"/>
          <ac:spMkLst>
            <pc:docMk/>
            <pc:sldMk cId="905728959" sldId="388"/>
            <ac:spMk id="61441" creationId="{00000000-0000-0000-0000-000000000000}"/>
          </ac:spMkLst>
        </pc:spChg>
      </pc:sldChg>
      <pc:sldChg chg="modSp mod">
        <pc:chgData name="Guðmundur Valsson - LMI" userId="2ca2b872-158c-47f7-aff1-9404c9852146" providerId="ADAL" clId="{8EF18425-2A99-4965-964F-7AA8B9BE9AA7}" dt="2023-09-26T09:38:31.335" v="105" actId="20577"/>
        <pc:sldMkLst>
          <pc:docMk/>
          <pc:sldMk cId="1324364614" sldId="406"/>
        </pc:sldMkLst>
        <pc:spChg chg="mod">
          <ac:chgData name="Guðmundur Valsson - LMI" userId="2ca2b872-158c-47f7-aff1-9404c9852146" providerId="ADAL" clId="{8EF18425-2A99-4965-964F-7AA8B9BE9AA7}" dt="2023-09-26T09:38:31.335" v="105" actId="20577"/>
          <ac:spMkLst>
            <pc:docMk/>
            <pc:sldMk cId="1324364614" sldId="406"/>
            <ac:spMk id="87042" creationId="{00000000-0000-0000-0000-000000000000}"/>
          </ac:spMkLst>
        </pc:spChg>
        <pc:grpChg chg="mod">
          <ac:chgData name="Guðmundur Valsson - LMI" userId="2ca2b872-158c-47f7-aff1-9404c9852146" providerId="ADAL" clId="{8EF18425-2A99-4965-964F-7AA8B9BE9AA7}" dt="2023-09-26T09:18:25.794" v="12" actId="1076"/>
          <ac:grpSpMkLst>
            <pc:docMk/>
            <pc:sldMk cId="1324364614" sldId="406"/>
            <ac:grpSpMk id="87046" creationId="{00000000-0000-0000-0000-000000000000}"/>
          </ac:grpSpMkLst>
        </pc:grpChg>
      </pc:sldChg>
      <pc:sldChg chg="add del">
        <pc:chgData name="Guðmundur Valsson - LMI" userId="2ca2b872-158c-47f7-aff1-9404c9852146" providerId="ADAL" clId="{8EF18425-2A99-4965-964F-7AA8B9BE9AA7}" dt="2023-09-26T09:39:44.186" v="106" actId="2696"/>
        <pc:sldMkLst>
          <pc:docMk/>
          <pc:sldMk cId="2714213761" sldId="408"/>
        </pc:sldMkLst>
      </pc:sldChg>
      <pc:sldChg chg="add">
        <pc:chgData name="Guðmundur Valsson - LMI" userId="2ca2b872-158c-47f7-aff1-9404c9852146" providerId="ADAL" clId="{8EF18425-2A99-4965-964F-7AA8B9BE9AA7}" dt="2023-09-26T09:39:52.694" v="107"/>
        <pc:sldMkLst>
          <pc:docMk/>
          <pc:sldMk cId="3084770628" sldId="408"/>
        </pc:sldMkLst>
      </pc:sldChg>
      <pc:sldChg chg="add">
        <pc:chgData name="Guðmundur Valsson - LMI" userId="2ca2b872-158c-47f7-aff1-9404c9852146" providerId="ADAL" clId="{8EF18425-2A99-4965-964F-7AA8B9BE9AA7}" dt="2023-09-26T09:39:52.694" v="107"/>
        <pc:sldMkLst>
          <pc:docMk/>
          <pc:sldMk cId="785501914" sldId="409"/>
        </pc:sldMkLst>
      </pc:sldChg>
      <pc:sldChg chg="add del">
        <pc:chgData name="Guðmundur Valsson - LMI" userId="2ca2b872-158c-47f7-aff1-9404c9852146" providerId="ADAL" clId="{8EF18425-2A99-4965-964F-7AA8B9BE9AA7}" dt="2023-09-26T09:39:44.186" v="106" actId="2696"/>
        <pc:sldMkLst>
          <pc:docMk/>
          <pc:sldMk cId="3593570386" sldId="409"/>
        </pc:sldMkLst>
      </pc:sldChg>
      <pc:sldChg chg="add">
        <pc:chgData name="Guðmundur Valsson - LMI" userId="2ca2b872-158c-47f7-aff1-9404c9852146" providerId="ADAL" clId="{8EF18425-2A99-4965-964F-7AA8B9BE9AA7}" dt="2023-09-26T09:39:52.694" v="107"/>
        <pc:sldMkLst>
          <pc:docMk/>
          <pc:sldMk cId="1231869316" sldId="410"/>
        </pc:sldMkLst>
      </pc:sldChg>
      <pc:sldChg chg="modSp add del">
        <pc:chgData name="Guðmundur Valsson - LMI" userId="2ca2b872-158c-47f7-aff1-9404c9852146" providerId="ADAL" clId="{8EF18425-2A99-4965-964F-7AA8B9BE9AA7}" dt="2023-09-26T09:39:44.186" v="106" actId="2696"/>
        <pc:sldMkLst>
          <pc:docMk/>
          <pc:sldMk cId="3925323766" sldId="410"/>
        </pc:sldMkLst>
        <pc:spChg chg="mod">
          <ac:chgData name="Guðmundur Valsson - LMI" userId="2ca2b872-158c-47f7-aff1-9404c9852146" providerId="ADAL" clId="{8EF18425-2A99-4965-964F-7AA8B9BE9AA7}" dt="2023-09-26T09:35:25.482" v="71" actId="20577"/>
          <ac:spMkLst>
            <pc:docMk/>
            <pc:sldMk cId="3925323766" sldId="410"/>
            <ac:spMk id="10" creationId="{00000000-0000-0000-0000-000000000000}"/>
          </ac:spMkLst>
        </pc:spChg>
      </pc:sldChg>
      <pc:sldChg chg="add del">
        <pc:chgData name="Guðmundur Valsson - LMI" userId="2ca2b872-158c-47f7-aff1-9404c9852146" providerId="ADAL" clId="{8EF18425-2A99-4965-964F-7AA8B9BE9AA7}" dt="2023-09-26T09:18:52.713" v="13" actId="47"/>
        <pc:sldMkLst>
          <pc:docMk/>
          <pc:sldMk cId="2156283100" sldId="421"/>
        </pc:sldMkLst>
      </pc:sldChg>
      <pc:sldChg chg="add del">
        <pc:chgData name="Guðmundur Valsson - LMI" userId="2ca2b872-158c-47f7-aff1-9404c9852146" providerId="ADAL" clId="{8EF18425-2A99-4965-964F-7AA8B9BE9AA7}" dt="2023-09-26T09:18:54.121" v="14" actId="47"/>
        <pc:sldMkLst>
          <pc:docMk/>
          <pc:sldMk cId="2062437760" sldId="422"/>
        </pc:sldMkLst>
      </pc:sldChg>
      <pc:sldChg chg="modSp new mod">
        <pc:chgData name="Guðmundur Valsson - LMI" userId="2ca2b872-158c-47f7-aff1-9404c9852146" providerId="ADAL" clId="{8EF18425-2A99-4965-964F-7AA8B9BE9AA7}" dt="2023-09-26T09:51:11.350" v="259" actId="20577"/>
        <pc:sldMkLst>
          <pc:docMk/>
          <pc:sldMk cId="2250205442" sldId="453"/>
        </pc:sldMkLst>
        <pc:spChg chg="mod">
          <ac:chgData name="Guðmundur Valsson - LMI" userId="2ca2b872-158c-47f7-aff1-9404c9852146" providerId="ADAL" clId="{8EF18425-2A99-4965-964F-7AA8B9BE9AA7}" dt="2023-09-26T09:42:10.821" v="133" actId="20577"/>
          <ac:spMkLst>
            <pc:docMk/>
            <pc:sldMk cId="2250205442" sldId="453"/>
            <ac:spMk id="2" creationId="{2F23EB0D-42BF-DFB8-4F4F-85E200619D93}"/>
          </ac:spMkLst>
        </pc:spChg>
        <pc:spChg chg="mod">
          <ac:chgData name="Guðmundur Valsson - LMI" userId="2ca2b872-158c-47f7-aff1-9404c9852146" providerId="ADAL" clId="{8EF18425-2A99-4965-964F-7AA8B9BE9AA7}" dt="2023-09-26T09:51:11.350" v="259" actId="20577"/>
          <ac:spMkLst>
            <pc:docMk/>
            <pc:sldMk cId="2250205442" sldId="453"/>
            <ac:spMk id="3" creationId="{86A66297-CA97-2A01-BFB2-449FCA4D28A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19991-CADB-45CF-91BA-E4F54F7D7C40}" type="datetimeFigureOut">
              <a:rPr lang="is-IS" smtClean="0"/>
              <a:t>26.9.2023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0DF62-5FC7-4BDE-A2F3-7564E1278C1C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4809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55FB-7AF8-4479-B302-B61F4F66D97F}" type="slidenum">
              <a:rPr kumimoji="0" lang="is-I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s-I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82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D4215-6043-4418-8973-115C2C00FA7F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665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DF403-F0D2-4C6B-9FB5-B7DC549FF344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6953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35C48-8433-4EDB-A197-A4882D9289A0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3821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B3C946-D89A-4B74-8682-0E3C98AA74EE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494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3DDF0D-5E97-4F32-B5EB-4529AC58121E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35709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8EDB2-CBAB-4D9B-9313-BEA95A420F9F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13712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8EC5E-AE54-4D76-9CAF-B9314BEECA51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87969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71AF5-ADE8-4E92-B597-0821CCD29EF5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19664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518849-5799-4711-9871-314939DD5FC0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10275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69A79A-B57C-41AD-99BD-EC4268C7F398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3900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27636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3E60AD-40FA-4ACC-8812-6179B4D4D1F1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71854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7E0D25-D93C-4A3C-904F-4D6EC3D3C2D5}" type="slidenum">
              <a:rPr lang="is-IS" smtClean="0"/>
              <a:pPr>
                <a:defRPr/>
              </a:pPr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30880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7E0D25-D93C-4A3C-904F-4D6EC3D3C2D5}" type="slidenum">
              <a:rPr lang="is-IS" smtClean="0"/>
              <a:pPr>
                <a:defRPr/>
              </a:pPr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62309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7E0D25-D93C-4A3C-904F-4D6EC3D3C2D5}" type="slidenum">
              <a:rPr lang="is-IS" smtClean="0"/>
              <a:pPr>
                <a:defRPr/>
              </a:pPr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88009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7E0D25-D93C-4A3C-904F-4D6EC3D3C2D5}" type="slidenum">
              <a:rPr lang="is-IS" smtClean="0"/>
              <a:pPr>
                <a:defRPr/>
              </a:pPr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60928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10579-17BE-4E8C-96C6-2CF1912B8303}" type="slidenum">
              <a:rPr lang="is-IS" smtClean="0"/>
              <a:pPr>
                <a:defRPr/>
              </a:pPr>
              <a:t>34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2975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10579-17BE-4E8C-96C6-2CF1912B8303}" type="slidenum">
              <a:rPr lang="is-IS" smtClean="0"/>
              <a:pPr>
                <a:defRPr/>
              </a:pPr>
              <a:t>35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376717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10579-17BE-4E8C-96C6-2CF1912B8303}" type="slidenum">
              <a:rPr lang="is-IS" smtClean="0"/>
              <a:pPr>
                <a:defRPr/>
              </a:pPr>
              <a:t>36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979776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10579-17BE-4E8C-96C6-2CF1912B8303}" type="slidenum">
              <a:rPr lang="is-IS" smtClean="0"/>
              <a:pPr>
                <a:defRPr/>
              </a:pPr>
              <a:t>37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78861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10579-17BE-4E8C-96C6-2CF1912B8303}" type="slidenum">
              <a:rPr lang="is-IS" smtClean="0"/>
              <a:pPr>
                <a:defRPr/>
              </a:pPr>
              <a:t>38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814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DE96B3-D798-45EE-A895-93E158FB5AC4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72081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E43677-018E-4326-A161-F82D9F145B8F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667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167E52-4B90-42F5-8664-DB526EE3A013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85861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65B44-E179-434B-A688-A561F7ED25EE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9384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1012C4-D3FE-4F02-B425-D3D75B29286A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24172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46714-1DFB-4F51-AFB3-8E362E77FB8E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5819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44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26391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45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5771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620508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47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16594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48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99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DE96B3-D798-45EE-A895-93E158FB5AC4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2738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49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7858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50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298182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51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527324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331D54-D7C3-44AE-A3CB-59616043B9A2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00270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56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74958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57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161686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58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029131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59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43672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60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78211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61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6354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A7A22A-44DA-43BA-99E1-8EEB7B553711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093111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027EFA-EF86-46BB-BA02-51BB448C9C38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190357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63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539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64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475094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18C67C-346D-4A76-BB01-B0838840E69C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45734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9215E4-B80B-473D-945C-2B7196318300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884472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67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752952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68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86833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69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261634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70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560990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71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22706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7776BB-81C3-474B-B209-25125DE709FB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24093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72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938009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E566C-48C1-4C9C-A4B9-8E23AC953603}" type="slidenum">
              <a:rPr lang="is-IS" smtClean="0"/>
              <a:t>73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1967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66FFB8-50D8-4515-9A83-0A96499EEF60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1740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00B57-1BDF-4860-853A-307D27B106E9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221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00B57-1BDF-4860-853A-307D27B106E9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4258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31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6211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128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3710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2910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7492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6285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3318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4610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5074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211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myschool.ru.is/myschool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hr.is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5362" name="AutoShape 2" descr="https://myschool.ru.is/myschool/System/skins/HR4/sitelogo.jpg">
            <a:hlinkClick r:id="rId13"/>
          </p:cNvPr>
          <p:cNvSpPr>
            <a:spLocks noChangeAspect="1" noChangeArrowheads="1"/>
          </p:cNvSpPr>
          <p:nvPr userDrawn="1"/>
        </p:nvSpPr>
        <p:spPr bwMode="auto">
          <a:xfrm>
            <a:off x="2473325" y="-5143500"/>
            <a:ext cx="952500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8" name="Picture 2" descr="Háskólinn í Reykjavík">
            <a:hlinkClick r:id="rId14" tooltip="Háskólinn í Reykjavík - forsíða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69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r.i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GNSS (GPS) hvernig virkar þetta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BT LAM1012</a:t>
            </a:r>
          </a:p>
          <a:p>
            <a:r>
              <a:rPr lang="is-IS" dirty="0">
                <a:solidFill>
                  <a:schemeClr val="tx1"/>
                </a:solidFill>
              </a:rPr>
              <a:t>Haustönn 2023</a:t>
            </a:r>
          </a:p>
        </p:txBody>
      </p:sp>
      <p:pic>
        <p:nvPicPr>
          <p:cNvPr id="6" name="Picture 2" descr="Háskólinn í Reykjavík">
            <a:hlinkClick r:id="rId3" tooltip="Háskólinn í Reykjavík - forsíða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359BEC9-F1FB-472E-9983-A5764A3F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E39C55C2-B7AE-4F2C-9A6E-9CFC5DFEA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2BC8854F-832E-45BC-A1D7-B08E637B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Gervitunglin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9925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Hvert gervitungl hefur 4 atómklukkur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2 cesium og 2 rubidium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Grunnbylgjan hefur tíðnina 10,23 MHz (e. fundamental frequency)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Burðarbylgjurnar eru 2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L1=1575,42 MHz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L2=1227,60 MHz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4519C-C72B-48D3-ACE5-BBF9A50D6C6E}" type="slidenum">
              <a:rPr lang="is-IS"/>
              <a:pPr>
                <a:defRPr/>
              </a:pPr>
              <a:t>10</a:t>
            </a:fld>
            <a:endParaRPr lang="is-IS"/>
          </a:p>
        </p:txBody>
      </p:sp>
      <p:pic>
        <p:nvPicPr>
          <p:cNvPr id="26630" name="Picture 4" descr="GPS-S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638" y="1822450"/>
            <a:ext cx="38100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7363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Gervitunglin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9925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sz="3000" dirty="0"/>
              <a:t>Í nýjustu gervitunglunum er búið að bæta við einni burðarbylgju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sz="2600" dirty="0"/>
              <a:t>L5=1176,45 MHz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sz="2600" dirty="0"/>
              <a:t>Ný rás fyrir almenna notendur, L2C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sz="3000" dirty="0"/>
              <a:t>Bylgjurnar bera upplýsingar um tíma, staðsetningu, almanak og jónahvolfið frá tunglunum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F24A8-F2ED-43F4-A138-62C570F0BEA4}" type="slidenum">
              <a:rPr lang="is-IS"/>
              <a:pPr>
                <a:defRPr/>
              </a:pPr>
              <a:t>11</a:t>
            </a:fld>
            <a:endParaRPr lang="is-IS"/>
          </a:p>
        </p:txBody>
      </p:sp>
      <p:pic>
        <p:nvPicPr>
          <p:cNvPr id="28678" name="Picture 4" descr="GPS-S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638" y="1822450"/>
            <a:ext cx="38100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371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GPS-MERKI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C/A-kóði (e. Clear/Acquistion code) 1,023 MHz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Fyrir almenna notendur, þ.e. handtæki og leiðsögutæki í bíla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Bylgjulengd 293,1 m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Er mótaður á L1 með tvítöluformi (e. binary) +1/-1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P-kóði (e. Precision-code)  10,23 MHz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Fyrir bandaríkjaher og aðra samþykkta notendur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Bylgjulengd 29,31 m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Er mótaður á L1 og L2 með tvítöluformi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M-kóði er nýr kóði fyrir bandaríkjaher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E8F831-D419-44D0-BA19-698540B340D8}" type="slidenum">
              <a:rPr lang="is-IS"/>
              <a:pPr>
                <a:defRPr/>
              </a:pPr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6994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Stjórnstöðvar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35513" cy="361791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5 stjórnstöðar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Aðalstjórnstöðin er í Colorado Springs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Stjórnstöðvarnar fylgjast með gervitunglunum, bæði “heilsu” þeirra og staðsetningu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Stjórnstöðvarnar senda leiðréttingar til gervitunglanna ef á þarf að halda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608E0-5358-4AC9-85B3-6CFAB9AE2F9F}" type="slidenum">
              <a:rPr lang="is-IS"/>
              <a:pPr>
                <a:defRPr/>
              </a:pPr>
              <a:t>13</a:t>
            </a:fld>
            <a:endParaRPr lang="is-IS"/>
          </a:p>
        </p:txBody>
      </p:sp>
      <p:pic>
        <p:nvPicPr>
          <p:cNvPr id="32774" name="Picture 5" descr="GPS-Master-ne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8050" y="2041525"/>
            <a:ext cx="42672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1573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GPS-MÓTTAKARAR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Skipta má GPS-móttökurum í tvo flokka: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Leiðsögutæki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Mælingatæki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GPS-móttakari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Loftnet og móttökurásir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Kvartsklukka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Úrvinnsluhluti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Gagnageymslu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Notendahluta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Aflgjafa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9FA32C-6488-4EB3-B58C-6891A22FE5A5}" type="slidenum">
              <a:rPr lang="is-IS"/>
              <a:pPr>
                <a:defRPr/>
              </a:pPr>
              <a:t>14</a:t>
            </a:fld>
            <a:endParaRPr lang="is-IS"/>
          </a:p>
        </p:txBody>
      </p:sp>
      <p:pic>
        <p:nvPicPr>
          <p:cNvPr id="34822" name="Picture 2" descr="Trimble TSC2 Contro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7163" y="4159250"/>
            <a:ext cx="2081212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4" descr="http://www.trimble.com/embeddedsystems/graphics/products/antenna-companion-modules_01_k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4775" y="4378325"/>
            <a:ext cx="19431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6" descr="http://garmin.is/images/product/billinn/nuvi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211455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8" descr="http://garmin.is/images/product/utivistin/60cs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9263" y="21875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5478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Öryggisstefna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Passíft kerfi sem er aðgengilegt fyrir alla notendur með rétt tæki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Standard Poistioning Service (SPS)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Hernaðarkerfi sem er aðgengilegt fyrir ákveðna aðila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Precise Positioning Service (PPS)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Takmarkanir á aðgangi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Dregið úr nákvæmni með því að rugla merkið fyrir almenna notendur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Dulkóðun á P-kóða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Þannig að einungis þeir sem geta ráðið dulkóðunina fá fulla nákvæmni (bandaríkjaher)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is-IS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6DFE2-658A-49F7-BDF0-8AF55E56EF50}" type="slidenum">
              <a:rPr lang="is-IS"/>
              <a:pPr>
                <a:defRPr/>
              </a:pPr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437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GPS-MÆLINGAR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94663" cy="452596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Merkið frá gervitunglunum ferðast með ljóshraða, þ.e. ~3x10</a:t>
            </a:r>
            <a:r>
              <a:rPr lang="is-IS" baseline="30000"/>
              <a:t>8</a:t>
            </a:r>
            <a:r>
              <a:rPr lang="is-IS"/>
              <a:t> m/s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GPS-móttakari er notaður til að mæla fartíma merkisins, þ.e. tímann sem tekur merkið að ferðast frá gervitungli að móttakara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Í GPS-mótakara er kvartsklukka sem er ónákvæmari en atómklukkur gervitungla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Þurfum að samstilla klukkur gervitunglanna og móttakara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Þar sem kvartsklukkan er ónákvæmari verður alltaf skekkja í mælingu á fartíma merkisins =&gt; við mælum fartíma + tímaskekkju, þ.e. sýndarfartíma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Móttakarinn býr til eftirmynd af kóðanum fyrir hvert gervitungl og ber saman við kóðann frá viðkomandi gervitungli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9C97D-3116-4B77-B4F5-33785F80A047}" type="slidenum">
              <a:rPr lang="is-IS"/>
              <a:pPr>
                <a:defRPr/>
              </a:pPr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677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GPS-MÆLINGAR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9925" cy="4525963"/>
          </a:xfrm>
        </p:spPr>
        <p:txBody>
          <a:bodyPr/>
          <a:lstStyle/>
          <a:p>
            <a:pPr eaLnBrk="1" hangingPunct="1"/>
            <a:r>
              <a:rPr lang="is-IS" dirty="0"/>
              <a:t>Mældar eru fjarlægðir milli móttakara og a.m.k. 4 gervitungla</a:t>
            </a:r>
          </a:p>
          <a:p>
            <a:pPr eaLnBrk="1" hangingPunct="1"/>
            <a:r>
              <a:rPr lang="is-IS" dirty="0"/>
              <a:t>Mælingarnar eru notaðar til að reikna</a:t>
            </a:r>
          </a:p>
          <a:p>
            <a:pPr lvl="1" eaLnBrk="1" hangingPunct="1"/>
            <a:r>
              <a:rPr lang="is-IS" dirty="0"/>
              <a:t>X, Y og Z hnit móttakara og tímaskekkju</a:t>
            </a:r>
          </a:p>
          <a:p>
            <a:pPr eaLnBrk="1" hangingPunct="1"/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AB90B6-9D5F-4764-A3B2-9A11ED580663}" type="slidenum">
              <a:rPr lang="is-IS"/>
              <a:pPr>
                <a:defRPr/>
              </a:pPr>
              <a:t>17</a:t>
            </a:fld>
            <a:endParaRPr lang="is-IS"/>
          </a:p>
        </p:txBody>
      </p:sp>
      <p:pic>
        <p:nvPicPr>
          <p:cNvPr id="1032" name="Picture 7" descr="Pseudo-Ran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1295400"/>
            <a:ext cx="4038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920750" y="5510213"/>
          <a:ext cx="6938963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92500" imgH="635000" progId="Equation.3">
                  <p:embed/>
                </p:oleObj>
              </mc:Choice>
              <mc:Fallback>
                <p:oleObj name="Equation" r:id="rId4" imgW="3492500" imgH="635000" progId="Equation.3">
                  <p:embed/>
                  <p:pic>
                    <p:nvPicPr>
                      <p:cNvPr id="102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5510213"/>
                        <a:ext cx="6938963" cy="985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79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GPS-MÆLINGAR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04200" cy="4525963"/>
          </a:xfrm>
        </p:spPr>
        <p:txBody>
          <a:bodyPr/>
          <a:lstStyle/>
          <a:p>
            <a:pPr eaLnBrk="1" hangingPunct="1"/>
            <a:r>
              <a:rPr lang="is-IS"/>
              <a:t>Í handtækjum og leiðsögutækjum er eingöngu notast við mælingar á kóðum (e. Code Phase Measurement)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9064E-1A7F-41E5-9FB6-F861381301FC}" type="slidenum">
              <a:rPr lang="is-IS"/>
              <a:pPr>
                <a:defRPr/>
              </a:pPr>
              <a:t>18</a:t>
            </a:fld>
            <a:endParaRPr lang="is-IS"/>
          </a:p>
        </p:txBody>
      </p:sp>
      <p:pic>
        <p:nvPicPr>
          <p:cNvPr id="44038" name="Picture 4" descr="GPS-phasenverschieb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3355975"/>
            <a:ext cx="67056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5" descr="GPS-correlatio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3838" y="3986213"/>
            <a:ext cx="6983412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Box 9"/>
          <p:cNvSpPr txBox="1">
            <a:spLocks noChangeArrowheads="1"/>
          </p:cNvSpPr>
          <p:nvPr/>
        </p:nvSpPr>
        <p:spPr bwMode="auto">
          <a:xfrm>
            <a:off x="5083175" y="3429000"/>
            <a:ext cx="22637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>
                <a:solidFill>
                  <a:srgbClr val="FF0000"/>
                </a:solidFill>
                <a:latin typeface="Calibri" pitchFamily="34" charset="0"/>
              </a:rPr>
              <a:t>Merki frá gervitungli</a:t>
            </a:r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5083175" y="3903663"/>
            <a:ext cx="288448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>
                <a:solidFill>
                  <a:srgbClr val="0070C0"/>
                </a:solidFill>
                <a:latin typeface="Calibri" pitchFamily="34" charset="0"/>
              </a:rPr>
              <a:t>Viðmiðunarmerki móttakara</a:t>
            </a:r>
          </a:p>
        </p:txBody>
      </p:sp>
    </p:spTree>
    <p:extLst>
      <p:ext uri="{BB962C8B-B14F-4D97-AF65-F5344CB8AC3E}">
        <p14:creationId xmlns:p14="http://schemas.microsoft.com/office/powerpoint/2010/main" val="880813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GPS-MÆLINGAR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67688" cy="4525963"/>
          </a:xfrm>
        </p:spPr>
        <p:txBody>
          <a:bodyPr/>
          <a:lstStyle/>
          <a:p>
            <a:pPr eaLnBrk="1" hangingPunct="1"/>
            <a:r>
              <a:rPr lang="is-IS"/>
              <a:t>Í landmælingatækjum er notuð fasamæling burðarbylgja</a:t>
            </a:r>
          </a:p>
          <a:p>
            <a:pPr lvl="1" eaLnBrk="1" hangingPunct="1"/>
            <a:r>
              <a:rPr lang="is-IS"/>
              <a:t>Mælum fasamun bylgjunnar frá gervitunglinu og bylgjunnar sem búin er til í móttakaranum</a:t>
            </a:r>
          </a:p>
          <a:p>
            <a:pPr lvl="1" eaLnBrk="1" hangingPunct="1"/>
            <a:r>
              <a:rPr lang="is-IS"/>
              <a:t>Burðarbylgjan hefur minni bylgjulengd en kóðinn</a:t>
            </a:r>
          </a:p>
          <a:p>
            <a:pPr lvl="2" eaLnBrk="1" hangingPunct="1"/>
            <a:r>
              <a:rPr lang="is-IS"/>
              <a:t>L1=19,05 cm</a:t>
            </a:r>
          </a:p>
          <a:p>
            <a:pPr lvl="2" eaLnBrk="1" hangingPunct="1"/>
            <a:r>
              <a:rPr lang="is-IS"/>
              <a:t>L2=24,45 cm</a:t>
            </a:r>
          </a:p>
          <a:p>
            <a:pPr lvl="2" eaLnBrk="1" hangingPunct="1"/>
            <a:r>
              <a:rPr lang="is-IS"/>
              <a:t>Nákvæmni í fasamælingu</a:t>
            </a:r>
          </a:p>
          <a:p>
            <a:pPr lvl="2" eaLnBrk="1" hangingPunct="1">
              <a:buFont typeface="Arial" charset="0"/>
              <a:buNone/>
            </a:pPr>
            <a:r>
              <a:rPr lang="is-IS"/>
              <a:t>~2 mm</a:t>
            </a:r>
          </a:p>
          <a:p>
            <a:pPr lvl="1" eaLnBrk="1" hangingPunct="1"/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49C06-22B3-44BC-A5D4-9F7113C39DA9}" type="slidenum">
              <a:rPr lang="is-IS"/>
              <a:pPr>
                <a:defRPr/>
              </a:pPr>
              <a:t>19</a:t>
            </a:fld>
            <a:endParaRPr lang="is-IS"/>
          </a:p>
        </p:txBody>
      </p:sp>
      <p:pic>
        <p:nvPicPr>
          <p:cNvPr id="46086" name="Picture 3" descr="GPS-carrier-phase-trac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175" y="4052888"/>
            <a:ext cx="40608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754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GPS kerfið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Þróun á GPS kefinu hófst árið 1973</a:t>
            </a:r>
          </a:p>
          <a:p>
            <a:r>
              <a:rPr lang="is-IS" dirty="0"/>
              <a:t>Tilgangurinn var að þróa staðsetningarkerfi sem gagnaðist Bandaríska hernum til að ákvarða nákvæma staðsetningu og hraða hvar sem er í heiminum á hvaða tíma sem er</a:t>
            </a:r>
          </a:p>
          <a:p>
            <a:r>
              <a:rPr lang="is-IS" dirty="0"/>
              <a:t>Fyrstu gervitunglunum var skotið upp árið 1978</a:t>
            </a:r>
          </a:p>
          <a:p>
            <a:r>
              <a:rPr lang="is-IS" dirty="0"/>
              <a:t>Kerfið var þó ekki fullkomlega tilbúið fyrr er 1994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9BA13AB-95F0-4DF4-A60D-EB78742B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30382CD-9173-4D53-9FD6-A627E542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C368833-5766-438D-8C3A-D9DDA9D5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362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GPS-MÆLINGAR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67688" cy="4525963"/>
          </a:xfrm>
        </p:spPr>
        <p:txBody>
          <a:bodyPr/>
          <a:lstStyle/>
          <a:p>
            <a:pPr eaLnBrk="1" hangingPunct="1"/>
            <a:r>
              <a:rPr lang="is-IS" dirty="0"/>
              <a:t>Í landmælingatækjum eru yfirleitt notuð tæki sem taka bæði á móti L1 og L2 burðarbylgjum</a:t>
            </a:r>
          </a:p>
          <a:p>
            <a:pPr lvl="1" eaLnBrk="1" hangingPunct="1"/>
            <a:r>
              <a:rPr lang="is-IS" dirty="0"/>
              <a:t>Vel skilgreind og kvörðuð loftnetsmiðja</a:t>
            </a:r>
          </a:p>
          <a:p>
            <a:pPr lvl="1" eaLnBrk="1" hangingPunct="1"/>
            <a:r>
              <a:rPr lang="is-IS" dirty="0"/>
              <a:t>Vörn gegn því að tekið sé oft á móti sama merkinu (e. </a:t>
            </a:r>
            <a:r>
              <a:rPr lang="is-IS" dirty="0" err="1"/>
              <a:t>multipath</a:t>
            </a:r>
            <a:r>
              <a:rPr lang="is-IS" dirty="0"/>
              <a:t>) vegna </a:t>
            </a:r>
            <a:r>
              <a:rPr lang="is-IS" dirty="0" err="1"/>
              <a:t>endurkasts</a:t>
            </a:r>
            <a:r>
              <a:rPr lang="is-IS" dirty="0"/>
              <a:t> af t.d. húsum</a:t>
            </a:r>
          </a:p>
          <a:p>
            <a:pPr lvl="1" eaLnBrk="1" hangingPunct="1"/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C268F-7711-4ADB-A3D6-2E331A4B8F20}" type="slidenum">
              <a:rPr lang="is-IS"/>
              <a:pPr>
                <a:defRPr/>
              </a:pPr>
              <a:t>20</a:t>
            </a:fld>
            <a:endParaRPr lang="is-IS"/>
          </a:p>
        </p:txBody>
      </p:sp>
      <p:pic>
        <p:nvPicPr>
          <p:cNvPr id="48134" name="Picture 2" descr="http://www.trimble.com/graphics/products/trimbler8gn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0188" y="4086225"/>
            <a:ext cx="15049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4" descr="http://www.leica-geosystems.com/images/new/product_solution/pro_se_sr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388" y="4378325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4" descr="GPS-trimble-antenna photo"/>
          <p:cNvPicPr>
            <a:picLocks noChangeAspect="1" noChangeArrowheads="1"/>
          </p:cNvPicPr>
          <p:nvPr/>
        </p:nvPicPr>
        <p:blipFill>
          <a:blip r:embed="rId5" cstate="print"/>
          <a:srcRect t="-4762"/>
          <a:stretch>
            <a:fillRect/>
          </a:stretch>
        </p:blipFill>
        <p:spPr bwMode="auto">
          <a:xfrm>
            <a:off x="3914775" y="4378325"/>
            <a:ext cx="17113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8954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s-IS" dirty="0"/>
              <a:t>GLONASS</a:t>
            </a:r>
            <a:endParaRPr lang="en-US" dirty="0"/>
          </a:p>
        </p:txBody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is-IS" sz="2200" dirty="0"/>
              <a:t>Rússneskt hernaðarkerfi (upphaflega Sovétríkin)</a:t>
            </a:r>
          </a:p>
          <a:p>
            <a:pPr lvl="1" eaLnBrk="1" hangingPunct="1">
              <a:lnSpc>
                <a:spcPct val="80000"/>
              </a:lnSpc>
            </a:pPr>
            <a:r>
              <a:rPr lang="is-IS" sz="2200" dirty="0"/>
              <a:t>Í þróun frá um 1970, fyrsta gervitungli skotið á loft 12.10.1982</a:t>
            </a:r>
          </a:p>
          <a:p>
            <a:pPr lvl="1" eaLnBrk="1" hangingPunct="1">
              <a:lnSpc>
                <a:spcPct val="80000"/>
              </a:lnSpc>
            </a:pPr>
            <a:r>
              <a:rPr lang="is-IS" sz="2200" dirty="0"/>
              <a:t>24 gervitungl á 3 sporbaugum (þarf 18 tungl til að þjóna rússnesku landsvæði)</a:t>
            </a:r>
          </a:p>
          <a:p>
            <a:pPr lvl="1" eaLnBrk="1" hangingPunct="1">
              <a:lnSpc>
                <a:spcPct val="80000"/>
              </a:lnSpc>
            </a:pPr>
            <a:r>
              <a:rPr lang="is-IS" sz="2200" dirty="0"/>
              <a:t>Í 19100 km hæð, halli sporbrautar er 64,8°, fara sporbauginn á 11 klst og 15 mínútum</a:t>
            </a:r>
          </a:p>
          <a:p>
            <a:pPr lvl="1" eaLnBrk="1" hangingPunct="1">
              <a:lnSpc>
                <a:spcPct val="80000"/>
              </a:lnSpc>
            </a:pPr>
            <a:r>
              <a:rPr lang="is-IS" sz="2200" dirty="0"/>
              <a:t>Glonass hnitakerfið byggir á PZ-90 (áður Soviet Geodetic System 1985, SGS85)</a:t>
            </a:r>
          </a:p>
          <a:p>
            <a:pPr lvl="1" eaLnBrk="1" hangingPunct="1">
              <a:lnSpc>
                <a:spcPct val="80000"/>
              </a:lnSpc>
            </a:pPr>
            <a:r>
              <a:rPr lang="is-IS" sz="2200" dirty="0"/>
              <a:t>Hvert gervitungl hefur mismunandi tíðni en senda öll sama kóðann</a:t>
            </a:r>
          </a:p>
          <a:p>
            <a:pPr lvl="1" eaLnBrk="1" hangingPunct="1">
              <a:lnSpc>
                <a:spcPct val="80000"/>
              </a:lnSpc>
            </a:pPr>
            <a:r>
              <a:rPr lang="is-IS" sz="2200" dirty="0"/>
              <a:t>Líftími gervitungla er mun styttri en hjá bandaríkjamönnum</a:t>
            </a:r>
          </a:p>
          <a:p>
            <a:pPr lvl="1" eaLnBrk="1" hangingPunct="1">
              <a:lnSpc>
                <a:spcPct val="80000"/>
              </a:lnSpc>
            </a:pPr>
            <a:r>
              <a:rPr lang="is-IS" sz="2200" dirty="0"/>
              <a:t>Nú eru 28 gervitungl á lofti, 24 í fullri notkun (5 biluð eða í prófunum)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D192774-0B06-4064-9A0D-E5B20FFB4937}" type="slidenum">
              <a:rPr lang="is-IS" smtClean="0"/>
              <a:pPr>
                <a:defRPr/>
              </a:pPr>
              <a:t>21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0369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dirty="0"/>
              <a:t>GALILEO</a:t>
            </a:r>
            <a:endParaRPr lang="en-US" dirty="0"/>
          </a:p>
        </p:txBody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eaLnBrk="1" hangingPunct="1"/>
            <a:r>
              <a:rPr lang="is-IS" sz="2400" dirty="0"/>
              <a:t>Sameiginlegt evrópskt almennings kerfi</a:t>
            </a:r>
          </a:p>
          <a:p>
            <a:pPr lvl="1" eaLnBrk="1" hangingPunct="1"/>
            <a:r>
              <a:rPr lang="is-IS" sz="2400" dirty="0"/>
              <a:t>Þróun þess hófst í lok tíunda áratugarins</a:t>
            </a:r>
          </a:p>
          <a:p>
            <a:pPr lvl="1" eaLnBrk="1" hangingPunct="1"/>
            <a:r>
              <a:rPr lang="is-IS" sz="2400" dirty="0"/>
              <a:t>Áætlaður fjöldi gervitungla er 30 á 3 sporbaugum</a:t>
            </a:r>
          </a:p>
          <a:p>
            <a:pPr lvl="1" eaLnBrk="1" hangingPunct="1"/>
            <a:r>
              <a:rPr lang="is-IS" sz="2400" dirty="0"/>
              <a:t>Í 23616 km hæð, sporbaugarnir eru með 56° halla</a:t>
            </a:r>
          </a:p>
          <a:p>
            <a:pPr lvl="1" eaLnBrk="1" hangingPunct="1"/>
            <a:r>
              <a:rPr lang="is-IS" sz="2400" dirty="0"/>
              <a:t>2 stjórnstöðvar í Evrópu og 20 móttöku stöðvar dreifðar um heiminn</a:t>
            </a:r>
          </a:p>
          <a:p>
            <a:pPr lvl="1" eaLnBrk="1" hangingPunct="1"/>
            <a:r>
              <a:rPr lang="is-IS" sz="2400" dirty="0"/>
              <a:t>Í dag eru komin 22 gervitungl á loft (22 í notkun og 4 í vartungl, 2 ónothæf), kerfið átti að vera komið í rekstur árið 2008.  Fyrstu tveimur tunglunum hefur verið lagt.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D192774-0B06-4064-9A0D-E5B20FFB4937}" type="slidenum">
              <a:rPr lang="is-IS" smtClean="0"/>
              <a:pPr>
                <a:defRPr/>
              </a:pPr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87594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dirty="0"/>
              <a:t>BeiDou</a:t>
            </a:r>
            <a:endParaRPr lang="en-US" dirty="0"/>
          </a:p>
        </p:txBody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s-IS" dirty="0"/>
              <a:t>Kínverskt kerfi</a:t>
            </a:r>
          </a:p>
          <a:p>
            <a:pPr lvl="1"/>
            <a:r>
              <a:rPr lang="is-IS" dirty="0"/>
              <a:t>Var fyrst staðbundið en er nú orðið </a:t>
            </a:r>
            <a:r>
              <a:rPr lang="is-IS" dirty="0" err="1"/>
              <a:t>global</a:t>
            </a:r>
            <a:endParaRPr lang="is-IS" dirty="0"/>
          </a:p>
          <a:p>
            <a:pPr lvl="1" eaLnBrk="1" hangingPunct="1"/>
            <a:r>
              <a:rPr lang="is-IS" sz="2600" dirty="0"/>
              <a:t>50 gervitungl í notkun</a:t>
            </a:r>
          </a:p>
          <a:p>
            <a:pPr marL="0" indent="0" eaLnBrk="1" hangingPunct="1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D192774-0B06-4064-9A0D-E5B20FFB4937}" type="slidenum">
              <a:rPr lang="is-IS" smtClean="0"/>
              <a:pPr>
                <a:defRPr/>
              </a:pPr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93719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GNSS</a:t>
            </a:r>
            <a:endParaRPr lang="en-US"/>
          </a:p>
        </p:txBody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s-IS"/>
              <a:t>GNSS stendur fyrir Global Navigation Satellite System</a:t>
            </a:r>
          </a:p>
          <a:p>
            <a:pPr eaLnBrk="1" hangingPunct="1"/>
            <a:r>
              <a:rPr lang="is-IS"/>
              <a:t>Nýjustu móttakarar geta tekið á móti merki frá meira en einu kerfi samtímis og unnið úr þeim</a:t>
            </a:r>
          </a:p>
          <a:p>
            <a:pPr eaLnBrk="1" hangingPunct="1"/>
            <a:r>
              <a:rPr lang="is-IS"/>
              <a:t>Eykur gæði mælinga, fleiri tungl og betur staðsett fyrir okkur sem búum norðarlega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D192774-0B06-4064-9A0D-E5B20FFB4937}" type="slidenum">
              <a:rPr lang="is-IS" smtClean="0"/>
              <a:pPr>
                <a:defRPr/>
              </a:pPr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28536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4A624F96-0DEE-41F0-BBFD-FDAEC4CD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b="1" dirty="0" err="1"/>
              <a:t>Notunnarsvið</a:t>
            </a:r>
            <a:r>
              <a:rPr lang="is-IS" b="1" dirty="0"/>
              <a:t> GNSS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CD00E5C4-B6FF-44C6-8B69-6419CCE9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Hernaðar- og borgaralegt</a:t>
            </a:r>
          </a:p>
          <a:p>
            <a:r>
              <a:rPr lang="is-IS" dirty="0"/>
              <a:t>Búnaður:</a:t>
            </a:r>
          </a:p>
          <a:p>
            <a:r>
              <a:rPr lang="is-IS" dirty="0"/>
              <a:t>-Loftnet</a:t>
            </a:r>
          </a:p>
          <a:p>
            <a:r>
              <a:rPr lang="is-IS" dirty="0"/>
              <a:t>-Móttakari</a:t>
            </a:r>
          </a:p>
          <a:p>
            <a:r>
              <a:rPr lang="is-IS" dirty="0"/>
              <a:t>-</a:t>
            </a:r>
            <a:r>
              <a:rPr lang="is-IS" dirty="0" err="1"/>
              <a:t>Aflgafi</a:t>
            </a:r>
            <a:endParaRPr lang="is-IS" dirty="0"/>
          </a:p>
          <a:p>
            <a:r>
              <a:rPr lang="en-GB" dirty="0" err="1"/>
              <a:t>Verð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um 10 </a:t>
            </a:r>
            <a:r>
              <a:rPr lang="en-GB" dirty="0" err="1"/>
              <a:t>þúsund</a:t>
            </a:r>
            <a:r>
              <a:rPr lang="en-GB" dirty="0"/>
              <a:t> </a:t>
            </a:r>
            <a:r>
              <a:rPr lang="en-GB" dirty="0" err="1"/>
              <a:t>upp</a:t>
            </a:r>
            <a:r>
              <a:rPr lang="en-GB" dirty="0"/>
              <a:t> í 3-4 </a:t>
            </a:r>
            <a:r>
              <a:rPr lang="en-GB" dirty="0" err="1"/>
              <a:t>milljónir</a:t>
            </a:r>
            <a:endParaRPr lang="en-GB" dirty="0"/>
          </a:p>
          <a:p>
            <a:r>
              <a:rPr lang="en-GB" dirty="0" err="1"/>
              <a:t>Bein</a:t>
            </a:r>
            <a:r>
              <a:rPr lang="en-GB" dirty="0"/>
              <a:t> </a:t>
            </a:r>
            <a:r>
              <a:rPr lang="en-GB" dirty="0" err="1"/>
              <a:t>tenging</a:t>
            </a:r>
            <a:r>
              <a:rPr lang="en-GB" dirty="0"/>
              <a:t> </a:t>
            </a:r>
            <a:r>
              <a:rPr lang="en-GB" dirty="0" err="1"/>
              <a:t>oftast</a:t>
            </a:r>
            <a:r>
              <a:rPr lang="en-GB" dirty="0"/>
              <a:t> á milli </a:t>
            </a:r>
            <a:r>
              <a:rPr lang="en-GB" dirty="0" err="1"/>
              <a:t>nákvæmni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verðs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B6115E4-3FBC-404D-905C-EF841A9D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D756066-970A-4569-B7C7-F95DC53A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FEE7F033-2B14-46AD-BEDE-D0443253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25</a:t>
            </a:fld>
            <a:endParaRPr lang="is-IS"/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882F135A-1565-4010-857A-5784865A9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421" y="2151768"/>
            <a:ext cx="893554" cy="1848732"/>
          </a:xfrm>
          <a:prstGeom prst="rect">
            <a:avLst/>
          </a:prstGeom>
        </p:spPr>
      </p:pic>
      <p:pic>
        <p:nvPicPr>
          <p:cNvPr id="8" name="Mynd 7">
            <a:extLst>
              <a:ext uri="{FF2B5EF4-FFF2-40B4-BE49-F238E27FC236}">
                <a16:creationId xmlns:a16="http://schemas.microsoft.com/office/drawing/2014/main" id="{E49E66A6-3C3D-4B81-B7D0-44205F223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535" y="2333626"/>
            <a:ext cx="1594401" cy="1666874"/>
          </a:xfrm>
          <a:prstGeom prst="rect">
            <a:avLst/>
          </a:prstGeom>
        </p:spPr>
      </p:pic>
      <p:pic>
        <p:nvPicPr>
          <p:cNvPr id="9" name="Mynd 8">
            <a:extLst>
              <a:ext uri="{FF2B5EF4-FFF2-40B4-BE49-F238E27FC236}">
                <a16:creationId xmlns:a16="http://schemas.microsoft.com/office/drawing/2014/main" id="{EDF94ACA-9DE9-4CFF-82FA-262858825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798" y="1647825"/>
            <a:ext cx="1208658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7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F74D8E9-5D07-440C-9BF7-05822958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s-IS" sz="3700" b="1" dirty="0"/>
              <a:t>Hefðbundin staðsetning með GNSS</a:t>
            </a:r>
            <a:endParaRPr lang="is-IS" sz="3700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C03B05D-FC01-43AA-8FB2-480B7CBC7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is-IS" dirty="0"/>
              <a:t>GNSS farsímum</a:t>
            </a:r>
          </a:p>
          <a:p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notað</a:t>
            </a:r>
            <a:r>
              <a:rPr lang="en-GB" dirty="0"/>
              <a:t> </a:t>
            </a:r>
            <a:r>
              <a:rPr lang="en-GB" dirty="0" err="1"/>
              <a:t>aðrar</a:t>
            </a:r>
            <a:r>
              <a:rPr lang="en-GB" dirty="0"/>
              <a:t> </a:t>
            </a:r>
            <a:r>
              <a:rPr lang="en-GB" dirty="0" err="1"/>
              <a:t>upplýsingar</a:t>
            </a:r>
            <a:r>
              <a:rPr lang="is-IS" dirty="0"/>
              <a:t>; kallað A-GNSS</a:t>
            </a:r>
          </a:p>
          <a:p>
            <a:r>
              <a:rPr lang="is-IS" dirty="0"/>
              <a:t>Hægt að sjá staðsetningu</a:t>
            </a:r>
          </a:p>
          <a:p>
            <a:r>
              <a:rPr lang="en-GB" dirty="0" err="1"/>
              <a:t>Leiðsögn</a:t>
            </a:r>
            <a:r>
              <a:rPr lang="en-GB" dirty="0"/>
              <a:t> milli </a:t>
            </a:r>
            <a:r>
              <a:rPr lang="en-GB" dirty="0" err="1"/>
              <a:t>staða</a:t>
            </a:r>
            <a:r>
              <a:rPr lang="en-GB" dirty="0"/>
              <a:t> </a:t>
            </a:r>
            <a:r>
              <a:rPr lang="en-GB" dirty="0" err="1"/>
              <a:t>tengt</a:t>
            </a:r>
            <a:r>
              <a:rPr lang="en-GB" dirty="0"/>
              <a:t> </a:t>
            </a:r>
            <a:r>
              <a:rPr lang="en-GB" dirty="0" err="1"/>
              <a:t>öðrum</a:t>
            </a:r>
            <a:r>
              <a:rPr lang="en-GB" dirty="0"/>
              <a:t> </a:t>
            </a:r>
            <a:r>
              <a:rPr lang="en-GB" dirty="0" err="1"/>
              <a:t>upplýsingum</a:t>
            </a:r>
            <a:r>
              <a:rPr lang="en-GB" dirty="0"/>
              <a:t>?</a:t>
            </a:r>
            <a:endParaRPr lang="is-IS" dirty="0"/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3743EE01-5BE5-43B0-BE9A-47070A6CD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579170"/>
            <a:ext cx="4038600" cy="2568022"/>
          </a:xfrm>
          <a:prstGeom prst="rect">
            <a:avLst/>
          </a:prstGeom>
          <a:noFill/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2F121ED-0442-4162-B546-D9EEDED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03ED7E4-9204-41DF-832E-38C3CBE3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64E068D5-2BA1-4604-866D-D6CE54D3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26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53487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ill 7">
            <a:extLst>
              <a:ext uri="{FF2B5EF4-FFF2-40B4-BE49-F238E27FC236}">
                <a16:creationId xmlns:a16="http://schemas.microsoft.com/office/drawing/2014/main" id="{B572BEFE-D933-4C8C-BB14-CE319A601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700" b="1" dirty="0" err="1"/>
              <a:t>Leiðsögn</a:t>
            </a:r>
            <a:r>
              <a:rPr lang="en-GB" sz="3700" b="1" dirty="0"/>
              <a:t> </a:t>
            </a:r>
            <a:r>
              <a:rPr lang="en-GB" sz="3700" b="1" dirty="0" err="1"/>
              <a:t>fyrir</a:t>
            </a:r>
            <a:r>
              <a:rPr lang="en-GB" sz="3700" b="1" dirty="0"/>
              <a:t> </a:t>
            </a:r>
            <a:r>
              <a:rPr lang="en-GB" sz="3700" b="1" dirty="0" err="1"/>
              <a:t>ökutæki</a:t>
            </a:r>
            <a:r>
              <a:rPr lang="en-GB" sz="3700" b="1" dirty="0"/>
              <a:t> </a:t>
            </a:r>
            <a:r>
              <a:rPr lang="en-GB" sz="3700" b="1" dirty="0" err="1"/>
              <a:t>og</a:t>
            </a:r>
            <a:r>
              <a:rPr lang="en-GB" sz="3700" b="1" dirty="0"/>
              <a:t> </a:t>
            </a:r>
            <a:r>
              <a:rPr lang="en-GB" sz="3700" b="1" dirty="0" err="1"/>
              <a:t>flotastjórnun</a:t>
            </a:r>
            <a:endParaRPr lang="is-IS" sz="3700" dirty="0"/>
          </a:p>
        </p:txBody>
      </p:sp>
      <p:sp>
        <p:nvSpPr>
          <p:cNvPr id="9" name="Staðgengill efnis 8">
            <a:extLst>
              <a:ext uri="{FF2B5EF4-FFF2-40B4-BE49-F238E27FC236}">
                <a16:creationId xmlns:a16="http://schemas.microsoft.com/office/drawing/2014/main" id="{994A880A-C239-482F-91E4-7A21DE904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s-IS" sz="2200" dirty="0"/>
              <a:t>Leiðsögn fyrir ökutæki</a:t>
            </a:r>
          </a:p>
          <a:p>
            <a:pPr>
              <a:lnSpc>
                <a:spcPct val="90000"/>
              </a:lnSpc>
            </a:pPr>
            <a:r>
              <a:rPr lang="en-GB" sz="2200" dirty="0" err="1"/>
              <a:t>Saman</a:t>
            </a:r>
            <a:r>
              <a:rPr lang="en-GB" sz="2200" dirty="0"/>
              <a:t> </a:t>
            </a:r>
            <a:r>
              <a:rPr lang="en-GB" sz="2200" dirty="0" err="1"/>
              <a:t>stendur</a:t>
            </a:r>
            <a:r>
              <a:rPr lang="en-GB" sz="2200" dirty="0"/>
              <a:t> </a:t>
            </a:r>
            <a:r>
              <a:rPr lang="en-GB" sz="2200" dirty="0" err="1"/>
              <a:t>af</a:t>
            </a:r>
            <a:r>
              <a:rPr lang="en-GB" sz="2200" dirty="0"/>
              <a:t> GPS, </a:t>
            </a:r>
            <a:r>
              <a:rPr lang="en-GB" sz="2200" dirty="0" err="1"/>
              <a:t>stafrænum</a:t>
            </a:r>
            <a:r>
              <a:rPr lang="en-GB" sz="2200" dirty="0"/>
              <a:t> </a:t>
            </a:r>
            <a:r>
              <a:rPr lang="en-GB" sz="2200" dirty="0" err="1"/>
              <a:t>kortum</a:t>
            </a:r>
            <a:r>
              <a:rPr lang="en-GB" sz="2200" dirty="0"/>
              <a:t> </a:t>
            </a:r>
            <a:r>
              <a:rPr lang="en-GB" sz="2200" dirty="0" err="1"/>
              <a:t>og</a:t>
            </a:r>
            <a:r>
              <a:rPr lang="en-GB" sz="2200" dirty="0"/>
              <a:t> </a:t>
            </a:r>
            <a:r>
              <a:rPr lang="en-GB" sz="2200" dirty="0" err="1"/>
              <a:t>umferðaupplýingum</a:t>
            </a:r>
            <a:endParaRPr lang="is-IS" sz="2200" dirty="0"/>
          </a:p>
          <a:p>
            <a:pPr>
              <a:lnSpc>
                <a:spcPct val="90000"/>
              </a:lnSpc>
            </a:pPr>
            <a:r>
              <a:rPr lang="en-GB" sz="2200" dirty="0" err="1"/>
              <a:t>Notuð</a:t>
            </a:r>
            <a:r>
              <a:rPr lang="en-GB" sz="2200" dirty="0"/>
              <a:t> </a:t>
            </a:r>
            <a:r>
              <a:rPr lang="en-GB" sz="2200" dirty="0" err="1"/>
              <a:t>af</a:t>
            </a:r>
            <a:r>
              <a:rPr lang="en-GB" sz="2200" dirty="0"/>
              <a:t> </a:t>
            </a:r>
            <a:r>
              <a:rPr lang="en-GB" sz="2200" dirty="0" err="1"/>
              <a:t>einstaklingum</a:t>
            </a:r>
            <a:r>
              <a:rPr lang="en-GB" sz="2200" dirty="0"/>
              <a:t> </a:t>
            </a:r>
            <a:r>
              <a:rPr lang="en-GB" sz="2200" dirty="0" err="1"/>
              <a:t>og</a:t>
            </a:r>
            <a:r>
              <a:rPr lang="en-GB" sz="2200" dirty="0"/>
              <a:t> </a:t>
            </a:r>
            <a:r>
              <a:rPr lang="en-GB" sz="2200" dirty="0" err="1"/>
              <a:t>fyrirtækjum</a:t>
            </a:r>
            <a:endParaRPr lang="en-GB" sz="2200" dirty="0"/>
          </a:p>
          <a:p>
            <a:pPr>
              <a:lnSpc>
                <a:spcPct val="90000"/>
              </a:lnSpc>
            </a:pPr>
            <a:endParaRPr lang="is-IS" sz="2200" dirty="0"/>
          </a:p>
          <a:p>
            <a:pPr>
              <a:lnSpc>
                <a:spcPct val="90000"/>
              </a:lnSpc>
            </a:pPr>
            <a:r>
              <a:rPr lang="is-IS" sz="2200" dirty="0"/>
              <a:t>Flota stjórnun</a:t>
            </a:r>
          </a:p>
          <a:p>
            <a:pPr>
              <a:lnSpc>
                <a:spcPct val="90000"/>
              </a:lnSpc>
            </a:pPr>
            <a:r>
              <a:rPr lang="en-GB" sz="2200" dirty="0" err="1"/>
              <a:t>Leiðsögukerfi</a:t>
            </a:r>
            <a:r>
              <a:rPr lang="en-GB" sz="2200" dirty="0"/>
              <a:t> </a:t>
            </a:r>
            <a:r>
              <a:rPr lang="en-GB" sz="2200" dirty="0" err="1"/>
              <a:t>ökutæki</a:t>
            </a:r>
            <a:r>
              <a:rPr lang="en-GB" sz="2200" dirty="0"/>
              <a:t> </a:t>
            </a:r>
            <a:r>
              <a:rPr lang="en-GB" sz="2200" dirty="0" err="1"/>
              <a:t>tengd</a:t>
            </a:r>
            <a:r>
              <a:rPr lang="en-GB" sz="2200" dirty="0"/>
              <a:t> </a:t>
            </a:r>
            <a:r>
              <a:rPr lang="en-GB" sz="2200" dirty="0" err="1"/>
              <a:t>saman</a:t>
            </a:r>
            <a:r>
              <a:rPr lang="en-GB" sz="2200" dirty="0"/>
              <a:t> </a:t>
            </a:r>
            <a:r>
              <a:rPr lang="en-GB" sz="2200" dirty="0" err="1"/>
              <a:t>til</a:t>
            </a:r>
            <a:r>
              <a:rPr lang="en-GB" sz="2200" dirty="0"/>
              <a:t> </a:t>
            </a:r>
            <a:r>
              <a:rPr lang="en-GB" sz="2200" dirty="0" err="1"/>
              <a:t>þess</a:t>
            </a:r>
            <a:r>
              <a:rPr lang="en-GB" sz="2200" dirty="0"/>
              <a:t> </a:t>
            </a:r>
            <a:r>
              <a:rPr lang="en-GB" sz="2200" dirty="0" err="1"/>
              <a:t>að</a:t>
            </a:r>
            <a:r>
              <a:rPr lang="en-GB" sz="2200" dirty="0"/>
              <a:t> </a:t>
            </a:r>
            <a:r>
              <a:rPr lang="en-GB" sz="2200" dirty="0" err="1"/>
              <a:t>stórna</a:t>
            </a:r>
            <a:r>
              <a:rPr lang="en-GB" sz="2200" dirty="0"/>
              <a:t> </a:t>
            </a:r>
            <a:r>
              <a:rPr lang="en-GB" sz="2200" dirty="0" err="1"/>
              <a:t>flotanum</a:t>
            </a:r>
            <a:endParaRPr lang="en-GB" sz="2200" dirty="0"/>
          </a:p>
          <a:p>
            <a:pPr lvl="1">
              <a:lnSpc>
                <a:spcPct val="90000"/>
              </a:lnSpc>
            </a:pPr>
            <a:r>
              <a:rPr lang="en-GB" sz="2200" dirty="0" err="1"/>
              <a:t>Notað</a:t>
            </a:r>
            <a:r>
              <a:rPr lang="en-GB" sz="2200" dirty="0"/>
              <a:t> </a:t>
            </a:r>
            <a:r>
              <a:rPr lang="en-GB" sz="2200" dirty="0" err="1"/>
              <a:t>fyrir</a:t>
            </a:r>
            <a:r>
              <a:rPr lang="en-GB" sz="2200" dirty="0"/>
              <a:t> </a:t>
            </a:r>
            <a:r>
              <a:rPr lang="en-GB" sz="2200" dirty="0" err="1"/>
              <a:t>leigubíla</a:t>
            </a:r>
            <a:r>
              <a:rPr lang="en-GB" sz="2200" dirty="0"/>
              <a:t>, </a:t>
            </a:r>
            <a:r>
              <a:rPr lang="en-GB" sz="2200" dirty="0" err="1"/>
              <a:t>sjúkarbíla</a:t>
            </a:r>
            <a:r>
              <a:rPr lang="en-GB" sz="2200" dirty="0"/>
              <a:t>, </a:t>
            </a:r>
            <a:r>
              <a:rPr lang="en-GB" sz="2200" dirty="0" err="1"/>
              <a:t>flutningabíla</a:t>
            </a:r>
            <a:r>
              <a:rPr lang="en-GB" sz="2200" dirty="0"/>
              <a:t> </a:t>
            </a:r>
            <a:r>
              <a:rPr lang="en-GB" sz="2200" dirty="0" err="1"/>
              <a:t>o.s.frv</a:t>
            </a:r>
            <a:r>
              <a:rPr lang="en-GB" sz="2200" dirty="0"/>
              <a:t>.</a:t>
            </a:r>
          </a:p>
          <a:p>
            <a:pPr lvl="1">
              <a:lnSpc>
                <a:spcPct val="90000"/>
              </a:lnSpc>
            </a:pPr>
            <a:endParaRPr lang="is-IS" sz="2200" dirty="0"/>
          </a:p>
          <a:p>
            <a:pPr>
              <a:lnSpc>
                <a:spcPct val="90000"/>
              </a:lnSpc>
            </a:pPr>
            <a:endParaRPr lang="is-IS" sz="2200" dirty="0"/>
          </a:p>
        </p:txBody>
      </p:sp>
      <p:pic>
        <p:nvPicPr>
          <p:cNvPr id="10" name="Mynd 9">
            <a:extLst>
              <a:ext uri="{FF2B5EF4-FFF2-40B4-BE49-F238E27FC236}">
                <a16:creationId xmlns:a16="http://schemas.microsoft.com/office/drawing/2014/main" id="{E75BBF2F-C463-4E98-85D8-76B2656F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37556"/>
            <a:ext cx="4038600" cy="2851251"/>
          </a:xfrm>
          <a:prstGeom prst="rect">
            <a:avLst/>
          </a:prstGeom>
          <a:noFill/>
        </p:spPr>
      </p:pic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F2F7055F-F146-46AA-9FAE-843AFD54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9474E850-6ED5-4C68-9835-FD2634CB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D7F704E4-55C9-4179-9C68-BA03A487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27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10938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8693A21-93A4-477F-A127-E8E302AAF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is-IS" b="1" dirty="0"/>
              <a:t>Flugleiðsögn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4606E0-4231-4612-8E8E-948D2141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895375"/>
            <a:ext cx="4040188" cy="3951288"/>
          </a:xfrm>
        </p:spPr>
        <p:txBody>
          <a:bodyPr>
            <a:normAutofit/>
          </a:bodyPr>
          <a:lstStyle/>
          <a:p>
            <a:r>
              <a:rPr lang="en-GB" dirty="0"/>
              <a:t>GPS </a:t>
            </a:r>
            <a:r>
              <a:rPr lang="en-GB" dirty="0" err="1"/>
              <a:t>alltaf</a:t>
            </a:r>
            <a:r>
              <a:rPr lang="en-GB" dirty="0"/>
              <a:t> </a:t>
            </a:r>
            <a:r>
              <a:rPr lang="en-GB" dirty="0" err="1"/>
              <a:t>notað</a:t>
            </a:r>
            <a:r>
              <a:rPr lang="en-GB" dirty="0"/>
              <a:t> </a:t>
            </a:r>
            <a:r>
              <a:rPr lang="en-GB" dirty="0" err="1"/>
              <a:t>meira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meira</a:t>
            </a:r>
            <a:r>
              <a:rPr lang="en-GB" dirty="0"/>
              <a:t> í </a:t>
            </a:r>
            <a:r>
              <a:rPr lang="en-GB" dirty="0" err="1"/>
              <a:t>flugi</a:t>
            </a:r>
            <a:r>
              <a:rPr lang="en-GB" dirty="0"/>
              <a:t>. </a:t>
            </a:r>
            <a:r>
              <a:rPr lang="en-GB" dirty="0" err="1"/>
              <a:t>Þörf</a:t>
            </a:r>
            <a:r>
              <a:rPr lang="en-GB" dirty="0"/>
              <a:t> á </a:t>
            </a:r>
            <a:r>
              <a:rPr lang="en-GB" dirty="0" err="1"/>
              <a:t>aukinni</a:t>
            </a:r>
            <a:r>
              <a:rPr lang="en-GB" dirty="0"/>
              <a:t> </a:t>
            </a:r>
            <a:r>
              <a:rPr lang="en-GB" dirty="0" err="1"/>
              <a:t>nákvæmni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bæta</a:t>
            </a:r>
            <a:r>
              <a:rPr lang="en-GB" dirty="0"/>
              <a:t> </a:t>
            </a:r>
            <a:r>
              <a:rPr lang="en-GB" dirty="0" err="1"/>
              <a:t>öryggi</a:t>
            </a:r>
            <a:endParaRPr lang="en-GB" dirty="0"/>
          </a:p>
          <a:p>
            <a:r>
              <a:rPr lang="en-GB" dirty="0" err="1"/>
              <a:t>Nánkvæmnikröfur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meter í </a:t>
            </a:r>
            <a:r>
              <a:rPr lang="en-GB" dirty="0" err="1"/>
              <a:t>flugi</a:t>
            </a:r>
            <a:r>
              <a:rPr lang="en-GB" dirty="0"/>
              <a:t> </a:t>
            </a:r>
            <a:r>
              <a:rPr lang="en-GB" dirty="0" err="1"/>
              <a:t>niður</a:t>
            </a:r>
            <a:r>
              <a:rPr lang="en-GB" dirty="0"/>
              <a:t> í </a:t>
            </a:r>
            <a:r>
              <a:rPr lang="en-GB" dirty="0" err="1"/>
              <a:t>nokkra</a:t>
            </a:r>
            <a:r>
              <a:rPr lang="en-GB" dirty="0"/>
              <a:t> dm </a:t>
            </a:r>
            <a:r>
              <a:rPr lang="en-GB" dirty="0" err="1"/>
              <a:t>til</a:t>
            </a:r>
            <a:r>
              <a:rPr lang="en-GB" dirty="0"/>
              <a:t> cm í lending</a:t>
            </a:r>
          </a:p>
          <a:p>
            <a:r>
              <a:rPr lang="is-IS" dirty="0"/>
              <a:t>Bætt með áreiðanleika upplýsingum</a:t>
            </a:r>
          </a:p>
          <a:p>
            <a:endParaRPr lang="en-US" dirty="0"/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0A476AB2-9C0D-48BF-913B-E6E469C79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2964063"/>
            <a:ext cx="4041775" cy="2372912"/>
          </a:xfrm>
          <a:prstGeom prst="rect">
            <a:avLst/>
          </a:prstGeom>
          <a:noFill/>
        </p:spPr>
      </p:pic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FDB26F5B-DE17-4B46-A0C7-104D9727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F8AE391E-AE48-49E2-8303-A82EFA08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3F35BB7C-6709-4C74-995B-73D13F57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28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1495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EA8B377-2A1D-4936-A002-9CC7E8E9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Landmælingar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790E4FE-A6B2-46C2-9435-14B5ECA57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 err="1"/>
              <a:t>Karfa</a:t>
            </a:r>
            <a:r>
              <a:rPr lang="en-GB" dirty="0"/>
              <a:t> um </a:t>
            </a:r>
            <a:r>
              <a:rPr lang="en-GB" dirty="0" err="1"/>
              <a:t>nákvæmni</a:t>
            </a:r>
            <a:r>
              <a:rPr lang="en-GB" dirty="0"/>
              <a:t> 1-10 cm</a:t>
            </a:r>
          </a:p>
          <a:p>
            <a:pPr>
              <a:lnSpc>
                <a:spcPct val="90000"/>
              </a:lnSpc>
            </a:pPr>
            <a:r>
              <a:rPr lang="en-GB" dirty="0" err="1"/>
              <a:t>Svokölluð</a:t>
            </a:r>
            <a:r>
              <a:rPr lang="en-GB" dirty="0"/>
              <a:t> RTK </a:t>
            </a:r>
            <a:r>
              <a:rPr lang="en-GB" dirty="0" err="1"/>
              <a:t>tækni</a:t>
            </a:r>
            <a:r>
              <a:rPr lang="en-GB" dirty="0"/>
              <a:t> </a:t>
            </a:r>
            <a:r>
              <a:rPr lang="en-GB" dirty="0" err="1"/>
              <a:t>mikið</a:t>
            </a:r>
            <a:r>
              <a:rPr lang="en-GB" dirty="0"/>
              <a:t> </a:t>
            </a:r>
            <a:r>
              <a:rPr lang="en-GB" dirty="0" err="1"/>
              <a:t>notuð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Sama </a:t>
            </a:r>
            <a:r>
              <a:rPr lang="en-GB" dirty="0" err="1"/>
              <a:t>tækni</a:t>
            </a:r>
            <a:r>
              <a:rPr lang="en-GB" dirty="0"/>
              <a:t> </a:t>
            </a:r>
            <a:r>
              <a:rPr lang="en-GB" dirty="0" err="1"/>
              <a:t>notuð</a:t>
            </a:r>
            <a:r>
              <a:rPr lang="en-GB" dirty="0"/>
              <a:t> í </a:t>
            </a:r>
            <a:r>
              <a:rPr lang="en-GB" dirty="0" err="1"/>
              <a:t>auknum</a:t>
            </a:r>
            <a:r>
              <a:rPr lang="en-GB" dirty="0"/>
              <a:t> </a:t>
            </a:r>
            <a:r>
              <a:rPr lang="en-GB" dirty="0" err="1"/>
              <a:t>mæli</a:t>
            </a:r>
            <a:r>
              <a:rPr lang="en-GB" dirty="0"/>
              <a:t> á </a:t>
            </a:r>
            <a:r>
              <a:rPr lang="en-GB" dirty="0" err="1"/>
              <a:t>öðrum</a:t>
            </a:r>
            <a:r>
              <a:rPr lang="en-GB" dirty="0"/>
              <a:t> </a:t>
            </a:r>
            <a:r>
              <a:rPr lang="en-GB" dirty="0" err="1"/>
              <a:t>sviðum</a:t>
            </a:r>
            <a:r>
              <a:rPr lang="en-GB" dirty="0"/>
              <a:t> </a:t>
            </a:r>
            <a:r>
              <a:rPr lang="en-GB" dirty="0" err="1"/>
              <a:t>s.s.</a:t>
            </a:r>
            <a:r>
              <a:rPr lang="en-GB" dirty="0"/>
              <a:t> </a:t>
            </a:r>
            <a:r>
              <a:rPr lang="en-GB" dirty="0" err="1"/>
              <a:t>landbúnaði</a:t>
            </a:r>
            <a:endParaRPr lang="en-GB" dirty="0"/>
          </a:p>
        </p:txBody>
      </p:sp>
      <p:pic>
        <p:nvPicPr>
          <p:cNvPr id="10" name="Mynd 9">
            <a:extLst>
              <a:ext uri="{FF2B5EF4-FFF2-40B4-BE49-F238E27FC236}">
                <a16:creationId xmlns:a16="http://schemas.microsoft.com/office/drawing/2014/main" id="{1365A60D-FB4D-45DC-A83E-8D4831B3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858" y="1600200"/>
            <a:ext cx="3007283" cy="4525963"/>
          </a:xfrm>
          <a:prstGeom prst="rect">
            <a:avLst/>
          </a:prstGeom>
          <a:noFill/>
        </p:spPr>
      </p:pic>
      <p:sp>
        <p:nvSpPr>
          <p:cNvPr id="7" name="Dagsetningarstaðgengill 6">
            <a:extLst>
              <a:ext uri="{FF2B5EF4-FFF2-40B4-BE49-F238E27FC236}">
                <a16:creationId xmlns:a16="http://schemas.microsoft.com/office/drawing/2014/main" id="{B11BC300-F391-486A-9629-10D8A4EE2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8" name="Síðufótarstaðgengill 7">
            <a:extLst>
              <a:ext uri="{FF2B5EF4-FFF2-40B4-BE49-F238E27FC236}">
                <a16:creationId xmlns:a16="http://schemas.microsoft.com/office/drawing/2014/main" id="{2DD025B9-E830-406A-98ED-B81976DA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9" name="Skyggnunúmersstaðgengill 8">
            <a:extLst>
              <a:ext uri="{FF2B5EF4-FFF2-40B4-BE49-F238E27FC236}">
                <a16:creationId xmlns:a16="http://schemas.microsoft.com/office/drawing/2014/main" id="{37ADB5C5-F27F-473E-9615-0FF14EF1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29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4063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dirty="0"/>
              <a:t>SAGA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b="1" dirty="0"/>
              <a:t>Nav</a:t>
            </a:r>
            <a:r>
              <a:rPr lang="is-IS" dirty="0"/>
              <a:t>igation </a:t>
            </a:r>
            <a:r>
              <a:rPr lang="is-IS" b="1" dirty="0"/>
              <a:t>S</a:t>
            </a:r>
            <a:r>
              <a:rPr lang="is-IS" dirty="0"/>
              <a:t>ystem with </a:t>
            </a:r>
            <a:r>
              <a:rPr lang="is-IS" b="1" dirty="0"/>
              <a:t>T</a:t>
            </a:r>
            <a:r>
              <a:rPr lang="is-IS" dirty="0"/>
              <a:t>ime </a:t>
            </a:r>
            <a:r>
              <a:rPr lang="is-IS" b="1" dirty="0"/>
              <a:t>a</a:t>
            </a:r>
            <a:r>
              <a:rPr lang="is-IS" dirty="0"/>
              <a:t>nd </a:t>
            </a:r>
            <a:r>
              <a:rPr lang="is-IS" b="1" dirty="0"/>
              <a:t>R</a:t>
            </a:r>
            <a:r>
              <a:rPr lang="is-IS" dirty="0"/>
              <a:t>ange </a:t>
            </a:r>
            <a:r>
              <a:rPr lang="is-IS" b="1" dirty="0"/>
              <a:t>G</a:t>
            </a:r>
            <a:r>
              <a:rPr lang="is-IS" dirty="0"/>
              <a:t>lobal </a:t>
            </a:r>
            <a:r>
              <a:rPr lang="is-IS" b="1" dirty="0"/>
              <a:t>P</a:t>
            </a:r>
            <a:r>
              <a:rPr lang="is-IS" dirty="0"/>
              <a:t>osition </a:t>
            </a:r>
            <a:r>
              <a:rPr lang="is-IS" b="1" dirty="0"/>
              <a:t>S</a:t>
            </a:r>
            <a:r>
              <a:rPr lang="is-IS" dirty="0"/>
              <a:t>ystem (</a:t>
            </a:r>
            <a:r>
              <a:rPr lang="is-IS" b="1" dirty="0"/>
              <a:t>Navstar GPS</a:t>
            </a:r>
            <a:r>
              <a:rPr lang="is-IS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Bandaríska varnarmálaráðuneytið hóf þróun kerfisins 1973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Grunnurinn að kerfinu nær allt aftur til seinni heimstyrjaldarinnar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Þetta er kerfi til hernaðarnota!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Fyrsta gervitunglið fór á loft 1978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Kerfið var komið í fulla notkun 17. júlí 1995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40BA6-A4CD-4DC3-BA2D-0BD3FA764EC2}" type="slidenum">
              <a:rPr lang="is-IS"/>
              <a:pPr>
                <a:defRPr/>
              </a:pPr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2438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EC9C496-900D-4E88-B1AF-C9C0814D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Íþróttir</a:t>
            </a:r>
            <a:endParaRPr lang="en-US" dirty="0"/>
          </a:p>
        </p:txBody>
      </p:sp>
      <p:sp>
        <p:nvSpPr>
          <p:cNvPr id="9" name="Staðgengill efnis 8">
            <a:extLst>
              <a:ext uri="{FF2B5EF4-FFF2-40B4-BE49-F238E27FC236}">
                <a16:creationId xmlns:a16="http://schemas.microsoft.com/office/drawing/2014/main" id="{1D3D871F-F499-492E-AA06-200160AE6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dirty="0"/>
              <a:t>GNSS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mikið</a:t>
            </a:r>
            <a:r>
              <a:rPr lang="en-GB" dirty="0"/>
              <a:t> </a:t>
            </a:r>
            <a:r>
              <a:rPr lang="en-GB" dirty="0" err="1"/>
              <a:t>notað</a:t>
            </a:r>
            <a:r>
              <a:rPr lang="en-GB" dirty="0"/>
              <a:t> í </a:t>
            </a:r>
            <a:r>
              <a:rPr lang="en-GB" dirty="0" err="1"/>
              <a:t>íþróttum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útivist</a:t>
            </a:r>
            <a:endParaRPr lang="en-GB" dirty="0"/>
          </a:p>
          <a:p>
            <a:r>
              <a:rPr lang="en-GB" dirty="0" err="1"/>
              <a:t>Notað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fylgast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ferðum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frammistöðu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Jafnvel</a:t>
            </a:r>
            <a:r>
              <a:rPr lang="en-GB" dirty="0"/>
              <a:t> </a:t>
            </a:r>
            <a:r>
              <a:rPr lang="en-GB" dirty="0" err="1"/>
              <a:t>farið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nota RTK</a:t>
            </a:r>
          </a:p>
        </p:txBody>
      </p:sp>
      <p:pic>
        <p:nvPicPr>
          <p:cNvPr id="17410" name="Picture 2" descr="STATSports | Champions League 2019/20 winners will need to run ...">
            <a:extLst>
              <a:ext uri="{FF2B5EF4-FFF2-40B4-BE49-F238E27FC236}">
                <a16:creationId xmlns:a16="http://schemas.microsoft.com/office/drawing/2014/main" id="{F4932307-35D9-418D-AFB8-1C55C8742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3"/>
          <a:stretch/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BF355CD9-44F2-4BF1-979A-FB8E68DD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47538DCC-6F87-4E4C-A2C7-46BB97388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9A0FC5A9-82E4-412C-A283-A0D21BEE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30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32845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EF7DA98-6BA1-42E9-84B7-271CD11E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Jarðskorpuhreyfingar</a:t>
            </a:r>
            <a:endParaRPr lang="en-US" dirty="0"/>
          </a:p>
        </p:txBody>
      </p:sp>
      <p:pic>
        <p:nvPicPr>
          <p:cNvPr id="10" name="Staðgengill efnis 9">
            <a:extLst>
              <a:ext uri="{FF2B5EF4-FFF2-40B4-BE49-F238E27FC236}">
                <a16:creationId xmlns:a16="http://schemas.microsoft.com/office/drawing/2014/main" id="{5279DF0D-B5FF-4D3C-AEAD-317110744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157" y="1600200"/>
            <a:ext cx="5977686" cy="4525963"/>
          </a:xfrm>
          <a:prstGeom prst="rect">
            <a:avLst/>
          </a:prstGeom>
          <a:noFill/>
        </p:spPr>
      </p:pic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C38A2B0B-77E1-4DCB-A876-75AB82B8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C0861E55-D823-4BFC-A508-D039F4EF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D1B6FB0E-8F06-438D-B26C-9DD241DE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31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1639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3189AC1-FB1F-4686-A6F0-1EFF9DD5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is-IS"/>
              <a:t>Notkun í hernaði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07F735CB-48B6-4EEB-8739-DD643B658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dirty="0"/>
              <a:t>GNSS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mikilvægt</a:t>
            </a:r>
            <a:r>
              <a:rPr lang="en-GB" dirty="0"/>
              <a:t> </a:t>
            </a:r>
            <a:r>
              <a:rPr lang="en-GB" dirty="0" err="1"/>
              <a:t>verkfæri</a:t>
            </a:r>
            <a:r>
              <a:rPr lang="en-GB" dirty="0"/>
              <a:t> í </a:t>
            </a:r>
            <a:r>
              <a:rPr lang="en-GB" dirty="0" err="1"/>
              <a:t>nútíma</a:t>
            </a:r>
            <a:r>
              <a:rPr lang="en-GB" dirty="0"/>
              <a:t> </a:t>
            </a:r>
            <a:r>
              <a:rPr lang="en-GB" dirty="0" err="1"/>
              <a:t>hernaði</a:t>
            </a:r>
            <a:endParaRPr lang="en-GB" dirty="0"/>
          </a:p>
          <a:p>
            <a:r>
              <a:rPr lang="en-GB" dirty="0"/>
              <a:t>GNSS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t.d.</a:t>
            </a:r>
            <a:r>
              <a:rPr lang="en-GB" dirty="0"/>
              <a:t> </a:t>
            </a:r>
            <a:r>
              <a:rPr lang="en-GB" dirty="0" err="1"/>
              <a:t>notað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leiðsögn</a:t>
            </a:r>
            <a:r>
              <a:rPr lang="en-GB" dirty="0"/>
              <a:t>, </a:t>
            </a:r>
            <a:r>
              <a:rPr lang="en-GB" dirty="0" err="1"/>
              <a:t>stýringu</a:t>
            </a:r>
            <a:r>
              <a:rPr lang="en-GB" dirty="0"/>
              <a:t> á </a:t>
            </a:r>
            <a:r>
              <a:rPr lang="en-GB" dirty="0" err="1"/>
              <a:t>flota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stýringa</a:t>
            </a:r>
            <a:r>
              <a:rPr lang="en-GB" dirty="0"/>
              <a:t> á </a:t>
            </a:r>
            <a:r>
              <a:rPr lang="en-GB" dirty="0" err="1"/>
              <a:t>eldflaugum</a:t>
            </a:r>
            <a:endParaRPr lang="is-IS" dirty="0"/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9995126B-F218-4235-8DAF-B08B3D8D3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173700"/>
            <a:ext cx="4038600" cy="3378962"/>
          </a:xfrm>
          <a:prstGeom prst="rect">
            <a:avLst/>
          </a:prstGeom>
          <a:noFill/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6884FA8A-0CCD-4CB1-93BF-44B38F88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307BA46-AE18-4853-AE7C-C276E656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D715C55-BE9E-42D1-8786-70803399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32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9555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46383D4-DD22-4E17-90B5-1592CF0C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Önnur</a:t>
            </a:r>
            <a:r>
              <a:rPr lang="en-US" dirty="0"/>
              <a:t> </a:t>
            </a:r>
            <a:r>
              <a:rPr lang="en-US" dirty="0" err="1"/>
              <a:t>notkun</a:t>
            </a:r>
            <a:endParaRPr lang="en-US" dirty="0"/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620C1E55-7A13-4B0B-8794-F171C327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3881"/>
            <a:ext cx="4038600" cy="4038600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706E88-296E-44BF-AF74-BDBC168A0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dirty="0" err="1"/>
              <a:t>Eftirlit</a:t>
            </a:r>
            <a:r>
              <a:rPr lang="en-GB" dirty="0"/>
              <a:t> </a:t>
            </a:r>
            <a:r>
              <a:rPr lang="en-GB" dirty="0" err="1"/>
              <a:t>með</a:t>
            </a:r>
            <a:r>
              <a:rPr lang="en-GB" dirty="0"/>
              <a:t> </a:t>
            </a:r>
            <a:r>
              <a:rPr lang="en-GB" dirty="0" err="1"/>
              <a:t>virkni</a:t>
            </a:r>
            <a:r>
              <a:rPr lang="en-GB" dirty="0"/>
              <a:t> í </a:t>
            </a:r>
            <a:r>
              <a:rPr lang="en-GB" dirty="0" err="1"/>
              <a:t>jónahvolfinu</a:t>
            </a:r>
            <a:endParaRPr lang="en-GB" dirty="0"/>
          </a:p>
          <a:p>
            <a:r>
              <a:rPr lang="en-GB" dirty="0" err="1"/>
              <a:t>Líkön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raka</a:t>
            </a:r>
            <a:r>
              <a:rPr lang="en-GB" dirty="0"/>
              <a:t> í </a:t>
            </a:r>
            <a:r>
              <a:rPr lang="en-GB" dirty="0" err="1"/>
              <a:t>andrúmsloftinu</a:t>
            </a:r>
            <a:endParaRPr lang="en-GB" dirty="0"/>
          </a:p>
          <a:p>
            <a:r>
              <a:rPr lang="is-IS" dirty="0"/>
              <a:t>=&gt; Bætir veðurspár</a:t>
            </a:r>
          </a:p>
          <a:p>
            <a:r>
              <a:rPr lang="is-IS" dirty="0"/>
              <a:t>Tímamælingar</a:t>
            </a:r>
            <a:endParaRPr lang="en-US" dirty="0"/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8E1582CA-6D8C-45F9-BDC6-51BADFC7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4557606C-F8C6-4328-968C-C15F4C98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704099C5-89D6-4E4E-A07D-F5E17D1E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33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20382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HNITAKERFI GPS</a:t>
            </a:r>
            <a:endParaRPr lang="en-US"/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s-IS" sz="2800" dirty="0"/>
              <a:t>GPS-tæki vinnur í grunnin </a:t>
            </a:r>
            <a:r>
              <a:rPr lang="is-IS" sz="2800" dirty="0" err="1"/>
              <a:t>útfrá</a:t>
            </a:r>
            <a:r>
              <a:rPr lang="is-IS" sz="2800" dirty="0"/>
              <a:t> jarðmiðjuhnitum í hnitakerfi ITRS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E4449-A5C4-4452-88F9-0874E391D281}" type="slidenum">
              <a:rPr lang="is-IS" smtClean="0"/>
              <a:pPr>
                <a:defRPr/>
              </a:pPr>
              <a:t>34</a:t>
            </a:fld>
            <a:endParaRPr lang="is-IS"/>
          </a:p>
        </p:txBody>
      </p:sp>
      <p:grpSp>
        <p:nvGrpSpPr>
          <p:cNvPr id="87046" name="Group 3"/>
          <p:cNvGrpSpPr>
            <a:grpSpLocks/>
          </p:cNvGrpSpPr>
          <p:nvPr/>
        </p:nvGrpSpPr>
        <p:grpSpPr bwMode="auto">
          <a:xfrm>
            <a:off x="3367405" y="2188527"/>
            <a:ext cx="4759325" cy="4289425"/>
            <a:chOff x="774" y="841"/>
            <a:chExt cx="3350" cy="3179"/>
          </a:xfrm>
        </p:grpSpPr>
        <p:sp>
          <p:nvSpPr>
            <p:cNvPr id="87047" name="Line 4"/>
            <p:cNvSpPr>
              <a:spLocks noChangeShapeType="1"/>
            </p:cNvSpPr>
            <p:nvPr/>
          </p:nvSpPr>
          <p:spPr bwMode="auto">
            <a:xfrm flipV="1">
              <a:off x="3266" y="1768"/>
              <a:ext cx="0" cy="15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8" name="Line 5"/>
            <p:cNvSpPr>
              <a:spLocks noChangeShapeType="1"/>
            </p:cNvSpPr>
            <p:nvPr/>
          </p:nvSpPr>
          <p:spPr bwMode="auto">
            <a:xfrm>
              <a:off x="1989" y="2847"/>
              <a:ext cx="0" cy="10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9" name="Rectangle 6"/>
            <p:cNvSpPr>
              <a:spLocks noChangeArrowheads="1"/>
            </p:cNvSpPr>
            <p:nvPr/>
          </p:nvSpPr>
          <p:spPr bwMode="auto">
            <a:xfrm>
              <a:off x="1027" y="3751"/>
              <a:ext cx="163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7050" name="Freeform 7"/>
            <p:cNvSpPr>
              <a:spLocks/>
            </p:cNvSpPr>
            <p:nvPr/>
          </p:nvSpPr>
          <p:spPr bwMode="auto">
            <a:xfrm>
              <a:off x="2102" y="2312"/>
              <a:ext cx="777" cy="844"/>
            </a:xfrm>
            <a:custGeom>
              <a:avLst/>
              <a:gdLst>
                <a:gd name="T0" fmla="*/ 521 w 634"/>
                <a:gd name="T1" fmla="*/ 0 h 665"/>
                <a:gd name="T2" fmla="*/ 0 w 634"/>
                <a:gd name="T3" fmla="*/ 438 h 665"/>
                <a:gd name="T4" fmla="*/ 776 w 634"/>
                <a:gd name="T5" fmla="*/ 843 h 665"/>
                <a:gd name="T6" fmla="*/ 762 w 634"/>
                <a:gd name="T7" fmla="*/ 706 h 665"/>
                <a:gd name="T8" fmla="*/ 734 w 634"/>
                <a:gd name="T9" fmla="*/ 580 h 665"/>
                <a:gd name="T10" fmla="*/ 707 w 634"/>
                <a:gd name="T11" fmla="*/ 458 h 665"/>
                <a:gd name="T12" fmla="*/ 672 w 634"/>
                <a:gd name="T13" fmla="*/ 345 h 665"/>
                <a:gd name="T14" fmla="*/ 639 w 634"/>
                <a:gd name="T15" fmla="*/ 240 h 665"/>
                <a:gd name="T16" fmla="*/ 598 w 634"/>
                <a:gd name="T17" fmla="*/ 147 h 665"/>
                <a:gd name="T18" fmla="*/ 563 w 634"/>
                <a:gd name="T19" fmla="*/ 71 h 665"/>
                <a:gd name="T20" fmla="*/ 521 w 634"/>
                <a:gd name="T21" fmla="*/ 0 h 6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34"/>
                <a:gd name="T34" fmla="*/ 0 h 665"/>
                <a:gd name="T35" fmla="*/ 634 w 634"/>
                <a:gd name="T36" fmla="*/ 665 h 6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34" h="665">
                  <a:moveTo>
                    <a:pt x="425" y="0"/>
                  </a:moveTo>
                  <a:lnTo>
                    <a:pt x="0" y="345"/>
                  </a:lnTo>
                  <a:lnTo>
                    <a:pt x="633" y="664"/>
                  </a:lnTo>
                  <a:lnTo>
                    <a:pt x="622" y="556"/>
                  </a:lnTo>
                  <a:lnTo>
                    <a:pt x="599" y="457"/>
                  </a:lnTo>
                  <a:lnTo>
                    <a:pt x="577" y="361"/>
                  </a:lnTo>
                  <a:lnTo>
                    <a:pt x="548" y="272"/>
                  </a:lnTo>
                  <a:lnTo>
                    <a:pt x="521" y="189"/>
                  </a:lnTo>
                  <a:lnTo>
                    <a:pt x="488" y="116"/>
                  </a:lnTo>
                  <a:lnTo>
                    <a:pt x="459" y="56"/>
                  </a:lnTo>
                  <a:lnTo>
                    <a:pt x="425" y="0"/>
                  </a:lnTo>
                </a:path>
              </a:pathLst>
            </a:custGeom>
            <a:solidFill>
              <a:srgbClr val="FFCC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1" name="Freeform 8"/>
            <p:cNvSpPr>
              <a:spLocks/>
            </p:cNvSpPr>
            <p:nvPr/>
          </p:nvSpPr>
          <p:spPr bwMode="auto">
            <a:xfrm>
              <a:off x="2102" y="2312"/>
              <a:ext cx="777" cy="844"/>
            </a:xfrm>
            <a:custGeom>
              <a:avLst/>
              <a:gdLst>
                <a:gd name="T0" fmla="*/ 521 w 634"/>
                <a:gd name="T1" fmla="*/ 0 h 665"/>
                <a:gd name="T2" fmla="*/ 0 w 634"/>
                <a:gd name="T3" fmla="*/ 438 h 665"/>
                <a:gd name="T4" fmla="*/ 776 w 634"/>
                <a:gd name="T5" fmla="*/ 843 h 665"/>
                <a:gd name="T6" fmla="*/ 762 w 634"/>
                <a:gd name="T7" fmla="*/ 706 h 665"/>
                <a:gd name="T8" fmla="*/ 734 w 634"/>
                <a:gd name="T9" fmla="*/ 580 h 665"/>
                <a:gd name="T10" fmla="*/ 707 w 634"/>
                <a:gd name="T11" fmla="*/ 458 h 665"/>
                <a:gd name="T12" fmla="*/ 672 w 634"/>
                <a:gd name="T13" fmla="*/ 345 h 665"/>
                <a:gd name="T14" fmla="*/ 639 w 634"/>
                <a:gd name="T15" fmla="*/ 240 h 665"/>
                <a:gd name="T16" fmla="*/ 598 w 634"/>
                <a:gd name="T17" fmla="*/ 147 h 665"/>
                <a:gd name="T18" fmla="*/ 563 w 634"/>
                <a:gd name="T19" fmla="*/ 71 h 665"/>
                <a:gd name="T20" fmla="*/ 521 w 634"/>
                <a:gd name="T21" fmla="*/ 0 h 6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34"/>
                <a:gd name="T34" fmla="*/ 0 h 665"/>
                <a:gd name="T35" fmla="*/ 634 w 634"/>
                <a:gd name="T36" fmla="*/ 665 h 6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34" h="665">
                  <a:moveTo>
                    <a:pt x="425" y="0"/>
                  </a:moveTo>
                  <a:lnTo>
                    <a:pt x="0" y="345"/>
                  </a:lnTo>
                  <a:lnTo>
                    <a:pt x="633" y="664"/>
                  </a:lnTo>
                  <a:lnTo>
                    <a:pt x="622" y="556"/>
                  </a:lnTo>
                  <a:lnTo>
                    <a:pt x="599" y="457"/>
                  </a:lnTo>
                  <a:lnTo>
                    <a:pt x="577" y="361"/>
                  </a:lnTo>
                  <a:lnTo>
                    <a:pt x="548" y="272"/>
                  </a:lnTo>
                  <a:lnTo>
                    <a:pt x="521" y="189"/>
                  </a:lnTo>
                  <a:lnTo>
                    <a:pt x="488" y="116"/>
                  </a:lnTo>
                  <a:lnTo>
                    <a:pt x="459" y="56"/>
                  </a:lnTo>
                  <a:lnTo>
                    <a:pt x="425" y="0"/>
                  </a:lnTo>
                </a:path>
              </a:pathLst>
            </a:custGeom>
            <a:noFill/>
            <a:ln w="12700" cap="rnd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2" name="Freeform 9"/>
            <p:cNvSpPr>
              <a:spLocks/>
            </p:cNvSpPr>
            <p:nvPr/>
          </p:nvSpPr>
          <p:spPr bwMode="auto">
            <a:xfrm>
              <a:off x="1280" y="2686"/>
              <a:ext cx="1614" cy="802"/>
            </a:xfrm>
            <a:custGeom>
              <a:avLst/>
              <a:gdLst>
                <a:gd name="T0" fmla="*/ 0 w 1316"/>
                <a:gd name="T1" fmla="*/ 771 h 631"/>
                <a:gd name="T2" fmla="*/ 720 w 1316"/>
                <a:gd name="T3" fmla="*/ 0 h 631"/>
                <a:gd name="T4" fmla="*/ 1613 w 1316"/>
                <a:gd name="T5" fmla="*/ 466 h 631"/>
                <a:gd name="T6" fmla="*/ 1522 w 1316"/>
                <a:gd name="T7" fmla="*/ 531 h 631"/>
                <a:gd name="T8" fmla="*/ 1435 w 1316"/>
                <a:gd name="T9" fmla="*/ 580 h 631"/>
                <a:gd name="T10" fmla="*/ 1338 w 1316"/>
                <a:gd name="T11" fmla="*/ 629 h 631"/>
                <a:gd name="T12" fmla="*/ 1249 w 1316"/>
                <a:gd name="T13" fmla="*/ 672 h 631"/>
                <a:gd name="T14" fmla="*/ 1147 w 1316"/>
                <a:gd name="T15" fmla="*/ 707 h 631"/>
                <a:gd name="T16" fmla="*/ 1050 w 1316"/>
                <a:gd name="T17" fmla="*/ 735 h 631"/>
                <a:gd name="T18" fmla="*/ 953 w 1316"/>
                <a:gd name="T19" fmla="*/ 759 h 631"/>
                <a:gd name="T20" fmla="*/ 851 w 1316"/>
                <a:gd name="T21" fmla="*/ 771 h 631"/>
                <a:gd name="T22" fmla="*/ 747 w 1316"/>
                <a:gd name="T23" fmla="*/ 787 h 631"/>
                <a:gd name="T24" fmla="*/ 645 w 1316"/>
                <a:gd name="T25" fmla="*/ 801 h 631"/>
                <a:gd name="T26" fmla="*/ 541 w 1316"/>
                <a:gd name="T27" fmla="*/ 801 h 631"/>
                <a:gd name="T28" fmla="*/ 432 w 1316"/>
                <a:gd name="T29" fmla="*/ 801 h 631"/>
                <a:gd name="T30" fmla="*/ 329 w 1316"/>
                <a:gd name="T31" fmla="*/ 801 h 631"/>
                <a:gd name="T32" fmla="*/ 220 w 1316"/>
                <a:gd name="T33" fmla="*/ 792 h 631"/>
                <a:gd name="T34" fmla="*/ 109 w 1316"/>
                <a:gd name="T35" fmla="*/ 787 h 631"/>
                <a:gd name="T36" fmla="*/ 0 w 1316"/>
                <a:gd name="T37" fmla="*/ 771 h 6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6"/>
                <a:gd name="T58" fmla="*/ 0 h 631"/>
                <a:gd name="T59" fmla="*/ 1316 w 1316"/>
                <a:gd name="T60" fmla="*/ 631 h 6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6" h="631">
                  <a:moveTo>
                    <a:pt x="0" y="607"/>
                  </a:moveTo>
                  <a:lnTo>
                    <a:pt x="587" y="0"/>
                  </a:lnTo>
                  <a:lnTo>
                    <a:pt x="1315" y="367"/>
                  </a:lnTo>
                  <a:lnTo>
                    <a:pt x="1241" y="418"/>
                  </a:lnTo>
                  <a:lnTo>
                    <a:pt x="1170" y="456"/>
                  </a:lnTo>
                  <a:lnTo>
                    <a:pt x="1091" y="495"/>
                  </a:lnTo>
                  <a:lnTo>
                    <a:pt x="1018" y="529"/>
                  </a:lnTo>
                  <a:lnTo>
                    <a:pt x="935" y="556"/>
                  </a:lnTo>
                  <a:lnTo>
                    <a:pt x="856" y="578"/>
                  </a:lnTo>
                  <a:lnTo>
                    <a:pt x="777" y="597"/>
                  </a:lnTo>
                  <a:lnTo>
                    <a:pt x="694" y="607"/>
                  </a:lnTo>
                  <a:lnTo>
                    <a:pt x="609" y="619"/>
                  </a:lnTo>
                  <a:lnTo>
                    <a:pt x="526" y="630"/>
                  </a:lnTo>
                  <a:lnTo>
                    <a:pt x="441" y="630"/>
                  </a:lnTo>
                  <a:lnTo>
                    <a:pt x="352" y="630"/>
                  </a:lnTo>
                  <a:lnTo>
                    <a:pt x="268" y="630"/>
                  </a:lnTo>
                  <a:lnTo>
                    <a:pt x="179" y="623"/>
                  </a:lnTo>
                  <a:lnTo>
                    <a:pt x="89" y="619"/>
                  </a:lnTo>
                  <a:lnTo>
                    <a:pt x="0" y="607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3" name="Freeform 10"/>
            <p:cNvSpPr>
              <a:spLocks/>
            </p:cNvSpPr>
            <p:nvPr/>
          </p:nvSpPr>
          <p:spPr bwMode="auto">
            <a:xfrm>
              <a:off x="1265" y="2686"/>
              <a:ext cx="1614" cy="802"/>
            </a:xfrm>
            <a:custGeom>
              <a:avLst/>
              <a:gdLst>
                <a:gd name="T0" fmla="*/ 0 w 1316"/>
                <a:gd name="T1" fmla="*/ 771 h 631"/>
                <a:gd name="T2" fmla="*/ 720 w 1316"/>
                <a:gd name="T3" fmla="*/ 0 h 631"/>
                <a:gd name="T4" fmla="*/ 1613 w 1316"/>
                <a:gd name="T5" fmla="*/ 466 h 631"/>
                <a:gd name="T6" fmla="*/ 1522 w 1316"/>
                <a:gd name="T7" fmla="*/ 531 h 631"/>
                <a:gd name="T8" fmla="*/ 1435 w 1316"/>
                <a:gd name="T9" fmla="*/ 580 h 631"/>
                <a:gd name="T10" fmla="*/ 1338 w 1316"/>
                <a:gd name="T11" fmla="*/ 629 h 631"/>
                <a:gd name="T12" fmla="*/ 1249 w 1316"/>
                <a:gd name="T13" fmla="*/ 672 h 631"/>
                <a:gd name="T14" fmla="*/ 1147 w 1316"/>
                <a:gd name="T15" fmla="*/ 707 h 631"/>
                <a:gd name="T16" fmla="*/ 1050 w 1316"/>
                <a:gd name="T17" fmla="*/ 735 h 631"/>
                <a:gd name="T18" fmla="*/ 953 w 1316"/>
                <a:gd name="T19" fmla="*/ 759 h 631"/>
                <a:gd name="T20" fmla="*/ 851 w 1316"/>
                <a:gd name="T21" fmla="*/ 771 h 631"/>
                <a:gd name="T22" fmla="*/ 747 w 1316"/>
                <a:gd name="T23" fmla="*/ 787 h 631"/>
                <a:gd name="T24" fmla="*/ 645 w 1316"/>
                <a:gd name="T25" fmla="*/ 801 h 631"/>
                <a:gd name="T26" fmla="*/ 541 w 1316"/>
                <a:gd name="T27" fmla="*/ 801 h 631"/>
                <a:gd name="T28" fmla="*/ 432 w 1316"/>
                <a:gd name="T29" fmla="*/ 801 h 631"/>
                <a:gd name="T30" fmla="*/ 329 w 1316"/>
                <a:gd name="T31" fmla="*/ 801 h 631"/>
                <a:gd name="T32" fmla="*/ 220 w 1316"/>
                <a:gd name="T33" fmla="*/ 792 h 631"/>
                <a:gd name="T34" fmla="*/ 109 w 1316"/>
                <a:gd name="T35" fmla="*/ 787 h 631"/>
                <a:gd name="T36" fmla="*/ 0 w 1316"/>
                <a:gd name="T37" fmla="*/ 771 h 6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6"/>
                <a:gd name="T58" fmla="*/ 0 h 631"/>
                <a:gd name="T59" fmla="*/ 1316 w 1316"/>
                <a:gd name="T60" fmla="*/ 631 h 63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6" h="631">
                  <a:moveTo>
                    <a:pt x="0" y="607"/>
                  </a:moveTo>
                  <a:lnTo>
                    <a:pt x="587" y="0"/>
                  </a:lnTo>
                  <a:lnTo>
                    <a:pt x="1315" y="367"/>
                  </a:lnTo>
                  <a:lnTo>
                    <a:pt x="1241" y="418"/>
                  </a:lnTo>
                  <a:lnTo>
                    <a:pt x="1170" y="456"/>
                  </a:lnTo>
                  <a:lnTo>
                    <a:pt x="1091" y="495"/>
                  </a:lnTo>
                  <a:lnTo>
                    <a:pt x="1018" y="529"/>
                  </a:lnTo>
                  <a:lnTo>
                    <a:pt x="935" y="556"/>
                  </a:lnTo>
                  <a:lnTo>
                    <a:pt x="856" y="578"/>
                  </a:lnTo>
                  <a:lnTo>
                    <a:pt x="777" y="597"/>
                  </a:lnTo>
                  <a:lnTo>
                    <a:pt x="694" y="607"/>
                  </a:lnTo>
                  <a:lnTo>
                    <a:pt x="609" y="619"/>
                  </a:lnTo>
                  <a:lnTo>
                    <a:pt x="526" y="630"/>
                  </a:lnTo>
                  <a:lnTo>
                    <a:pt x="441" y="630"/>
                  </a:lnTo>
                  <a:lnTo>
                    <a:pt x="352" y="630"/>
                  </a:lnTo>
                  <a:lnTo>
                    <a:pt x="268" y="630"/>
                  </a:lnTo>
                  <a:lnTo>
                    <a:pt x="179" y="623"/>
                  </a:lnTo>
                  <a:lnTo>
                    <a:pt x="89" y="619"/>
                  </a:lnTo>
                  <a:lnTo>
                    <a:pt x="0" y="60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4" name="Line 11"/>
            <p:cNvSpPr>
              <a:spLocks noChangeShapeType="1"/>
            </p:cNvSpPr>
            <p:nvPr/>
          </p:nvSpPr>
          <p:spPr bwMode="auto">
            <a:xfrm flipV="1">
              <a:off x="1983" y="1062"/>
              <a:ext cx="0" cy="177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5" name="Line 12"/>
            <p:cNvSpPr>
              <a:spLocks noChangeShapeType="1"/>
            </p:cNvSpPr>
            <p:nvPr/>
          </p:nvSpPr>
          <p:spPr bwMode="auto">
            <a:xfrm>
              <a:off x="2001" y="2686"/>
              <a:ext cx="19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6" name="Line 13"/>
            <p:cNvSpPr>
              <a:spLocks noChangeShapeType="1"/>
            </p:cNvSpPr>
            <p:nvPr/>
          </p:nvSpPr>
          <p:spPr bwMode="auto">
            <a:xfrm flipH="1">
              <a:off x="964" y="2686"/>
              <a:ext cx="1023" cy="11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7" name="Freeform 14"/>
            <p:cNvSpPr>
              <a:spLocks/>
            </p:cNvSpPr>
            <p:nvPr/>
          </p:nvSpPr>
          <p:spPr bwMode="auto">
            <a:xfrm>
              <a:off x="1384" y="2688"/>
              <a:ext cx="2434" cy="646"/>
            </a:xfrm>
            <a:custGeom>
              <a:avLst/>
              <a:gdLst>
                <a:gd name="T0" fmla="*/ 0 w 1983"/>
                <a:gd name="T1" fmla="*/ 645 h 509"/>
                <a:gd name="T2" fmla="*/ 1877 w 1983"/>
                <a:gd name="T3" fmla="*/ 645 h 509"/>
                <a:gd name="T4" fmla="*/ 2433 w 1983"/>
                <a:gd name="T5" fmla="*/ 0 h 509"/>
                <a:gd name="T6" fmla="*/ 0 60000 65536"/>
                <a:gd name="T7" fmla="*/ 0 60000 65536"/>
                <a:gd name="T8" fmla="*/ 0 60000 65536"/>
                <a:gd name="T9" fmla="*/ 0 w 1983"/>
                <a:gd name="T10" fmla="*/ 0 h 509"/>
                <a:gd name="T11" fmla="*/ 1983 w 1983"/>
                <a:gd name="T12" fmla="*/ 509 h 5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83" h="509">
                  <a:moveTo>
                    <a:pt x="0" y="508"/>
                  </a:moveTo>
                  <a:lnTo>
                    <a:pt x="1529" y="508"/>
                  </a:lnTo>
                  <a:lnTo>
                    <a:pt x="198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8" name="Freeform 15"/>
            <p:cNvSpPr>
              <a:spLocks/>
            </p:cNvSpPr>
            <p:nvPr/>
          </p:nvSpPr>
          <p:spPr bwMode="auto">
            <a:xfrm>
              <a:off x="1979" y="1610"/>
              <a:ext cx="902" cy="1546"/>
            </a:xfrm>
            <a:custGeom>
              <a:avLst/>
              <a:gdLst>
                <a:gd name="T0" fmla="*/ 0 w 735"/>
                <a:gd name="T1" fmla="*/ 0 h 1217"/>
                <a:gd name="T2" fmla="*/ 87 w 735"/>
                <a:gd name="T3" fmla="*/ 61 h 1217"/>
                <a:gd name="T4" fmla="*/ 177 w 735"/>
                <a:gd name="T5" fmla="*/ 133 h 1217"/>
                <a:gd name="T6" fmla="*/ 259 w 735"/>
                <a:gd name="T7" fmla="*/ 211 h 1217"/>
                <a:gd name="T8" fmla="*/ 342 w 735"/>
                <a:gd name="T9" fmla="*/ 290 h 1217"/>
                <a:gd name="T10" fmla="*/ 418 w 735"/>
                <a:gd name="T11" fmla="*/ 367 h 1217"/>
                <a:gd name="T12" fmla="*/ 487 w 735"/>
                <a:gd name="T13" fmla="*/ 452 h 1217"/>
                <a:gd name="T14" fmla="*/ 550 w 735"/>
                <a:gd name="T15" fmla="*/ 545 h 1217"/>
                <a:gd name="T16" fmla="*/ 611 w 735"/>
                <a:gd name="T17" fmla="*/ 636 h 1217"/>
                <a:gd name="T18" fmla="*/ 665 w 735"/>
                <a:gd name="T19" fmla="*/ 736 h 1217"/>
                <a:gd name="T20" fmla="*/ 715 w 735"/>
                <a:gd name="T21" fmla="*/ 835 h 1217"/>
                <a:gd name="T22" fmla="*/ 756 w 735"/>
                <a:gd name="T23" fmla="*/ 941 h 1217"/>
                <a:gd name="T24" fmla="*/ 796 w 735"/>
                <a:gd name="T25" fmla="*/ 1054 h 1217"/>
                <a:gd name="T26" fmla="*/ 832 w 735"/>
                <a:gd name="T27" fmla="*/ 1169 h 1217"/>
                <a:gd name="T28" fmla="*/ 859 w 735"/>
                <a:gd name="T29" fmla="*/ 1289 h 1217"/>
                <a:gd name="T30" fmla="*/ 887 w 735"/>
                <a:gd name="T31" fmla="*/ 1415 h 1217"/>
                <a:gd name="T32" fmla="*/ 901 w 735"/>
                <a:gd name="T33" fmla="*/ 1545 h 12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5"/>
                <a:gd name="T52" fmla="*/ 0 h 1217"/>
                <a:gd name="T53" fmla="*/ 735 w 735"/>
                <a:gd name="T54" fmla="*/ 1217 h 12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5" h="1217">
                  <a:moveTo>
                    <a:pt x="0" y="0"/>
                  </a:moveTo>
                  <a:lnTo>
                    <a:pt x="71" y="48"/>
                  </a:lnTo>
                  <a:lnTo>
                    <a:pt x="144" y="105"/>
                  </a:lnTo>
                  <a:lnTo>
                    <a:pt x="211" y="166"/>
                  </a:lnTo>
                  <a:lnTo>
                    <a:pt x="279" y="228"/>
                  </a:lnTo>
                  <a:lnTo>
                    <a:pt x="341" y="289"/>
                  </a:lnTo>
                  <a:lnTo>
                    <a:pt x="397" y="356"/>
                  </a:lnTo>
                  <a:lnTo>
                    <a:pt x="448" y="429"/>
                  </a:lnTo>
                  <a:lnTo>
                    <a:pt x="498" y="501"/>
                  </a:lnTo>
                  <a:lnTo>
                    <a:pt x="542" y="579"/>
                  </a:lnTo>
                  <a:lnTo>
                    <a:pt x="583" y="657"/>
                  </a:lnTo>
                  <a:lnTo>
                    <a:pt x="616" y="741"/>
                  </a:lnTo>
                  <a:lnTo>
                    <a:pt x="649" y="830"/>
                  </a:lnTo>
                  <a:lnTo>
                    <a:pt x="678" y="920"/>
                  </a:lnTo>
                  <a:lnTo>
                    <a:pt x="700" y="1015"/>
                  </a:lnTo>
                  <a:lnTo>
                    <a:pt x="723" y="1114"/>
                  </a:lnTo>
                  <a:lnTo>
                    <a:pt x="734" y="1216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9" name="Line 16"/>
            <p:cNvSpPr>
              <a:spLocks noChangeShapeType="1"/>
            </p:cNvSpPr>
            <p:nvPr/>
          </p:nvSpPr>
          <p:spPr bwMode="auto">
            <a:xfrm flipV="1">
              <a:off x="1991" y="2304"/>
              <a:ext cx="633" cy="5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0" name="Freeform 17"/>
            <p:cNvSpPr>
              <a:spLocks/>
            </p:cNvSpPr>
            <p:nvPr/>
          </p:nvSpPr>
          <p:spPr bwMode="auto">
            <a:xfrm>
              <a:off x="1259" y="1604"/>
              <a:ext cx="2086" cy="1885"/>
            </a:xfrm>
            <a:custGeom>
              <a:avLst/>
              <a:gdLst>
                <a:gd name="T0" fmla="*/ 5 w 1699"/>
                <a:gd name="T1" fmla="*/ 1855 h 1484"/>
                <a:gd name="T2" fmla="*/ 0 w 1699"/>
                <a:gd name="T3" fmla="*/ 1684 h 1484"/>
                <a:gd name="T4" fmla="*/ 5 w 1699"/>
                <a:gd name="T5" fmla="*/ 1522 h 1484"/>
                <a:gd name="T6" fmla="*/ 12 w 1699"/>
                <a:gd name="T7" fmla="*/ 1365 h 1484"/>
                <a:gd name="T8" fmla="*/ 26 w 1699"/>
                <a:gd name="T9" fmla="*/ 1216 h 1484"/>
                <a:gd name="T10" fmla="*/ 47 w 1699"/>
                <a:gd name="T11" fmla="*/ 1082 h 1484"/>
                <a:gd name="T12" fmla="*/ 74 w 1699"/>
                <a:gd name="T13" fmla="*/ 948 h 1484"/>
                <a:gd name="T14" fmla="*/ 109 w 1699"/>
                <a:gd name="T15" fmla="*/ 821 h 1484"/>
                <a:gd name="T16" fmla="*/ 149 w 1699"/>
                <a:gd name="T17" fmla="*/ 700 h 1484"/>
                <a:gd name="T18" fmla="*/ 198 w 1699"/>
                <a:gd name="T19" fmla="*/ 587 h 1484"/>
                <a:gd name="T20" fmla="*/ 253 w 1699"/>
                <a:gd name="T21" fmla="*/ 480 h 1484"/>
                <a:gd name="T22" fmla="*/ 314 w 1699"/>
                <a:gd name="T23" fmla="*/ 381 h 1484"/>
                <a:gd name="T24" fmla="*/ 382 w 1699"/>
                <a:gd name="T25" fmla="*/ 290 h 1484"/>
                <a:gd name="T26" fmla="*/ 459 w 1699"/>
                <a:gd name="T27" fmla="*/ 212 h 1484"/>
                <a:gd name="T28" fmla="*/ 540 w 1699"/>
                <a:gd name="T29" fmla="*/ 133 h 1484"/>
                <a:gd name="T30" fmla="*/ 630 w 1699"/>
                <a:gd name="T31" fmla="*/ 64 h 1484"/>
                <a:gd name="T32" fmla="*/ 726 w 1699"/>
                <a:gd name="T33" fmla="*/ 0 h 1484"/>
                <a:gd name="T34" fmla="*/ 884 w 1699"/>
                <a:gd name="T35" fmla="*/ 20 h 1484"/>
                <a:gd name="T36" fmla="*/ 1028 w 1699"/>
                <a:gd name="T37" fmla="*/ 48 h 1484"/>
                <a:gd name="T38" fmla="*/ 1164 w 1699"/>
                <a:gd name="T39" fmla="*/ 76 h 1484"/>
                <a:gd name="T40" fmla="*/ 1289 w 1699"/>
                <a:gd name="T41" fmla="*/ 119 h 1484"/>
                <a:gd name="T42" fmla="*/ 1405 w 1699"/>
                <a:gd name="T43" fmla="*/ 169 h 1484"/>
                <a:gd name="T44" fmla="*/ 1514 w 1699"/>
                <a:gd name="T45" fmla="*/ 218 h 1484"/>
                <a:gd name="T46" fmla="*/ 1611 w 1699"/>
                <a:gd name="T47" fmla="*/ 282 h 1484"/>
                <a:gd name="T48" fmla="*/ 1700 w 1699"/>
                <a:gd name="T49" fmla="*/ 347 h 1484"/>
                <a:gd name="T50" fmla="*/ 1783 w 1699"/>
                <a:gd name="T51" fmla="*/ 415 h 1484"/>
                <a:gd name="T52" fmla="*/ 1850 w 1699"/>
                <a:gd name="T53" fmla="*/ 495 h 1484"/>
                <a:gd name="T54" fmla="*/ 1912 w 1699"/>
                <a:gd name="T55" fmla="*/ 580 h 1484"/>
                <a:gd name="T56" fmla="*/ 1960 w 1699"/>
                <a:gd name="T57" fmla="*/ 666 h 1484"/>
                <a:gd name="T58" fmla="*/ 2001 w 1699"/>
                <a:gd name="T59" fmla="*/ 763 h 1484"/>
                <a:gd name="T60" fmla="*/ 2036 w 1699"/>
                <a:gd name="T61" fmla="*/ 862 h 1484"/>
                <a:gd name="T62" fmla="*/ 2064 w 1699"/>
                <a:gd name="T63" fmla="*/ 969 h 1484"/>
                <a:gd name="T64" fmla="*/ 2085 w 1699"/>
                <a:gd name="T65" fmla="*/ 1082 h 1484"/>
                <a:gd name="T66" fmla="*/ 1974 w 1699"/>
                <a:gd name="T67" fmla="*/ 1216 h 1484"/>
                <a:gd name="T68" fmla="*/ 1865 w 1699"/>
                <a:gd name="T69" fmla="*/ 1336 h 1484"/>
                <a:gd name="T70" fmla="*/ 1756 w 1699"/>
                <a:gd name="T71" fmla="*/ 1451 h 1484"/>
                <a:gd name="T72" fmla="*/ 1639 w 1699"/>
                <a:gd name="T73" fmla="*/ 1543 h 1484"/>
                <a:gd name="T74" fmla="*/ 1514 w 1699"/>
                <a:gd name="T75" fmla="*/ 1621 h 1484"/>
                <a:gd name="T76" fmla="*/ 1391 w 1699"/>
                <a:gd name="T77" fmla="*/ 1692 h 1484"/>
                <a:gd name="T78" fmla="*/ 1261 w 1699"/>
                <a:gd name="T79" fmla="*/ 1749 h 1484"/>
                <a:gd name="T80" fmla="*/ 1130 w 1699"/>
                <a:gd name="T81" fmla="*/ 1790 h 1484"/>
                <a:gd name="T82" fmla="*/ 1001 w 1699"/>
                <a:gd name="T83" fmla="*/ 1833 h 1484"/>
                <a:gd name="T84" fmla="*/ 863 w 1699"/>
                <a:gd name="T85" fmla="*/ 1855 h 1484"/>
                <a:gd name="T86" fmla="*/ 726 w 1699"/>
                <a:gd name="T87" fmla="*/ 1875 h 1484"/>
                <a:gd name="T88" fmla="*/ 588 w 1699"/>
                <a:gd name="T89" fmla="*/ 1884 h 1484"/>
                <a:gd name="T90" fmla="*/ 443 w 1699"/>
                <a:gd name="T91" fmla="*/ 1884 h 1484"/>
                <a:gd name="T92" fmla="*/ 301 w 1699"/>
                <a:gd name="T93" fmla="*/ 1884 h 1484"/>
                <a:gd name="T94" fmla="*/ 156 w 1699"/>
                <a:gd name="T95" fmla="*/ 1870 h 1484"/>
                <a:gd name="T96" fmla="*/ 5 w 1699"/>
                <a:gd name="T97" fmla="*/ 1855 h 14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99"/>
                <a:gd name="T148" fmla="*/ 0 h 1484"/>
                <a:gd name="T149" fmla="*/ 1699 w 1699"/>
                <a:gd name="T150" fmla="*/ 1484 h 14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99" h="1484">
                  <a:moveTo>
                    <a:pt x="4" y="1460"/>
                  </a:moveTo>
                  <a:lnTo>
                    <a:pt x="0" y="1326"/>
                  </a:lnTo>
                  <a:lnTo>
                    <a:pt x="4" y="1198"/>
                  </a:lnTo>
                  <a:lnTo>
                    <a:pt x="10" y="1075"/>
                  </a:lnTo>
                  <a:lnTo>
                    <a:pt x="21" y="957"/>
                  </a:lnTo>
                  <a:lnTo>
                    <a:pt x="38" y="852"/>
                  </a:lnTo>
                  <a:lnTo>
                    <a:pt x="60" y="746"/>
                  </a:lnTo>
                  <a:lnTo>
                    <a:pt x="89" y="646"/>
                  </a:lnTo>
                  <a:lnTo>
                    <a:pt x="121" y="551"/>
                  </a:lnTo>
                  <a:lnTo>
                    <a:pt x="161" y="462"/>
                  </a:lnTo>
                  <a:lnTo>
                    <a:pt x="206" y="378"/>
                  </a:lnTo>
                  <a:lnTo>
                    <a:pt x="256" y="300"/>
                  </a:lnTo>
                  <a:lnTo>
                    <a:pt x="311" y="228"/>
                  </a:lnTo>
                  <a:lnTo>
                    <a:pt x="374" y="167"/>
                  </a:lnTo>
                  <a:lnTo>
                    <a:pt x="440" y="105"/>
                  </a:lnTo>
                  <a:lnTo>
                    <a:pt x="513" y="50"/>
                  </a:lnTo>
                  <a:lnTo>
                    <a:pt x="591" y="0"/>
                  </a:lnTo>
                  <a:lnTo>
                    <a:pt x="720" y="16"/>
                  </a:lnTo>
                  <a:lnTo>
                    <a:pt x="837" y="38"/>
                  </a:lnTo>
                  <a:lnTo>
                    <a:pt x="948" y="60"/>
                  </a:lnTo>
                  <a:lnTo>
                    <a:pt x="1050" y="94"/>
                  </a:lnTo>
                  <a:lnTo>
                    <a:pt x="1144" y="133"/>
                  </a:lnTo>
                  <a:lnTo>
                    <a:pt x="1233" y="172"/>
                  </a:lnTo>
                  <a:lnTo>
                    <a:pt x="1312" y="222"/>
                  </a:lnTo>
                  <a:lnTo>
                    <a:pt x="1385" y="273"/>
                  </a:lnTo>
                  <a:lnTo>
                    <a:pt x="1452" y="327"/>
                  </a:lnTo>
                  <a:lnTo>
                    <a:pt x="1507" y="390"/>
                  </a:lnTo>
                  <a:lnTo>
                    <a:pt x="1557" y="457"/>
                  </a:lnTo>
                  <a:lnTo>
                    <a:pt x="1596" y="524"/>
                  </a:lnTo>
                  <a:lnTo>
                    <a:pt x="1630" y="601"/>
                  </a:lnTo>
                  <a:lnTo>
                    <a:pt x="1658" y="679"/>
                  </a:lnTo>
                  <a:lnTo>
                    <a:pt x="1681" y="763"/>
                  </a:lnTo>
                  <a:lnTo>
                    <a:pt x="1698" y="852"/>
                  </a:lnTo>
                  <a:lnTo>
                    <a:pt x="1608" y="957"/>
                  </a:lnTo>
                  <a:lnTo>
                    <a:pt x="1519" y="1052"/>
                  </a:lnTo>
                  <a:lnTo>
                    <a:pt x="1430" y="1142"/>
                  </a:lnTo>
                  <a:lnTo>
                    <a:pt x="1335" y="1215"/>
                  </a:lnTo>
                  <a:lnTo>
                    <a:pt x="1233" y="1276"/>
                  </a:lnTo>
                  <a:lnTo>
                    <a:pt x="1133" y="1332"/>
                  </a:lnTo>
                  <a:lnTo>
                    <a:pt x="1027" y="1377"/>
                  </a:lnTo>
                  <a:lnTo>
                    <a:pt x="920" y="1409"/>
                  </a:lnTo>
                  <a:lnTo>
                    <a:pt x="815" y="1443"/>
                  </a:lnTo>
                  <a:lnTo>
                    <a:pt x="703" y="1460"/>
                  </a:lnTo>
                  <a:lnTo>
                    <a:pt x="591" y="1476"/>
                  </a:lnTo>
                  <a:lnTo>
                    <a:pt x="479" y="1483"/>
                  </a:lnTo>
                  <a:lnTo>
                    <a:pt x="361" y="1483"/>
                  </a:lnTo>
                  <a:lnTo>
                    <a:pt x="245" y="1483"/>
                  </a:lnTo>
                  <a:lnTo>
                    <a:pt x="127" y="1472"/>
                  </a:lnTo>
                  <a:lnTo>
                    <a:pt x="4" y="146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61" name="Freeform 18"/>
            <p:cNvSpPr>
              <a:spLocks/>
            </p:cNvSpPr>
            <p:nvPr/>
          </p:nvSpPr>
          <p:spPr bwMode="auto">
            <a:xfrm>
              <a:off x="1739" y="2848"/>
              <a:ext cx="564" cy="157"/>
            </a:xfrm>
            <a:custGeom>
              <a:avLst/>
              <a:gdLst>
                <a:gd name="T0" fmla="*/ 0 w 460"/>
                <a:gd name="T1" fmla="*/ 105 h 124"/>
                <a:gd name="T2" fmla="*/ 74 w 460"/>
                <a:gd name="T3" fmla="*/ 134 h 124"/>
                <a:gd name="T4" fmla="*/ 151 w 460"/>
                <a:gd name="T5" fmla="*/ 147 h 124"/>
                <a:gd name="T6" fmla="*/ 226 w 460"/>
                <a:gd name="T7" fmla="*/ 156 h 124"/>
                <a:gd name="T8" fmla="*/ 295 w 460"/>
                <a:gd name="T9" fmla="*/ 139 h 124"/>
                <a:gd name="T10" fmla="*/ 363 w 460"/>
                <a:gd name="T11" fmla="*/ 127 h 124"/>
                <a:gd name="T12" fmla="*/ 433 w 460"/>
                <a:gd name="T13" fmla="*/ 91 h 124"/>
                <a:gd name="T14" fmla="*/ 499 w 460"/>
                <a:gd name="T15" fmla="*/ 49 h 124"/>
                <a:gd name="T16" fmla="*/ 563 w 460"/>
                <a:gd name="T17" fmla="*/ 0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0"/>
                <a:gd name="T28" fmla="*/ 0 h 124"/>
                <a:gd name="T29" fmla="*/ 460 w 460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0" h="124">
                  <a:moveTo>
                    <a:pt x="0" y="83"/>
                  </a:moveTo>
                  <a:lnTo>
                    <a:pt x="60" y="106"/>
                  </a:lnTo>
                  <a:lnTo>
                    <a:pt x="123" y="116"/>
                  </a:lnTo>
                  <a:lnTo>
                    <a:pt x="184" y="123"/>
                  </a:lnTo>
                  <a:lnTo>
                    <a:pt x="241" y="110"/>
                  </a:lnTo>
                  <a:lnTo>
                    <a:pt x="296" y="100"/>
                  </a:lnTo>
                  <a:lnTo>
                    <a:pt x="353" y="72"/>
                  </a:lnTo>
                  <a:lnTo>
                    <a:pt x="407" y="39"/>
                  </a:lnTo>
                  <a:lnTo>
                    <a:pt x="459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62" name="Freeform 19"/>
            <p:cNvSpPr>
              <a:spLocks/>
            </p:cNvSpPr>
            <p:nvPr/>
          </p:nvSpPr>
          <p:spPr bwMode="auto">
            <a:xfrm>
              <a:off x="2364" y="2528"/>
              <a:ext cx="60" cy="365"/>
            </a:xfrm>
            <a:custGeom>
              <a:avLst/>
              <a:gdLst>
                <a:gd name="T0" fmla="*/ 0 w 49"/>
                <a:gd name="T1" fmla="*/ 364 h 287"/>
                <a:gd name="T2" fmla="*/ 24 w 49"/>
                <a:gd name="T3" fmla="*/ 319 h 287"/>
                <a:gd name="T4" fmla="*/ 39 w 49"/>
                <a:gd name="T5" fmla="*/ 277 h 287"/>
                <a:gd name="T6" fmla="*/ 50 w 49"/>
                <a:gd name="T7" fmla="*/ 233 h 287"/>
                <a:gd name="T8" fmla="*/ 59 w 49"/>
                <a:gd name="T9" fmla="*/ 183 h 287"/>
                <a:gd name="T10" fmla="*/ 59 w 49"/>
                <a:gd name="T11" fmla="*/ 141 h 287"/>
                <a:gd name="T12" fmla="*/ 50 w 49"/>
                <a:gd name="T13" fmla="*/ 92 h 287"/>
                <a:gd name="T14" fmla="*/ 32 w 49"/>
                <a:gd name="T15" fmla="*/ 48 h 287"/>
                <a:gd name="T16" fmla="*/ 13 w 49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287"/>
                <a:gd name="T29" fmla="*/ 49 w 49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287">
                  <a:moveTo>
                    <a:pt x="0" y="286"/>
                  </a:moveTo>
                  <a:lnTo>
                    <a:pt x="20" y="251"/>
                  </a:lnTo>
                  <a:lnTo>
                    <a:pt x="32" y="218"/>
                  </a:lnTo>
                  <a:lnTo>
                    <a:pt x="41" y="183"/>
                  </a:lnTo>
                  <a:lnTo>
                    <a:pt x="48" y="144"/>
                  </a:lnTo>
                  <a:lnTo>
                    <a:pt x="48" y="111"/>
                  </a:lnTo>
                  <a:lnTo>
                    <a:pt x="41" y="72"/>
                  </a:lnTo>
                  <a:lnTo>
                    <a:pt x="26" y="38"/>
                  </a:lnTo>
                  <a:lnTo>
                    <a:pt x="11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63" name="Rectangle 20"/>
            <p:cNvSpPr>
              <a:spLocks noChangeArrowheads="1"/>
            </p:cNvSpPr>
            <p:nvPr/>
          </p:nvSpPr>
          <p:spPr bwMode="auto">
            <a:xfrm>
              <a:off x="2108" y="2277"/>
              <a:ext cx="105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7064" name="Rectangle 21"/>
            <p:cNvSpPr>
              <a:spLocks noChangeArrowheads="1"/>
            </p:cNvSpPr>
            <p:nvPr/>
          </p:nvSpPr>
          <p:spPr bwMode="auto">
            <a:xfrm>
              <a:off x="2536" y="2671"/>
              <a:ext cx="205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2000" b="1">
                  <a:latin typeface="Symbol" pitchFamily="18" charset="2"/>
                </a:rPr>
                <a:t>j</a:t>
              </a:r>
            </a:p>
          </p:txBody>
        </p:sp>
        <p:sp>
          <p:nvSpPr>
            <p:cNvPr id="87065" name="Rectangle 22"/>
            <p:cNvSpPr>
              <a:spLocks noChangeArrowheads="1"/>
            </p:cNvSpPr>
            <p:nvPr/>
          </p:nvSpPr>
          <p:spPr bwMode="auto">
            <a:xfrm>
              <a:off x="1893" y="2991"/>
              <a:ext cx="19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2000" b="1">
                  <a:latin typeface="Symbol" pitchFamily="18" charset="2"/>
                </a:rPr>
                <a:t>l</a:t>
              </a:r>
            </a:p>
          </p:txBody>
        </p:sp>
        <p:sp>
          <p:nvSpPr>
            <p:cNvPr id="87066" name="Rectangle 23"/>
            <p:cNvSpPr>
              <a:spLocks noChangeArrowheads="1"/>
            </p:cNvSpPr>
            <p:nvPr/>
          </p:nvSpPr>
          <p:spPr bwMode="auto">
            <a:xfrm>
              <a:off x="1894" y="841"/>
              <a:ext cx="177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1500" b="1"/>
                <a:t>Z</a:t>
              </a:r>
            </a:p>
          </p:txBody>
        </p:sp>
        <p:sp>
          <p:nvSpPr>
            <p:cNvPr id="87067" name="Rectangle 24"/>
            <p:cNvSpPr>
              <a:spLocks noChangeArrowheads="1"/>
            </p:cNvSpPr>
            <p:nvPr/>
          </p:nvSpPr>
          <p:spPr bwMode="auto">
            <a:xfrm>
              <a:off x="774" y="3761"/>
              <a:ext cx="18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1500" b="1"/>
                <a:t>X</a:t>
              </a:r>
            </a:p>
          </p:txBody>
        </p:sp>
        <p:sp>
          <p:nvSpPr>
            <p:cNvPr id="87068" name="Rectangle 25"/>
            <p:cNvSpPr>
              <a:spLocks noChangeArrowheads="1"/>
            </p:cNvSpPr>
            <p:nvPr/>
          </p:nvSpPr>
          <p:spPr bwMode="auto">
            <a:xfrm>
              <a:off x="3939" y="2562"/>
              <a:ext cx="18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1500" b="1"/>
                <a:t>Y</a:t>
              </a:r>
            </a:p>
          </p:txBody>
        </p:sp>
        <p:sp>
          <p:nvSpPr>
            <p:cNvPr id="87069" name="Line 26"/>
            <p:cNvSpPr>
              <a:spLocks noChangeShapeType="1"/>
            </p:cNvSpPr>
            <p:nvPr/>
          </p:nvSpPr>
          <p:spPr bwMode="auto">
            <a:xfrm flipV="1">
              <a:off x="2616" y="1764"/>
              <a:ext cx="646" cy="5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0" name="Freeform 27"/>
            <p:cNvSpPr>
              <a:spLocks/>
            </p:cNvSpPr>
            <p:nvPr/>
          </p:nvSpPr>
          <p:spPr bwMode="auto">
            <a:xfrm rot="322148">
              <a:off x="2603" y="1664"/>
              <a:ext cx="894" cy="720"/>
            </a:xfrm>
            <a:custGeom>
              <a:avLst/>
              <a:gdLst>
                <a:gd name="T0" fmla="*/ 40 w 720"/>
                <a:gd name="T1" fmla="*/ 24 h 485"/>
                <a:gd name="T2" fmla="*/ 109 w 720"/>
                <a:gd name="T3" fmla="*/ 12 h 485"/>
                <a:gd name="T4" fmla="*/ 169 w 720"/>
                <a:gd name="T5" fmla="*/ 24 h 485"/>
                <a:gd name="T6" fmla="*/ 248 w 720"/>
                <a:gd name="T7" fmla="*/ 12 h 485"/>
                <a:gd name="T8" fmla="*/ 318 w 720"/>
                <a:gd name="T9" fmla="*/ 36 h 485"/>
                <a:gd name="T10" fmla="*/ 397 w 720"/>
                <a:gd name="T11" fmla="*/ 0 h 485"/>
                <a:gd name="T12" fmla="*/ 457 w 720"/>
                <a:gd name="T13" fmla="*/ 48 h 485"/>
                <a:gd name="T14" fmla="*/ 536 w 720"/>
                <a:gd name="T15" fmla="*/ 83 h 485"/>
                <a:gd name="T16" fmla="*/ 596 w 720"/>
                <a:gd name="T17" fmla="*/ 107 h 485"/>
                <a:gd name="T18" fmla="*/ 646 w 720"/>
                <a:gd name="T19" fmla="*/ 202 h 485"/>
                <a:gd name="T20" fmla="*/ 725 w 720"/>
                <a:gd name="T21" fmla="*/ 285 h 485"/>
                <a:gd name="T22" fmla="*/ 795 w 720"/>
                <a:gd name="T23" fmla="*/ 309 h 485"/>
                <a:gd name="T24" fmla="*/ 824 w 720"/>
                <a:gd name="T25" fmla="*/ 368 h 485"/>
                <a:gd name="T26" fmla="*/ 864 w 720"/>
                <a:gd name="T27" fmla="*/ 463 h 485"/>
                <a:gd name="T28" fmla="*/ 884 w 720"/>
                <a:gd name="T29" fmla="*/ 534 h 485"/>
                <a:gd name="T30" fmla="*/ 894 w 720"/>
                <a:gd name="T31" fmla="*/ 629 h 485"/>
                <a:gd name="T32" fmla="*/ 892 w 720"/>
                <a:gd name="T33" fmla="*/ 671 h 485"/>
                <a:gd name="T34" fmla="*/ 854 w 720"/>
                <a:gd name="T35" fmla="*/ 618 h 485"/>
                <a:gd name="T36" fmla="*/ 805 w 720"/>
                <a:gd name="T37" fmla="*/ 570 h 485"/>
                <a:gd name="T38" fmla="*/ 775 w 720"/>
                <a:gd name="T39" fmla="*/ 487 h 485"/>
                <a:gd name="T40" fmla="*/ 735 w 720"/>
                <a:gd name="T41" fmla="*/ 404 h 485"/>
                <a:gd name="T42" fmla="*/ 685 w 720"/>
                <a:gd name="T43" fmla="*/ 368 h 485"/>
                <a:gd name="T44" fmla="*/ 626 w 720"/>
                <a:gd name="T45" fmla="*/ 321 h 485"/>
                <a:gd name="T46" fmla="*/ 586 w 720"/>
                <a:gd name="T47" fmla="*/ 273 h 485"/>
                <a:gd name="T48" fmla="*/ 536 w 720"/>
                <a:gd name="T49" fmla="*/ 226 h 485"/>
                <a:gd name="T50" fmla="*/ 457 w 720"/>
                <a:gd name="T51" fmla="*/ 154 h 485"/>
                <a:gd name="T52" fmla="*/ 387 w 720"/>
                <a:gd name="T53" fmla="*/ 107 h 485"/>
                <a:gd name="T54" fmla="*/ 298 w 720"/>
                <a:gd name="T55" fmla="*/ 119 h 485"/>
                <a:gd name="T56" fmla="*/ 228 w 720"/>
                <a:gd name="T57" fmla="*/ 131 h 485"/>
                <a:gd name="T58" fmla="*/ 149 w 720"/>
                <a:gd name="T59" fmla="*/ 95 h 485"/>
                <a:gd name="T60" fmla="*/ 79 w 720"/>
                <a:gd name="T61" fmla="*/ 83 h 485"/>
                <a:gd name="T62" fmla="*/ 0 w 720"/>
                <a:gd name="T63" fmla="*/ 24 h 4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20"/>
                <a:gd name="T97" fmla="*/ 0 h 485"/>
                <a:gd name="T98" fmla="*/ 720 w 720"/>
                <a:gd name="T99" fmla="*/ 485 h 4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20" h="485">
                  <a:moveTo>
                    <a:pt x="0" y="16"/>
                  </a:moveTo>
                  <a:lnTo>
                    <a:pt x="32" y="16"/>
                  </a:lnTo>
                  <a:lnTo>
                    <a:pt x="56" y="16"/>
                  </a:lnTo>
                  <a:lnTo>
                    <a:pt x="88" y="8"/>
                  </a:lnTo>
                  <a:lnTo>
                    <a:pt x="112" y="16"/>
                  </a:lnTo>
                  <a:lnTo>
                    <a:pt x="136" y="16"/>
                  </a:lnTo>
                  <a:lnTo>
                    <a:pt x="168" y="16"/>
                  </a:lnTo>
                  <a:lnTo>
                    <a:pt x="200" y="8"/>
                  </a:lnTo>
                  <a:lnTo>
                    <a:pt x="232" y="24"/>
                  </a:lnTo>
                  <a:lnTo>
                    <a:pt x="256" y="24"/>
                  </a:lnTo>
                  <a:lnTo>
                    <a:pt x="288" y="8"/>
                  </a:lnTo>
                  <a:lnTo>
                    <a:pt x="320" y="0"/>
                  </a:lnTo>
                  <a:lnTo>
                    <a:pt x="344" y="0"/>
                  </a:lnTo>
                  <a:lnTo>
                    <a:pt x="368" y="32"/>
                  </a:lnTo>
                  <a:lnTo>
                    <a:pt x="400" y="40"/>
                  </a:lnTo>
                  <a:lnTo>
                    <a:pt x="432" y="56"/>
                  </a:lnTo>
                  <a:lnTo>
                    <a:pt x="456" y="64"/>
                  </a:lnTo>
                  <a:lnTo>
                    <a:pt x="480" y="72"/>
                  </a:lnTo>
                  <a:lnTo>
                    <a:pt x="496" y="104"/>
                  </a:lnTo>
                  <a:lnTo>
                    <a:pt x="520" y="136"/>
                  </a:lnTo>
                  <a:lnTo>
                    <a:pt x="552" y="160"/>
                  </a:lnTo>
                  <a:lnTo>
                    <a:pt x="584" y="192"/>
                  </a:lnTo>
                  <a:lnTo>
                    <a:pt x="608" y="192"/>
                  </a:lnTo>
                  <a:lnTo>
                    <a:pt x="640" y="208"/>
                  </a:lnTo>
                  <a:lnTo>
                    <a:pt x="664" y="224"/>
                  </a:lnTo>
                  <a:lnTo>
                    <a:pt x="664" y="248"/>
                  </a:lnTo>
                  <a:lnTo>
                    <a:pt x="680" y="280"/>
                  </a:lnTo>
                  <a:lnTo>
                    <a:pt x="696" y="312"/>
                  </a:lnTo>
                  <a:lnTo>
                    <a:pt x="704" y="336"/>
                  </a:lnTo>
                  <a:lnTo>
                    <a:pt x="712" y="360"/>
                  </a:lnTo>
                  <a:lnTo>
                    <a:pt x="720" y="392"/>
                  </a:lnTo>
                  <a:lnTo>
                    <a:pt x="720" y="424"/>
                  </a:lnTo>
                  <a:lnTo>
                    <a:pt x="720" y="448"/>
                  </a:lnTo>
                  <a:lnTo>
                    <a:pt x="718" y="452"/>
                  </a:lnTo>
                  <a:lnTo>
                    <a:pt x="718" y="485"/>
                  </a:lnTo>
                  <a:lnTo>
                    <a:pt x="688" y="416"/>
                  </a:lnTo>
                  <a:lnTo>
                    <a:pt x="656" y="408"/>
                  </a:lnTo>
                  <a:lnTo>
                    <a:pt x="648" y="384"/>
                  </a:lnTo>
                  <a:lnTo>
                    <a:pt x="640" y="352"/>
                  </a:lnTo>
                  <a:lnTo>
                    <a:pt x="624" y="328"/>
                  </a:lnTo>
                  <a:lnTo>
                    <a:pt x="608" y="296"/>
                  </a:lnTo>
                  <a:lnTo>
                    <a:pt x="592" y="272"/>
                  </a:lnTo>
                  <a:lnTo>
                    <a:pt x="568" y="272"/>
                  </a:lnTo>
                  <a:lnTo>
                    <a:pt x="552" y="248"/>
                  </a:lnTo>
                  <a:lnTo>
                    <a:pt x="528" y="232"/>
                  </a:lnTo>
                  <a:lnTo>
                    <a:pt x="504" y="216"/>
                  </a:lnTo>
                  <a:lnTo>
                    <a:pt x="480" y="208"/>
                  </a:lnTo>
                  <a:lnTo>
                    <a:pt x="472" y="184"/>
                  </a:lnTo>
                  <a:lnTo>
                    <a:pt x="456" y="160"/>
                  </a:lnTo>
                  <a:lnTo>
                    <a:pt x="432" y="152"/>
                  </a:lnTo>
                  <a:lnTo>
                    <a:pt x="400" y="120"/>
                  </a:lnTo>
                  <a:lnTo>
                    <a:pt x="368" y="104"/>
                  </a:lnTo>
                  <a:lnTo>
                    <a:pt x="336" y="88"/>
                  </a:lnTo>
                  <a:lnTo>
                    <a:pt x="312" y="72"/>
                  </a:lnTo>
                  <a:lnTo>
                    <a:pt x="272" y="72"/>
                  </a:lnTo>
                  <a:lnTo>
                    <a:pt x="240" y="80"/>
                  </a:lnTo>
                  <a:lnTo>
                    <a:pt x="216" y="96"/>
                  </a:lnTo>
                  <a:lnTo>
                    <a:pt x="184" y="88"/>
                  </a:lnTo>
                  <a:lnTo>
                    <a:pt x="152" y="80"/>
                  </a:lnTo>
                  <a:lnTo>
                    <a:pt x="120" y="64"/>
                  </a:lnTo>
                  <a:lnTo>
                    <a:pt x="88" y="64"/>
                  </a:lnTo>
                  <a:lnTo>
                    <a:pt x="64" y="56"/>
                  </a:lnTo>
                  <a:lnTo>
                    <a:pt x="40" y="56"/>
                  </a:lnTo>
                  <a:lnTo>
                    <a:pt x="0" y="16"/>
                  </a:lnTo>
                </a:path>
              </a:pathLst>
            </a:custGeom>
            <a:gradFill rotWithShape="0">
              <a:gsLst>
                <a:gs pos="0">
                  <a:srgbClr val="2F7618"/>
                </a:gs>
                <a:gs pos="100000">
                  <a:srgbClr val="66FF33"/>
                </a:gs>
              </a:gsLst>
              <a:lin ang="5400000" scaled="1"/>
            </a:gra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1" name="Rectangle 28"/>
            <p:cNvSpPr>
              <a:spLocks noChangeArrowheads="1"/>
            </p:cNvSpPr>
            <p:nvPr/>
          </p:nvSpPr>
          <p:spPr bwMode="auto">
            <a:xfrm rot="322148">
              <a:off x="3289" y="1582"/>
              <a:ext cx="209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1900" b="1"/>
                <a:t>P</a:t>
              </a:r>
            </a:p>
          </p:txBody>
        </p:sp>
        <p:sp>
          <p:nvSpPr>
            <p:cNvPr id="87072" name="Freeform 29"/>
            <p:cNvSpPr>
              <a:spLocks/>
            </p:cNvSpPr>
            <p:nvPr/>
          </p:nvSpPr>
          <p:spPr bwMode="auto">
            <a:xfrm rot="322148">
              <a:off x="2621" y="1485"/>
              <a:ext cx="1167" cy="888"/>
            </a:xfrm>
            <a:custGeom>
              <a:avLst/>
              <a:gdLst>
                <a:gd name="T0" fmla="*/ 0 w 941"/>
                <a:gd name="T1" fmla="*/ 206 h 598"/>
                <a:gd name="T2" fmla="*/ 203 w 941"/>
                <a:gd name="T3" fmla="*/ 125 h 598"/>
                <a:gd name="T4" fmla="*/ 282 w 941"/>
                <a:gd name="T5" fmla="*/ 71 h 598"/>
                <a:gd name="T6" fmla="*/ 474 w 941"/>
                <a:gd name="T7" fmla="*/ 45 h 598"/>
                <a:gd name="T8" fmla="*/ 699 w 941"/>
                <a:gd name="T9" fmla="*/ 18 h 598"/>
                <a:gd name="T10" fmla="*/ 857 w 941"/>
                <a:gd name="T11" fmla="*/ 31 h 598"/>
                <a:gd name="T12" fmla="*/ 879 w 941"/>
                <a:gd name="T13" fmla="*/ 125 h 598"/>
                <a:gd name="T14" fmla="*/ 913 w 941"/>
                <a:gd name="T15" fmla="*/ 138 h 598"/>
                <a:gd name="T16" fmla="*/ 1060 w 941"/>
                <a:gd name="T17" fmla="*/ 220 h 598"/>
                <a:gd name="T18" fmla="*/ 1161 w 941"/>
                <a:gd name="T19" fmla="*/ 422 h 598"/>
                <a:gd name="T20" fmla="*/ 1116 w 941"/>
                <a:gd name="T21" fmla="*/ 517 h 598"/>
                <a:gd name="T22" fmla="*/ 1094 w 941"/>
                <a:gd name="T23" fmla="*/ 570 h 598"/>
                <a:gd name="T24" fmla="*/ 1060 w 941"/>
                <a:gd name="T25" fmla="*/ 598 h 598"/>
                <a:gd name="T26" fmla="*/ 936 w 941"/>
                <a:gd name="T27" fmla="*/ 679 h 598"/>
                <a:gd name="T28" fmla="*/ 902 w 941"/>
                <a:gd name="T29" fmla="*/ 854 h 598"/>
                <a:gd name="T30" fmla="*/ 882 w 941"/>
                <a:gd name="T31" fmla="*/ 861 h 598"/>
                <a:gd name="T32" fmla="*/ 835 w 941"/>
                <a:gd name="T33" fmla="*/ 732 h 598"/>
                <a:gd name="T34" fmla="*/ 781 w 941"/>
                <a:gd name="T35" fmla="*/ 607 h 598"/>
                <a:gd name="T36" fmla="*/ 692 w 941"/>
                <a:gd name="T37" fmla="*/ 514 h 598"/>
                <a:gd name="T38" fmla="*/ 610 w 941"/>
                <a:gd name="T39" fmla="*/ 411 h 598"/>
                <a:gd name="T40" fmla="*/ 564 w 941"/>
                <a:gd name="T41" fmla="*/ 315 h 598"/>
                <a:gd name="T42" fmla="*/ 339 w 941"/>
                <a:gd name="T43" fmla="*/ 247 h 598"/>
                <a:gd name="T44" fmla="*/ 226 w 941"/>
                <a:gd name="T45" fmla="*/ 220 h 598"/>
                <a:gd name="T46" fmla="*/ 138 w 941"/>
                <a:gd name="T47" fmla="*/ 242 h 598"/>
                <a:gd name="T48" fmla="*/ 79 w 941"/>
                <a:gd name="T49" fmla="*/ 233 h 598"/>
                <a:gd name="T50" fmla="*/ 33 w 941"/>
                <a:gd name="T51" fmla="*/ 206 h 598"/>
                <a:gd name="T52" fmla="*/ 0 w 941"/>
                <a:gd name="T53" fmla="*/ 206 h 59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41"/>
                <a:gd name="T82" fmla="*/ 0 h 598"/>
                <a:gd name="T83" fmla="*/ 941 w 941"/>
                <a:gd name="T84" fmla="*/ 598 h 59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41" h="598">
                  <a:moveTo>
                    <a:pt x="0" y="139"/>
                  </a:moveTo>
                  <a:cubicBezTo>
                    <a:pt x="58" y="125"/>
                    <a:pt x="111" y="111"/>
                    <a:pt x="164" y="84"/>
                  </a:cubicBezTo>
                  <a:cubicBezTo>
                    <a:pt x="214" y="59"/>
                    <a:pt x="166" y="70"/>
                    <a:pt x="227" y="48"/>
                  </a:cubicBezTo>
                  <a:cubicBezTo>
                    <a:pt x="270" y="32"/>
                    <a:pt x="352" y="33"/>
                    <a:pt x="382" y="30"/>
                  </a:cubicBezTo>
                  <a:cubicBezTo>
                    <a:pt x="475" y="22"/>
                    <a:pt x="477" y="22"/>
                    <a:pt x="564" y="12"/>
                  </a:cubicBezTo>
                  <a:cubicBezTo>
                    <a:pt x="611" y="0"/>
                    <a:pt x="643" y="13"/>
                    <a:pt x="691" y="21"/>
                  </a:cubicBezTo>
                  <a:cubicBezTo>
                    <a:pt x="691" y="21"/>
                    <a:pt x="705" y="80"/>
                    <a:pt x="709" y="84"/>
                  </a:cubicBezTo>
                  <a:cubicBezTo>
                    <a:pt x="716" y="91"/>
                    <a:pt x="727" y="89"/>
                    <a:pt x="736" y="93"/>
                  </a:cubicBezTo>
                  <a:cubicBezTo>
                    <a:pt x="863" y="152"/>
                    <a:pt x="787" y="126"/>
                    <a:pt x="855" y="148"/>
                  </a:cubicBezTo>
                  <a:cubicBezTo>
                    <a:pt x="899" y="192"/>
                    <a:pt x="903" y="235"/>
                    <a:pt x="936" y="284"/>
                  </a:cubicBezTo>
                  <a:cubicBezTo>
                    <a:pt x="919" y="355"/>
                    <a:pt x="941" y="290"/>
                    <a:pt x="900" y="348"/>
                  </a:cubicBezTo>
                  <a:cubicBezTo>
                    <a:pt x="892" y="359"/>
                    <a:pt x="890" y="374"/>
                    <a:pt x="882" y="384"/>
                  </a:cubicBezTo>
                  <a:cubicBezTo>
                    <a:pt x="875" y="393"/>
                    <a:pt x="863" y="396"/>
                    <a:pt x="855" y="403"/>
                  </a:cubicBezTo>
                  <a:cubicBezTo>
                    <a:pt x="816" y="436"/>
                    <a:pt x="808" y="446"/>
                    <a:pt x="755" y="457"/>
                  </a:cubicBezTo>
                  <a:cubicBezTo>
                    <a:pt x="745" y="487"/>
                    <a:pt x="738" y="553"/>
                    <a:pt x="727" y="575"/>
                  </a:cubicBezTo>
                  <a:cubicBezTo>
                    <a:pt x="722" y="585"/>
                    <a:pt x="717" y="598"/>
                    <a:pt x="711" y="580"/>
                  </a:cubicBezTo>
                  <a:cubicBezTo>
                    <a:pt x="706" y="560"/>
                    <a:pt x="677" y="501"/>
                    <a:pt x="673" y="493"/>
                  </a:cubicBezTo>
                  <a:cubicBezTo>
                    <a:pt x="670" y="488"/>
                    <a:pt x="637" y="414"/>
                    <a:pt x="630" y="409"/>
                  </a:cubicBezTo>
                  <a:cubicBezTo>
                    <a:pt x="615" y="364"/>
                    <a:pt x="600" y="374"/>
                    <a:pt x="558" y="346"/>
                  </a:cubicBezTo>
                  <a:cubicBezTo>
                    <a:pt x="551" y="326"/>
                    <a:pt x="504" y="287"/>
                    <a:pt x="492" y="277"/>
                  </a:cubicBezTo>
                  <a:cubicBezTo>
                    <a:pt x="471" y="261"/>
                    <a:pt x="455" y="212"/>
                    <a:pt x="455" y="212"/>
                  </a:cubicBezTo>
                  <a:cubicBezTo>
                    <a:pt x="410" y="165"/>
                    <a:pt x="334" y="176"/>
                    <a:pt x="273" y="166"/>
                  </a:cubicBezTo>
                  <a:cubicBezTo>
                    <a:pt x="215" y="181"/>
                    <a:pt x="230" y="169"/>
                    <a:pt x="182" y="148"/>
                  </a:cubicBezTo>
                  <a:cubicBezTo>
                    <a:pt x="162" y="139"/>
                    <a:pt x="132" y="170"/>
                    <a:pt x="111" y="163"/>
                  </a:cubicBezTo>
                  <a:cubicBezTo>
                    <a:pt x="101" y="170"/>
                    <a:pt x="79" y="159"/>
                    <a:pt x="64" y="157"/>
                  </a:cubicBezTo>
                  <a:cubicBezTo>
                    <a:pt x="50" y="155"/>
                    <a:pt x="40" y="143"/>
                    <a:pt x="27" y="139"/>
                  </a:cubicBezTo>
                  <a:cubicBezTo>
                    <a:pt x="18" y="137"/>
                    <a:pt x="9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rgbClr val="66FF33"/>
                </a:gs>
                <a:gs pos="100000">
                  <a:srgbClr val="CBFFBA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3" name="Freeform 30"/>
            <p:cNvSpPr>
              <a:spLocks/>
            </p:cNvSpPr>
            <p:nvPr/>
          </p:nvSpPr>
          <p:spPr bwMode="auto">
            <a:xfrm rot="322148">
              <a:off x="3471" y="1930"/>
              <a:ext cx="304" cy="554"/>
            </a:xfrm>
            <a:custGeom>
              <a:avLst/>
              <a:gdLst>
                <a:gd name="T0" fmla="*/ 1 w 246"/>
                <a:gd name="T1" fmla="*/ 456 h 373"/>
                <a:gd name="T2" fmla="*/ 12 w 246"/>
                <a:gd name="T3" fmla="*/ 505 h 373"/>
                <a:gd name="T4" fmla="*/ 16 w 246"/>
                <a:gd name="T5" fmla="*/ 550 h 373"/>
                <a:gd name="T6" fmla="*/ 31 w 246"/>
                <a:gd name="T7" fmla="*/ 532 h 373"/>
                <a:gd name="T8" fmla="*/ 64 w 246"/>
                <a:gd name="T9" fmla="*/ 478 h 373"/>
                <a:gd name="T10" fmla="*/ 83 w 246"/>
                <a:gd name="T11" fmla="*/ 425 h 373"/>
                <a:gd name="T12" fmla="*/ 101 w 246"/>
                <a:gd name="T13" fmla="*/ 376 h 373"/>
                <a:gd name="T14" fmla="*/ 142 w 246"/>
                <a:gd name="T15" fmla="*/ 318 h 373"/>
                <a:gd name="T16" fmla="*/ 183 w 246"/>
                <a:gd name="T17" fmla="*/ 269 h 373"/>
                <a:gd name="T18" fmla="*/ 242 w 246"/>
                <a:gd name="T19" fmla="*/ 220 h 373"/>
                <a:gd name="T20" fmla="*/ 257 w 246"/>
                <a:gd name="T21" fmla="*/ 157 h 373"/>
                <a:gd name="T22" fmla="*/ 287 w 246"/>
                <a:gd name="T23" fmla="*/ 68 h 373"/>
                <a:gd name="T24" fmla="*/ 220 w 246"/>
                <a:gd name="T25" fmla="*/ 68 h 373"/>
                <a:gd name="T26" fmla="*/ 209 w 246"/>
                <a:gd name="T27" fmla="*/ 100 h 373"/>
                <a:gd name="T28" fmla="*/ 61 w 246"/>
                <a:gd name="T29" fmla="*/ 282 h 373"/>
                <a:gd name="T30" fmla="*/ 27 w 246"/>
                <a:gd name="T31" fmla="*/ 362 h 373"/>
                <a:gd name="T32" fmla="*/ 5 w 246"/>
                <a:gd name="T33" fmla="*/ 380 h 373"/>
                <a:gd name="T34" fmla="*/ 1 w 246"/>
                <a:gd name="T35" fmla="*/ 456 h 3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6"/>
                <a:gd name="T55" fmla="*/ 0 h 373"/>
                <a:gd name="T56" fmla="*/ 246 w 246"/>
                <a:gd name="T57" fmla="*/ 373 h 3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6" h="373">
                  <a:moveTo>
                    <a:pt x="1" y="307"/>
                  </a:moveTo>
                  <a:cubicBezTo>
                    <a:pt x="5" y="318"/>
                    <a:pt x="10" y="340"/>
                    <a:pt x="10" y="340"/>
                  </a:cubicBezTo>
                  <a:cubicBezTo>
                    <a:pt x="7" y="348"/>
                    <a:pt x="0" y="364"/>
                    <a:pt x="13" y="370"/>
                  </a:cubicBezTo>
                  <a:cubicBezTo>
                    <a:pt x="18" y="373"/>
                    <a:pt x="21" y="362"/>
                    <a:pt x="25" y="358"/>
                  </a:cubicBezTo>
                  <a:cubicBezTo>
                    <a:pt x="35" y="347"/>
                    <a:pt x="52" y="322"/>
                    <a:pt x="52" y="322"/>
                  </a:cubicBezTo>
                  <a:cubicBezTo>
                    <a:pt x="62" y="292"/>
                    <a:pt x="56" y="303"/>
                    <a:pt x="67" y="286"/>
                  </a:cubicBezTo>
                  <a:cubicBezTo>
                    <a:pt x="69" y="274"/>
                    <a:pt x="82" y="253"/>
                    <a:pt x="82" y="253"/>
                  </a:cubicBezTo>
                  <a:cubicBezTo>
                    <a:pt x="76" y="223"/>
                    <a:pt x="92" y="225"/>
                    <a:pt x="115" y="214"/>
                  </a:cubicBezTo>
                  <a:cubicBezTo>
                    <a:pt x="129" y="193"/>
                    <a:pt x="129" y="194"/>
                    <a:pt x="148" y="181"/>
                  </a:cubicBezTo>
                  <a:cubicBezTo>
                    <a:pt x="161" y="162"/>
                    <a:pt x="175" y="155"/>
                    <a:pt x="196" y="148"/>
                  </a:cubicBezTo>
                  <a:cubicBezTo>
                    <a:pt x="201" y="134"/>
                    <a:pt x="194" y="110"/>
                    <a:pt x="208" y="106"/>
                  </a:cubicBezTo>
                  <a:cubicBezTo>
                    <a:pt x="228" y="82"/>
                    <a:pt x="246" y="101"/>
                    <a:pt x="232" y="46"/>
                  </a:cubicBezTo>
                  <a:cubicBezTo>
                    <a:pt x="241" y="0"/>
                    <a:pt x="200" y="40"/>
                    <a:pt x="178" y="46"/>
                  </a:cubicBezTo>
                  <a:cubicBezTo>
                    <a:pt x="172" y="50"/>
                    <a:pt x="175" y="62"/>
                    <a:pt x="169" y="67"/>
                  </a:cubicBezTo>
                  <a:cubicBezTo>
                    <a:pt x="129" y="97"/>
                    <a:pt x="69" y="145"/>
                    <a:pt x="49" y="190"/>
                  </a:cubicBezTo>
                  <a:cubicBezTo>
                    <a:pt x="41" y="209"/>
                    <a:pt x="38" y="230"/>
                    <a:pt x="22" y="244"/>
                  </a:cubicBezTo>
                  <a:cubicBezTo>
                    <a:pt x="17" y="249"/>
                    <a:pt x="4" y="256"/>
                    <a:pt x="4" y="256"/>
                  </a:cubicBezTo>
                  <a:cubicBezTo>
                    <a:pt x="1" y="323"/>
                    <a:pt x="1" y="340"/>
                    <a:pt x="1" y="307"/>
                  </a:cubicBezTo>
                  <a:close/>
                </a:path>
              </a:pathLst>
            </a:custGeom>
            <a:gradFill rotWithShape="0">
              <a:gsLst>
                <a:gs pos="0">
                  <a:srgbClr val="2F7618"/>
                </a:gs>
                <a:gs pos="100000">
                  <a:srgbClr val="66FF33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4" name="Freeform 31"/>
            <p:cNvSpPr>
              <a:spLocks/>
            </p:cNvSpPr>
            <p:nvPr/>
          </p:nvSpPr>
          <p:spPr bwMode="auto">
            <a:xfrm>
              <a:off x="2680" y="2226"/>
              <a:ext cx="86" cy="193"/>
            </a:xfrm>
            <a:custGeom>
              <a:avLst/>
              <a:gdLst>
                <a:gd name="T0" fmla="*/ 32 w 70"/>
                <a:gd name="T1" fmla="*/ 0 h 151"/>
                <a:gd name="T2" fmla="*/ 50 w 70"/>
                <a:gd name="T3" fmla="*/ 14 h 151"/>
                <a:gd name="T4" fmla="*/ 71 w 70"/>
                <a:gd name="T5" fmla="*/ 35 h 151"/>
                <a:gd name="T6" fmla="*/ 77 w 70"/>
                <a:gd name="T7" fmla="*/ 64 h 151"/>
                <a:gd name="T8" fmla="*/ 85 w 70"/>
                <a:gd name="T9" fmla="*/ 92 h 151"/>
                <a:gd name="T10" fmla="*/ 77 w 70"/>
                <a:gd name="T11" fmla="*/ 128 h 151"/>
                <a:gd name="T12" fmla="*/ 58 w 70"/>
                <a:gd name="T13" fmla="*/ 156 h 151"/>
                <a:gd name="T14" fmla="*/ 32 w 70"/>
                <a:gd name="T15" fmla="*/ 178 h 151"/>
                <a:gd name="T16" fmla="*/ 0 w 70"/>
                <a:gd name="T17" fmla="*/ 192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151"/>
                <a:gd name="T29" fmla="*/ 70 w 70"/>
                <a:gd name="T30" fmla="*/ 151 h 1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151">
                  <a:moveTo>
                    <a:pt x="26" y="0"/>
                  </a:moveTo>
                  <a:lnTo>
                    <a:pt x="41" y="11"/>
                  </a:lnTo>
                  <a:lnTo>
                    <a:pt x="58" y="27"/>
                  </a:lnTo>
                  <a:lnTo>
                    <a:pt x="63" y="50"/>
                  </a:lnTo>
                  <a:lnTo>
                    <a:pt x="69" y="72"/>
                  </a:lnTo>
                  <a:lnTo>
                    <a:pt x="63" y="100"/>
                  </a:lnTo>
                  <a:lnTo>
                    <a:pt x="47" y="122"/>
                  </a:lnTo>
                  <a:lnTo>
                    <a:pt x="26" y="139"/>
                  </a:lnTo>
                  <a:lnTo>
                    <a:pt x="0" y="15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5" name="Oval 32"/>
            <p:cNvSpPr>
              <a:spLocks noChangeArrowheads="1"/>
            </p:cNvSpPr>
            <p:nvPr/>
          </p:nvSpPr>
          <p:spPr bwMode="auto">
            <a:xfrm>
              <a:off x="2676" y="2306"/>
              <a:ext cx="31" cy="3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7076" name="Rectangle 33"/>
            <p:cNvSpPr>
              <a:spLocks noChangeArrowheads="1"/>
            </p:cNvSpPr>
            <p:nvPr/>
          </p:nvSpPr>
          <p:spPr bwMode="auto">
            <a:xfrm>
              <a:off x="2623" y="1905"/>
              <a:ext cx="200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1900" b="1"/>
                <a:t>h</a:t>
              </a:r>
            </a:p>
          </p:txBody>
        </p:sp>
        <p:sp>
          <p:nvSpPr>
            <p:cNvPr id="87077" name="Rectangle 34"/>
            <p:cNvSpPr>
              <a:spLocks noChangeArrowheads="1"/>
            </p:cNvSpPr>
            <p:nvPr/>
          </p:nvSpPr>
          <p:spPr bwMode="auto">
            <a:xfrm>
              <a:off x="3307" y="1689"/>
              <a:ext cx="191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62" tIns="31750" rIns="68262" bIns="31750">
              <a:spAutoFit/>
            </a:bodyPr>
            <a:lstStyle/>
            <a:p>
              <a:pPr algn="ctr" defTabSz="407988" eaLnBrk="0" hangingPunct="0"/>
              <a:r>
                <a:rPr lang="en-US" sz="1600" b="1" i="1"/>
                <a:t>P</a:t>
              </a:r>
            </a:p>
          </p:txBody>
        </p:sp>
        <p:sp>
          <p:nvSpPr>
            <p:cNvPr id="87078" name="Oval 35"/>
            <p:cNvSpPr>
              <a:spLocks noChangeArrowheads="1"/>
            </p:cNvSpPr>
            <p:nvPr/>
          </p:nvSpPr>
          <p:spPr bwMode="auto">
            <a:xfrm>
              <a:off x="3247" y="1725"/>
              <a:ext cx="93" cy="6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7079" name="Freeform 36"/>
            <p:cNvSpPr>
              <a:spLocks/>
            </p:cNvSpPr>
            <p:nvPr/>
          </p:nvSpPr>
          <p:spPr bwMode="auto">
            <a:xfrm>
              <a:off x="3046" y="1574"/>
              <a:ext cx="501" cy="330"/>
            </a:xfrm>
            <a:custGeom>
              <a:avLst/>
              <a:gdLst>
                <a:gd name="T0" fmla="*/ 0 w 408"/>
                <a:gd name="T1" fmla="*/ 89 h 260"/>
                <a:gd name="T2" fmla="*/ 210 w 408"/>
                <a:gd name="T3" fmla="*/ 0 h 260"/>
                <a:gd name="T4" fmla="*/ 501 w 408"/>
                <a:gd name="T5" fmla="*/ 240 h 260"/>
                <a:gd name="T6" fmla="*/ 291 w 408"/>
                <a:gd name="T7" fmla="*/ 330 h 260"/>
                <a:gd name="T8" fmla="*/ 0 w 408"/>
                <a:gd name="T9" fmla="*/ 89 h 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8"/>
                <a:gd name="T16" fmla="*/ 0 h 260"/>
                <a:gd name="T17" fmla="*/ 408 w 408"/>
                <a:gd name="T18" fmla="*/ 260 h 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8" h="260">
                  <a:moveTo>
                    <a:pt x="0" y="70"/>
                  </a:moveTo>
                  <a:lnTo>
                    <a:pt x="171" y="0"/>
                  </a:lnTo>
                  <a:lnTo>
                    <a:pt x="408" y="189"/>
                  </a:lnTo>
                  <a:lnTo>
                    <a:pt x="237" y="26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CC99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7080" name="Group 37"/>
            <p:cNvGrpSpPr>
              <a:grpSpLocks/>
            </p:cNvGrpSpPr>
            <p:nvPr/>
          </p:nvGrpSpPr>
          <p:grpSpPr bwMode="auto">
            <a:xfrm>
              <a:off x="2879" y="1463"/>
              <a:ext cx="855" cy="555"/>
              <a:chOff x="3510" y="1366"/>
              <a:chExt cx="697" cy="437"/>
            </a:xfrm>
          </p:grpSpPr>
          <p:sp>
            <p:nvSpPr>
              <p:cNvPr id="87084" name="Line 38"/>
              <p:cNvSpPr>
                <a:spLocks noChangeShapeType="1"/>
              </p:cNvSpPr>
              <p:nvPr/>
            </p:nvSpPr>
            <p:spPr bwMode="auto">
              <a:xfrm>
                <a:off x="3516" y="1462"/>
                <a:ext cx="428" cy="3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85" name="Line 39"/>
              <p:cNvSpPr>
                <a:spLocks noChangeShapeType="1"/>
              </p:cNvSpPr>
              <p:nvPr/>
            </p:nvSpPr>
            <p:spPr bwMode="auto">
              <a:xfrm flipV="1">
                <a:off x="3510" y="1372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86" name="Line 40"/>
              <p:cNvSpPr>
                <a:spLocks noChangeShapeType="1"/>
              </p:cNvSpPr>
              <p:nvPr/>
            </p:nvSpPr>
            <p:spPr bwMode="auto">
              <a:xfrm>
                <a:off x="3576" y="1438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87" name="Line 41"/>
              <p:cNvSpPr>
                <a:spLocks noChangeShapeType="1"/>
              </p:cNvSpPr>
              <p:nvPr/>
            </p:nvSpPr>
            <p:spPr bwMode="auto">
              <a:xfrm>
                <a:off x="3546" y="1450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88" name="Line 42"/>
              <p:cNvSpPr>
                <a:spLocks noChangeShapeType="1"/>
              </p:cNvSpPr>
              <p:nvPr/>
            </p:nvSpPr>
            <p:spPr bwMode="auto">
              <a:xfrm>
                <a:off x="3612" y="1426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89" name="Line 43"/>
              <p:cNvSpPr>
                <a:spLocks noChangeShapeType="1"/>
              </p:cNvSpPr>
              <p:nvPr/>
            </p:nvSpPr>
            <p:spPr bwMode="auto">
              <a:xfrm>
                <a:off x="3644" y="1416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0" name="Line 44"/>
              <p:cNvSpPr>
                <a:spLocks noChangeShapeType="1"/>
              </p:cNvSpPr>
              <p:nvPr/>
            </p:nvSpPr>
            <p:spPr bwMode="auto">
              <a:xfrm>
                <a:off x="3666" y="1402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1" name="Line 45"/>
              <p:cNvSpPr>
                <a:spLocks noChangeShapeType="1"/>
              </p:cNvSpPr>
              <p:nvPr/>
            </p:nvSpPr>
            <p:spPr bwMode="auto">
              <a:xfrm>
                <a:off x="3696" y="1390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2" name="Line 46"/>
              <p:cNvSpPr>
                <a:spLocks noChangeShapeType="1"/>
              </p:cNvSpPr>
              <p:nvPr/>
            </p:nvSpPr>
            <p:spPr bwMode="auto">
              <a:xfrm>
                <a:off x="3730" y="1380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3" name="Line 47"/>
              <p:cNvSpPr>
                <a:spLocks noChangeShapeType="1"/>
              </p:cNvSpPr>
              <p:nvPr/>
            </p:nvSpPr>
            <p:spPr bwMode="auto">
              <a:xfrm>
                <a:off x="3756" y="1366"/>
                <a:ext cx="434" cy="3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4" name="Line 48"/>
              <p:cNvSpPr>
                <a:spLocks noChangeShapeType="1"/>
              </p:cNvSpPr>
              <p:nvPr/>
            </p:nvSpPr>
            <p:spPr bwMode="auto">
              <a:xfrm flipV="1">
                <a:off x="3538" y="1390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5" name="Line 49"/>
              <p:cNvSpPr>
                <a:spLocks noChangeShapeType="1"/>
              </p:cNvSpPr>
              <p:nvPr/>
            </p:nvSpPr>
            <p:spPr bwMode="auto">
              <a:xfrm flipV="1">
                <a:off x="3558" y="1412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6" name="Line 50"/>
              <p:cNvSpPr>
                <a:spLocks noChangeShapeType="1"/>
              </p:cNvSpPr>
              <p:nvPr/>
            </p:nvSpPr>
            <p:spPr bwMode="auto">
              <a:xfrm flipV="1">
                <a:off x="3852" y="1644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7" name="Line 51"/>
              <p:cNvSpPr>
                <a:spLocks noChangeShapeType="1"/>
              </p:cNvSpPr>
              <p:nvPr/>
            </p:nvSpPr>
            <p:spPr bwMode="auto">
              <a:xfrm flipV="1">
                <a:off x="3592" y="1430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8" name="Line 52"/>
              <p:cNvSpPr>
                <a:spLocks noChangeShapeType="1"/>
              </p:cNvSpPr>
              <p:nvPr/>
            </p:nvSpPr>
            <p:spPr bwMode="auto">
              <a:xfrm flipV="1">
                <a:off x="3616" y="1452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99" name="Line 53"/>
              <p:cNvSpPr>
                <a:spLocks noChangeShapeType="1"/>
              </p:cNvSpPr>
              <p:nvPr/>
            </p:nvSpPr>
            <p:spPr bwMode="auto">
              <a:xfrm flipV="1">
                <a:off x="3644" y="1470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0" name="Line 54"/>
              <p:cNvSpPr>
                <a:spLocks noChangeShapeType="1"/>
              </p:cNvSpPr>
              <p:nvPr/>
            </p:nvSpPr>
            <p:spPr bwMode="auto">
              <a:xfrm flipV="1">
                <a:off x="3666" y="1492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1" name="Line 55"/>
              <p:cNvSpPr>
                <a:spLocks noChangeShapeType="1"/>
              </p:cNvSpPr>
              <p:nvPr/>
            </p:nvSpPr>
            <p:spPr bwMode="auto">
              <a:xfrm flipV="1">
                <a:off x="3690" y="1510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2" name="Line 56"/>
              <p:cNvSpPr>
                <a:spLocks noChangeShapeType="1"/>
              </p:cNvSpPr>
              <p:nvPr/>
            </p:nvSpPr>
            <p:spPr bwMode="auto">
              <a:xfrm flipV="1">
                <a:off x="3710" y="1532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3" name="Line 57"/>
              <p:cNvSpPr>
                <a:spLocks noChangeShapeType="1"/>
              </p:cNvSpPr>
              <p:nvPr/>
            </p:nvSpPr>
            <p:spPr bwMode="auto">
              <a:xfrm flipV="1">
                <a:off x="3738" y="1548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4" name="Line 58"/>
              <p:cNvSpPr>
                <a:spLocks noChangeShapeType="1"/>
              </p:cNvSpPr>
              <p:nvPr/>
            </p:nvSpPr>
            <p:spPr bwMode="auto">
              <a:xfrm flipV="1">
                <a:off x="3760" y="1566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5" name="Line 59"/>
              <p:cNvSpPr>
                <a:spLocks noChangeShapeType="1"/>
              </p:cNvSpPr>
              <p:nvPr/>
            </p:nvSpPr>
            <p:spPr bwMode="auto">
              <a:xfrm flipV="1">
                <a:off x="3782" y="1586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6" name="Line 60"/>
              <p:cNvSpPr>
                <a:spLocks noChangeShapeType="1"/>
              </p:cNvSpPr>
              <p:nvPr/>
            </p:nvSpPr>
            <p:spPr bwMode="auto">
              <a:xfrm flipV="1">
                <a:off x="3808" y="1604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07" name="Line 61"/>
              <p:cNvSpPr>
                <a:spLocks noChangeShapeType="1"/>
              </p:cNvSpPr>
              <p:nvPr/>
            </p:nvSpPr>
            <p:spPr bwMode="auto">
              <a:xfrm flipV="1">
                <a:off x="3834" y="1622"/>
                <a:ext cx="355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7081" name="Line 62"/>
            <p:cNvSpPr>
              <a:spLocks noChangeShapeType="1"/>
            </p:cNvSpPr>
            <p:nvPr/>
          </p:nvSpPr>
          <p:spPr bwMode="auto">
            <a:xfrm rot="1373875">
              <a:off x="3238" y="1861"/>
              <a:ext cx="644" cy="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2" name="Line 63"/>
            <p:cNvSpPr>
              <a:spLocks noChangeShapeType="1"/>
            </p:cNvSpPr>
            <p:nvPr/>
          </p:nvSpPr>
          <p:spPr bwMode="auto">
            <a:xfrm rot="1373875" flipV="1">
              <a:off x="3389" y="1335"/>
              <a:ext cx="491" cy="5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3" name="Line 64"/>
            <p:cNvSpPr>
              <a:spLocks noChangeShapeType="1"/>
            </p:cNvSpPr>
            <p:nvPr/>
          </p:nvSpPr>
          <p:spPr bwMode="auto">
            <a:xfrm rot="1373875" flipV="1">
              <a:off x="3447" y="1015"/>
              <a:ext cx="251" cy="79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4364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HNITAKERFI GPS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ED833-9C63-4C15-9E16-1912CC7E630D}" type="slidenum">
              <a:rPr lang="is-IS" smtClean="0"/>
              <a:pPr>
                <a:defRPr/>
              </a:pPr>
              <a:t>35</a:t>
            </a:fld>
            <a:endParaRPr lang="is-IS"/>
          </a:p>
        </p:txBody>
      </p:sp>
      <p:pic>
        <p:nvPicPr>
          <p:cNvPr id="89094" name="Picture 4" descr="Axes-orient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3175" y="1906588"/>
            <a:ext cx="38100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2057400"/>
            <a:ext cx="54864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 b="1" i="1">
                <a:latin typeface="Calibri" pitchFamily="34" charset="0"/>
              </a:rPr>
              <a:t>International Terrestrial Reference System ITRS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 i="1">
                <a:latin typeface="Calibri" pitchFamily="34" charset="0"/>
              </a:rPr>
              <a:t>(Aðþjóðlegt viðmiðunarkerfi)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is-IS" sz="2000" i="1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 b="1">
                <a:latin typeface="Calibri" pitchFamily="34" charset="0"/>
              </a:rPr>
              <a:t>Núllpunktur:</a:t>
            </a:r>
            <a:r>
              <a:rPr lang="is-IS" sz="2000">
                <a:latin typeface="Calibri" pitchFamily="34" charset="0"/>
              </a:rPr>
              <a:t> Massamiðja jarðar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 b="1">
                <a:latin typeface="Calibri" pitchFamily="34" charset="0"/>
              </a:rPr>
              <a:t>Z-ás: </a:t>
            </a:r>
            <a:r>
              <a:rPr lang="is-IS" sz="2000">
                <a:latin typeface="Calibri" pitchFamily="34" charset="0"/>
              </a:rPr>
              <a:t>Aðal snúningsás (skiltgreint af IERS)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 b="1">
                <a:latin typeface="Calibri" pitchFamily="34" charset="0"/>
              </a:rPr>
              <a:t>X-ás: </a:t>
            </a:r>
            <a:r>
              <a:rPr lang="is-IS" sz="2000">
                <a:latin typeface="Calibri" pitchFamily="34" charset="0"/>
              </a:rPr>
              <a:t>Hornréttur á z-ásinn </a:t>
            </a:r>
            <a:br>
              <a:rPr lang="is-IS" sz="2000">
                <a:latin typeface="Calibri" pitchFamily="34" charset="0"/>
              </a:rPr>
            </a:br>
            <a:r>
              <a:rPr lang="is-IS" sz="2000">
                <a:latin typeface="Calibri" pitchFamily="34" charset="0"/>
              </a:rPr>
              <a:t>með núll í lengdarbaug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>
                <a:latin typeface="Calibri" pitchFamily="34" charset="0"/>
              </a:rPr>
              <a:t>      í gegnum Greenwich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 b="1">
                <a:latin typeface="Calibri" pitchFamily="34" charset="0"/>
              </a:rPr>
              <a:t>Y-ás: </a:t>
            </a:r>
            <a:r>
              <a:rPr lang="is-IS" sz="2000">
                <a:latin typeface="Calibri" pitchFamily="34" charset="0"/>
              </a:rPr>
              <a:t>Hornréttur á planið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>
                <a:latin typeface="Calibri" pitchFamily="34" charset="0"/>
              </a:rPr>
              <a:t>          sem er myndað af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s-IS" sz="2000">
                <a:latin typeface="Calibri" pitchFamily="34" charset="0"/>
              </a:rPr>
              <a:t>          Z- og X-ásunum</a:t>
            </a:r>
            <a:endParaRPr lang="en-GB" sz="2000" b="1" i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5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HNITAKERFI GPS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B70DE-E61F-4A4D-8992-B654E6227A5E}" type="slidenum">
              <a:rPr lang="is-IS" smtClean="0"/>
              <a:pPr>
                <a:defRPr/>
              </a:pPr>
              <a:t>36</a:t>
            </a:fld>
            <a:endParaRPr lang="is-IS"/>
          </a:p>
        </p:txBody>
      </p:sp>
      <p:pic>
        <p:nvPicPr>
          <p:cNvPr id="7" name="Picture 2" descr="Cartesian-co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688" y="1449388"/>
            <a:ext cx="46799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87338" y="1376363"/>
            <a:ext cx="39608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is-IS" sz="2800" dirty="0">
                <a:solidFill>
                  <a:srgbClr val="00118A"/>
                </a:solidFill>
                <a:latin typeface="Calibri" pitchFamily="34" charset="0"/>
              </a:rPr>
              <a:t>Útlitið á jarðmiðjuhnitum punkts í ISN2016:</a:t>
            </a:r>
          </a:p>
          <a:p>
            <a:pPr marL="342900" indent="-342900"/>
            <a:r>
              <a:rPr lang="is-IS" sz="2800" dirty="0">
                <a:solidFill>
                  <a:srgbClr val="00118A"/>
                </a:solidFill>
              </a:rPr>
              <a:t>X	 2585369.938m</a:t>
            </a:r>
          </a:p>
          <a:p>
            <a:pPr marL="342900" indent="-342900"/>
            <a:r>
              <a:rPr lang="is-IS" sz="2800" dirty="0">
                <a:solidFill>
                  <a:srgbClr val="00118A"/>
                </a:solidFill>
              </a:rPr>
              <a:t>Y	-1044193.199m</a:t>
            </a:r>
          </a:p>
          <a:p>
            <a:pPr marL="342900" indent="-342900"/>
            <a:r>
              <a:rPr lang="is-IS" sz="2800" dirty="0">
                <a:solidFill>
                  <a:srgbClr val="00118A"/>
                </a:solidFill>
              </a:rPr>
              <a:t>Z	 5717263.159m</a:t>
            </a:r>
            <a:endParaRPr lang="is-IS" sz="2800" dirty="0">
              <a:solidFill>
                <a:srgbClr val="00118A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is-IS" sz="2000" dirty="0">
                <a:solidFill>
                  <a:srgbClr val="00118A"/>
                </a:solidFill>
                <a:latin typeface="Calibri" pitchFamily="34" charset="0"/>
              </a:rPr>
              <a:t>ISN punktur LM0082, Valhúsahæð á Seltjarnarnesi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is-IS" sz="2000" dirty="0">
              <a:solidFill>
                <a:srgbClr val="00118A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is-IS" sz="2000" dirty="0">
                <a:solidFill>
                  <a:srgbClr val="00118A"/>
                </a:solidFill>
                <a:latin typeface="Calibri" pitchFamily="34" charset="0"/>
              </a:rPr>
              <a:t>	Þetta útlit á hnitum gefur okkur ekki miklar upplýsingar um staðsetningu punktsins!</a:t>
            </a:r>
          </a:p>
        </p:txBody>
      </p:sp>
    </p:spTree>
    <p:extLst>
      <p:ext uri="{BB962C8B-B14F-4D97-AF65-F5344CB8AC3E}">
        <p14:creationId xmlns:p14="http://schemas.microsoft.com/office/powerpoint/2010/main" val="308477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dirty="0"/>
              <a:t>HNITAKERFI GPS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dirty="0"/>
              <a:t>LANDMÆLINGAR BT LAM1023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E53E8F-5AFA-4FD9-A589-99FF0624C427}" type="slidenum">
              <a:rPr lang="is-IS" smtClean="0"/>
              <a:pPr>
                <a:defRPr/>
              </a:pPr>
              <a:t>37</a:t>
            </a:fld>
            <a:endParaRPr lang="is-IS"/>
          </a:p>
        </p:txBody>
      </p:sp>
      <p:pic>
        <p:nvPicPr>
          <p:cNvPr id="7" name="Picture 2" descr="Geodetic-co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475" y="1687513"/>
            <a:ext cx="46799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3" descr="Cartesian-co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687513"/>
            <a:ext cx="46799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0825" y="3716338"/>
            <a:ext cx="43211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s-IS" sz="2800">
                <a:solidFill>
                  <a:srgbClr val="00118A"/>
                </a:solidFill>
                <a:latin typeface="Symbol" pitchFamily="18" charset="2"/>
                <a:sym typeface="Symbol" pitchFamily="18" charset="2"/>
              </a:rPr>
              <a:t>	</a:t>
            </a:r>
            <a:r>
              <a:rPr lang="is-IS" sz="2800">
                <a:solidFill>
                  <a:srgbClr val="00118A"/>
                </a:solidFill>
                <a:latin typeface="Arial Unicode MS" pitchFamily="34" charset="-128"/>
              </a:rPr>
              <a:t>64°09’11”.14309 N</a:t>
            </a:r>
          </a:p>
          <a:p>
            <a:pPr eaLnBrk="0" hangingPunct="0"/>
            <a:r>
              <a:rPr lang="is-IS" sz="2800">
                <a:solidFill>
                  <a:srgbClr val="00118A"/>
                </a:solidFill>
                <a:latin typeface="Times" pitchFamily="18" charset="0"/>
                <a:sym typeface="Symbol" pitchFamily="18" charset="2"/>
              </a:rPr>
              <a:t>	</a:t>
            </a:r>
            <a:r>
              <a:rPr lang="is-IS" sz="2800">
                <a:solidFill>
                  <a:srgbClr val="00118A"/>
                </a:solidFill>
                <a:latin typeface="Arial Unicode MS" pitchFamily="34" charset="-128"/>
              </a:rPr>
              <a:t>21°59’35”.02950 W</a:t>
            </a:r>
          </a:p>
          <a:p>
            <a:pPr eaLnBrk="0" hangingPunct="0"/>
            <a:r>
              <a:rPr lang="is-IS" sz="2800">
                <a:solidFill>
                  <a:srgbClr val="00118A"/>
                </a:solidFill>
                <a:latin typeface="Arial Unicode MS" pitchFamily="34" charset="-128"/>
              </a:rPr>
              <a:t>h		  96.800m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23850" y="1916113"/>
            <a:ext cx="396081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9413" indent="-379413">
              <a:spcBef>
                <a:spcPct val="20000"/>
              </a:spcBef>
              <a:buClr>
                <a:srgbClr val="FFC702"/>
              </a:buClr>
              <a:buSzPct val="90000"/>
              <a:buFont typeface="Wingdings" pitchFamily="2" charset="2"/>
              <a:buNone/>
              <a:tabLst>
                <a:tab pos="4092575" algn="l"/>
              </a:tabLst>
            </a:pPr>
            <a:r>
              <a:rPr lang="is-IS" sz="2800" dirty="0">
                <a:solidFill>
                  <a:srgbClr val="00118A"/>
                </a:solidFill>
              </a:rPr>
              <a:t>Þegar hnitin eru sýnd með tilvísun í yfirborð sem líkist yfirborði jarðar*:</a:t>
            </a:r>
          </a:p>
          <a:p>
            <a:pPr marL="379413" indent="-379413">
              <a:spcBef>
                <a:spcPct val="20000"/>
              </a:spcBef>
              <a:buClr>
                <a:srgbClr val="FFC702"/>
              </a:buClr>
              <a:buSzPct val="90000"/>
              <a:buFont typeface="Wingdings" pitchFamily="2" charset="2"/>
              <a:buNone/>
              <a:tabLst>
                <a:tab pos="4092575" algn="l"/>
              </a:tabLst>
            </a:pPr>
            <a:endParaRPr lang="is-IS" sz="2800" dirty="0">
              <a:solidFill>
                <a:srgbClr val="00118A"/>
              </a:solidFill>
            </a:endParaRPr>
          </a:p>
          <a:p>
            <a:pPr marL="379413" indent="-379413">
              <a:spcBef>
                <a:spcPct val="20000"/>
              </a:spcBef>
              <a:buClr>
                <a:srgbClr val="FFC702"/>
              </a:buClr>
              <a:buSzPct val="90000"/>
              <a:buFont typeface="Wingdings" pitchFamily="2" charset="2"/>
              <a:buNone/>
              <a:tabLst>
                <a:tab pos="4092575" algn="l"/>
              </a:tabLst>
            </a:pPr>
            <a:endParaRPr lang="is-IS" sz="2800" dirty="0">
              <a:solidFill>
                <a:srgbClr val="00118A"/>
              </a:solidFill>
            </a:endParaRPr>
          </a:p>
          <a:p>
            <a:pPr marL="379413" indent="-379413">
              <a:spcBef>
                <a:spcPct val="20000"/>
              </a:spcBef>
              <a:buClr>
                <a:srgbClr val="FFC702"/>
              </a:buClr>
              <a:buSzPct val="90000"/>
              <a:buFont typeface="Wingdings" pitchFamily="2" charset="2"/>
              <a:buNone/>
              <a:tabLst>
                <a:tab pos="4092575" algn="l"/>
              </a:tabLst>
            </a:pPr>
            <a:endParaRPr lang="is-IS" sz="2800" dirty="0">
              <a:solidFill>
                <a:srgbClr val="00118A"/>
              </a:solidFill>
            </a:endParaRPr>
          </a:p>
          <a:p>
            <a:pPr marL="379413" indent="-379413" algn="r">
              <a:spcBef>
                <a:spcPct val="20000"/>
              </a:spcBef>
              <a:buClr>
                <a:srgbClr val="FFC702"/>
              </a:buClr>
              <a:buSzPct val="90000"/>
              <a:buFont typeface="Wingdings" pitchFamily="2" charset="2"/>
              <a:buNone/>
              <a:tabLst>
                <a:tab pos="4092575" algn="l"/>
              </a:tabLst>
            </a:pPr>
            <a:r>
              <a:rPr lang="is-IS" sz="2000" dirty="0">
                <a:solidFill>
                  <a:srgbClr val="00118A"/>
                </a:solidFill>
              </a:rPr>
              <a:t>*ISN punktur LM0082, Valhúsahæð á Seltjarnarnesi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812088" y="2060575"/>
            <a:ext cx="11509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s-IS" sz="1600"/>
              <a:t>Ellipsoidal </a:t>
            </a:r>
            <a:br>
              <a:rPr lang="is-IS" sz="1600"/>
            </a:br>
            <a:r>
              <a:rPr lang="is-IS" sz="1600"/>
              <a:t>Height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308850" y="23495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 rot="-3902210">
            <a:off x="6766719" y="2497931"/>
            <a:ext cx="819150" cy="160338"/>
          </a:xfrm>
          <a:prstGeom prst="rightArrow">
            <a:avLst>
              <a:gd name="adj1" fmla="val 50000"/>
              <a:gd name="adj2" fmla="val 127722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repeatCount="3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is-IS" dirty="0"/>
              <a:t>HNITAKERFI GPS</a:t>
            </a:r>
            <a:endParaRPr lang="en-US" dirty="0"/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200">
                <a:solidFill>
                  <a:schemeClr val="tx1">
                    <a:tint val="75000"/>
                  </a:schemeClr>
                </a:solidFill>
                <a:latin typeface="+mn-lt"/>
              </a:rPr>
              <a:t>RÚNAR G. VALDIMARSSON</a:t>
            </a:r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2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LANDMÆLINGAR BT LAM1023</a:t>
            </a: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2BCC36C-356E-494F-AD57-44E3209BC00C}" type="slidenum">
              <a:rPr lang="is-I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is-I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7" name="Picture 2" descr="Geodetic-co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475" y="1687513"/>
            <a:ext cx="46799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3" descr="Cartesian-co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687513"/>
            <a:ext cx="46799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916113"/>
            <a:ext cx="450056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9413" indent="-379413">
              <a:spcBef>
                <a:spcPct val="20000"/>
              </a:spcBef>
              <a:buClr>
                <a:srgbClr val="FFC702"/>
              </a:buClr>
              <a:buSzPct val="90000"/>
              <a:buFont typeface="Wingdings" pitchFamily="2" charset="2"/>
              <a:buNone/>
              <a:tabLst>
                <a:tab pos="4092575" algn="l"/>
              </a:tabLst>
            </a:pPr>
            <a:r>
              <a:rPr lang="is-IS" sz="2800" dirty="0">
                <a:solidFill>
                  <a:srgbClr val="00118A"/>
                </a:solidFill>
              </a:rPr>
              <a:t>	Við bjuggum til hnött og í stað þess að miða við miðju jarðar er miðað við lengdargráður (0° í Greenwich) og breiddargráður ásamt HÆÐ YFIR SPORVÖLU</a:t>
            </a:r>
          </a:p>
          <a:p>
            <a:pPr marL="379413" indent="-379413">
              <a:spcBef>
                <a:spcPct val="20000"/>
              </a:spcBef>
              <a:buClr>
                <a:srgbClr val="FFC702"/>
              </a:buClr>
              <a:buSzPct val="90000"/>
              <a:buFont typeface="Wingdings" pitchFamily="2" charset="2"/>
              <a:buNone/>
              <a:tabLst>
                <a:tab pos="4092575" algn="l"/>
              </a:tabLst>
            </a:pPr>
            <a:r>
              <a:rPr lang="is-IS" sz="2800" dirty="0">
                <a:solidFill>
                  <a:srgbClr val="00118A"/>
                </a:solidFill>
              </a:rPr>
              <a:t>	Þurfum </a:t>
            </a:r>
            <a:r>
              <a:rPr lang="is-IS" sz="2800" dirty="0" err="1">
                <a:solidFill>
                  <a:srgbClr val="00118A"/>
                </a:solidFill>
              </a:rPr>
              <a:t>geóíðu</a:t>
            </a:r>
            <a:r>
              <a:rPr lang="is-IS" sz="2800" dirty="0">
                <a:solidFill>
                  <a:srgbClr val="00118A"/>
                </a:solidFill>
              </a:rPr>
              <a:t> til að ákvarða hæð yfir sjó</a:t>
            </a:r>
            <a:endParaRPr lang="is-IS" sz="2000" dirty="0">
              <a:solidFill>
                <a:srgbClr val="00118A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812088" y="2060575"/>
            <a:ext cx="11509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s-IS" sz="1600"/>
              <a:t>Ellipsoidal </a:t>
            </a:r>
            <a:br>
              <a:rPr lang="is-IS" sz="1600"/>
            </a:br>
            <a:r>
              <a:rPr lang="is-IS" sz="1600"/>
              <a:t>Height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308850" y="2349500"/>
            <a:ext cx="5762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 rot="-3902210">
            <a:off x="6766719" y="2497931"/>
            <a:ext cx="819150" cy="160338"/>
          </a:xfrm>
          <a:prstGeom prst="rightArrow">
            <a:avLst>
              <a:gd name="adj1" fmla="val 50000"/>
              <a:gd name="adj2" fmla="val 127722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" name="Dagsetningarstaðgengill 1">
            <a:extLst>
              <a:ext uri="{FF2B5EF4-FFF2-40B4-BE49-F238E27FC236}">
                <a16:creationId xmlns:a16="http://schemas.microsoft.com/office/drawing/2014/main" id="{3B951C0F-E76C-4C6C-AB49-A99D3CB7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Síðufótarstaðgengill 2">
            <a:extLst>
              <a:ext uri="{FF2B5EF4-FFF2-40B4-BE49-F238E27FC236}">
                <a16:creationId xmlns:a16="http://schemas.microsoft.com/office/drawing/2014/main" id="{9D3E04DA-36B5-418B-8F0F-F8893361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8" name="Skyggnunúmersstaðgengill 7">
            <a:extLst>
              <a:ext uri="{FF2B5EF4-FFF2-40B4-BE49-F238E27FC236}">
                <a16:creationId xmlns:a16="http://schemas.microsoft.com/office/drawing/2014/main" id="{4030D769-AE6D-4346-A3DB-43015F0C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318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repeatCount="3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MÆLIAÐFERÐIR</a:t>
            </a:r>
          </a:p>
        </p:txBody>
      </p:sp>
      <p:sp>
        <p:nvSpPr>
          <p:cNvPr id="41988" name="Content Placeholder 2"/>
          <p:cNvSpPr>
            <a:spLocks noGrp="1"/>
          </p:cNvSpPr>
          <p:nvPr>
            <p:ph idx="1"/>
          </p:nvPr>
        </p:nvSpPr>
        <p:spPr>
          <a:xfrm>
            <a:off x="482600" y="1603375"/>
            <a:ext cx="8229600" cy="4525963"/>
          </a:xfrm>
        </p:spPr>
        <p:txBody>
          <a:bodyPr/>
          <a:lstStyle/>
          <a:p>
            <a:pPr eaLnBrk="1" hangingPunct="1"/>
            <a:r>
              <a:rPr lang="is-IS"/>
              <a:t>Án leiðréttingar (e. Autonomous)</a:t>
            </a:r>
          </a:p>
          <a:p>
            <a:pPr lvl="1" eaLnBrk="1" hangingPunct="1"/>
            <a:r>
              <a:rPr lang="is-IS"/>
              <a:t>Mælt í rauntíma (t.d. leiðsögutæki)</a:t>
            </a:r>
          </a:p>
          <a:p>
            <a:pPr eaLnBrk="1" hangingPunct="1"/>
            <a:r>
              <a:rPr lang="is-IS"/>
              <a:t>Mismunur (e. Differential)</a:t>
            </a:r>
          </a:p>
          <a:p>
            <a:pPr lvl="1" eaLnBrk="1" hangingPunct="1"/>
            <a:r>
              <a:rPr lang="is-IS"/>
              <a:t>Mælt í rauntíma</a:t>
            </a:r>
          </a:p>
          <a:p>
            <a:pPr lvl="1" eaLnBrk="1" hangingPunct="1"/>
            <a:r>
              <a:rPr lang="is-IS"/>
              <a:t>Mælt og leiðrétt eftirá</a:t>
            </a:r>
          </a:p>
          <a:p>
            <a:pPr eaLnBrk="1" hangingPunct="1"/>
            <a:r>
              <a:rPr lang="is-IS"/>
              <a:t>Burðarbylgjumæling</a:t>
            </a:r>
          </a:p>
          <a:p>
            <a:pPr lvl="1" eaLnBrk="1" hangingPunct="1"/>
            <a:r>
              <a:rPr lang="is-IS"/>
              <a:t>Mælt í rauntíma</a:t>
            </a:r>
          </a:p>
          <a:p>
            <a:pPr lvl="1" eaLnBrk="1" hangingPunct="1"/>
            <a:r>
              <a:rPr lang="is-IS"/>
              <a:t>Mælt og leiðrétt eftirá</a:t>
            </a:r>
          </a:p>
          <a:p>
            <a:pPr lvl="1" eaLnBrk="1" hangingPunct="1"/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F7400-E88E-4401-A75B-229356750769}" type="slidenum">
              <a:rPr lang="is-IS"/>
              <a:pPr>
                <a:defRPr/>
              </a:pPr>
              <a:t>39</a:t>
            </a:fld>
            <a:endParaRPr lang="is-IS"/>
          </a:p>
        </p:txBody>
      </p:sp>
      <p:sp>
        <p:nvSpPr>
          <p:cNvPr id="41992" name="Oval 4"/>
          <p:cNvSpPr>
            <a:spLocks noChangeArrowheads="1"/>
          </p:cNvSpPr>
          <p:nvPr/>
        </p:nvSpPr>
        <p:spPr bwMode="auto">
          <a:xfrm>
            <a:off x="5559425" y="3592513"/>
            <a:ext cx="1993900" cy="2022475"/>
          </a:xfrm>
          <a:prstGeom prst="ellipse">
            <a:avLst/>
          </a:prstGeom>
          <a:solidFill>
            <a:srgbClr val="0070C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41993" name="Group 5"/>
          <p:cNvGrpSpPr>
            <a:grpSpLocks/>
          </p:cNvGrpSpPr>
          <p:nvPr/>
        </p:nvGrpSpPr>
        <p:grpSpPr bwMode="auto">
          <a:xfrm>
            <a:off x="5915025" y="3589338"/>
            <a:ext cx="1625600" cy="1974850"/>
            <a:chOff x="3726" y="2261"/>
            <a:chExt cx="1024" cy="1244"/>
          </a:xfrm>
        </p:grpSpPr>
        <p:grpSp>
          <p:nvGrpSpPr>
            <p:cNvPr id="41997" name="Group 6"/>
            <p:cNvGrpSpPr>
              <a:grpSpLocks/>
            </p:cNvGrpSpPr>
            <p:nvPr/>
          </p:nvGrpSpPr>
          <p:grpSpPr bwMode="auto">
            <a:xfrm>
              <a:off x="3726" y="2370"/>
              <a:ext cx="485" cy="1135"/>
              <a:chOff x="3726" y="2370"/>
              <a:chExt cx="485" cy="1135"/>
            </a:xfrm>
          </p:grpSpPr>
          <p:grpSp>
            <p:nvGrpSpPr>
              <p:cNvPr id="42012" name="Group 7"/>
              <p:cNvGrpSpPr>
                <a:grpSpLocks/>
              </p:cNvGrpSpPr>
              <p:nvPr/>
            </p:nvGrpSpPr>
            <p:grpSpPr bwMode="auto">
              <a:xfrm>
                <a:off x="3865" y="3019"/>
                <a:ext cx="345" cy="486"/>
                <a:chOff x="3865" y="3019"/>
                <a:chExt cx="345" cy="486"/>
              </a:xfrm>
            </p:grpSpPr>
            <p:sp>
              <p:nvSpPr>
                <p:cNvPr id="42034" name="Freeform 8"/>
                <p:cNvSpPr>
                  <a:spLocks/>
                </p:cNvSpPr>
                <p:nvPr/>
              </p:nvSpPr>
              <p:spPr bwMode="auto">
                <a:xfrm>
                  <a:off x="3865" y="3019"/>
                  <a:ext cx="345" cy="468"/>
                </a:xfrm>
                <a:custGeom>
                  <a:avLst/>
                  <a:gdLst>
                    <a:gd name="T0" fmla="*/ 78 w 345"/>
                    <a:gd name="T1" fmla="*/ 0 h 468"/>
                    <a:gd name="T2" fmla="*/ 83 w 345"/>
                    <a:gd name="T3" fmla="*/ 11 h 468"/>
                    <a:gd name="T4" fmla="*/ 92 w 345"/>
                    <a:gd name="T5" fmla="*/ 1 h 468"/>
                    <a:gd name="T6" fmla="*/ 104 w 345"/>
                    <a:gd name="T7" fmla="*/ 9 h 468"/>
                    <a:gd name="T8" fmla="*/ 134 w 345"/>
                    <a:gd name="T9" fmla="*/ 15 h 468"/>
                    <a:gd name="T10" fmla="*/ 148 w 345"/>
                    <a:gd name="T11" fmla="*/ 19 h 468"/>
                    <a:gd name="T12" fmla="*/ 161 w 345"/>
                    <a:gd name="T13" fmla="*/ 31 h 468"/>
                    <a:gd name="T14" fmla="*/ 184 w 345"/>
                    <a:gd name="T15" fmla="*/ 52 h 468"/>
                    <a:gd name="T16" fmla="*/ 205 w 345"/>
                    <a:gd name="T17" fmla="*/ 56 h 468"/>
                    <a:gd name="T18" fmla="*/ 228 w 345"/>
                    <a:gd name="T19" fmla="*/ 77 h 468"/>
                    <a:gd name="T20" fmla="*/ 223 w 345"/>
                    <a:gd name="T21" fmla="*/ 100 h 468"/>
                    <a:gd name="T22" fmla="*/ 239 w 345"/>
                    <a:gd name="T23" fmla="*/ 103 h 468"/>
                    <a:gd name="T24" fmla="*/ 264 w 345"/>
                    <a:gd name="T25" fmla="*/ 103 h 468"/>
                    <a:gd name="T26" fmla="*/ 293 w 345"/>
                    <a:gd name="T27" fmla="*/ 112 h 468"/>
                    <a:gd name="T28" fmla="*/ 330 w 345"/>
                    <a:gd name="T29" fmla="*/ 125 h 468"/>
                    <a:gd name="T30" fmla="*/ 342 w 345"/>
                    <a:gd name="T31" fmla="*/ 147 h 468"/>
                    <a:gd name="T32" fmla="*/ 322 w 345"/>
                    <a:gd name="T33" fmla="*/ 173 h 468"/>
                    <a:gd name="T34" fmla="*/ 316 w 345"/>
                    <a:gd name="T35" fmla="*/ 202 h 468"/>
                    <a:gd name="T36" fmla="*/ 309 w 345"/>
                    <a:gd name="T37" fmla="*/ 236 h 468"/>
                    <a:gd name="T38" fmla="*/ 289 w 345"/>
                    <a:gd name="T39" fmla="*/ 254 h 468"/>
                    <a:gd name="T40" fmla="*/ 253 w 345"/>
                    <a:gd name="T41" fmla="*/ 266 h 468"/>
                    <a:gd name="T42" fmla="*/ 249 w 345"/>
                    <a:gd name="T43" fmla="*/ 284 h 468"/>
                    <a:gd name="T44" fmla="*/ 223 w 345"/>
                    <a:gd name="T45" fmla="*/ 324 h 468"/>
                    <a:gd name="T46" fmla="*/ 185 w 345"/>
                    <a:gd name="T47" fmla="*/ 325 h 468"/>
                    <a:gd name="T48" fmla="*/ 189 w 345"/>
                    <a:gd name="T49" fmla="*/ 358 h 468"/>
                    <a:gd name="T50" fmla="*/ 152 w 345"/>
                    <a:gd name="T51" fmla="*/ 384 h 468"/>
                    <a:gd name="T52" fmla="*/ 143 w 345"/>
                    <a:gd name="T53" fmla="*/ 401 h 468"/>
                    <a:gd name="T54" fmla="*/ 135 w 345"/>
                    <a:gd name="T55" fmla="*/ 441 h 468"/>
                    <a:gd name="T56" fmla="*/ 121 w 345"/>
                    <a:gd name="T57" fmla="*/ 462 h 468"/>
                    <a:gd name="T58" fmla="*/ 91 w 345"/>
                    <a:gd name="T59" fmla="*/ 427 h 468"/>
                    <a:gd name="T60" fmla="*/ 80 w 345"/>
                    <a:gd name="T61" fmla="*/ 348 h 468"/>
                    <a:gd name="T62" fmla="*/ 82 w 345"/>
                    <a:gd name="T63" fmla="*/ 297 h 468"/>
                    <a:gd name="T64" fmla="*/ 79 w 345"/>
                    <a:gd name="T65" fmla="*/ 216 h 468"/>
                    <a:gd name="T66" fmla="*/ 61 w 345"/>
                    <a:gd name="T67" fmla="*/ 196 h 468"/>
                    <a:gd name="T68" fmla="*/ 45 w 345"/>
                    <a:gd name="T69" fmla="*/ 195 h 468"/>
                    <a:gd name="T70" fmla="*/ 36 w 345"/>
                    <a:gd name="T71" fmla="*/ 177 h 468"/>
                    <a:gd name="T72" fmla="*/ 27 w 345"/>
                    <a:gd name="T73" fmla="*/ 156 h 468"/>
                    <a:gd name="T74" fmla="*/ 18 w 345"/>
                    <a:gd name="T75" fmla="*/ 139 h 468"/>
                    <a:gd name="T76" fmla="*/ 9 w 345"/>
                    <a:gd name="T77" fmla="*/ 120 h 468"/>
                    <a:gd name="T78" fmla="*/ 9 w 345"/>
                    <a:gd name="T79" fmla="*/ 100 h 468"/>
                    <a:gd name="T80" fmla="*/ 6 w 345"/>
                    <a:gd name="T81" fmla="*/ 83 h 468"/>
                    <a:gd name="T82" fmla="*/ 25 w 345"/>
                    <a:gd name="T83" fmla="*/ 65 h 468"/>
                    <a:gd name="T84" fmla="*/ 35 w 345"/>
                    <a:gd name="T85" fmla="*/ 40 h 46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45"/>
                    <a:gd name="T130" fmla="*/ 0 h 468"/>
                    <a:gd name="T131" fmla="*/ 345 w 345"/>
                    <a:gd name="T132" fmla="*/ 468 h 46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45" h="468">
                      <a:moveTo>
                        <a:pt x="41" y="13"/>
                      </a:moveTo>
                      <a:lnTo>
                        <a:pt x="61" y="0"/>
                      </a:lnTo>
                      <a:lnTo>
                        <a:pt x="78" y="0"/>
                      </a:lnTo>
                      <a:lnTo>
                        <a:pt x="83" y="1"/>
                      </a:lnTo>
                      <a:lnTo>
                        <a:pt x="83" y="5"/>
                      </a:lnTo>
                      <a:lnTo>
                        <a:pt x="83" y="11"/>
                      </a:lnTo>
                      <a:lnTo>
                        <a:pt x="87" y="13"/>
                      </a:lnTo>
                      <a:lnTo>
                        <a:pt x="90" y="8"/>
                      </a:lnTo>
                      <a:lnTo>
                        <a:pt x="92" y="1"/>
                      </a:lnTo>
                      <a:lnTo>
                        <a:pt x="96" y="1"/>
                      </a:lnTo>
                      <a:lnTo>
                        <a:pt x="98" y="5"/>
                      </a:lnTo>
                      <a:lnTo>
                        <a:pt x="104" y="9"/>
                      </a:lnTo>
                      <a:lnTo>
                        <a:pt x="110" y="13"/>
                      </a:lnTo>
                      <a:lnTo>
                        <a:pt x="125" y="13"/>
                      </a:lnTo>
                      <a:lnTo>
                        <a:pt x="134" y="15"/>
                      </a:lnTo>
                      <a:lnTo>
                        <a:pt x="138" y="16"/>
                      </a:lnTo>
                      <a:lnTo>
                        <a:pt x="142" y="16"/>
                      </a:lnTo>
                      <a:lnTo>
                        <a:pt x="148" y="19"/>
                      </a:lnTo>
                      <a:lnTo>
                        <a:pt x="150" y="24"/>
                      </a:lnTo>
                      <a:lnTo>
                        <a:pt x="150" y="28"/>
                      </a:lnTo>
                      <a:lnTo>
                        <a:pt x="161" y="31"/>
                      </a:lnTo>
                      <a:lnTo>
                        <a:pt x="168" y="40"/>
                      </a:lnTo>
                      <a:lnTo>
                        <a:pt x="178" y="48"/>
                      </a:lnTo>
                      <a:lnTo>
                        <a:pt x="184" y="52"/>
                      </a:lnTo>
                      <a:lnTo>
                        <a:pt x="188" y="52"/>
                      </a:lnTo>
                      <a:lnTo>
                        <a:pt x="198" y="52"/>
                      </a:lnTo>
                      <a:lnTo>
                        <a:pt x="205" y="56"/>
                      </a:lnTo>
                      <a:lnTo>
                        <a:pt x="212" y="64"/>
                      </a:lnTo>
                      <a:lnTo>
                        <a:pt x="223" y="70"/>
                      </a:lnTo>
                      <a:lnTo>
                        <a:pt x="228" y="77"/>
                      </a:lnTo>
                      <a:lnTo>
                        <a:pt x="231" y="87"/>
                      </a:lnTo>
                      <a:lnTo>
                        <a:pt x="227" y="91"/>
                      </a:lnTo>
                      <a:lnTo>
                        <a:pt x="223" y="100"/>
                      </a:lnTo>
                      <a:lnTo>
                        <a:pt x="228" y="106"/>
                      </a:lnTo>
                      <a:lnTo>
                        <a:pt x="232" y="108"/>
                      </a:lnTo>
                      <a:lnTo>
                        <a:pt x="239" y="103"/>
                      </a:lnTo>
                      <a:lnTo>
                        <a:pt x="249" y="100"/>
                      </a:lnTo>
                      <a:lnTo>
                        <a:pt x="257" y="103"/>
                      </a:lnTo>
                      <a:lnTo>
                        <a:pt x="264" y="103"/>
                      </a:lnTo>
                      <a:lnTo>
                        <a:pt x="274" y="107"/>
                      </a:lnTo>
                      <a:lnTo>
                        <a:pt x="284" y="112"/>
                      </a:lnTo>
                      <a:lnTo>
                        <a:pt x="293" y="112"/>
                      </a:lnTo>
                      <a:lnTo>
                        <a:pt x="306" y="113"/>
                      </a:lnTo>
                      <a:lnTo>
                        <a:pt x="317" y="122"/>
                      </a:lnTo>
                      <a:lnTo>
                        <a:pt x="330" y="125"/>
                      </a:lnTo>
                      <a:lnTo>
                        <a:pt x="338" y="129"/>
                      </a:lnTo>
                      <a:lnTo>
                        <a:pt x="344" y="137"/>
                      </a:lnTo>
                      <a:lnTo>
                        <a:pt x="342" y="147"/>
                      </a:lnTo>
                      <a:lnTo>
                        <a:pt x="336" y="156"/>
                      </a:lnTo>
                      <a:lnTo>
                        <a:pt x="330" y="165"/>
                      </a:lnTo>
                      <a:lnTo>
                        <a:pt x="322" y="173"/>
                      </a:lnTo>
                      <a:lnTo>
                        <a:pt x="319" y="184"/>
                      </a:lnTo>
                      <a:lnTo>
                        <a:pt x="310" y="191"/>
                      </a:lnTo>
                      <a:lnTo>
                        <a:pt x="316" y="202"/>
                      </a:lnTo>
                      <a:lnTo>
                        <a:pt x="315" y="215"/>
                      </a:lnTo>
                      <a:lnTo>
                        <a:pt x="309" y="226"/>
                      </a:lnTo>
                      <a:lnTo>
                        <a:pt x="309" y="236"/>
                      </a:lnTo>
                      <a:lnTo>
                        <a:pt x="304" y="246"/>
                      </a:lnTo>
                      <a:lnTo>
                        <a:pt x="297" y="250"/>
                      </a:lnTo>
                      <a:lnTo>
                        <a:pt x="289" y="254"/>
                      </a:lnTo>
                      <a:lnTo>
                        <a:pt x="279" y="254"/>
                      </a:lnTo>
                      <a:lnTo>
                        <a:pt x="264" y="256"/>
                      </a:lnTo>
                      <a:lnTo>
                        <a:pt x="253" y="266"/>
                      </a:lnTo>
                      <a:lnTo>
                        <a:pt x="246" y="274"/>
                      </a:lnTo>
                      <a:lnTo>
                        <a:pt x="243" y="279"/>
                      </a:lnTo>
                      <a:lnTo>
                        <a:pt x="249" y="284"/>
                      </a:lnTo>
                      <a:lnTo>
                        <a:pt x="249" y="292"/>
                      </a:lnTo>
                      <a:lnTo>
                        <a:pt x="233" y="305"/>
                      </a:lnTo>
                      <a:lnTo>
                        <a:pt x="223" y="324"/>
                      </a:lnTo>
                      <a:lnTo>
                        <a:pt x="210" y="334"/>
                      </a:lnTo>
                      <a:lnTo>
                        <a:pt x="199" y="335"/>
                      </a:lnTo>
                      <a:lnTo>
                        <a:pt x="185" y="325"/>
                      </a:lnTo>
                      <a:lnTo>
                        <a:pt x="184" y="339"/>
                      </a:lnTo>
                      <a:lnTo>
                        <a:pt x="191" y="346"/>
                      </a:lnTo>
                      <a:lnTo>
                        <a:pt x="189" y="358"/>
                      </a:lnTo>
                      <a:lnTo>
                        <a:pt x="170" y="369"/>
                      </a:lnTo>
                      <a:lnTo>
                        <a:pt x="161" y="367"/>
                      </a:lnTo>
                      <a:lnTo>
                        <a:pt x="152" y="384"/>
                      </a:lnTo>
                      <a:lnTo>
                        <a:pt x="143" y="386"/>
                      </a:lnTo>
                      <a:lnTo>
                        <a:pt x="140" y="393"/>
                      </a:lnTo>
                      <a:lnTo>
                        <a:pt x="143" y="401"/>
                      </a:lnTo>
                      <a:lnTo>
                        <a:pt x="135" y="412"/>
                      </a:lnTo>
                      <a:lnTo>
                        <a:pt x="142" y="429"/>
                      </a:lnTo>
                      <a:lnTo>
                        <a:pt x="135" y="441"/>
                      </a:lnTo>
                      <a:lnTo>
                        <a:pt x="129" y="453"/>
                      </a:lnTo>
                      <a:lnTo>
                        <a:pt x="135" y="462"/>
                      </a:lnTo>
                      <a:lnTo>
                        <a:pt x="121" y="462"/>
                      </a:lnTo>
                      <a:lnTo>
                        <a:pt x="109" y="467"/>
                      </a:lnTo>
                      <a:lnTo>
                        <a:pt x="95" y="445"/>
                      </a:lnTo>
                      <a:lnTo>
                        <a:pt x="91" y="427"/>
                      </a:lnTo>
                      <a:lnTo>
                        <a:pt x="91" y="388"/>
                      </a:lnTo>
                      <a:lnTo>
                        <a:pt x="78" y="373"/>
                      </a:lnTo>
                      <a:lnTo>
                        <a:pt x="80" y="348"/>
                      </a:lnTo>
                      <a:lnTo>
                        <a:pt x="86" y="332"/>
                      </a:lnTo>
                      <a:lnTo>
                        <a:pt x="82" y="315"/>
                      </a:lnTo>
                      <a:lnTo>
                        <a:pt x="82" y="297"/>
                      </a:lnTo>
                      <a:lnTo>
                        <a:pt x="83" y="250"/>
                      </a:lnTo>
                      <a:lnTo>
                        <a:pt x="88" y="229"/>
                      </a:lnTo>
                      <a:lnTo>
                        <a:pt x="79" y="216"/>
                      </a:lnTo>
                      <a:lnTo>
                        <a:pt x="70" y="208"/>
                      </a:lnTo>
                      <a:lnTo>
                        <a:pt x="63" y="203"/>
                      </a:lnTo>
                      <a:lnTo>
                        <a:pt x="61" y="196"/>
                      </a:lnTo>
                      <a:lnTo>
                        <a:pt x="56" y="197"/>
                      </a:lnTo>
                      <a:lnTo>
                        <a:pt x="48" y="199"/>
                      </a:lnTo>
                      <a:lnTo>
                        <a:pt x="45" y="195"/>
                      </a:lnTo>
                      <a:lnTo>
                        <a:pt x="39" y="190"/>
                      </a:lnTo>
                      <a:lnTo>
                        <a:pt x="35" y="181"/>
                      </a:lnTo>
                      <a:lnTo>
                        <a:pt x="36" y="177"/>
                      </a:lnTo>
                      <a:lnTo>
                        <a:pt x="33" y="167"/>
                      </a:lnTo>
                      <a:lnTo>
                        <a:pt x="28" y="158"/>
                      </a:lnTo>
                      <a:lnTo>
                        <a:pt x="27" y="156"/>
                      </a:lnTo>
                      <a:lnTo>
                        <a:pt x="27" y="152"/>
                      </a:lnTo>
                      <a:lnTo>
                        <a:pt x="24" y="149"/>
                      </a:lnTo>
                      <a:lnTo>
                        <a:pt x="18" y="139"/>
                      </a:lnTo>
                      <a:lnTo>
                        <a:pt x="17" y="135"/>
                      </a:lnTo>
                      <a:lnTo>
                        <a:pt x="10" y="130"/>
                      </a:lnTo>
                      <a:lnTo>
                        <a:pt x="9" y="120"/>
                      </a:lnTo>
                      <a:lnTo>
                        <a:pt x="5" y="114"/>
                      </a:lnTo>
                      <a:lnTo>
                        <a:pt x="0" y="107"/>
                      </a:lnTo>
                      <a:lnTo>
                        <a:pt x="9" y="100"/>
                      </a:lnTo>
                      <a:lnTo>
                        <a:pt x="17" y="96"/>
                      </a:lnTo>
                      <a:lnTo>
                        <a:pt x="9" y="92"/>
                      </a:lnTo>
                      <a:lnTo>
                        <a:pt x="6" y="83"/>
                      </a:lnTo>
                      <a:lnTo>
                        <a:pt x="9" y="76"/>
                      </a:lnTo>
                      <a:lnTo>
                        <a:pt x="17" y="69"/>
                      </a:lnTo>
                      <a:lnTo>
                        <a:pt x="25" y="65"/>
                      </a:lnTo>
                      <a:lnTo>
                        <a:pt x="32" y="54"/>
                      </a:lnTo>
                      <a:lnTo>
                        <a:pt x="36" y="48"/>
                      </a:lnTo>
                      <a:lnTo>
                        <a:pt x="35" y="40"/>
                      </a:lnTo>
                      <a:lnTo>
                        <a:pt x="35" y="32"/>
                      </a:lnTo>
                      <a:lnTo>
                        <a:pt x="41" y="13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35" name="Freeform 9"/>
                <p:cNvSpPr>
                  <a:spLocks/>
                </p:cNvSpPr>
                <p:nvPr/>
              </p:nvSpPr>
              <p:spPr bwMode="auto">
                <a:xfrm>
                  <a:off x="3986" y="3488"/>
                  <a:ext cx="40" cy="17"/>
                </a:xfrm>
                <a:custGeom>
                  <a:avLst/>
                  <a:gdLst>
                    <a:gd name="T0" fmla="*/ 13 w 40"/>
                    <a:gd name="T1" fmla="*/ 0 h 17"/>
                    <a:gd name="T2" fmla="*/ 0 w 40"/>
                    <a:gd name="T3" fmla="*/ 9 h 17"/>
                    <a:gd name="T4" fmla="*/ 9 w 40"/>
                    <a:gd name="T5" fmla="*/ 16 h 17"/>
                    <a:gd name="T6" fmla="*/ 25 w 40"/>
                    <a:gd name="T7" fmla="*/ 16 h 17"/>
                    <a:gd name="T8" fmla="*/ 39 w 40"/>
                    <a:gd name="T9" fmla="*/ 16 h 17"/>
                    <a:gd name="T10" fmla="*/ 25 w 40"/>
                    <a:gd name="T11" fmla="*/ 6 h 17"/>
                    <a:gd name="T12" fmla="*/ 13 w 40"/>
                    <a:gd name="T13" fmla="*/ 0 h 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7"/>
                    <a:gd name="T23" fmla="*/ 40 w 40"/>
                    <a:gd name="T24" fmla="*/ 17 h 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7">
                      <a:moveTo>
                        <a:pt x="13" y="0"/>
                      </a:moveTo>
                      <a:lnTo>
                        <a:pt x="0" y="9"/>
                      </a:lnTo>
                      <a:lnTo>
                        <a:pt x="9" y="16"/>
                      </a:lnTo>
                      <a:lnTo>
                        <a:pt x="25" y="16"/>
                      </a:lnTo>
                      <a:lnTo>
                        <a:pt x="39" y="16"/>
                      </a:lnTo>
                      <a:lnTo>
                        <a:pt x="25" y="6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2013" name="Group 10"/>
              <p:cNvGrpSpPr>
                <a:grpSpLocks/>
              </p:cNvGrpSpPr>
              <p:nvPr/>
            </p:nvGrpSpPr>
            <p:grpSpPr bwMode="auto">
              <a:xfrm>
                <a:off x="3726" y="2416"/>
                <a:ext cx="485" cy="634"/>
                <a:chOff x="3726" y="2416"/>
                <a:chExt cx="485" cy="634"/>
              </a:xfrm>
            </p:grpSpPr>
            <p:sp>
              <p:nvSpPr>
                <p:cNvPr id="42021" name="Freeform 11"/>
                <p:cNvSpPr>
                  <a:spLocks/>
                </p:cNvSpPr>
                <p:nvPr/>
              </p:nvSpPr>
              <p:spPr bwMode="auto">
                <a:xfrm>
                  <a:off x="3991" y="2630"/>
                  <a:ext cx="17" cy="17"/>
                </a:xfrm>
                <a:custGeom>
                  <a:avLst/>
                  <a:gdLst>
                    <a:gd name="T0" fmla="*/ 0 w 17"/>
                    <a:gd name="T1" fmla="*/ 12 h 17"/>
                    <a:gd name="T2" fmla="*/ 16 w 17"/>
                    <a:gd name="T3" fmla="*/ 16 h 17"/>
                    <a:gd name="T4" fmla="*/ 14 w 17"/>
                    <a:gd name="T5" fmla="*/ 11 h 17"/>
                    <a:gd name="T6" fmla="*/ 16 w 17"/>
                    <a:gd name="T7" fmla="*/ 3 h 17"/>
                    <a:gd name="T8" fmla="*/ 7 w 17"/>
                    <a:gd name="T9" fmla="*/ 0 h 17"/>
                    <a:gd name="T10" fmla="*/ 4 w 17"/>
                    <a:gd name="T11" fmla="*/ 6 h 17"/>
                    <a:gd name="T12" fmla="*/ 0 w 17"/>
                    <a:gd name="T13" fmla="*/ 12 h 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"/>
                    <a:gd name="T22" fmla="*/ 0 h 17"/>
                    <a:gd name="T23" fmla="*/ 17 w 17"/>
                    <a:gd name="T24" fmla="*/ 17 h 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" h="17">
                      <a:moveTo>
                        <a:pt x="0" y="12"/>
                      </a:moveTo>
                      <a:lnTo>
                        <a:pt x="16" y="16"/>
                      </a:lnTo>
                      <a:lnTo>
                        <a:pt x="14" y="11"/>
                      </a:lnTo>
                      <a:lnTo>
                        <a:pt x="16" y="3"/>
                      </a:lnTo>
                      <a:lnTo>
                        <a:pt x="7" y="0"/>
                      </a:lnTo>
                      <a:lnTo>
                        <a:pt x="4" y="6"/>
                      </a:lnTo>
                      <a:lnTo>
                        <a:pt x="0" y="12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2022" name="Group 12"/>
                <p:cNvGrpSpPr>
                  <a:grpSpLocks/>
                </p:cNvGrpSpPr>
                <p:nvPr/>
              </p:nvGrpSpPr>
              <p:grpSpPr bwMode="auto">
                <a:xfrm>
                  <a:off x="3726" y="2416"/>
                  <a:ext cx="485" cy="634"/>
                  <a:chOff x="3726" y="2416"/>
                  <a:chExt cx="485" cy="634"/>
                </a:xfrm>
              </p:grpSpPr>
              <p:sp>
                <p:nvSpPr>
                  <p:cNvPr id="42023" name="Freeform 13"/>
                  <p:cNvSpPr>
                    <a:spLocks/>
                  </p:cNvSpPr>
                  <p:nvPr/>
                </p:nvSpPr>
                <p:spPr bwMode="auto">
                  <a:xfrm>
                    <a:off x="3726" y="2416"/>
                    <a:ext cx="348" cy="634"/>
                  </a:xfrm>
                  <a:custGeom>
                    <a:avLst/>
                    <a:gdLst>
                      <a:gd name="T0" fmla="*/ 152 w 348"/>
                      <a:gd name="T1" fmla="*/ 607 h 634"/>
                      <a:gd name="T2" fmla="*/ 143 w 348"/>
                      <a:gd name="T3" fmla="*/ 576 h 634"/>
                      <a:gd name="T4" fmla="*/ 142 w 348"/>
                      <a:gd name="T5" fmla="*/ 549 h 634"/>
                      <a:gd name="T6" fmla="*/ 120 w 348"/>
                      <a:gd name="T7" fmla="*/ 531 h 634"/>
                      <a:gd name="T8" fmla="*/ 113 w 348"/>
                      <a:gd name="T9" fmla="*/ 502 h 634"/>
                      <a:gd name="T10" fmla="*/ 89 w 348"/>
                      <a:gd name="T11" fmla="*/ 512 h 634"/>
                      <a:gd name="T12" fmla="*/ 75 w 348"/>
                      <a:gd name="T13" fmla="*/ 474 h 634"/>
                      <a:gd name="T14" fmla="*/ 87 w 348"/>
                      <a:gd name="T15" fmla="*/ 450 h 634"/>
                      <a:gd name="T16" fmla="*/ 112 w 348"/>
                      <a:gd name="T17" fmla="*/ 432 h 634"/>
                      <a:gd name="T18" fmla="*/ 133 w 348"/>
                      <a:gd name="T19" fmla="*/ 447 h 634"/>
                      <a:gd name="T20" fmla="*/ 157 w 348"/>
                      <a:gd name="T21" fmla="*/ 447 h 634"/>
                      <a:gd name="T22" fmla="*/ 172 w 348"/>
                      <a:gd name="T23" fmla="*/ 480 h 634"/>
                      <a:gd name="T24" fmla="*/ 184 w 348"/>
                      <a:gd name="T25" fmla="*/ 496 h 634"/>
                      <a:gd name="T26" fmla="*/ 186 w 348"/>
                      <a:gd name="T27" fmla="*/ 468 h 634"/>
                      <a:gd name="T28" fmla="*/ 190 w 348"/>
                      <a:gd name="T29" fmla="*/ 442 h 634"/>
                      <a:gd name="T30" fmla="*/ 212 w 348"/>
                      <a:gd name="T31" fmla="*/ 437 h 634"/>
                      <a:gd name="T32" fmla="*/ 235 w 348"/>
                      <a:gd name="T33" fmla="*/ 420 h 634"/>
                      <a:gd name="T34" fmla="*/ 247 w 348"/>
                      <a:gd name="T35" fmla="*/ 396 h 634"/>
                      <a:gd name="T36" fmla="*/ 265 w 348"/>
                      <a:gd name="T37" fmla="*/ 383 h 634"/>
                      <a:gd name="T38" fmla="*/ 302 w 348"/>
                      <a:gd name="T39" fmla="*/ 369 h 634"/>
                      <a:gd name="T40" fmla="*/ 303 w 348"/>
                      <a:gd name="T41" fmla="*/ 361 h 634"/>
                      <a:gd name="T42" fmla="*/ 294 w 348"/>
                      <a:gd name="T43" fmla="*/ 337 h 634"/>
                      <a:gd name="T44" fmla="*/ 345 w 348"/>
                      <a:gd name="T45" fmla="*/ 318 h 634"/>
                      <a:gd name="T46" fmla="*/ 330 w 348"/>
                      <a:gd name="T47" fmla="*/ 293 h 634"/>
                      <a:gd name="T48" fmla="*/ 316 w 348"/>
                      <a:gd name="T49" fmla="*/ 279 h 634"/>
                      <a:gd name="T50" fmla="*/ 287 w 348"/>
                      <a:gd name="T51" fmla="*/ 242 h 634"/>
                      <a:gd name="T52" fmla="*/ 264 w 348"/>
                      <a:gd name="T53" fmla="*/ 288 h 634"/>
                      <a:gd name="T54" fmla="*/ 250 w 348"/>
                      <a:gd name="T55" fmla="*/ 304 h 634"/>
                      <a:gd name="T56" fmla="*/ 243 w 348"/>
                      <a:gd name="T57" fmla="*/ 289 h 634"/>
                      <a:gd name="T58" fmla="*/ 218 w 348"/>
                      <a:gd name="T59" fmla="*/ 250 h 634"/>
                      <a:gd name="T60" fmla="*/ 250 w 348"/>
                      <a:gd name="T61" fmla="*/ 218 h 634"/>
                      <a:gd name="T62" fmla="*/ 280 w 348"/>
                      <a:gd name="T63" fmla="*/ 210 h 634"/>
                      <a:gd name="T64" fmla="*/ 291 w 348"/>
                      <a:gd name="T65" fmla="*/ 195 h 634"/>
                      <a:gd name="T66" fmla="*/ 270 w 348"/>
                      <a:gd name="T67" fmla="*/ 192 h 634"/>
                      <a:gd name="T68" fmla="*/ 270 w 348"/>
                      <a:gd name="T69" fmla="*/ 172 h 634"/>
                      <a:gd name="T70" fmla="*/ 230 w 348"/>
                      <a:gd name="T71" fmla="*/ 110 h 634"/>
                      <a:gd name="T72" fmla="*/ 223 w 348"/>
                      <a:gd name="T73" fmla="*/ 56 h 634"/>
                      <a:gd name="T74" fmla="*/ 201 w 348"/>
                      <a:gd name="T75" fmla="*/ 16 h 634"/>
                      <a:gd name="T76" fmla="*/ 180 w 348"/>
                      <a:gd name="T77" fmla="*/ 18 h 634"/>
                      <a:gd name="T78" fmla="*/ 156 w 348"/>
                      <a:gd name="T79" fmla="*/ 9 h 634"/>
                      <a:gd name="T80" fmla="*/ 112 w 348"/>
                      <a:gd name="T81" fmla="*/ 33 h 634"/>
                      <a:gd name="T82" fmla="*/ 109 w 348"/>
                      <a:gd name="T83" fmla="*/ 44 h 634"/>
                      <a:gd name="T84" fmla="*/ 133 w 348"/>
                      <a:gd name="T85" fmla="*/ 67 h 634"/>
                      <a:gd name="T86" fmla="*/ 135 w 348"/>
                      <a:gd name="T87" fmla="*/ 101 h 634"/>
                      <a:gd name="T88" fmla="*/ 100 w 348"/>
                      <a:gd name="T89" fmla="*/ 161 h 634"/>
                      <a:gd name="T90" fmla="*/ 72 w 348"/>
                      <a:gd name="T91" fmla="*/ 208 h 634"/>
                      <a:gd name="T92" fmla="*/ 48 w 348"/>
                      <a:gd name="T93" fmla="*/ 234 h 634"/>
                      <a:gd name="T94" fmla="*/ 19 w 348"/>
                      <a:gd name="T95" fmla="*/ 278 h 634"/>
                      <a:gd name="T96" fmla="*/ 6 w 348"/>
                      <a:gd name="T97" fmla="*/ 303 h 634"/>
                      <a:gd name="T98" fmla="*/ 7 w 348"/>
                      <a:gd name="T99" fmla="*/ 340 h 634"/>
                      <a:gd name="T100" fmla="*/ 3 w 348"/>
                      <a:gd name="T101" fmla="*/ 396 h 634"/>
                      <a:gd name="T102" fmla="*/ 10 w 348"/>
                      <a:gd name="T103" fmla="*/ 389 h 634"/>
                      <a:gd name="T104" fmla="*/ 19 w 348"/>
                      <a:gd name="T105" fmla="*/ 366 h 634"/>
                      <a:gd name="T106" fmla="*/ 16 w 348"/>
                      <a:gd name="T107" fmla="*/ 401 h 634"/>
                      <a:gd name="T108" fmla="*/ 24 w 348"/>
                      <a:gd name="T109" fmla="*/ 442 h 634"/>
                      <a:gd name="T110" fmla="*/ 24 w 348"/>
                      <a:gd name="T111" fmla="*/ 476 h 634"/>
                      <a:gd name="T112" fmla="*/ 53 w 348"/>
                      <a:gd name="T113" fmla="*/ 518 h 634"/>
                      <a:gd name="T114" fmla="*/ 77 w 348"/>
                      <a:gd name="T115" fmla="*/ 534 h 634"/>
                      <a:gd name="T116" fmla="*/ 106 w 348"/>
                      <a:gd name="T117" fmla="*/ 563 h 634"/>
                      <a:gd name="T118" fmla="*/ 124 w 348"/>
                      <a:gd name="T119" fmla="*/ 591 h 634"/>
                      <a:gd name="T120" fmla="*/ 156 w 348"/>
                      <a:gd name="T121" fmla="*/ 623 h 634"/>
                      <a:gd name="T122" fmla="*/ 175 w 348"/>
                      <a:gd name="T123" fmla="*/ 633 h 634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348"/>
                      <a:gd name="T187" fmla="*/ 0 h 634"/>
                      <a:gd name="T188" fmla="*/ 348 w 348"/>
                      <a:gd name="T189" fmla="*/ 634 h 634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348" h="634">
                        <a:moveTo>
                          <a:pt x="179" y="619"/>
                        </a:moveTo>
                        <a:lnTo>
                          <a:pt x="164" y="605"/>
                        </a:lnTo>
                        <a:lnTo>
                          <a:pt x="152" y="607"/>
                        </a:lnTo>
                        <a:lnTo>
                          <a:pt x="139" y="596"/>
                        </a:lnTo>
                        <a:lnTo>
                          <a:pt x="137" y="582"/>
                        </a:lnTo>
                        <a:lnTo>
                          <a:pt x="143" y="576"/>
                        </a:lnTo>
                        <a:lnTo>
                          <a:pt x="143" y="572"/>
                        </a:lnTo>
                        <a:lnTo>
                          <a:pt x="148" y="565"/>
                        </a:lnTo>
                        <a:lnTo>
                          <a:pt x="142" y="549"/>
                        </a:lnTo>
                        <a:lnTo>
                          <a:pt x="132" y="548"/>
                        </a:lnTo>
                        <a:lnTo>
                          <a:pt x="119" y="538"/>
                        </a:lnTo>
                        <a:lnTo>
                          <a:pt x="120" y="531"/>
                        </a:lnTo>
                        <a:lnTo>
                          <a:pt x="131" y="512"/>
                        </a:lnTo>
                        <a:lnTo>
                          <a:pt x="128" y="508"/>
                        </a:lnTo>
                        <a:lnTo>
                          <a:pt x="113" y="502"/>
                        </a:lnTo>
                        <a:lnTo>
                          <a:pt x="106" y="508"/>
                        </a:lnTo>
                        <a:lnTo>
                          <a:pt x="102" y="514"/>
                        </a:lnTo>
                        <a:lnTo>
                          <a:pt x="89" y="512"/>
                        </a:lnTo>
                        <a:lnTo>
                          <a:pt x="79" y="508"/>
                        </a:lnTo>
                        <a:lnTo>
                          <a:pt x="69" y="489"/>
                        </a:lnTo>
                        <a:lnTo>
                          <a:pt x="75" y="474"/>
                        </a:lnTo>
                        <a:lnTo>
                          <a:pt x="77" y="462"/>
                        </a:lnTo>
                        <a:lnTo>
                          <a:pt x="81" y="456"/>
                        </a:lnTo>
                        <a:lnTo>
                          <a:pt x="87" y="450"/>
                        </a:lnTo>
                        <a:lnTo>
                          <a:pt x="92" y="443"/>
                        </a:lnTo>
                        <a:lnTo>
                          <a:pt x="102" y="436"/>
                        </a:lnTo>
                        <a:lnTo>
                          <a:pt x="112" y="432"/>
                        </a:lnTo>
                        <a:lnTo>
                          <a:pt x="120" y="438"/>
                        </a:lnTo>
                        <a:lnTo>
                          <a:pt x="128" y="440"/>
                        </a:lnTo>
                        <a:lnTo>
                          <a:pt x="133" y="447"/>
                        </a:lnTo>
                        <a:lnTo>
                          <a:pt x="140" y="446"/>
                        </a:lnTo>
                        <a:lnTo>
                          <a:pt x="150" y="443"/>
                        </a:lnTo>
                        <a:lnTo>
                          <a:pt x="157" y="447"/>
                        </a:lnTo>
                        <a:lnTo>
                          <a:pt x="172" y="462"/>
                        </a:lnTo>
                        <a:lnTo>
                          <a:pt x="167" y="473"/>
                        </a:lnTo>
                        <a:lnTo>
                          <a:pt x="172" y="480"/>
                        </a:lnTo>
                        <a:lnTo>
                          <a:pt x="172" y="484"/>
                        </a:lnTo>
                        <a:lnTo>
                          <a:pt x="178" y="490"/>
                        </a:lnTo>
                        <a:lnTo>
                          <a:pt x="184" y="496"/>
                        </a:lnTo>
                        <a:lnTo>
                          <a:pt x="187" y="493"/>
                        </a:lnTo>
                        <a:lnTo>
                          <a:pt x="187" y="482"/>
                        </a:lnTo>
                        <a:lnTo>
                          <a:pt x="186" y="468"/>
                        </a:lnTo>
                        <a:lnTo>
                          <a:pt x="186" y="454"/>
                        </a:lnTo>
                        <a:lnTo>
                          <a:pt x="184" y="450"/>
                        </a:lnTo>
                        <a:lnTo>
                          <a:pt x="190" y="442"/>
                        </a:lnTo>
                        <a:lnTo>
                          <a:pt x="200" y="440"/>
                        </a:lnTo>
                        <a:lnTo>
                          <a:pt x="205" y="435"/>
                        </a:lnTo>
                        <a:lnTo>
                          <a:pt x="212" y="437"/>
                        </a:lnTo>
                        <a:lnTo>
                          <a:pt x="219" y="431"/>
                        </a:lnTo>
                        <a:lnTo>
                          <a:pt x="228" y="423"/>
                        </a:lnTo>
                        <a:lnTo>
                          <a:pt x="235" y="420"/>
                        </a:lnTo>
                        <a:lnTo>
                          <a:pt x="232" y="413"/>
                        </a:lnTo>
                        <a:lnTo>
                          <a:pt x="240" y="403"/>
                        </a:lnTo>
                        <a:lnTo>
                          <a:pt x="247" y="396"/>
                        </a:lnTo>
                        <a:lnTo>
                          <a:pt x="253" y="391"/>
                        </a:lnTo>
                        <a:lnTo>
                          <a:pt x="267" y="393"/>
                        </a:lnTo>
                        <a:lnTo>
                          <a:pt x="265" y="383"/>
                        </a:lnTo>
                        <a:lnTo>
                          <a:pt x="278" y="375"/>
                        </a:lnTo>
                        <a:lnTo>
                          <a:pt x="291" y="371"/>
                        </a:lnTo>
                        <a:lnTo>
                          <a:pt x="302" y="369"/>
                        </a:lnTo>
                        <a:lnTo>
                          <a:pt x="298" y="379"/>
                        </a:lnTo>
                        <a:lnTo>
                          <a:pt x="309" y="368"/>
                        </a:lnTo>
                        <a:lnTo>
                          <a:pt x="303" y="361"/>
                        </a:lnTo>
                        <a:lnTo>
                          <a:pt x="302" y="346"/>
                        </a:lnTo>
                        <a:lnTo>
                          <a:pt x="291" y="346"/>
                        </a:lnTo>
                        <a:lnTo>
                          <a:pt x="294" y="337"/>
                        </a:lnTo>
                        <a:lnTo>
                          <a:pt x="328" y="338"/>
                        </a:lnTo>
                        <a:lnTo>
                          <a:pt x="347" y="326"/>
                        </a:lnTo>
                        <a:lnTo>
                          <a:pt x="345" y="318"/>
                        </a:lnTo>
                        <a:lnTo>
                          <a:pt x="336" y="310"/>
                        </a:lnTo>
                        <a:lnTo>
                          <a:pt x="337" y="296"/>
                        </a:lnTo>
                        <a:lnTo>
                          <a:pt x="330" y="293"/>
                        </a:lnTo>
                        <a:lnTo>
                          <a:pt x="327" y="283"/>
                        </a:lnTo>
                        <a:lnTo>
                          <a:pt x="323" y="278"/>
                        </a:lnTo>
                        <a:lnTo>
                          <a:pt x="316" y="279"/>
                        </a:lnTo>
                        <a:lnTo>
                          <a:pt x="303" y="269"/>
                        </a:lnTo>
                        <a:lnTo>
                          <a:pt x="299" y="257"/>
                        </a:lnTo>
                        <a:lnTo>
                          <a:pt x="287" y="242"/>
                        </a:lnTo>
                        <a:lnTo>
                          <a:pt x="269" y="260"/>
                        </a:lnTo>
                        <a:lnTo>
                          <a:pt x="269" y="282"/>
                        </a:lnTo>
                        <a:lnTo>
                          <a:pt x="264" y="288"/>
                        </a:lnTo>
                        <a:lnTo>
                          <a:pt x="257" y="289"/>
                        </a:lnTo>
                        <a:lnTo>
                          <a:pt x="252" y="293"/>
                        </a:lnTo>
                        <a:lnTo>
                          <a:pt x="250" y="304"/>
                        </a:lnTo>
                        <a:lnTo>
                          <a:pt x="244" y="316"/>
                        </a:lnTo>
                        <a:lnTo>
                          <a:pt x="237" y="304"/>
                        </a:lnTo>
                        <a:lnTo>
                          <a:pt x="243" y="289"/>
                        </a:lnTo>
                        <a:lnTo>
                          <a:pt x="241" y="278"/>
                        </a:lnTo>
                        <a:lnTo>
                          <a:pt x="233" y="273"/>
                        </a:lnTo>
                        <a:lnTo>
                          <a:pt x="218" y="250"/>
                        </a:lnTo>
                        <a:lnTo>
                          <a:pt x="219" y="242"/>
                        </a:lnTo>
                        <a:lnTo>
                          <a:pt x="237" y="218"/>
                        </a:lnTo>
                        <a:lnTo>
                          <a:pt x="250" y="218"/>
                        </a:lnTo>
                        <a:lnTo>
                          <a:pt x="261" y="217"/>
                        </a:lnTo>
                        <a:lnTo>
                          <a:pt x="266" y="207"/>
                        </a:lnTo>
                        <a:lnTo>
                          <a:pt x="280" y="210"/>
                        </a:lnTo>
                        <a:lnTo>
                          <a:pt x="285" y="203"/>
                        </a:lnTo>
                        <a:lnTo>
                          <a:pt x="298" y="204"/>
                        </a:lnTo>
                        <a:lnTo>
                          <a:pt x="291" y="195"/>
                        </a:lnTo>
                        <a:lnTo>
                          <a:pt x="289" y="182"/>
                        </a:lnTo>
                        <a:lnTo>
                          <a:pt x="278" y="196"/>
                        </a:lnTo>
                        <a:lnTo>
                          <a:pt x="270" y="192"/>
                        </a:lnTo>
                        <a:lnTo>
                          <a:pt x="281" y="176"/>
                        </a:lnTo>
                        <a:lnTo>
                          <a:pt x="280" y="161"/>
                        </a:lnTo>
                        <a:lnTo>
                          <a:pt x="270" y="172"/>
                        </a:lnTo>
                        <a:lnTo>
                          <a:pt x="260" y="182"/>
                        </a:lnTo>
                        <a:lnTo>
                          <a:pt x="228" y="157"/>
                        </a:lnTo>
                        <a:lnTo>
                          <a:pt x="230" y="110"/>
                        </a:lnTo>
                        <a:lnTo>
                          <a:pt x="216" y="96"/>
                        </a:lnTo>
                        <a:lnTo>
                          <a:pt x="214" y="78"/>
                        </a:lnTo>
                        <a:lnTo>
                          <a:pt x="223" y="56"/>
                        </a:lnTo>
                        <a:lnTo>
                          <a:pt x="227" y="31"/>
                        </a:lnTo>
                        <a:lnTo>
                          <a:pt x="214" y="17"/>
                        </a:lnTo>
                        <a:lnTo>
                          <a:pt x="201" y="16"/>
                        </a:lnTo>
                        <a:lnTo>
                          <a:pt x="193" y="11"/>
                        </a:lnTo>
                        <a:lnTo>
                          <a:pt x="192" y="0"/>
                        </a:lnTo>
                        <a:lnTo>
                          <a:pt x="180" y="18"/>
                        </a:lnTo>
                        <a:lnTo>
                          <a:pt x="168" y="19"/>
                        </a:lnTo>
                        <a:lnTo>
                          <a:pt x="164" y="5"/>
                        </a:lnTo>
                        <a:lnTo>
                          <a:pt x="156" y="9"/>
                        </a:lnTo>
                        <a:lnTo>
                          <a:pt x="146" y="10"/>
                        </a:lnTo>
                        <a:lnTo>
                          <a:pt x="120" y="37"/>
                        </a:lnTo>
                        <a:lnTo>
                          <a:pt x="112" y="33"/>
                        </a:lnTo>
                        <a:lnTo>
                          <a:pt x="100" y="14"/>
                        </a:lnTo>
                        <a:lnTo>
                          <a:pt x="101" y="31"/>
                        </a:lnTo>
                        <a:lnTo>
                          <a:pt x="109" y="44"/>
                        </a:lnTo>
                        <a:lnTo>
                          <a:pt x="123" y="54"/>
                        </a:lnTo>
                        <a:lnTo>
                          <a:pt x="132" y="56"/>
                        </a:lnTo>
                        <a:lnTo>
                          <a:pt x="133" y="67"/>
                        </a:lnTo>
                        <a:lnTo>
                          <a:pt x="139" y="76"/>
                        </a:lnTo>
                        <a:lnTo>
                          <a:pt x="135" y="85"/>
                        </a:lnTo>
                        <a:lnTo>
                          <a:pt x="135" y="101"/>
                        </a:lnTo>
                        <a:lnTo>
                          <a:pt x="128" y="125"/>
                        </a:lnTo>
                        <a:lnTo>
                          <a:pt x="109" y="159"/>
                        </a:lnTo>
                        <a:lnTo>
                          <a:pt x="100" y="161"/>
                        </a:lnTo>
                        <a:lnTo>
                          <a:pt x="86" y="193"/>
                        </a:lnTo>
                        <a:lnTo>
                          <a:pt x="81" y="211"/>
                        </a:lnTo>
                        <a:lnTo>
                          <a:pt x="72" y="208"/>
                        </a:lnTo>
                        <a:lnTo>
                          <a:pt x="71" y="215"/>
                        </a:lnTo>
                        <a:lnTo>
                          <a:pt x="60" y="226"/>
                        </a:lnTo>
                        <a:lnTo>
                          <a:pt x="48" y="234"/>
                        </a:lnTo>
                        <a:lnTo>
                          <a:pt x="31" y="250"/>
                        </a:lnTo>
                        <a:lnTo>
                          <a:pt x="18" y="266"/>
                        </a:lnTo>
                        <a:lnTo>
                          <a:pt x="19" y="278"/>
                        </a:lnTo>
                        <a:lnTo>
                          <a:pt x="14" y="285"/>
                        </a:lnTo>
                        <a:lnTo>
                          <a:pt x="9" y="292"/>
                        </a:lnTo>
                        <a:lnTo>
                          <a:pt x="6" y="303"/>
                        </a:lnTo>
                        <a:lnTo>
                          <a:pt x="9" y="314"/>
                        </a:lnTo>
                        <a:lnTo>
                          <a:pt x="12" y="332"/>
                        </a:lnTo>
                        <a:lnTo>
                          <a:pt x="7" y="340"/>
                        </a:lnTo>
                        <a:lnTo>
                          <a:pt x="2" y="360"/>
                        </a:lnTo>
                        <a:lnTo>
                          <a:pt x="0" y="384"/>
                        </a:lnTo>
                        <a:lnTo>
                          <a:pt x="3" y="396"/>
                        </a:lnTo>
                        <a:lnTo>
                          <a:pt x="0" y="417"/>
                        </a:lnTo>
                        <a:lnTo>
                          <a:pt x="7" y="425"/>
                        </a:lnTo>
                        <a:lnTo>
                          <a:pt x="10" y="389"/>
                        </a:lnTo>
                        <a:lnTo>
                          <a:pt x="10" y="362"/>
                        </a:lnTo>
                        <a:lnTo>
                          <a:pt x="17" y="353"/>
                        </a:lnTo>
                        <a:lnTo>
                          <a:pt x="19" y="366"/>
                        </a:lnTo>
                        <a:lnTo>
                          <a:pt x="17" y="375"/>
                        </a:lnTo>
                        <a:lnTo>
                          <a:pt x="17" y="385"/>
                        </a:lnTo>
                        <a:lnTo>
                          <a:pt x="16" y="401"/>
                        </a:lnTo>
                        <a:lnTo>
                          <a:pt x="21" y="418"/>
                        </a:lnTo>
                        <a:lnTo>
                          <a:pt x="22" y="434"/>
                        </a:lnTo>
                        <a:lnTo>
                          <a:pt x="24" y="442"/>
                        </a:lnTo>
                        <a:lnTo>
                          <a:pt x="27" y="451"/>
                        </a:lnTo>
                        <a:lnTo>
                          <a:pt x="22" y="462"/>
                        </a:lnTo>
                        <a:lnTo>
                          <a:pt x="24" y="476"/>
                        </a:lnTo>
                        <a:lnTo>
                          <a:pt x="30" y="494"/>
                        </a:lnTo>
                        <a:lnTo>
                          <a:pt x="41" y="504"/>
                        </a:lnTo>
                        <a:lnTo>
                          <a:pt x="53" y="518"/>
                        </a:lnTo>
                        <a:lnTo>
                          <a:pt x="63" y="529"/>
                        </a:lnTo>
                        <a:lnTo>
                          <a:pt x="69" y="527"/>
                        </a:lnTo>
                        <a:lnTo>
                          <a:pt x="77" y="534"/>
                        </a:lnTo>
                        <a:lnTo>
                          <a:pt x="84" y="538"/>
                        </a:lnTo>
                        <a:lnTo>
                          <a:pt x="88" y="547"/>
                        </a:lnTo>
                        <a:lnTo>
                          <a:pt x="106" y="563"/>
                        </a:lnTo>
                        <a:lnTo>
                          <a:pt x="112" y="565"/>
                        </a:lnTo>
                        <a:lnTo>
                          <a:pt x="123" y="575"/>
                        </a:lnTo>
                        <a:lnTo>
                          <a:pt x="124" y="591"/>
                        </a:lnTo>
                        <a:lnTo>
                          <a:pt x="138" y="608"/>
                        </a:lnTo>
                        <a:lnTo>
                          <a:pt x="150" y="622"/>
                        </a:lnTo>
                        <a:lnTo>
                          <a:pt x="156" y="623"/>
                        </a:lnTo>
                        <a:lnTo>
                          <a:pt x="162" y="619"/>
                        </a:lnTo>
                        <a:lnTo>
                          <a:pt x="166" y="617"/>
                        </a:lnTo>
                        <a:lnTo>
                          <a:pt x="175" y="633"/>
                        </a:lnTo>
                        <a:lnTo>
                          <a:pt x="179" y="619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24" name="Freeform 14"/>
                  <p:cNvSpPr>
                    <a:spLocks/>
                  </p:cNvSpPr>
                  <p:nvPr/>
                </p:nvSpPr>
                <p:spPr bwMode="auto">
                  <a:xfrm>
                    <a:off x="3878" y="2917"/>
                    <a:ext cx="62" cy="40"/>
                  </a:xfrm>
                  <a:custGeom>
                    <a:avLst/>
                    <a:gdLst>
                      <a:gd name="T0" fmla="*/ 1 w 62"/>
                      <a:gd name="T1" fmla="*/ 0 h 40"/>
                      <a:gd name="T2" fmla="*/ 18 w 62"/>
                      <a:gd name="T3" fmla="*/ 3 h 40"/>
                      <a:gd name="T4" fmla="*/ 28 w 62"/>
                      <a:gd name="T5" fmla="*/ 11 h 40"/>
                      <a:gd name="T6" fmla="*/ 35 w 62"/>
                      <a:gd name="T7" fmla="*/ 18 h 40"/>
                      <a:gd name="T8" fmla="*/ 40 w 62"/>
                      <a:gd name="T9" fmla="*/ 19 h 40"/>
                      <a:gd name="T10" fmla="*/ 48 w 62"/>
                      <a:gd name="T11" fmla="*/ 26 h 40"/>
                      <a:gd name="T12" fmla="*/ 54 w 62"/>
                      <a:gd name="T13" fmla="*/ 34 h 40"/>
                      <a:gd name="T14" fmla="*/ 61 w 62"/>
                      <a:gd name="T15" fmla="*/ 39 h 40"/>
                      <a:gd name="T16" fmla="*/ 47 w 62"/>
                      <a:gd name="T17" fmla="*/ 39 h 40"/>
                      <a:gd name="T18" fmla="*/ 38 w 62"/>
                      <a:gd name="T19" fmla="*/ 30 h 40"/>
                      <a:gd name="T20" fmla="*/ 26 w 62"/>
                      <a:gd name="T21" fmla="*/ 27 h 40"/>
                      <a:gd name="T22" fmla="*/ 20 w 62"/>
                      <a:gd name="T23" fmla="*/ 19 h 40"/>
                      <a:gd name="T24" fmla="*/ 8 w 62"/>
                      <a:gd name="T25" fmla="*/ 14 h 40"/>
                      <a:gd name="T26" fmla="*/ 0 w 62"/>
                      <a:gd name="T27" fmla="*/ 9 h 40"/>
                      <a:gd name="T28" fmla="*/ 1 w 62"/>
                      <a:gd name="T29" fmla="*/ 0 h 4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62"/>
                      <a:gd name="T46" fmla="*/ 0 h 40"/>
                      <a:gd name="T47" fmla="*/ 62 w 62"/>
                      <a:gd name="T48" fmla="*/ 40 h 40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62" h="40">
                        <a:moveTo>
                          <a:pt x="1" y="0"/>
                        </a:moveTo>
                        <a:lnTo>
                          <a:pt x="18" y="3"/>
                        </a:lnTo>
                        <a:lnTo>
                          <a:pt x="28" y="11"/>
                        </a:lnTo>
                        <a:lnTo>
                          <a:pt x="35" y="18"/>
                        </a:lnTo>
                        <a:lnTo>
                          <a:pt x="40" y="19"/>
                        </a:lnTo>
                        <a:lnTo>
                          <a:pt x="48" y="26"/>
                        </a:lnTo>
                        <a:lnTo>
                          <a:pt x="54" y="34"/>
                        </a:lnTo>
                        <a:lnTo>
                          <a:pt x="61" y="39"/>
                        </a:lnTo>
                        <a:lnTo>
                          <a:pt x="47" y="39"/>
                        </a:lnTo>
                        <a:lnTo>
                          <a:pt x="38" y="30"/>
                        </a:lnTo>
                        <a:lnTo>
                          <a:pt x="26" y="27"/>
                        </a:lnTo>
                        <a:lnTo>
                          <a:pt x="20" y="19"/>
                        </a:lnTo>
                        <a:lnTo>
                          <a:pt x="8" y="14"/>
                        </a:lnTo>
                        <a:lnTo>
                          <a:pt x="0" y="9"/>
                        </a:lnTo>
                        <a:lnTo>
                          <a:pt x="1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25" name="Freeform 15"/>
                  <p:cNvSpPr>
                    <a:spLocks/>
                  </p:cNvSpPr>
                  <p:nvPr/>
                </p:nvSpPr>
                <p:spPr bwMode="auto">
                  <a:xfrm>
                    <a:off x="3938" y="2959"/>
                    <a:ext cx="35" cy="19"/>
                  </a:xfrm>
                  <a:custGeom>
                    <a:avLst/>
                    <a:gdLst>
                      <a:gd name="T0" fmla="*/ 0 w 35"/>
                      <a:gd name="T1" fmla="*/ 10 h 19"/>
                      <a:gd name="T2" fmla="*/ 11 w 35"/>
                      <a:gd name="T3" fmla="*/ 0 h 19"/>
                      <a:gd name="T4" fmla="*/ 23 w 35"/>
                      <a:gd name="T5" fmla="*/ 1 h 19"/>
                      <a:gd name="T6" fmla="*/ 34 w 35"/>
                      <a:gd name="T7" fmla="*/ 12 h 19"/>
                      <a:gd name="T8" fmla="*/ 34 w 35"/>
                      <a:gd name="T9" fmla="*/ 16 h 19"/>
                      <a:gd name="T10" fmla="*/ 26 w 35"/>
                      <a:gd name="T11" fmla="*/ 18 h 19"/>
                      <a:gd name="T12" fmla="*/ 20 w 35"/>
                      <a:gd name="T13" fmla="*/ 14 h 19"/>
                      <a:gd name="T14" fmla="*/ 11 w 35"/>
                      <a:gd name="T15" fmla="*/ 14 h 19"/>
                      <a:gd name="T16" fmla="*/ 0 w 35"/>
                      <a:gd name="T17" fmla="*/ 10 h 1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5"/>
                      <a:gd name="T28" fmla="*/ 0 h 19"/>
                      <a:gd name="T29" fmla="*/ 35 w 35"/>
                      <a:gd name="T30" fmla="*/ 19 h 1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5" h="19">
                        <a:moveTo>
                          <a:pt x="0" y="10"/>
                        </a:moveTo>
                        <a:lnTo>
                          <a:pt x="11" y="0"/>
                        </a:lnTo>
                        <a:lnTo>
                          <a:pt x="23" y="1"/>
                        </a:lnTo>
                        <a:lnTo>
                          <a:pt x="34" y="12"/>
                        </a:lnTo>
                        <a:lnTo>
                          <a:pt x="34" y="16"/>
                        </a:lnTo>
                        <a:lnTo>
                          <a:pt x="26" y="18"/>
                        </a:lnTo>
                        <a:lnTo>
                          <a:pt x="20" y="14"/>
                        </a:lnTo>
                        <a:lnTo>
                          <a:pt x="11" y="14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26" name="Freeform 16"/>
                  <p:cNvSpPr>
                    <a:spLocks/>
                  </p:cNvSpPr>
                  <p:nvPr/>
                </p:nvSpPr>
                <p:spPr bwMode="auto">
                  <a:xfrm>
                    <a:off x="3960" y="2535"/>
                    <a:ext cx="34" cy="41"/>
                  </a:xfrm>
                  <a:custGeom>
                    <a:avLst/>
                    <a:gdLst>
                      <a:gd name="T0" fmla="*/ 8 w 34"/>
                      <a:gd name="T1" fmla="*/ 0 h 41"/>
                      <a:gd name="T2" fmla="*/ 16 w 34"/>
                      <a:gd name="T3" fmla="*/ 6 h 41"/>
                      <a:gd name="T4" fmla="*/ 19 w 34"/>
                      <a:gd name="T5" fmla="*/ 6 h 41"/>
                      <a:gd name="T6" fmla="*/ 32 w 34"/>
                      <a:gd name="T7" fmla="*/ 17 h 41"/>
                      <a:gd name="T8" fmla="*/ 33 w 34"/>
                      <a:gd name="T9" fmla="*/ 23 h 41"/>
                      <a:gd name="T10" fmla="*/ 29 w 34"/>
                      <a:gd name="T11" fmla="*/ 26 h 41"/>
                      <a:gd name="T12" fmla="*/ 29 w 34"/>
                      <a:gd name="T13" fmla="*/ 28 h 41"/>
                      <a:gd name="T14" fmla="*/ 25 w 34"/>
                      <a:gd name="T15" fmla="*/ 30 h 41"/>
                      <a:gd name="T16" fmla="*/ 25 w 34"/>
                      <a:gd name="T17" fmla="*/ 32 h 41"/>
                      <a:gd name="T18" fmla="*/ 21 w 34"/>
                      <a:gd name="T19" fmla="*/ 40 h 41"/>
                      <a:gd name="T20" fmla="*/ 14 w 34"/>
                      <a:gd name="T21" fmla="*/ 36 h 41"/>
                      <a:gd name="T22" fmla="*/ 10 w 34"/>
                      <a:gd name="T23" fmla="*/ 38 h 41"/>
                      <a:gd name="T24" fmla="*/ 0 w 34"/>
                      <a:gd name="T25" fmla="*/ 24 h 41"/>
                      <a:gd name="T26" fmla="*/ 6 w 34"/>
                      <a:gd name="T27" fmla="*/ 14 h 41"/>
                      <a:gd name="T28" fmla="*/ 8 w 34"/>
                      <a:gd name="T29" fmla="*/ 0 h 4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4"/>
                      <a:gd name="T46" fmla="*/ 0 h 41"/>
                      <a:gd name="T47" fmla="*/ 34 w 34"/>
                      <a:gd name="T48" fmla="*/ 41 h 41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4" h="41">
                        <a:moveTo>
                          <a:pt x="8" y="0"/>
                        </a:moveTo>
                        <a:lnTo>
                          <a:pt x="16" y="6"/>
                        </a:lnTo>
                        <a:lnTo>
                          <a:pt x="19" y="6"/>
                        </a:lnTo>
                        <a:lnTo>
                          <a:pt x="32" y="17"/>
                        </a:lnTo>
                        <a:lnTo>
                          <a:pt x="33" y="23"/>
                        </a:lnTo>
                        <a:lnTo>
                          <a:pt x="29" y="26"/>
                        </a:lnTo>
                        <a:lnTo>
                          <a:pt x="29" y="28"/>
                        </a:lnTo>
                        <a:lnTo>
                          <a:pt x="25" y="30"/>
                        </a:lnTo>
                        <a:lnTo>
                          <a:pt x="25" y="32"/>
                        </a:lnTo>
                        <a:lnTo>
                          <a:pt x="21" y="40"/>
                        </a:lnTo>
                        <a:lnTo>
                          <a:pt x="14" y="36"/>
                        </a:lnTo>
                        <a:lnTo>
                          <a:pt x="10" y="38"/>
                        </a:lnTo>
                        <a:lnTo>
                          <a:pt x="0" y="24"/>
                        </a:lnTo>
                        <a:lnTo>
                          <a:pt x="6" y="14"/>
                        </a:lnTo>
                        <a:lnTo>
                          <a:pt x="8" y="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27" name="Freeform 17"/>
                  <p:cNvSpPr>
                    <a:spLocks/>
                  </p:cNvSpPr>
                  <p:nvPr/>
                </p:nvSpPr>
                <p:spPr bwMode="auto">
                  <a:xfrm>
                    <a:off x="3995" y="2526"/>
                    <a:ext cx="22" cy="19"/>
                  </a:xfrm>
                  <a:custGeom>
                    <a:avLst/>
                    <a:gdLst>
                      <a:gd name="T0" fmla="*/ 0 w 22"/>
                      <a:gd name="T1" fmla="*/ 10 h 19"/>
                      <a:gd name="T2" fmla="*/ 12 w 22"/>
                      <a:gd name="T3" fmla="*/ 18 h 19"/>
                      <a:gd name="T4" fmla="*/ 14 w 22"/>
                      <a:gd name="T5" fmla="*/ 15 h 19"/>
                      <a:gd name="T6" fmla="*/ 21 w 22"/>
                      <a:gd name="T7" fmla="*/ 7 h 19"/>
                      <a:gd name="T8" fmla="*/ 18 w 22"/>
                      <a:gd name="T9" fmla="*/ 2 h 19"/>
                      <a:gd name="T10" fmla="*/ 13 w 22"/>
                      <a:gd name="T11" fmla="*/ 4 h 19"/>
                      <a:gd name="T12" fmla="*/ 12 w 22"/>
                      <a:gd name="T13" fmla="*/ 0 h 19"/>
                      <a:gd name="T14" fmla="*/ 8 w 22"/>
                      <a:gd name="T15" fmla="*/ 5 h 19"/>
                      <a:gd name="T16" fmla="*/ 0 w 22"/>
                      <a:gd name="T17" fmla="*/ 10 h 1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2"/>
                      <a:gd name="T28" fmla="*/ 0 h 19"/>
                      <a:gd name="T29" fmla="*/ 22 w 22"/>
                      <a:gd name="T30" fmla="*/ 19 h 1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2" h="19">
                        <a:moveTo>
                          <a:pt x="0" y="10"/>
                        </a:moveTo>
                        <a:lnTo>
                          <a:pt x="12" y="18"/>
                        </a:lnTo>
                        <a:lnTo>
                          <a:pt x="14" y="15"/>
                        </a:lnTo>
                        <a:lnTo>
                          <a:pt x="21" y="7"/>
                        </a:lnTo>
                        <a:lnTo>
                          <a:pt x="18" y="2"/>
                        </a:lnTo>
                        <a:lnTo>
                          <a:pt x="13" y="4"/>
                        </a:lnTo>
                        <a:lnTo>
                          <a:pt x="12" y="0"/>
                        </a:lnTo>
                        <a:lnTo>
                          <a:pt x="8" y="5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28" name="Freeform 18"/>
                  <p:cNvSpPr>
                    <a:spLocks/>
                  </p:cNvSpPr>
                  <p:nvPr/>
                </p:nvSpPr>
                <p:spPr bwMode="auto">
                  <a:xfrm>
                    <a:off x="3966" y="2518"/>
                    <a:ext cx="23" cy="17"/>
                  </a:xfrm>
                  <a:custGeom>
                    <a:avLst/>
                    <a:gdLst>
                      <a:gd name="T0" fmla="*/ 0 w 23"/>
                      <a:gd name="T1" fmla="*/ 1 h 17"/>
                      <a:gd name="T2" fmla="*/ 12 w 23"/>
                      <a:gd name="T3" fmla="*/ 0 h 17"/>
                      <a:gd name="T4" fmla="*/ 22 w 23"/>
                      <a:gd name="T5" fmla="*/ 16 h 17"/>
                      <a:gd name="T6" fmla="*/ 13 w 23"/>
                      <a:gd name="T7" fmla="*/ 16 h 17"/>
                      <a:gd name="T8" fmla="*/ 12 w 23"/>
                      <a:gd name="T9" fmla="*/ 12 h 17"/>
                      <a:gd name="T10" fmla="*/ 8 w 23"/>
                      <a:gd name="T11" fmla="*/ 16 h 17"/>
                      <a:gd name="T12" fmla="*/ 7 w 23"/>
                      <a:gd name="T13" fmla="*/ 16 h 17"/>
                      <a:gd name="T14" fmla="*/ 4 w 23"/>
                      <a:gd name="T15" fmla="*/ 12 h 17"/>
                      <a:gd name="T16" fmla="*/ 5 w 23"/>
                      <a:gd name="T17" fmla="*/ 9 h 17"/>
                      <a:gd name="T18" fmla="*/ 0 w 23"/>
                      <a:gd name="T19" fmla="*/ 1 h 1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3"/>
                      <a:gd name="T31" fmla="*/ 0 h 17"/>
                      <a:gd name="T32" fmla="*/ 23 w 23"/>
                      <a:gd name="T33" fmla="*/ 17 h 1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3" h="17">
                        <a:moveTo>
                          <a:pt x="0" y="1"/>
                        </a:moveTo>
                        <a:lnTo>
                          <a:pt x="12" y="0"/>
                        </a:lnTo>
                        <a:lnTo>
                          <a:pt x="22" y="16"/>
                        </a:lnTo>
                        <a:lnTo>
                          <a:pt x="13" y="16"/>
                        </a:lnTo>
                        <a:lnTo>
                          <a:pt x="12" y="12"/>
                        </a:lnTo>
                        <a:lnTo>
                          <a:pt x="8" y="16"/>
                        </a:lnTo>
                        <a:lnTo>
                          <a:pt x="7" y="16"/>
                        </a:lnTo>
                        <a:lnTo>
                          <a:pt x="4" y="12"/>
                        </a:lnTo>
                        <a:lnTo>
                          <a:pt x="5" y="9"/>
                        </a:lnTo>
                        <a:lnTo>
                          <a:pt x="0" y="1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29" name="Freeform 19"/>
                  <p:cNvSpPr>
                    <a:spLocks/>
                  </p:cNvSpPr>
                  <p:nvPr/>
                </p:nvSpPr>
                <p:spPr bwMode="auto">
                  <a:xfrm>
                    <a:off x="4015" y="2576"/>
                    <a:ext cx="53" cy="96"/>
                  </a:xfrm>
                  <a:custGeom>
                    <a:avLst/>
                    <a:gdLst>
                      <a:gd name="T0" fmla="*/ 23 w 53"/>
                      <a:gd name="T1" fmla="*/ 52 h 96"/>
                      <a:gd name="T2" fmla="*/ 14 w 53"/>
                      <a:gd name="T3" fmla="*/ 64 h 96"/>
                      <a:gd name="T4" fmla="*/ 10 w 53"/>
                      <a:gd name="T5" fmla="*/ 64 h 96"/>
                      <a:gd name="T6" fmla="*/ 7 w 53"/>
                      <a:gd name="T7" fmla="*/ 66 h 96"/>
                      <a:gd name="T8" fmla="*/ 2 w 53"/>
                      <a:gd name="T9" fmla="*/ 67 h 96"/>
                      <a:gd name="T10" fmla="*/ 2 w 53"/>
                      <a:gd name="T11" fmla="*/ 70 h 96"/>
                      <a:gd name="T12" fmla="*/ 9 w 53"/>
                      <a:gd name="T13" fmla="*/ 70 h 96"/>
                      <a:gd name="T14" fmla="*/ 11 w 53"/>
                      <a:gd name="T15" fmla="*/ 73 h 96"/>
                      <a:gd name="T16" fmla="*/ 14 w 53"/>
                      <a:gd name="T17" fmla="*/ 77 h 96"/>
                      <a:gd name="T18" fmla="*/ 14 w 53"/>
                      <a:gd name="T19" fmla="*/ 79 h 96"/>
                      <a:gd name="T20" fmla="*/ 20 w 53"/>
                      <a:gd name="T21" fmla="*/ 83 h 96"/>
                      <a:gd name="T22" fmla="*/ 20 w 53"/>
                      <a:gd name="T23" fmla="*/ 87 h 96"/>
                      <a:gd name="T24" fmla="*/ 23 w 53"/>
                      <a:gd name="T25" fmla="*/ 87 h 96"/>
                      <a:gd name="T26" fmla="*/ 32 w 53"/>
                      <a:gd name="T27" fmla="*/ 95 h 96"/>
                      <a:gd name="T28" fmla="*/ 30 w 53"/>
                      <a:gd name="T29" fmla="*/ 88 h 96"/>
                      <a:gd name="T30" fmla="*/ 30 w 53"/>
                      <a:gd name="T31" fmla="*/ 83 h 96"/>
                      <a:gd name="T32" fmla="*/ 33 w 53"/>
                      <a:gd name="T33" fmla="*/ 83 h 96"/>
                      <a:gd name="T34" fmla="*/ 36 w 53"/>
                      <a:gd name="T35" fmla="*/ 86 h 96"/>
                      <a:gd name="T36" fmla="*/ 38 w 53"/>
                      <a:gd name="T37" fmla="*/ 86 h 96"/>
                      <a:gd name="T38" fmla="*/ 39 w 53"/>
                      <a:gd name="T39" fmla="*/ 86 h 96"/>
                      <a:gd name="T40" fmla="*/ 41 w 53"/>
                      <a:gd name="T41" fmla="*/ 86 h 96"/>
                      <a:gd name="T42" fmla="*/ 41 w 53"/>
                      <a:gd name="T43" fmla="*/ 80 h 96"/>
                      <a:gd name="T44" fmla="*/ 38 w 53"/>
                      <a:gd name="T45" fmla="*/ 77 h 96"/>
                      <a:gd name="T46" fmla="*/ 37 w 53"/>
                      <a:gd name="T47" fmla="*/ 70 h 96"/>
                      <a:gd name="T48" fmla="*/ 39 w 53"/>
                      <a:gd name="T49" fmla="*/ 65 h 96"/>
                      <a:gd name="T50" fmla="*/ 50 w 53"/>
                      <a:gd name="T51" fmla="*/ 76 h 96"/>
                      <a:gd name="T52" fmla="*/ 50 w 53"/>
                      <a:gd name="T53" fmla="*/ 69 h 96"/>
                      <a:gd name="T54" fmla="*/ 52 w 53"/>
                      <a:gd name="T55" fmla="*/ 61 h 96"/>
                      <a:gd name="T56" fmla="*/ 45 w 53"/>
                      <a:gd name="T57" fmla="*/ 52 h 96"/>
                      <a:gd name="T58" fmla="*/ 44 w 53"/>
                      <a:gd name="T59" fmla="*/ 47 h 96"/>
                      <a:gd name="T60" fmla="*/ 45 w 53"/>
                      <a:gd name="T61" fmla="*/ 35 h 96"/>
                      <a:gd name="T62" fmla="*/ 34 w 53"/>
                      <a:gd name="T63" fmla="*/ 22 h 96"/>
                      <a:gd name="T64" fmla="*/ 24 w 53"/>
                      <a:gd name="T65" fmla="*/ 14 h 96"/>
                      <a:gd name="T66" fmla="*/ 27 w 53"/>
                      <a:gd name="T67" fmla="*/ 10 h 96"/>
                      <a:gd name="T68" fmla="*/ 22 w 53"/>
                      <a:gd name="T69" fmla="*/ 7 h 96"/>
                      <a:gd name="T70" fmla="*/ 22 w 53"/>
                      <a:gd name="T71" fmla="*/ 2 h 96"/>
                      <a:gd name="T72" fmla="*/ 14 w 53"/>
                      <a:gd name="T73" fmla="*/ 10 h 96"/>
                      <a:gd name="T74" fmla="*/ 11 w 53"/>
                      <a:gd name="T75" fmla="*/ 8 h 96"/>
                      <a:gd name="T76" fmla="*/ 14 w 53"/>
                      <a:gd name="T77" fmla="*/ 4 h 96"/>
                      <a:gd name="T78" fmla="*/ 14 w 53"/>
                      <a:gd name="T79" fmla="*/ 0 h 96"/>
                      <a:gd name="T80" fmla="*/ 10 w 53"/>
                      <a:gd name="T81" fmla="*/ 0 h 96"/>
                      <a:gd name="T82" fmla="*/ 6 w 53"/>
                      <a:gd name="T83" fmla="*/ 2 h 96"/>
                      <a:gd name="T84" fmla="*/ 0 w 53"/>
                      <a:gd name="T85" fmla="*/ 3 h 96"/>
                      <a:gd name="T86" fmla="*/ 0 w 53"/>
                      <a:gd name="T87" fmla="*/ 8 h 96"/>
                      <a:gd name="T88" fmla="*/ 0 w 53"/>
                      <a:gd name="T89" fmla="*/ 13 h 96"/>
                      <a:gd name="T90" fmla="*/ 2 w 53"/>
                      <a:gd name="T91" fmla="*/ 15 h 96"/>
                      <a:gd name="T92" fmla="*/ 8 w 53"/>
                      <a:gd name="T93" fmla="*/ 19 h 96"/>
                      <a:gd name="T94" fmla="*/ 7 w 53"/>
                      <a:gd name="T95" fmla="*/ 24 h 96"/>
                      <a:gd name="T96" fmla="*/ 10 w 53"/>
                      <a:gd name="T97" fmla="*/ 26 h 96"/>
                      <a:gd name="T98" fmla="*/ 13 w 53"/>
                      <a:gd name="T99" fmla="*/ 28 h 96"/>
                      <a:gd name="T100" fmla="*/ 18 w 53"/>
                      <a:gd name="T101" fmla="*/ 28 h 96"/>
                      <a:gd name="T102" fmla="*/ 22 w 53"/>
                      <a:gd name="T103" fmla="*/ 32 h 96"/>
                      <a:gd name="T104" fmla="*/ 23 w 53"/>
                      <a:gd name="T105" fmla="*/ 39 h 96"/>
                      <a:gd name="T106" fmla="*/ 22 w 53"/>
                      <a:gd name="T107" fmla="*/ 46 h 96"/>
                      <a:gd name="T108" fmla="*/ 23 w 53"/>
                      <a:gd name="T109" fmla="*/ 52 h 9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53"/>
                      <a:gd name="T166" fmla="*/ 0 h 96"/>
                      <a:gd name="T167" fmla="*/ 53 w 53"/>
                      <a:gd name="T168" fmla="*/ 96 h 9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53" h="96">
                        <a:moveTo>
                          <a:pt x="23" y="52"/>
                        </a:moveTo>
                        <a:lnTo>
                          <a:pt x="14" y="64"/>
                        </a:lnTo>
                        <a:lnTo>
                          <a:pt x="10" y="64"/>
                        </a:lnTo>
                        <a:lnTo>
                          <a:pt x="7" y="66"/>
                        </a:lnTo>
                        <a:lnTo>
                          <a:pt x="2" y="67"/>
                        </a:lnTo>
                        <a:lnTo>
                          <a:pt x="2" y="70"/>
                        </a:lnTo>
                        <a:lnTo>
                          <a:pt x="9" y="70"/>
                        </a:lnTo>
                        <a:lnTo>
                          <a:pt x="11" y="73"/>
                        </a:lnTo>
                        <a:lnTo>
                          <a:pt x="14" y="77"/>
                        </a:lnTo>
                        <a:lnTo>
                          <a:pt x="14" y="79"/>
                        </a:lnTo>
                        <a:lnTo>
                          <a:pt x="20" y="83"/>
                        </a:lnTo>
                        <a:lnTo>
                          <a:pt x="20" y="87"/>
                        </a:lnTo>
                        <a:lnTo>
                          <a:pt x="23" y="87"/>
                        </a:lnTo>
                        <a:lnTo>
                          <a:pt x="32" y="95"/>
                        </a:lnTo>
                        <a:lnTo>
                          <a:pt x="30" y="88"/>
                        </a:lnTo>
                        <a:lnTo>
                          <a:pt x="30" y="83"/>
                        </a:lnTo>
                        <a:lnTo>
                          <a:pt x="33" y="83"/>
                        </a:lnTo>
                        <a:lnTo>
                          <a:pt x="36" y="86"/>
                        </a:lnTo>
                        <a:lnTo>
                          <a:pt x="38" y="86"/>
                        </a:lnTo>
                        <a:lnTo>
                          <a:pt x="39" y="86"/>
                        </a:lnTo>
                        <a:lnTo>
                          <a:pt x="41" y="86"/>
                        </a:lnTo>
                        <a:lnTo>
                          <a:pt x="41" y="80"/>
                        </a:lnTo>
                        <a:lnTo>
                          <a:pt x="38" y="77"/>
                        </a:lnTo>
                        <a:lnTo>
                          <a:pt x="37" y="70"/>
                        </a:lnTo>
                        <a:lnTo>
                          <a:pt x="39" y="65"/>
                        </a:lnTo>
                        <a:lnTo>
                          <a:pt x="50" y="76"/>
                        </a:lnTo>
                        <a:lnTo>
                          <a:pt x="50" y="69"/>
                        </a:lnTo>
                        <a:lnTo>
                          <a:pt x="52" y="61"/>
                        </a:lnTo>
                        <a:lnTo>
                          <a:pt x="45" y="52"/>
                        </a:lnTo>
                        <a:lnTo>
                          <a:pt x="44" y="47"/>
                        </a:lnTo>
                        <a:lnTo>
                          <a:pt x="45" y="35"/>
                        </a:lnTo>
                        <a:lnTo>
                          <a:pt x="34" y="22"/>
                        </a:lnTo>
                        <a:lnTo>
                          <a:pt x="24" y="14"/>
                        </a:lnTo>
                        <a:lnTo>
                          <a:pt x="27" y="10"/>
                        </a:lnTo>
                        <a:lnTo>
                          <a:pt x="22" y="7"/>
                        </a:lnTo>
                        <a:lnTo>
                          <a:pt x="22" y="2"/>
                        </a:lnTo>
                        <a:lnTo>
                          <a:pt x="14" y="10"/>
                        </a:lnTo>
                        <a:lnTo>
                          <a:pt x="11" y="8"/>
                        </a:lnTo>
                        <a:lnTo>
                          <a:pt x="14" y="4"/>
                        </a:lnTo>
                        <a:lnTo>
                          <a:pt x="14" y="0"/>
                        </a:lnTo>
                        <a:lnTo>
                          <a:pt x="10" y="0"/>
                        </a:lnTo>
                        <a:lnTo>
                          <a:pt x="6" y="2"/>
                        </a:lnTo>
                        <a:lnTo>
                          <a:pt x="0" y="3"/>
                        </a:lnTo>
                        <a:lnTo>
                          <a:pt x="0" y="8"/>
                        </a:lnTo>
                        <a:lnTo>
                          <a:pt x="0" y="13"/>
                        </a:lnTo>
                        <a:lnTo>
                          <a:pt x="2" y="15"/>
                        </a:lnTo>
                        <a:lnTo>
                          <a:pt x="8" y="19"/>
                        </a:lnTo>
                        <a:lnTo>
                          <a:pt x="7" y="24"/>
                        </a:lnTo>
                        <a:lnTo>
                          <a:pt x="10" y="26"/>
                        </a:lnTo>
                        <a:lnTo>
                          <a:pt x="13" y="28"/>
                        </a:lnTo>
                        <a:lnTo>
                          <a:pt x="18" y="28"/>
                        </a:lnTo>
                        <a:lnTo>
                          <a:pt x="22" y="32"/>
                        </a:lnTo>
                        <a:lnTo>
                          <a:pt x="23" y="39"/>
                        </a:lnTo>
                        <a:lnTo>
                          <a:pt x="22" y="46"/>
                        </a:lnTo>
                        <a:lnTo>
                          <a:pt x="23" y="52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30" name="Freeform 20"/>
                  <p:cNvSpPr>
                    <a:spLocks/>
                  </p:cNvSpPr>
                  <p:nvPr/>
                </p:nvSpPr>
                <p:spPr bwMode="auto">
                  <a:xfrm>
                    <a:off x="4041" y="2524"/>
                    <a:ext cx="52" cy="43"/>
                  </a:xfrm>
                  <a:custGeom>
                    <a:avLst/>
                    <a:gdLst>
                      <a:gd name="T0" fmla="*/ 0 w 52"/>
                      <a:gd name="T1" fmla="*/ 31 h 43"/>
                      <a:gd name="T2" fmla="*/ 12 w 52"/>
                      <a:gd name="T3" fmla="*/ 42 h 43"/>
                      <a:gd name="T4" fmla="*/ 19 w 52"/>
                      <a:gd name="T5" fmla="*/ 35 h 43"/>
                      <a:gd name="T6" fmla="*/ 24 w 52"/>
                      <a:gd name="T7" fmla="*/ 36 h 43"/>
                      <a:gd name="T8" fmla="*/ 34 w 52"/>
                      <a:gd name="T9" fmla="*/ 21 h 43"/>
                      <a:gd name="T10" fmla="*/ 40 w 52"/>
                      <a:gd name="T11" fmla="*/ 22 h 43"/>
                      <a:gd name="T12" fmla="*/ 48 w 52"/>
                      <a:gd name="T13" fmla="*/ 13 h 43"/>
                      <a:gd name="T14" fmla="*/ 47 w 52"/>
                      <a:gd name="T15" fmla="*/ 10 h 43"/>
                      <a:gd name="T16" fmla="*/ 51 w 52"/>
                      <a:gd name="T17" fmla="*/ 7 h 43"/>
                      <a:gd name="T18" fmla="*/ 48 w 52"/>
                      <a:gd name="T19" fmla="*/ 4 h 43"/>
                      <a:gd name="T20" fmla="*/ 40 w 52"/>
                      <a:gd name="T21" fmla="*/ 4 h 43"/>
                      <a:gd name="T22" fmla="*/ 34 w 52"/>
                      <a:gd name="T23" fmla="*/ 3 h 43"/>
                      <a:gd name="T24" fmla="*/ 30 w 52"/>
                      <a:gd name="T25" fmla="*/ 0 h 43"/>
                      <a:gd name="T26" fmla="*/ 24 w 52"/>
                      <a:gd name="T27" fmla="*/ 0 h 43"/>
                      <a:gd name="T28" fmla="*/ 22 w 52"/>
                      <a:gd name="T29" fmla="*/ 4 h 43"/>
                      <a:gd name="T30" fmla="*/ 22 w 52"/>
                      <a:gd name="T31" fmla="*/ 8 h 43"/>
                      <a:gd name="T32" fmla="*/ 22 w 52"/>
                      <a:gd name="T33" fmla="*/ 16 h 43"/>
                      <a:gd name="T34" fmla="*/ 17 w 52"/>
                      <a:gd name="T35" fmla="*/ 17 h 43"/>
                      <a:gd name="T36" fmla="*/ 15 w 52"/>
                      <a:gd name="T37" fmla="*/ 21 h 43"/>
                      <a:gd name="T38" fmla="*/ 6 w 52"/>
                      <a:gd name="T39" fmla="*/ 29 h 43"/>
                      <a:gd name="T40" fmla="*/ 0 w 52"/>
                      <a:gd name="T41" fmla="*/ 31 h 43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43"/>
                      <a:gd name="T65" fmla="*/ 52 w 52"/>
                      <a:gd name="T66" fmla="*/ 43 h 43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43">
                        <a:moveTo>
                          <a:pt x="0" y="31"/>
                        </a:moveTo>
                        <a:lnTo>
                          <a:pt x="12" y="42"/>
                        </a:lnTo>
                        <a:lnTo>
                          <a:pt x="19" y="35"/>
                        </a:lnTo>
                        <a:lnTo>
                          <a:pt x="24" y="36"/>
                        </a:lnTo>
                        <a:lnTo>
                          <a:pt x="34" y="21"/>
                        </a:lnTo>
                        <a:lnTo>
                          <a:pt x="40" y="22"/>
                        </a:lnTo>
                        <a:lnTo>
                          <a:pt x="48" y="13"/>
                        </a:lnTo>
                        <a:lnTo>
                          <a:pt x="47" y="10"/>
                        </a:lnTo>
                        <a:lnTo>
                          <a:pt x="51" y="7"/>
                        </a:lnTo>
                        <a:lnTo>
                          <a:pt x="48" y="4"/>
                        </a:lnTo>
                        <a:lnTo>
                          <a:pt x="40" y="4"/>
                        </a:lnTo>
                        <a:lnTo>
                          <a:pt x="34" y="3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22" y="4"/>
                        </a:lnTo>
                        <a:lnTo>
                          <a:pt x="22" y="8"/>
                        </a:lnTo>
                        <a:lnTo>
                          <a:pt x="22" y="16"/>
                        </a:lnTo>
                        <a:lnTo>
                          <a:pt x="17" y="17"/>
                        </a:lnTo>
                        <a:lnTo>
                          <a:pt x="15" y="21"/>
                        </a:lnTo>
                        <a:lnTo>
                          <a:pt x="6" y="29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31" name="Freeform 21"/>
                  <p:cNvSpPr>
                    <a:spLocks/>
                  </p:cNvSpPr>
                  <p:nvPr/>
                </p:nvSpPr>
                <p:spPr bwMode="auto">
                  <a:xfrm>
                    <a:off x="4183" y="2628"/>
                    <a:ext cx="28" cy="24"/>
                  </a:xfrm>
                  <a:custGeom>
                    <a:avLst/>
                    <a:gdLst>
                      <a:gd name="T0" fmla="*/ 0 w 28"/>
                      <a:gd name="T1" fmla="*/ 13 h 24"/>
                      <a:gd name="T2" fmla="*/ 9 w 28"/>
                      <a:gd name="T3" fmla="*/ 6 h 24"/>
                      <a:gd name="T4" fmla="*/ 13 w 28"/>
                      <a:gd name="T5" fmla="*/ 6 h 24"/>
                      <a:gd name="T6" fmla="*/ 13 w 28"/>
                      <a:gd name="T7" fmla="*/ 3 h 24"/>
                      <a:gd name="T8" fmla="*/ 14 w 28"/>
                      <a:gd name="T9" fmla="*/ 0 h 24"/>
                      <a:gd name="T10" fmla="*/ 18 w 28"/>
                      <a:gd name="T11" fmla="*/ 2 h 24"/>
                      <a:gd name="T12" fmla="*/ 23 w 28"/>
                      <a:gd name="T13" fmla="*/ 6 h 24"/>
                      <a:gd name="T14" fmla="*/ 23 w 28"/>
                      <a:gd name="T15" fmla="*/ 9 h 24"/>
                      <a:gd name="T16" fmla="*/ 27 w 28"/>
                      <a:gd name="T17" fmla="*/ 10 h 24"/>
                      <a:gd name="T18" fmla="*/ 26 w 28"/>
                      <a:gd name="T19" fmla="*/ 15 h 24"/>
                      <a:gd name="T20" fmla="*/ 23 w 28"/>
                      <a:gd name="T21" fmla="*/ 16 h 24"/>
                      <a:gd name="T22" fmla="*/ 23 w 28"/>
                      <a:gd name="T23" fmla="*/ 19 h 24"/>
                      <a:gd name="T24" fmla="*/ 19 w 28"/>
                      <a:gd name="T25" fmla="*/ 23 h 24"/>
                      <a:gd name="T26" fmla="*/ 6 w 28"/>
                      <a:gd name="T27" fmla="*/ 23 h 24"/>
                      <a:gd name="T28" fmla="*/ 5 w 28"/>
                      <a:gd name="T29" fmla="*/ 20 h 24"/>
                      <a:gd name="T30" fmla="*/ 0 w 28"/>
                      <a:gd name="T31" fmla="*/ 13 h 2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8"/>
                      <a:gd name="T49" fmla="*/ 0 h 24"/>
                      <a:gd name="T50" fmla="*/ 28 w 28"/>
                      <a:gd name="T51" fmla="*/ 24 h 2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8" h="24">
                        <a:moveTo>
                          <a:pt x="0" y="13"/>
                        </a:moveTo>
                        <a:lnTo>
                          <a:pt x="9" y="6"/>
                        </a:lnTo>
                        <a:lnTo>
                          <a:pt x="13" y="6"/>
                        </a:lnTo>
                        <a:lnTo>
                          <a:pt x="13" y="3"/>
                        </a:lnTo>
                        <a:lnTo>
                          <a:pt x="14" y="0"/>
                        </a:lnTo>
                        <a:lnTo>
                          <a:pt x="18" y="2"/>
                        </a:lnTo>
                        <a:lnTo>
                          <a:pt x="23" y="6"/>
                        </a:lnTo>
                        <a:lnTo>
                          <a:pt x="23" y="9"/>
                        </a:lnTo>
                        <a:lnTo>
                          <a:pt x="27" y="10"/>
                        </a:lnTo>
                        <a:lnTo>
                          <a:pt x="26" y="15"/>
                        </a:lnTo>
                        <a:lnTo>
                          <a:pt x="23" y="16"/>
                        </a:lnTo>
                        <a:lnTo>
                          <a:pt x="23" y="19"/>
                        </a:lnTo>
                        <a:lnTo>
                          <a:pt x="19" y="23"/>
                        </a:lnTo>
                        <a:lnTo>
                          <a:pt x="6" y="23"/>
                        </a:lnTo>
                        <a:lnTo>
                          <a:pt x="5" y="20"/>
                        </a:lnTo>
                        <a:lnTo>
                          <a:pt x="0" y="13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32" name="Freeform 22"/>
                  <p:cNvSpPr>
                    <a:spLocks/>
                  </p:cNvSpPr>
                  <p:nvPr/>
                </p:nvSpPr>
                <p:spPr bwMode="auto">
                  <a:xfrm>
                    <a:off x="4077" y="2528"/>
                    <a:ext cx="94" cy="157"/>
                  </a:xfrm>
                  <a:custGeom>
                    <a:avLst/>
                    <a:gdLst>
                      <a:gd name="T0" fmla="*/ 0 w 94"/>
                      <a:gd name="T1" fmla="*/ 33 h 157"/>
                      <a:gd name="T2" fmla="*/ 4 w 94"/>
                      <a:gd name="T3" fmla="*/ 28 h 157"/>
                      <a:gd name="T4" fmla="*/ 19 w 94"/>
                      <a:gd name="T5" fmla="*/ 13 h 157"/>
                      <a:gd name="T6" fmla="*/ 29 w 94"/>
                      <a:gd name="T7" fmla="*/ 6 h 157"/>
                      <a:gd name="T8" fmla="*/ 33 w 94"/>
                      <a:gd name="T9" fmla="*/ 6 h 157"/>
                      <a:gd name="T10" fmla="*/ 41 w 94"/>
                      <a:gd name="T11" fmla="*/ 2 h 157"/>
                      <a:gd name="T12" fmla="*/ 56 w 94"/>
                      <a:gd name="T13" fmla="*/ 7 h 157"/>
                      <a:gd name="T14" fmla="*/ 60 w 94"/>
                      <a:gd name="T15" fmla="*/ 13 h 157"/>
                      <a:gd name="T16" fmla="*/ 69 w 94"/>
                      <a:gd name="T17" fmla="*/ 13 h 157"/>
                      <a:gd name="T18" fmla="*/ 76 w 94"/>
                      <a:gd name="T19" fmla="*/ 38 h 157"/>
                      <a:gd name="T20" fmla="*/ 84 w 94"/>
                      <a:gd name="T21" fmla="*/ 55 h 157"/>
                      <a:gd name="T22" fmla="*/ 89 w 94"/>
                      <a:gd name="T23" fmla="*/ 73 h 157"/>
                      <a:gd name="T24" fmla="*/ 90 w 94"/>
                      <a:gd name="T25" fmla="*/ 93 h 157"/>
                      <a:gd name="T26" fmla="*/ 83 w 94"/>
                      <a:gd name="T27" fmla="*/ 98 h 157"/>
                      <a:gd name="T28" fmla="*/ 73 w 94"/>
                      <a:gd name="T29" fmla="*/ 106 h 157"/>
                      <a:gd name="T30" fmla="*/ 69 w 94"/>
                      <a:gd name="T31" fmla="*/ 115 h 157"/>
                      <a:gd name="T32" fmla="*/ 62 w 94"/>
                      <a:gd name="T33" fmla="*/ 117 h 157"/>
                      <a:gd name="T34" fmla="*/ 58 w 94"/>
                      <a:gd name="T35" fmla="*/ 125 h 157"/>
                      <a:gd name="T36" fmla="*/ 51 w 94"/>
                      <a:gd name="T37" fmla="*/ 136 h 157"/>
                      <a:gd name="T38" fmla="*/ 49 w 94"/>
                      <a:gd name="T39" fmla="*/ 149 h 157"/>
                      <a:gd name="T40" fmla="*/ 45 w 94"/>
                      <a:gd name="T41" fmla="*/ 156 h 157"/>
                      <a:gd name="T42" fmla="*/ 33 w 94"/>
                      <a:gd name="T43" fmla="*/ 156 h 157"/>
                      <a:gd name="T44" fmla="*/ 21 w 94"/>
                      <a:gd name="T45" fmla="*/ 146 h 157"/>
                      <a:gd name="T46" fmla="*/ 20 w 94"/>
                      <a:gd name="T47" fmla="*/ 138 h 157"/>
                      <a:gd name="T48" fmla="*/ 16 w 94"/>
                      <a:gd name="T49" fmla="*/ 126 h 157"/>
                      <a:gd name="T50" fmla="*/ 16 w 94"/>
                      <a:gd name="T51" fmla="*/ 115 h 157"/>
                      <a:gd name="T52" fmla="*/ 18 w 94"/>
                      <a:gd name="T53" fmla="*/ 109 h 157"/>
                      <a:gd name="T54" fmla="*/ 20 w 94"/>
                      <a:gd name="T55" fmla="*/ 99 h 157"/>
                      <a:gd name="T56" fmla="*/ 15 w 94"/>
                      <a:gd name="T57" fmla="*/ 89 h 157"/>
                      <a:gd name="T58" fmla="*/ 15 w 94"/>
                      <a:gd name="T59" fmla="*/ 72 h 157"/>
                      <a:gd name="T60" fmla="*/ 12 w 94"/>
                      <a:gd name="T61" fmla="*/ 55 h 157"/>
                      <a:gd name="T62" fmla="*/ 0 w 94"/>
                      <a:gd name="T63" fmla="*/ 47 h 15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94"/>
                      <a:gd name="T97" fmla="*/ 0 h 157"/>
                      <a:gd name="T98" fmla="*/ 94 w 94"/>
                      <a:gd name="T99" fmla="*/ 157 h 15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94" h="157">
                        <a:moveTo>
                          <a:pt x="0" y="47"/>
                        </a:moveTo>
                        <a:lnTo>
                          <a:pt x="0" y="33"/>
                        </a:lnTo>
                        <a:lnTo>
                          <a:pt x="4" y="31"/>
                        </a:lnTo>
                        <a:lnTo>
                          <a:pt x="4" y="28"/>
                        </a:lnTo>
                        <a:lnTo>
                          <a:pt x="13" y="17"/>
                        </a:lnTo>
                        <a:lnTo>
                          <a:pt x="19" y="13"/>
                        </a:lnTo>
                        <a:lnTo>
                          <a:pt x="22" y="10"/>
                        </a:lnTo>
                        <a:lnTo>
                          <a:pt x="29" y="6"/>
                        </a:lnTo>
                        <a:lnTo>
                          <a:pt x="30" y="6"/>
                        </a:lnTo>
                        <a:lnTo>
                          <a:pt x="33" y="6"/>
                        </a:lnTo>
                        <a:lnTo>
                          <a:pt x="36" y="2"/>
                        </a:lnTo>
                        <a:lnTo>
                          <a:pt x="41" y="2"/>
                        </a:lnTo>
                        <a:lnTo>
                          <a:pt x="51" y="0"/>
                        </a:lnTo>
                        <a:lnTo>
                          <a:pt x="56" y="7"/>
                        </a:lnTo>
                        <a:lnTo>
                          <a:pt x="56" y="10"/>
                        </a:lnTo>
                        <a:lnTo>
                          <a:pt x="60" y="13"/>
                        </a:lnTo>
                        <a:lnTo>
                          <a:pt x="68" y="3"/>
                        </a:lnTo>
                        <a:lnTo>
                          <a:pt x="69" y="13"/>
                        </a:lnTo>
                        <a:lnTo>
                          <a:pt x="73" y="26"/>
                        </a:lnTo>
                        <a:lnTo>
                          <a:pt x="76" y="38"/>
                        </a:lnTo>
                        <a:lnTo>
                          <a:pt x="84" y="49"/>
                        </a:lnTo>
                        <a:lnTo>
                          <a:pt x="84" y="55"/>
                        </a:lnTo>
                        <a:lnTo>
                          <a:pt x="86" y="67"/>
                        </a:lnTo>
                        <a:lnTo>
                          <a:pt x="89" y="73"/>
                        </a:lnTo>
                        <a:lnTo>
                          <a:pt x="93" y="85"/>
                        </a:lnTo>
                        <a:lnTo>
                          <a:pt x="90" y="93"/>
                        </a:lnTo>
                        <a:lnTo>
                          <a:pt x="89" y="96"/>
                        </a:lnTo>
                        <a:lnTo>
                          <a:pt x="83" y="98"/>
                        </a:lnTo>
                        <a:lnTo>
                          <a:pt x="77" y="103"/>
                        </a:lnTo>
                        <a:lnTo>
                          <a:pt x="73" y="106"/>
                        </a:lnTo>
                        <a:lnTo>
                          <a:pt x="75" y="109"/>
                        </a:lnTo>
                        <a:lnTo>
                          <a:pt x="69" y="115"/>
                        </a:lnTo>
                        <a:lnTo>
                          <a:pt x="65" y="117"/>
                        </a:lnTo>
                        <a:lnTo>
                          <a:pt x="62" y="117"/>
                        </a:lnTo>
                        <a:lnTo>
                          <a:pt x="56" y="121"/>
                        </a:lnTo>
                        <a:lnTo>
                          <a:pt x="58" y="125"/>
                        </a:lnTo>
                        <a:lnTo>
                          <a:pt x="51" y="131"/>
                        </a:lnTo>
                        <a:lnTo>
                          <a:pt x="51" y="136"/>
                        </a:lnTo>
                        <a:lnTo>
                          <a:pt x="49" y="142"/>
                        </a:lnTo>
                        <a:lnTo>
                          <a:pt x="49" y="149"/>
                        </a:lnTo>
                        <a:lnTo>
                          <a:pt x="48" y="153"/>
                        </a:lnTo>
                        <a:lnTo>
                          <a:pt x="45" y="156"/>
                        </a:lnTo>
                        <a:lnTo>
                          <a:pt x="38" y="156"/>
                        </a:lnTo>
                        <a:lnTo>
                          <a:pt x="33" y="156"/>
                        </a:lnTo>
                        <a:lnTo>
                          <a:pt x="25" y="151"/>
                        </a:lnTo>
                        <a:lnTo>
                          <a:pt x="21" y="146"/>
                        </a:lnTo>
                        <a:lnTo>
                          <a:pt x="20" y="142"/>
                        </a:lnTo>
                        <a:lnTo>
                          <a:pt x="20" y="138"/>
                        </a:lnTo>
                        <a:lnTo>
                          <a:pt x="18" y="131"/>
                        </a:lnTo>
                        <a:lnTo>
                          <a:pt x="16" y="126"/>
                        </a:lnTo>
                        <a:lnTo>
                          <a:pt x="16" y="121"/>
                        </a:lnTo>
                        <a:lnTo>
                          <a:pt x="16" y="115"/>
                        </a:lnTo>
                        <a:lnTo>
                          <a:pt x="13" y="113"/>
                        </a:lnTo>
                        <a:lnTo>
                          <a:pt x="18" y="109"/>
                        </a:lnTo>
                        <a:lnTo>
                          <a:pt x="20" y="103"/>
                        </a:lnTo>
                        <a:lnTo>
                          <a:pt x="20" y="99"/>
                        </a:lnTo>
                        <a:lnTo>
                          <a:pt x="18" y="94"/>
                        </a:lnTo>
                        <a:lnTo>
                          <a:pt x="15" y="89"/>
                        </a:lnTo>
                        <a:lnTo>
                          <a:pt x="16" y="81"/>
                        </a:lnTo>
                        <a:lnTo>
                          <a:pt x="15" y="72"/>
                        </a:lnTo>
                        <a:lnTo>
                          <a:pt x="13" y="64"/>
                        </a:lnTo>
                        <a:lnTo>
                          <a:pt x="12" y="55"/>
                        </a:lnTo>
                        <a:lnTo>
                          <a:pt x="6" y="51"/>
                        </a:lnTo>
                        <a:lnTo>
                          <a:pt x="0" y="47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33" name="Freeform 23"/>
                  <p:cNvSpPr>
                    <a:spLocks/>
                  </p:cNvSpPr>
                  <p:nvPr/>
                </p:nvSpPr>
                <p:spPr bwMode="auto">
                  <a:xfrm>
                    <a:off x="4053" y="2752"/>
                    <a:ext cx="31" cy="32"/>
                  </a:xfrm>
                  <a:custGeom>
                    <a:avLst/>
                    <a:gdLst>
                      <a:gd name="T0" fmla="*/ 0 w 31"/>
                      <a:gd name="T1" fmla="*/ 22 h 32"/>
                      <a:gd name="T2" fmla="*/ 11 w 31"/>
                      <a:gd name="T3" fmla="*/ 26 h 32"/>
                      <a:gd name="T4" fmla="*/ 19 w 31"/>
                      <a:gd name="T5" fmla="*/ 27 h 32"/>
                      <a:gd name="T6" fmla="*/ 24 w 31"/>
                      <a:gd name="T7" fmla="*/ 29 h 32"/>
                      <a:gd name="T8" fmla="*/ 27 w 31"/>
                      <a:gd name="T9" fmla="*/ 31 h 32"/>
                      <a:gd name="T10" fmla="*/ 30 w 31"/>
                      <a:gd name="T11" fmla="*/ 25 h 32"/>
                      <a:gd name="T12" fmla="*/ 29 w 31"/>
                      <a:gd name="T13" fmla="*/ 22 h 32"/>
                      <a:gd name="T14" fmla="*/ 30 w 31"/>
                      <a:gd name="T15" fmla="*/ 18 h 32"/>
                      <a:gd name="T16" fmla="*/ 29 w 31"/>
                      <a:gd name="T17" fmla="*/ 15 h 32"/>
                      <a:gd name="T18" fmla="*/ 26 w 31"/>
                      <a:gd name="T19" fmla="*/ 17 h 32"/>
                      <a:gd name="T20" fmla="*/ 19 w 31"/>
                      <a:gd name="T21" fmla="*/ 9 h 32"/>
                      <a:gd name="T22" fmla="*/ 19 w 31"/>
                      <a:gd name="T23" fmla="*/ 3 h 32"/>
                      <a:gd name="T24" fmla="*/ 22 w 31"/>
                      <a:gd name="T25" fmla="*/ 1 h 32"/>
                      <a:gd name="T26" fmla="*/ 20 w 31"/>
                      <a:gd name="T27" fmla="*/ 0 h 32"/>
                      <a:gd name="T28" fmla="*/ 12 w 31"/>
                      <a:gd name="T29" fmla="*/ 4 h 32"/>
                      <a:gd name="T30" fmla="*/ 12 w 31"/>
                      <a:gd name="T31" fmla="*/ 8 h 32"/>
                      <a:gd name="T32" fmla="*/ 10 w 31"/>
                      <a:gd name="T33" fmla="*/ 14 h 32"/>
                      <a:gd name="T34" fmla="*/ 6 w 31"/>
                      <a:gd name="T35" fmla="*/ 20 h 32"/>
                      <a:gd name="T36" fmla="*/ 0 w 31"/>
                      <a:gd name="T37" fmla="*/ 22 h 32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1"/>
                      <a:gd name="T58" fmla="*/ 0 h 32"/>
                      <a:gd name="T59" fmla="*/ 31 w 31"/>
                      <a:gd name="T60" fmla="*/ 32 h 32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1" h="32">
                        <a:moveTo>
                          <a:pt x="0" y="22"/>
                        </a:moveTo>
                        <a:lnTo>
                          <a:pt x="11" y="26"/>
                        </a:lnTo>
                        <a:lnTo>
                          <a:pt x="19" y="27"/>
                        </a:lnTo>
                        <a:lnTo>
                          <a:pt x="24" y="29"/>
                        </a:lnTo>
                        <a:lnTo>
                          <a:pt x="27" y="31"/>
                        </a:lnTo>
                        <a:lnTo>
                          <a:pt x="30" y="25"/>
                        </a:lnTo>
                        <a:lnTo>
                          <a:pt x="29" y="22"/>
                        </a:lnTo>
                        <a:lnTo>
                          <a:pt x="30" y="18"/>
                        </a:lnTo>
                        <a:lnTo>
                          <a:pt x="29" y="15"/>
                        </a:lnTo>
                        <a:lnTo>
                          <a:pt x="26" y="17"/>
                        </a:lnTo>
                        <a:lnTo>
                          <a:pt x="19" y="9"/>
                        </a:lnTo>
                        <a:lnTo>
                          <a:pt x="19" y="3"/>
                        </a:lnTo>
                        <a:lnTo>
                          <a:pt x="22" y="1"/>
                        </a:lnTo>
                        <a:lnTo>
                          <a:pt x="20" y="0"/>
                        </a:lnTo>
                        <a:lnTo>
                          <a:pt x="12" y="4"/>
                        </a:lnTo>
                        <a:lnTo>
                          <a:pt x="12" y="8"/>
                        </a:lnTo>
                        <a:lnTo>
                          <a:pt x="10" y="14"/>
                        </a:lnTo>
                        <a:lnTo>
                          <a:pt x="6" y="20"/>
                        </a:lnTo>
                        <a:lnTo>
                          <a:pt x="0" y="22"/>
                        </a:lnTo>
                      </a:path>
                    </a:pathLst>
                  </a:custGeom>
                  <a:solidFill>
                    <a:srgbClr val="008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2014" name="Group 24"/>
              <p:cNvGrpSpPr>
                <a:grpSpLocks/>
              </p:cNvGrpSpPr>
              <p:nvPr/>
            </p:nvGrpSpPr>
            <p:grpSpPr bwMode="auto">
              <a:xfrm>
                <a:off x="3904" y="2731"/>
                <a:ext cx="66" cy="71"/>
                <a:chOff x="3904" y="2731"/>
                <a:chExt cx="66" cy="71"/>
              </a:xfrm>
            </p:grpSpPr>
            <p:sp>
              <p:nvSpPr>
                <p:cNvPr id="42018" name="Freeform 25"/>
                <p:cNvSpPr>
                  <a:spLocks/>
                </p:cNvSpPr>
                <p:nvPr/>
              </p:nvSpPr>
              <p:spPr bwMode="auto">
                <a:xfrm>
                  <a:off x="3904" y="2731"/>
                  <a:ext cx="44" cy="49"/>
                </a:xfrm>
                <a:custGeom>
                  <a:avLst/>
                  <a:gdLst>
                    <a:gd name="T0" fmla="*/ 0 w 44"/>
                    <a:gd name="T1" fmla="*/ 4 h 49"/>
                    <a:gd name="T2" fmla="*/ 6 w 44"/>
                    <a:gd name="T3" fmla="*/ 2 h 49"/>
                    <a:gd name="T4" fmla="*/ 9 w 44"/>
                    <a:gd name="T5" fmla="*/ 3 h 49"/>
                    <a:gd name="T6" fmla="*/ 13 w 44"/>
                    <a:gd name="T7" fmla="*/ 2 h 49"/>
                    <a:gd name="T8" fmla="*/ 19 w 44"/>
                    <a:gd name="T9" fmla="*/ 0 h 49"/>
                    <a:gd name="T10" fmla="*/ 24 w 44"/>
                    <a:gd name="T11" fmla="*/ 3 h 49"/>
                    <a:gd name="T12" fmla="*/ 27 w 44"/>
                    <a:gd name="T13" fmla="*/ 3 h 49"/>
                    <a:gd name="T14" fmla="*/ 28 w 44"/>
                    <a:gd name="T15" fmla="*/ 8 h 49"/>
                    <a:gd name="T16" fmla="*/ 31 w 44"/>
                    <a:gd name="T17" fmla="*/ 10 h 49"/>
                    <a:gd name="T18" fmla="*/ 31 w 44"/>
                    <a:gd name="T19" fmla="*/ 14 h 49"/>
                    <a:gd name="T20" fmla="*/ 32 w 44"/>
                    <a:gd name="T21" fmla="*/ 18 h 49"/>
                    <a:gd name="T22" fmla="*/ 32 w 44"/>
                    <a:gd name="T23" fmla="*/ 22 h 49"/>
                    <a:gd name="T24" fmla="*/ 38 w 44"/>
                    <a:gd name="T25" fmla="*/ 29 h 49"/>
                    <a:gd name="T26" fmla="*/ 41 w 44"/>
                    <a:gd name="T27" fmla="*/ 31 h 49"/>
                    <a:gd name="T28" fmla="*/ 43 w 44"/>
                    <a:gd name="T29" fmla="*/ 31 h 49"/>
                    <a:gd name="T30" fmla="*/ 43 w 44"/>
                    <a:gd name="T31" fmla="*/ 35 h 49"/>
                    <a:gd name="T32" fmla="*/ 39 w 44"/>
                    <a:gd name="T33" fmla="*/ 39 h 49"/>
                    <a:gd name="T34" fmla="*/ 32 w 44"/>
                    <a:gd name="T35" fmla="*/ 48 h 49"/>
                    <a:gd name="T36" fmla="*/ 31 w 44"/>
                    <a:gd name="T37" fmla="*/ 47 h 49"/>
                    <a:gd name="T38" fmla="*/ 29 w 44"/>
                    <a:gd name="T39" fmla="*/ 43 h 49"/>
                    <a:gd name="T40" fmla="*/ 30 w 44"/>
                    <a:gd name="T41" fmla="*/ 36 h 49"/>
                    <a:gd name="T42" fmla="*/ 31 w 44"/>
                    <a:gd name="T43" fmla="*/ 33 h 49"/>
                    <a:gd name="T44" fmla="*/ 31 w 44"/>
                    <a:gd name="T45" fmla="*/ 30 h 49"/>
                    <a:gd name="T46" fmla="*/ 21 w 44"/>
                    <a:gd name="T47" fmla="*/ 31 h 49"/>
                    <a:gd name="T48" fmla="*/ 13 w 44"/>
                    <a:gd name="T49" fmla="*/ 38 h 49"/>
                    <a:gd name="T50" fmla="*/ 13 w 44"/>
                    <a:gd name="T51" fmla="*/ 41 h 49"/>
                    <a:gd name="T52" fmla="*/ 11 w 44"/>
                    <a:gd name="T53" fmla="*/ 46 h 49"/>
                    <a:gd name="T54" fmla="*/ 6 w 44"/>
                    <a:gd name="T55" fmla="*/ 46 h 49"/>
                    <a:gd name="T56" fmla="*/ 3 w 44"/>
                    <a:gd name="T57" fmla="*/ 44 h 49"/>
                    <a:gd name="T58" fmla="*/ 6 w 44"/>
                    <a:gd name="T59" fmla="*/ 39 h 49"/>
                    <a:gd name="T60" fmla="*/ 6 w 44"/>
                    <a:gd name="T61" fmla="*/ 36 h 49"/>
                    <a:gd name="T62" fmla="*/ 8 w 44"/>
                    <a:gd name="T63" fmla="*/ 35 h 49"/>
                    <a:gd name="T64" fmla="*/ 7 w 44"/>
                    <a:gd name="T65" fmla="*/ 32 h 49"/>
                    <a:gd name="T66" fmla="*/ 12 w 44"/>
                    <a:gd name="T67" fmla="*/ 25 h 49"/>
                    <a:gd name="T68" fmla="*/ 15 w 44"/>
                    <a:gd name="T69" fmla="*/ 25 h 49"/>
                    <a:gd name="T70" fmla="*/ 19 w 44"/>
                    <a:gd name="T71" fmla="*/ 26 h 49"/>
                    <a:gd name="T72" fmla="*/ 22 w 44"/>
                    <a:gd name="T73" fmla="*/ 23 h 49"/>
                    <a:gd name="T74" fmla="*/ 25 w 44"/>
                    <a:gd name="T75" fmla="*/ 22 h 49"/>
                    <a:gd name="T76" fmla="*/ 25 w 44"/>
                    <a:gd name="T77" fmla="*/ 20 h 49"/>
                    <a:gd name="T78" fmla="*/ 17 w 44"/>
                    <a:gd name="T79" fmla="*/ 19 h 49"/>
                    <a:gd name="T80" fmla="*/ 17 w 44"/>
                    <a:gd name="T81" fmla="*/ 11 h 49"/>
                    <a:gd name="T82" fmla="*/ 14 w 44"/>
                    <a:gd name="T83" fmla="*/ 11 h 49"/>
                    <a:gd name="T84" fmla="*/ 9 w 44"/>
                    <a:gd name="T85" fmla="*/ 11 h 49"/>
                    <a:gd name="T86" fmla="*/ 0 w 44"/>
                    <a:gd name="T87" fmla="*/ 4 h 4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4"/>
                    <a:gd name="T133" fmla="*/ 0 h 49"/>
                    <a:gd name="T134" fmla="*/ 44 w 44"/>
                    <a:gd name="T135" fmla="*/ 49 h 4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4" h="49">
                      <a:moveTo>
                        <a:pt x="0" y="4"/>
                      </a:moveTo>
                      <a:lnTo>
                        <a:pt x="6" y="2"/>
                      </a:lnTo>
                      <a:lnTo>
                        <a:pt x="9" y="3"/>
                      </a:lnTo>
                      <a:lnTo>
                        <a:pt x="13" y="2"/>
                      </a:lnTo>
                      <a:lnTo>
                        <a:pt x="19" y="0"/>
                      </a:lnTo>
                      <a:lnTo>
                        <a:pt x="24" y="3"/>
                      </a:lnTo>
                      <a:lnTo>
                        <a:pt x="27" y="3"/>
                      </a:lnTo>
                      <a:lnTo>
                        <a:pt x="28" y="8"/>
                      </a:lnTo>
                      <a:lnTo>
                        <a:pt x="31" y="10"/>
                      </a:lnTo>
                      <a:lnTo>
                        <a:pt x="31" y="14"/>
                      </a:lnTo>
                      <a:lnTo>
                        <a:pt x="32" y="18"/>
                      </a:lnTo>
                      <a:lnTo>
                        <a:pt x="32" y="22"/>
                      </a:lnTo>
                      <a:lnTo>
                        <a:pt x="38" y="29"/>
                      </a:lnTo>
                      <a:lnTo>
                        <a:pt x="41" y="31"/>
                      </a:lnTo>
                      <a:lnTo>
                        <a:pt x="43" y="31"/>
                      </a:lnTo>
                      <a:lnTo>
                        <a:pt x="43" y="35"/>
                      </a:lnTo>
                      <a:lnTo>
                        <a:pt x="39" y="39"/>
                      </a:lnTo>
                      <a:lnTo>
                        <a:pt x="32" y="48"/>
                      </a:lnTo>
                      <a:lnTo>
                        <a:pt x="31" y="47"/>
                      </a:lnTo>
                      <a:lnTo>
                        <a:pt x="29" y="43"/>
                      </a:lnTo>
                      <a:lnTo>
                        <a:pt x="30" y="36"/>
                      </a:lnTo>
                      <a:lnTo>
                        <a:pt x="31" y="33"/>
                      </a:lnTo>
                      <a:lnTo>
                        <a:pt x="31" y="30"/>
                      </a:lnTo>
                      <a:lnTo>
                        <a:pt x="21" y="31"/>
                      </a:lnTo>
                      <a:lnTo>
                        <a:pt x="13" y="38"/>
                      </a:lnTo>
                      <a:lnTo>
                        <a:pt x="13" y="41"/>
                      </a:lnTo>
                      <a:lnTo>
                        <a:pt x="11" y="46"/>
                      </a:lnTo>
                      <a:lnTo>
                        <a:pt x="6" y="46"/>
                      </a:lnTo>
                      <a:lnTo>
                        <a:pt x="3" y="44"/>
                      </a:lnTo>
                      <a:lnTo>
                        <a:pt x="6" y="39"/>
                      </a:lnTo>
                      <a:lnTo>
                        <a:pt x="6" y="36"/>
                      </a:lnTo>
                      <a:lnTo>
                        <a:pt x="8" y="35"/>
                      </a:lnTo>
                      <a:lnTo>
                        <a:pt x="7" y="32"/>
                      </a:lnTo>
                      <a:lnTo>
                        <a:pt x="12" y="25"/>
                      </a:lnTo>
                      <a:lnTo>
                        <a:pt x="15" y="25"/>
                      </a:lnTo>
                      <a:lnTo>
                        <a:pt x="19" y="26"/>
                      </a:lnTo>
                      <a:lnTo>
                        <a:pt x="22" y="23"/>
                      </a:lnTo>
                      <a:lnTo>
                        <a:pt x="25" y="22"/>
                      </a:lnTo>
                      <a:lnTo>
                        <a:pt x="25" y="20"/>
                      </a:lnTo>
                      <a:lnTo>
                        <a:pt x="17" y="19"/>
                      </a:lnTo>
                      <a:lnTo>
                        <a:pt x="17" y="11"/>
                      </a:lnTo>
                      <a:lnTo>
                        <a:pt x="14" y="11"/>
                      </a:lnTo>
                      <a:lnTo>
                        <a:pt x="9" y="11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CC66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19" name="Freeform 26"/>
                <p:cNvSpPr>
                  <a:spLocks/>
                </p:cNvSpPr>
                <p:nvPr/>
              </p:nvSpPr>
              <p:spPr bwMode="auto">
                <a:xfrm>
                  <a:off x="3929" y="2785"/>
                  <a:ext cx="18" cy="17"/>
                </a:xfrm>
                <a:custGeom>
                  <a:avLst/>
                  <a:gdLst>
                    <a:gd name="T0" fmla="*/ 0 w 18"/>
                    <a:gd name="T1" fmla="*/ 11 h 17"/>
                    <a:gd name="T2" fmla="*/ 10 w 18"/>
                    <a:gd name="T3" fmla="*/ 16 h 17"/>
                    <a:gd name="T4" fmla="*/ 17 w 18"/>
                    <a:gd name="T5" fmla="*/ 2 h 17"/>
                    <a:gd name="T6" fmla="*/ 10 w 18"/>
                    <a:gd name="T7" fmla="*/ 0 h 17"/>
                    <a:gd name="T8" fmla="*/ 6 w 18"/>
                    <a:gd name="T9" fmla="*/ 4 h 17"/>
                    <a:gd name="T10" fmla="*/ 0 w 18"/>
                    <a:gd name="T11" fmla="*/ 11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"/>
                    <a:gd name="T19" fmla="*/ 0 h 17"/>
                    <a:gd name="T20" fmla="*/ 18 w 18"/>
                    <a:gd name="T21" fmla="*/ 17 h 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" h="17">
                      <a:moveTo>
                        <a:pt x="0" y="11"/>
                      </a:moveTo>
                      <a:lnTo>
                        <a:pt x="10" y="16"/>
                      </a:lnTo>
                      <a:lnTo>
                        <a:pt x="17" y="2"/>
                      </a:lnTo>
                      <a:lnTo>
                        <a:pt x="10" y="0"/>
                      </a:lnTo>
                      <a:lnTo>
                        <a:pt x="6" y="4"/>
                      </a:lnTo>
                      <a:lnTo>
                        <a:pt x="0" y="11"/>
                      </a:lnTo>
                    </a:path>
                  </a:pathLst>
                </a:custGeom>
                <a:solidFill>
                  <a:srgbClr val="CC66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20" name="Freeform 27"/>
                <p:cNvSpPr>
                  <a:spLocks/>
                </p:cNvSpPr>
                <p:nvPr/>
              </p:nvSpPr>
              <p:spPr bwMode="auto">
                <a:xfrm>
                  <a:off x="3953" y="2782"/>
                  <a:ext cx="17" cy="17"/>
                </a:xfrm>
                <a:custGeom>
                  <a:avLst/>
                  <a:gdLst>
                    <a:gd name="T0" fmla="*/ 0 w 17"/>
                    <a:gd name="T1" fmla="*/ 10 h 17"/>
                    <a:gd name="T2" fmla="*/ 8 w 17"/>
                    <a:gd name="T3" fmla="*/ 16 h 17"/>
                    <a:gd name="T4" fmla="*/ 16 w 17"/>
                    <a:gd name="T5" fmla="*/ 0 h 17"/>
                    <a:gd name="T6" fmla="*/ 11 w 17"/>
                    <a:gd name="T7" fmla="*/ 0 h 17"/>
                    <a:gd name="T8" fmla="*/ 0 w 17"/>
                    <a:gd name="T9" fmla="*/ 1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17"/>
                    <a:gd name="T17" fmla="*/ 17 w 17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17">
                      <a:moveTo>
                        <a:pt x="0" y="10"/>
                      </a:moveTo>
                      <a:lnTo>
                        <a:pt x="8" y="16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C66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2015" name="Group 28"/>
              <p:cNvGrpSpPr>
                <a:grpSpLocks/>
              </p:cNvGrpSpPr>
              <p:nvPr/>
            </p:nvGrpSpPr>
            <p:grpSpPr bwMode="auto">
              <a:xfrm>
                <a:off x="4086" y="2370"/>
                <a:ext cx="17" cy="30"/>
                <a:chOff x="4086" y="2370"/>
                <a:chExt cx="17" cy="30"/>
              </a:xfrm>
            </p:grpSpPr>
            <p:sp>
              <p:nvSpPr>
                <p:cNvPr id="42016" name="Freeform 29"/>
                <p:cNvSpPr>
                  <a:spLocks/>
                </p:cNvSpPr>
                <p:nvPr/>
              </p:nvSpPr>
              <p:spPr bwMode="auto">
                <a:xfrm>
                  <a:off x="4086" y="2383"/>
                  <a:ext cx="17" cy="17"/>
                </a:xfrm>
                <a:custGeom>
                  <a:avLst/>
                  <a:gdLst>
                    <a:gd name="T0" fmla="*/ 0 w 17"/>
                    <a:gd name="T1" fmla="*/ 10 h 17"/>
                    <a:gd name="T2" fmla="*/ 16 w 17"/>
                    <a:gd name="T3" fmla="*/ 16 h 17"/>
                    <a:gd name="T4" fmla="*/ 14 w 17"/>
                    <a:gd name="T5" fmla="*/ 5 h 17"/>
                    <a:gd name="T6" fmla="*/ 14 w 17"/>
                    <a:gd name="T7" fmla="*/ 0 h 17"/>
                    <a:gd name="T8" fmla="*/ 8 w 17"/>
                    <a:gd name="T9" fmla="*/ 2 h 17"/>
                    <a:gd name="T10" fmla="*/ 0 w 17"/>
                    <a:gd name="T11" fmla="*/ 1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"/>
                    <a:gd name="T19" fmla="*/ 0 h 17"/>
                    <a:gd name="T20" fmla="*/ 17 w 17"/>
                    <a:gd name="T21" fmla="*/ 17 h 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" h="17">
                      <a:moveTo>
                        <a:pt x="0" y="10"/>
                      </a:moveTo>
                      <a:lnTo>
                        <a:pt x="16" y="16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5FDF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17" name="Freeform 30"/>
                <p:cNvSpPr>
                  <a:spLocks/>
                </p:cNvSpPr>
                <p:nvPr/>
              </p:nvSpPr>
              <p:spPr bwMode="auto">
                <a:xfrm>
                  <a:off x="4086" y="2370"/>
                  <a:ext cx="17" cy="17"/>
                </a:xfrm>
                <a:custGeom>
                  <a:avLst/>
                  <a:gdLst>
                    <a:gd name="T0" fmla="*/ 0 w 17"/>
                    <a:gd name="T1" fmla="*/ 10 h 17"/>
                    <a:gd name="T2" fmla="*/ 16 w 17"/>
                    <a:gd name="T3" fmla="*/ 0 h 17"/>
                    <a:gd name="T4" fmla="*/ 16 w 17"/>
                    <a:gd name="T5" fmla="*/ 16 h 17"/>
                    <a:gd name="T6" fmla="*/ 0 w 17"/>
                    <a:gd name="T7" fmla="*/ 10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17"/>
                    <a:gd name="T14" fmla="*/ 17 w 17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17">
                      <a:moveTo>
                        <a:pt x="0" y="10"/>
                      </a:move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5FDF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1998" name="Group 31"/>
            <p:cNvGrpSpPr>
              <a:grpSpLocks/>
            </p:cNvGrpSpPr>
            <p:nvPr/>
          </p:nvGrpSpPr>
          <p:grpSpPr bwMode="auto">
            <a:xfrm>
              <a:off x="3921" y="2261"/>
              <a:ext cx="829" cy="1045"/>
              <a:chOff x="3921" y="2261"/>
              <a:chExt cx="829" cy="1045"/>
            </a:xfrm>
          </p:grpSpPr>
          <p:sp>
            <p:nvSpPr>
              <p:cNvPr id="41999" name="Freeform 32"/>
              <p:cNvSpPr>
                <a:spLocks/>
              </p:cNvSpPr>
              <p:nvPr/>
            </p:nvSpPr>
            <p:spPr bwMode="auto">
              <a:xfrm>
                <a:off x="4300" y="2721"/>
                <a:ext cx="450" cy="585"/>
              </a:xfrm>
              <a:custGeom>
                <a:avLst/>
                <a:gdLst>
                  <a:gd name="T0" fmla="*/ 63 w 450"/>
                  <a:gd name="T1" fmla="*/ 78 h 585"/>
                  <a:gd name="T2" fmla="*/ 88 w 450"/>
                  <a:gd name="T3" fmla="*/ 54 h 585"/>
                  <a:gd name="T4" fmla="*/ 124 w 450"/>
                  <a:gd name="T5" fmla="*/ 62 h 585"/>
                  <a:gd name="T6" fmla="*/ 140 w 450"/>
                  <a:gd name="T7" fmla="*/ 56 h 585"/>
                  <a:gd name="T8" fmla="*/ 154 w 450"/>
                  <a:gd name="T9" fmla="*/ 52 h 585"/>
                  <a:gd name="T10" fmla="*/ 180 w 450"/>
                  <a:gd name="T11" fmla="*/ 46 h 585"/>
                  <a:gd name="T12" fmla="*/ 184 w 450"/>
                  <a:gd name="T13" fmla="*/ 20 h 585"/>
                  <a:gd name="T14" fmla="*/ 213 w 450"/>
                  <a:gd name="T15" fmla="*/ 3 h 585"/>
                  <a:gd name="T16" fmla="*/ 231 w 450"/>
                  <a:gd name="T17" fmla="*/ 0 h 585"/>
                  <a:gd name="T18" fmla="*/ 257 w 450"/>
                  <a:gd name="T19" fmla="*/ 10 h 585"/>
                  <a:gd name="T20" fmla="*/ 277 w 450"/>
                  <a:gd name="T21" fmla="*/ 18 h 585"/>
                  <a:gd name="T22" fmla="*/ 303 w 450"/>
                  <a:gd name="T23" fmla="*/ 32 h 585"/>
                  <a:gd name="T24" fmla="*/ 325 w 450"/>
                  <a:gd name="T25" fmla="*/ 58 h 585"/>
                  <a:gd name="T26" fmla="*/ 370 w 450"/>
                  <a:gd name="T27" fmla="*/ 60 h 585"/>
                  <a:gd name="T28" fmla="*/ 412 w 450"/>
                  <a:gd name="T29" fmla="*/ 48 h 585"/>
                  <a:gd name="T30" fmla="*/ 420 w 450"/>
                  <a:gd name="T31" fmla="*/ 24 h 585"/>
                  <a:gd name="T32" fmla="*/ 435 w 450"/>
                  <a:gd name="T33" fmla="*/ 36 h 585"/>
                  <a:gd name="T34" fmla="*/ 443 w 450"/>
                  <a:gd name="T35" fmla="*/ 82 h 585"/>
                  <a:gd name="T36" fmla="*/ 432 w 450"/>
                  <a:gd name="T37" fmla="*/ 115 h 585"/>
                  <a:gd name="T38" fmla="*/ 441 w 450"/>
                  <a:gd name="T39" fmla="*/ 137 h 585"/>
                  <a:gd name="T40" fmla="*/ 431 w 450"/>
                  <a:gd name="T41" fmla="*/ 175 h 585"/>
                  <a:gd name="T42" fmla="*/ 418 w 450"/>
                  <a:gd name="T43" fmla="*/ 199 h 585"/>
                  <a:gd name="T44" fmla="*/ 424 w 450"/>
                  <a:gd name="T45" fmla="*/ 232 h 585"/>
                  <a:gd name="T46" fmla="*/ 423 w 450"/>
                  <a:gd name="T47" fmla="*/ 254 h 585"/>
                  <a:gd name="T48" fmla="*/ 432 w 450"/>
                  <a:gd name="T49" fmla="*/ 274 h 585"/>
                  <a:gd name="T50" fmla="*/ 446 w 450"/>
                  <a:gd name="T51" fmla="*/ 309 h 585"/>
                  <a:gd name="T52" fmla="*/ 430 w 450"/>
                  <a:gd name="T53" fmla="*/ 372 h 585"/>
                  <a:gd name="T54" fmla="*/ 411 w 450"/>
                  <a:gd name="T55" fmla="*/ 424 h 585"/>
                  <a:gd name="T56" fmla="*/ 384 w 450"/>
                  <a:gd name="T57" fmla="*/ 481 h 585"/>
                  <a:gd name="T58" fmla="*/ 355 w 450"/>
                  <a:gd name="T59" fmla="*/ 529 h 585"/>
                  <a:gd name="T60" fmla="*/ 321 w 450"/>
                  <a:gd name="T61" fmla="*/ 576 h 585"/>
                  <a:gd name="T62" fmla="*/ 289 w 450"/>
                  <a:gd name="T63" fmla="*/ 579 h 585"/>
                  <a:gd name="T64" fmla="*/ 285 w 450"/>
                  <a:gd name="T65" fmla="*/ 557 h 585"/>
                  <a:gd name="T66" fmla="*/ 281 w 450"/>
                  <a:gd name="T67" fmla="*/ 535 h 585"/>
                  <a:gd name="T68" fmla="*/ 275 w 450"/>
                  <a:gd name="T69" fmla="*/ 517 h 585"/>
                  <a:gd name="T70" fmla="*/ 267 w 450"/>
                  <a:gd name="T71" fmla="*/ 472 h 585"/>
                  <a:gd name="T72" fmla="*/ 255 w 450"/>
                  <a:gd name="T73" fmla="*/ 452 h 585"/>
                  <a:gd name="T74" fmla="*/ 253 w 450"/>
                  <a:gd name="T75" fmla="*/ 422 h 585"/>
                  <a:gd name="T76" fmla="*/ 255 w 450"/>
                  <a:gd name="T77" fmla="*/ 399 h 585"/>
                  <a:gd name="T78" fmla="*/ 259 w 450"/>
                  <a:gd name="T79" fmla="*/ 381 h 585"/>
                  <a:gd name="T80" fmla="*/ 253 w 450"/>
                  <a:gd name="T81" fmla="*/ 349 h 585"/>
                  <a:gd name="T82" fmla="*/ 209 w 450"/>
                  <a:gd name="T83" fmla="*/ 307 h 585"/>
                  <a:gd name="T84" fmla="*/ 202 w 450"/>
                  <a:gd name="T85" fmla="*/ 274 h 585"/>
                  <a:gd name="T86" fmla="*/ 172 w 450"/>
                  <a:gd name="T87" fmla="*/ 282 h 585"/>
                  <a:gd name="T88" fmla="*/ 152 w 450"/>
                  <a:gd name="T89" fmla="*/ 284 h 585"/>
                  <a:gd name="T90" fmla="*/ 132 w 450"/>
                  <a:gd name="T91" fmla="*/ 296 h 585"/>
                  <a:gd name="T92" fmla="*/ 107 w 450"/>
                  <a:gd name="T93" fmla="*/ 304 h 585"/>
                  <a:gd name="T94" fmla="*/ 71 w 450"/>
                  <a:gd name="T95" fmla="*/ 315 h 585"/>
                  <a:gd name="T96" fmla="*/ 23 w 450"/>
                  <a:gd name="T97" fmla="*/ 278 h 585"/>
                  <a:gd name="T98" fmla="*/ 13 w 450"/>
                  <a:gd name="T99" fmla="*/ 230 h 585"/>
                  <a:gd name="T100" fmla="*/ 0 w 450"/>
                  <a:gd name="T101" fmla="*/ 207 h 585"/>
                  <a:gd name="T102" fmla="*/ 11 w 450"/>
                  <a:gd name="T103" fmla="*/ 184 h 585"/>
                  <a:gd name="T104" fmla="*/ 11 w 450"/>
                  <a:gd name="T105" fmla="*/ 157 h 585"/>
                  <a:gd name="T106" fmla="*/ 29 w 450"/>
                  <a:gd name="T107" fmla="*/ 143 h 585"/>
                  <a:gd name="T108" fmla="*/ 21 w 450"/>
                  <a:gd name="T109" fmla="*/ 129 h 585"/>
                  <a:gd name="T110" fmla="*/ 27 w 450"/>
                  <a:gd name="T111" fmla="*/ 113 h 5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50"/>
                  <a:gd name="T169" fmla="*/ 0 h 585"/>
                  <a:gd name="T170" fmla="*/ 450 w 450"/>
                  <a:gd name="T171" fmla="*/ 585 h 5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50" h="585">
                    <a:moveTo>
                      <a:pt x="37" y="88"/>
                    </a:moveTo>
                    <a:lnTo>
                      <a:pt x="63" y="78"/>
                    </a:lnTo>
                    <a:lnTo>
                      <a:pt x="75" y="58"/>
                    </a:lnTo>
                    <a:lnTo>
                      <a:pt x="88" y="54"/>
                    </a:lnTo>
                    <a:lnTo>
                      <a:pt x="106" y="40"/>
                    </a:lnTo>
                    <a:lnTo>
                      <a:pt x="124" y="62"/>
                    </a:lnTo>
                    <a:lnTo>
                      <a:pt x="134" y="54"/>
                    </a:lnTo>
                    <a:lnTo>
                      <a:pt x="140" y="56"/>
                    </a:lnTo>
                    <a:lnTo>
                      <a:pt x="148" y="52"/>
                    </a:lnTo>
                    <a:lnTo>
                      <a:pt x="154" y="52"/>
                    </a:lnTo>
                    <a:lnTo>
                      <a:pt x="166" y="54"/>
                    </a:lnTo>
                    <a:lnTo>
                      <a:pt x="180" y="46"/>
                    </a:lnTo>
                    <a:lnTo>
                      <a:pt x="170" y="34"/>
                    </a:lnTo>
                    <a:lnTo>
                      <a:pt x="184" y="20"/>
                    </a:lnTo>
                    <a:lnTo>
                      <a:pt x="196" y="20"/>
                    </a:lnTo>
                    <a:lnTo>
                      <a:pt x="213" y="3"/>
                    </a:lnTo>
                    <a:lnTo>
                      <a:pt x="225" y="3"/>
                    </a:lnTo>
                    <a:lnTo>
                      <a:pt x="231" y="0"/>
                    </a:lnTo>
                    <a:lnTo>
                      <a:pt x="249" y="3"/>
                    </a:lnTo>
                    <a:lnTo>
                      <a:pt x="257" y="10"/>
                    </a:lnTo>
                    <a:lnTo>
                      <a:pt x="263" y="12"/>
                    </a:lnTo>
                    <a:lnTo>
                      <a:pt x="277" y="18"/>
                    </a:lnTo>
                    <a:lnTo>
                      <a:pt x="291" y="24"/>
                    </a:lnTo>
                    <a:lnTo>
                      <a:pt x="303" y="32"/>
                    </a:lnTo>
                    <a:lnTo>
                      <a:pt x="320" y="48"/>
                    </a:lnTo>
                    <a:lnTo>
                      <a:pt x="325" y="58"/>
                    </a:lnTo>
                    <a:lnTo>
                      <a:pt x="343" y="56"/>
                    </a:lnTo>
                    <a:lnTo>
                      <a:pt x="370" y="60"/>
                    </a:lnTo>
                    <a:lnTo>
                      <a:pt x="384" y="68"/>
                    </a:lnTo>
                    <a:lnTo>
                      <a:pt x="412" y="48"/>
                    </a:lnTo>
                    <a:lnTo>
                      <a:pt x="410" y="36"/>
                    </a:lnTo>
                    <a:lnTo>
                      <a:pt x="420" y="24"/>
                    </a:lnTo>
                    <a:lnTo>
                      <a:pt x="431" y="20"/>
                    </a:lnTo>
                    <a:lnTo>
                      <a:pt x="435" y="36"/>
                    </a:lnTo>
                    <a:lnTo>
                      <a:pt x="437" y="58"/>
                    </a:lnTo>
                    <a:lnTo>
                      <a:pt x="443" y="82"/>
                    </a:lnTo>
                    <a:lnTo>
                      <a:pt x="443" y="100"/>
                    </a:lnTo>
                    <a:lnTo>
                      <a:pt x="432" y="115"/>
                    </a:lnTo>
                    <a:lnTo>
                      <a:pt x="445" y="119"/>
                    </a:lnTo>
                    <a:lnTo>
                      <a:pt x="441" y="137"/>
                    </a:lnTo>
                    <a:lnTo>
                      <a:pt x="437" y="159"/>
                    </a:lnTo>
                    <a:lnTo>
                      <a:pt x="431" y="175"/>
                    </a:lnTo>
                    <a:lnTo>
                      <a:pt x="423" y="189"/>
                    </a:lnTo>
                    <a:lnTo>
                      <a:pt x="418" y="199"/>
                    </a:lnTo>
                    <a:lnTo>
                      <a:pt x="420" y="214"/>
                    </a:lnTo>
                    <a:lnTo>
                      <a:pt x="424" y="232"/>
                    </a:lnTo>
                    <a:lnTo>
                      <a:pt x="420" y="244"/>
                    </a:lnTo>
                    <a:lnTo>
                      <a:pt x="423" y="254"/>
                    </a:lnTo>
                    <a:lnTo>
                      <a:pt x="427" y="262"/>
                    </a:lnTo>
                    <a:lnTo>
                      <a:pt x="432" y="274"/>
                    </a:lnTo>
                    <a:lnTo>
                      <a:pt x="449" y="293"/>
                    </a:lnTo>
                    <a:lnTo>
                      <a:pt x="446" y="309"/>
                    </a:lnTo>
                    <a:lnTo>
                      <a:pt x="439" y="339"/>
                    </a:lnTo>
                    <a:lnTo>
                      <a:pt x="430" y="372"/>
                    </a:lnTo>
                    <a:lnTo>
                      <a:pt x="422" y="397"/>
                    </a:lnTo>
                    <a:lnTo>
                      <a:pt x="411" y="424"/>
                    </a:lnTo>
                    <a:lnTo>
                      <a:pt x="396" y="456"/>
                    </a:lnTo>
                    <a:lnTo>
                      <a:pt x="384" y="481"/>
                    </a:lnTo>
                    <a:lnTo>
                      <a:pt x="368" y="509"/>
                    </a:lnTo>
                    <a:lnTo>
                      <a:pt x="355" y="529"/>
                    </a:lnTo>
                    <a:lnTo>
                      <a:pt x="341" y="551"/>
                    </a:lnTo>
                    <a:lnTo>
                      <a:pt x="321" y="576"/>
                    </a:lnTo>
                    <a:lnTo>
                      <a:pt x="304" y="584"/>
                    </a:lnTo>
                    <a:lnTo>
                      <a:pt x="289" y="579"/>
                    </a:lnTo>
                    <a:lnTo>
                      <a:pt x="281" y="561"/>
                    </a:lnTo>
                    <a:lnTo>
                      <a:pt x="285" y="557"/>
                    </a:lnTo>
                    <a:lnTo>
                      <a:pt x="289" y="543"/>
                    </a:lnTo>
                    <a:lnTo>
                      <a:pt x="281" y="535"/>
                    </a:lnTo>
                    <a:lnTo>
                      <a:pt x="281" y="525"/>
                    </a:lnTo>
                    <a:lnTo>
                      <a:pt x="275" y="517"/>
                    </a:lnTo>
                    <a:lnTo>
                      <a:pt x="275" y="490"/>
                    </a:lnTo>
                    <a:lnTo>
                      <a:pt x="267" y="472"/>
                    </a:lnTo>
                    <a:lnTo>
                      <a:pt x="263" y="462"/>
                    </a:lnTo>
                    <a:lnTo>
                      <a:pt x="255" y="452"/>
                    </a:lnTo>
                    <a:lnTo>
                      <a:pt x="243" y="440"/>
                    </a:lnTo>
                    <a:lnTo>
                      <a:pt x="253" y="422"/>
                    </a:lnTo>
                    <a:lnTo>
                      <a:pt x="255" y="407"/>
                    </a:lnTo>
                    <a:lnTo>
                      <a:pt x="255" y="399"/>
                    </a:lnTo>
                    <a:lnTo>
                      <a:pt x="263" y="393"/>
                    </a:lnTo>
                    <a:lnTo>
                      <a:pt x="259" y="381"/>
                    </a:lnTo>
                    <a:lnTo>
                      <a:pt x="257" y="365"/>
                    </a:lnTo>
                    <a:lnTo>
                      <a:pt x="253" y="349"/>
                    </a:lnTo>
                    <a:lnTo>
                      <a:pt x="213" y="317"/>
                    </a:lnTo>
                    <a:lnTo>
                      <a:pt x="209" y="307"/>
                    </a:lnTo>
                    <a:lnTo>
                      <a:pt x="213" y="284"/>
                    </a:lnTo>
                    <a:lnTo>
                      <a:pt x="202" y="274"/>
                    </a:lnTo>
                    <a:lnTo>
                      <a:pt x="192" y="280"/>
                    </a:lnTo>
                    <a:lnTo>
                      <a:pt x="172" y="282"/>
                    </a:lnTo>
                    <a:lnTo>
                      <a:pt x="164" y="273"/>
                    </a:lnTo>
                    <a:lnTo>
                      <a:pt x="152" y="284"/>
                    </a:lnTo>
                    <a:lnTo>
                      <a:pt x="146" y="296"/>
                    </a:lnTo>
                    <a:lnTo>
                      <a:pt x="132" y="296"/>
                    </a:lnTo>
                    <a:lnTo>
                      <a:pt x="122" y="304"/>
                    </a:lnTo>
                    <a:lnTo>
                      <a:pt x="107" y="304"/>
                    </a:lnTo>
                    <a:lnTo>
                      <a:pt x="92" y="317"/>
                    </a:lnTo>
                    <a:lnTo>
                      <a:pt x="71" y="315"/>
                    </a:lnTo>
                    <a:lnTo>
                      <a:pt x="45" y="295"/>
                    </a:lnTo>
                    <a:lnTo>
                      <a:pt x="23" y="278"/>
                    </a:lnTo>
                    <a:lnTo>
                      <a:pt x="13" y="266"/>
                    </a:lnTo>
                    <a:lnTo>
                      <a:pt x="13" y="230"/>
                    </a:lnTo>
                    <a:lnTo>
                      <a:pt x="0" y="220"/>
                    </a:lnTo>
                    <a:lnTo>
                      <a:pt x="0" y="207"/>
                    </a:lnTo>
                    <a:lnTo>
                      <a:pt x="3" y="198"/>
                    </a:lnTo>
                    <a:lnTo>
                      <a:pt x="11" y="184"/>
                    </a:lnTo>
                    <a:lnTo>
                      <a:pt x="4" y="171"/>
                    </a:lnTo>
                    <a:lnTo>
                      <a:pt x="11" y="157"/>
                    </a:lnTo>
                    <a:lnTo>
                      <a:pt x="21" y="151"/>
                    </a:lnTo>
                    <a:lnTo>
                      <a:pt x="29" y="143"/>
                    </a:lnTo>
                    <a:lnTo>
                      <a:pt x="29" y="135"/>
                    </a:lnTo>
                    <a:lnTo>
                      <a:pt x="21" y="129"/>
                    </a:lnTo>
                    <a:lnTo>
                      <a:pt x="21" y="119"/>
                    </a:lnTo>
                    <a:lnTo>
                      <a:pt x="27" y="113"/>
                    </a:lnTo>
                    <a:lnTo>
                      <a:pt x="37" y="88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000" name="Group 33"/>
              <p:cNvGrpSpPr>
                <a:grpSpLocks/>
              </p:cNvGrpSpPr>
              <p:nvPr/>
            </p:nvGrpSpPr>
            <p:grpSpPr bwMode="auto">
              <a:xfrm>
                <a:off x="4660" y="2935"/>
                <a:ext cx="51" cy="125"/>
                <a:chOff x="4660" y="2935"/>
                <a:chExt cx="51" cy="125"/>
              </a:xfrm>
            </p:grpSpPr>
            <p:sp>
              <p:nvSpPr>
                <p:cNvPr id="42010" name="Freeform 34"/>
                <p:cNvSpPr>
                  <a:spLocks/>
                </p:cNvSpPr>
                <p:nvPr/>
              </p:nvSpPr>
              <p:spPr bwMode="auto">
                <a:xfrm>
                  <a:off x="4660" y="2935"/>
                  <a:ext cx="21" cy="35"/>
                </a:xfrm>
                <a:custGeom>
                  <a:avLst/>
                  <a:gdLst>
                    <a:gd name="T0" fmla="*/ 14 w 21"/>
                    <a:gd name="T1" fmla="*/ 0 h 35"/>
                    <a:gd name="T2" fmla="*/ 0 w 21"/>
                    <a:gd name="T3" fmla="*/ 10 h 35"/>
                    <a:gd name="T4" fmla="*/ 6 w 21"/>
                    <a:gd name="T5" fmla="*/ 24 h 35"/>
                    <a:gd name="T6" fmla="*/ 10 w 21"/>
                    <a:gd name="T7" fmla="*/ 34 h 35"/>
                    <a:gd name="T8" fmla="*/ 20 w 21"/>
                    <a:gd name="T9" fmla="*/ 26 h 35"/>
                    <a:gd name="T10" fmla="*/ 14 w 21"/>
                    <a:gd name="T11" fmla="*/ 0 h 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"/>
                    <a:gd name="T19" fmla="*/ 0 h 35"/>
                    <a:gd name="T20" fmla="*/ 21 w 21"/>
                    <a:gd name="T21" fmla="*/ 35 h 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" h="35">
                      <a:moveTo>
                        <a:pt x="14" y="0"/>
                      </a:moveTo>
                      <a:lnTo>
                        <a:pt x="0" y="10"/>
                      </a:lnTo>
                      <a:lnTo>
                        <a:pt x="6" y="24"/>
                      </a:lnTo>
                      <a:lnTo>
                        <a:pt x="10" y="34"/>
                      </a:lnTo>
                      <a:lnTo>
                        <a:pt x="20" y="26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CC66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11" name="Freeform 35"/>
                <p:cNvSpPr>
                  <a:spLocks/>
                </p:cNvSpPr>
                <p:nvPr/>
              </p:nvSpPr>
              <p:spPr bwMode="auto">
                <a:xfrm>
                  <a:off x="4694" y="3024"/>
                  <a:ext cx="17" cy="36"/>
                </a:xfrm>
                <a:custGeom>
                  <a:avLst/>
                  <a:gdLst>
                    <a:gd name="T0" fmla="*/ 11 w 17"/>
                    <a:gd name="T1" fmla="*/ 0 h 36"/>
                    <a:gd name="T2" fmla="*/ 0 w 17"/>
                    <a:gd name="T3" fmla="*/ 7 h 36"/>
                    <a:gd name="T4" fmla="*/ 2 w 17"/>
                    <a:gd name="T5" fmla="*/ 18 h 36"/>
                    <a:gd name="T6" fmla="*/ 4 w 17"/>
                    <a:gd name="T7" fmla="*/ 33 h 36"/>
                    <a:gd name="T8" fmla="*/ 16 w 17"/>
                    <a:gd name="T9" fmla="*/ 35 h 36"/>
                    <a:gd name="T10" fmla="*/ 16 w 17"/>
                    <a:gd name="T11" fmla="*/ 24 h 36"/>
                    <a:gd name="T12" fmla="*/ 11 w 17"/>
                    <a:gd name="T13" fmla="*/ 0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"/>
                    <a:gd name="T22" fmla="*/ 0 h 36"/>
                    <a:gd name="T23" fmla="*/ 17 w 17"/>
                    <a:gd name="T24" fmla="*/ 36 h 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" h="36">
                      <a:moveTo>
                        <a:pt x="11" y="0"/>
                      </a:moveTo>
                      <a:lnTo>
                        <a:pt x="0" y="7"/>
                      </a:lnTo>
                      <a:lnTo>
                        <a:pt x="2" y="18"/>
                      </a:lnTo>
                      <a:lnTo>
                        <a:pt x="4" y="33"/>
                      </a:lnTo>
                      <a:lnTo>
                        <a:pt x="16" y="35"/>
                      </a:lnTo>
                      <a:lnTo>
                        <a:pt x="16" y="24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CC66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001" name="Freeform 36"/>
              <p:cNvSpPr>
                <a:spLocks/>
              </p:cNvSpPr>
              <p:nvPr/>
            </p:nvSpPr>
            <p:spPr bwMode="auto">
              <a:xfrm>
                <a:off x="3921" y="2261"/>
                <a:ext cx="779" cy="552"/>
              </a:xfrm>
              <a:custGeom>
                <a:avLst/>
                <a:gdLst>
                  <a:gd name="T0" fmla="*/ 407 w 779"/>
                  <a:gd name="T1" fmla="*/ 549 h 552"/>
                  <a:gd name="T2" fmla="*/ 431 w 779"/>
                  <a:gd name="T3" fmla="*/ 497 h 552"/>
                  <a:gd name="T4" fmla="*/ 449 w 779"/>
                  <a:gd name="T5" fmla="*/ 470 h 552"/>
                  <a:gd name="T6" fmla="*/ 507 w 779"/>
                  <a:gd name="T7" fmla="*/ 456 h 552"/>
                  <a:gd name="T8" fmla="*/ 467 w 779"/>
                  <a:gd name="T9" fmla="*/ 433 h 552"/>
                  <a:gd name="T10" fmla="*/ 520 w 779"/>
                  <a:gd name="T11" fmla="*/ 450 h 552"/>
                  <a:gd name="T12" fmla="*/ 528 w 779"/>
                  <a:gd name="T13" fmla="*/ 424 h 552"/>
                  <a:gd name="T14" fmla="*/ 550 w 779"/>
                  <a:gd name="T15" fmla="*/ 429 h 552"/>
                  <a:gd name="T16" fmla="*/ 579 w 779"/>
                  <a:gd name="T17" fmla="*/ 416 h 552"/>
                  <a:gd name="T18" fmla="*/ 605 w 779"/>
                  <a:gd name="T19" fmla="*/ 415 h 552"/>
                  <a:gd name="T20" fmla="*/ 617 w 779"/>
                  <a:gd name="T21" fmla="*/ 453 h 552"/>
                  <a:gd name="T22" fmla="*/ 679 w 779"/>
                  <a:gd name="T23" fmla="*/ 466 h 552"/>
                  <a:gd name="T24" fmla="*/ 732 w 779"/>
                  <a:gd name="T25" fmla="*/ 494 h 552"/>
                  <a:gd name="T26" fmla="*/ 776 w 779"/>
                  <a:gd name="T27" fmla="*/ 462 h 552"/>
                  <a:gd name="T28" fmla="*/ 773 w 779"/>
                  <a:gd name="T29" fmla="*/ 373 h 552"/>
                  <a:gd name="T30" fmla="*/ 746 w 779"/>
                  <a:gd name="T31" fmla="*/ 337 h 552"/>
                  <a:gd name="T32" fmla="*/ 724 w 779"/>
                  <a:gd name="T33" fmla="*/ 363 h 552"/>
                  <a:gd name="T34" fmla="*/ 699 w 779"/>
                  <a:gd name="T35" fmla="*/ 375 h 552"/>
                  <a:gd name="T36" fmla="*/ 681 w 779"/>
                  <a:gd name="T37" fmla="*/ 360 h 552"/>
                  <a:gd name="T38" fmla="*/ 715 w 779"/>
                  <a:gd name="T39" fmla="*/ 337 h 552"/>
                  <a:gd name="T40" fmla="*/ 714 w 779"/>
                  <a:gd name="T41" fmla="*/ 258 h 552"/>
                  <a:gd name="T42" fmla="*/ 593 w 779"/>
                  <a:gd name="T43" fmla="*/ 134 h 552"/>
                  <a:gd name="T44" fmla="*/ 458 w 779"/>
                  <a:gd name="T45" fmla="*/ 52 h 552"/>
                  <a:gd name="T46" fmla="*/ 243 w 779"/>
                  <a:gd name="T47" fmla="*/ 1 h 552"/>
                  <a:gd name="T48" fmla="*/ 112 w 779"/>
                  <a:gd name="T49" fmla="*/ 15 h 552"/>
                  <a:gd name="T50" fmla="*/ 57 w 779"/>
                  <a:gd name="T51" fmla="*/ 52 h 552"/>
                  <a:gd name="T52" fmla="*/ 19 w 779"/>
                  <a:gd name="T53" fmla="*/ 29 h 552"/>
                  <a:gd name="T54" fmla="*/ 12 w 779"/>
                  <a:gd name="T55" fmla="*/ 79 h 552"/>
                  <a:gd name="T56" fmla="*/ 9 w 779"/>
                  <a:gd name="T57" fmla="*/ 133 h 552"/>
                  <a:gd name="T58" fmla="*/ 49 w 779"/>
                  <a:gd name="T59" fmla="*/ 133 h 552"/>
                  <a:gd name="T60" fmla="*/ 104 w 779"/>
                  <a:gd name="T61" fmla="*/ 102 h 552"/>
                  <a:gd name="T62" fmla="*/ 154 w 779"/>
                  <a:gd name="T63" fmla="*/ 104 h 552"/>
                  <a:gd name="T64" fmla="*/ 201 w 779"/>
                  <a:gd name="T65" fmla="*/ 104 h 552"/>
                  <a:gd name="T66" fmla="*/ 248 w 779"/>
                  <a:gd name="T67" fmla="*/ 116 h 552"/>
                  <a:gd name="T68" fmla="*/ 246 w 779"/>
                  <a:gd name="T69" fmla="*/ 148 h 552"/>
                  <a:gd name="T70" fmla="*/ 319 w 779"/>
                  <a:gd name="T71" fmla="*/ 145 h 552"/>
                  <a:gd name="T72" fmla="*/ 348 w 779"/>
                  <a:gd name="T73" fmla="*/ 152 h 552"/>
                  <a:gd name="T74" fmla="*/ 340 w 779"/>
                  <a:gd name="T75" fmla="*/ 170 h 552"/>
                  <a:gd name="T76" fmla="*/ 352 w 779"/>
                  <a:gd name="T77" fmla="*/ 202 h 552"/>
                  <a:gd name="T78" fmla="*/ 372 w 779"/>
                  <a:gd name="T79" fmla="*/ 241 h 552"/>
                  <a:gd name="T80" fmla="*/ 376 w 779"/>
                  <a:gd name="T81" fmla="*/ 270 h 552"/>
                  <a:gd name="T82" fmla="*/ 364 w 779"/>
                  <a:gd name="T83" fmla="*/ 254 h 552"/>
                  <a:gd name="T84" fmla="*/ 336 w 779"/>
                  <a:gd name="T85" fmla="*/ 282 h 552"/>
                  <a:gd name="T86" fmla="*/ 349 w 779"/>
                  <a:gd name="T87" fmla="*/ 325 h 552"/>
                  <a:gd name="T88" fmla="*/ 367 w 779"/>
                  <a:gd name="T89" fmla="*/ 377 h 552"/>
                  <a:gd name="T90" fmla="*/ 404 w 779"/>
                  <a:gd name="T91" fmla="*/ 373 h 552"/>
                  <a:gd name="T92" fmla="*/ 389 w 779"/>
                  <a:gd name="T93" fmla="*/ 334 h 552"/>
                  <a:gd name="T94" fmla="*/ 373 w 779"/>
                  <a:gd name="T95" fmla="*/ 298 h 552"/>
                  <a:gd name="T96" fmla="*/ 401 w 779"/>
                  <a:gd name="T97" fmla="*/ 323 h 552"/>
                  <a:gd name="T98" fmla="*/ 415 w 779"/>
                  <a:gd name="T99" fmla="*/ 325 h 552"/>
                  <a:gd name="T100" fmla="*/ 429 w 779"/>
                  <a:gd name="T101" fmla="*/ 356 h 552"/>
                  <a:gd name="T102" fmla="*/ 411 w 779"/>
                  <a:gd name="T103" fmla="*/ 392 h 552"/>
                  <a:gd name="T104" fmla="*/ 386 w 779"/>
                  <a:gd name="T105" fmla="*/ 379 h 552"/>
                  <a:gd name="T106" fmla="*/ 399 w 779"/>
                  <a:gd name="T107" fmla="*/ 402 h 552"/>
                  <a:gd name="T108" fmla="*/ 386 w 779"/>
                  <a:gd name="T109" fmla="*/ 456 h 552"/>
                  <a:gd name="T110" fmla="*/ 405 w 779"/>
                  <a:gd name="T111" fmla="*/ 487 h 55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79"/>
                  <a:gd name="T169" fmla="*/ 0 h 552"/>
                  <a:gd name="T170" fmla="*/ 779 w 779"/>
                  <a:gd name="T171" fmla="*/ 552 h 55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79" h="552">
                    <a:moveTo>
                      <a:pt x="378" y="513"/>
                    </a:moveTo>
                    <a:lnTo>
                      <a:pt x="389" y="528"/>
                    </a:lnTo>
                    <a:lnTo>
                      <a:pt x="385" y="537"/>
                    </a:lnTo>
                    <a:lnTo>
                      <a:pt x="390" y="544"/>
                    </a:lnTo>
                    <a:lnTo>
                      <a:pt x="397" y="551"/>
                    </a:lnTo>
                    <a:lnTo>
                      <a:pt x="407" y="549"/>
                    </a:lnTo>
                    <a:lnTo>
                      <a:pt x="417" y="537"/>
                    </a:lnTo>
                    <a:lnTo>
                      <a:pt x="429" y="529"/>
                    </a:lnTo>
                    <a:lnTo>
                      <a:pt x="435" y="522"/>
                    </a:lnTo>
                    <a:lnTo>
                      <a:pt x="433" y="514"/>
                    </a:lnTo>
                    <a:lnTo>
                      <a:pt x="431" y="506"/>
                    </a:lnTo>
                    <a:lnTo>
                      <a:pt x="431" y="497"/>
                    </a:lnTo>
                    <a:lnTo>
                      <a:pt x="438" y="492"/>
                    </a:lnTo>
                    <a:lnTo>
                      <a:pt x="438" y="484"/>
                    </a:lnTo>
                    <a:lnTo>
                      <a:pt x="435" y="478"/>
                    </a:lnTo>
                    <a:lnTo>
                      <a:pt x="439" y="474"/>
                    </a:lnTo>
                    <a:lnTo>
                      <a:pt x="447" y="474"/>
                    </a:lnTo>
                    <a:lnTo>
                      <a:pt x="449" y="470"/>
                    </a:lnTo>
                    <a:lnTo>
                      <a:pt x="449" y="463"/>
                    </a:lnTo>
                    <a:lnTo>
                      <a:pt x="451" y="458"/>
                    </a:lnTo>
                    <a:lnTo>
                      <a:pt x="469" y="460"/>
                    </a:lnTo>
                    <a:lnTo>
                      <a:pt x="475" y="466"/>
                    </a:lnTo>
                    <a:lnTo>
                      <a:pt x="506" y="462"/>
                    </a:lnTo>
                    <a:lnTo>
                      <a:pt x="507" y="456"/>
                    </a:lnTo>
                    <a:lnTo>
                      <a:pt x="498" y="448"/>
                    </a:lnTo>
                    <a:lnTo>
                      <a:pt x="477" y="449"/>
                    </a:lnTo>
                    <a:lnTo>
                      <a:pt x="467" y="448"/>
                    </a:lnTo>
                    <a:lnTo>
                      <a:pt x="464" y="444"/>
                    </a:lnTo>
                    <a:lnTo>
                      <a:pt x="464" y="437"/>
                    </a:lnTo>
                    <a:lnTo>
                      <a:pt x="467" y="433"/>
                    </a:lnTo>
                    <a:lnTo>
                      <a:pt x="475" y="440"/>
                    </a:lnTo>
                    <a:lnTo>
                      <a:pt x="488" y="440"/>
                    </a:lnTo>
                    <a:lnTo>
                      <a:pt x="495" y="440"/>
                    </a:lnTo>
                    <a:lnTo>
                      <a:pt x="503" y="440"/>
                    </a:lnTo>
                    <a:lnTo>
                      <a:pt x="510" y="445"/>
                    </a:lnTo>
                    <a:lnTo>
                      <a:pt x="520" y="450"/>
                    </a:lnTo>
                    <a:lnTo>
                      <a:pt x="528" y="452"/>
                    </a:lnTo>
                    <a:lnTo>
                      <a:pt x="528" y="444"/>
                    </a:lnTo>
                    <a:lnTo>
                      <a:pt x="535" y="440"/>
                    </a:lnTo>
                    <a:lnTo>
                      <a:pt x="532" y="434"/>
                    </a:lnTo>
                    <a:lnTo>
                      <a:pt x="527" y="429"/>
                    </a:lnTo>
                    <a:lnTo>
                      <a:pt x="528" y="424"/>
                    </a:lnTo>
                    <a:lnTo>
                      <a:pt x="531" y="419"/>
                    </a:lnTo>
                    <a:lnTo>
                      <a:pt x="538" y="410"/>
                    </a:lnTo>
                    <a:lnTo>
                      <a:pt x="542" y="416"/>
                    </a:lnTo>
                    <a:lnTo>
                      <a:pt x="538" y="424"/>
                    </a:lnTo>
                    <a:lnTo>
                      <a:pt x="544" y="427"/>
                    </a:lnTo>
                    <a:lnTo>
                      <a:pt x="550" y="429"/>
                    </a:lnTo>
                    <a:lnTo>
                      <a:pt x="556" y="433"/>
                    </a:lnTo>
                    <a:lnTo>
                      <a:pt x="565" y="433"/>
                    </a:lnTo>
                    <a:lnTo>
                      <a:pt x="572" y="431"/>
                    </a:lnTo>
                    <a:lnTo>
                      <a:pt x="575" y="426"/>
                    </a:lnTo>
                    <a:lnTo>
                      <a:pt x="575" y="420"/>
                    </a:lnTo>
                    <a:lnTo>
                      <a:pt x="579" y="416"/>
                    </a:lnTo>
                    <a:lnTo>
                      <a:pt x="587" y="411"/>
                    </a:lnTo>
                    <a:lnTo>
                      <a:pt x="590" y="407"/>
                    </a:lnTo>
                    <a:lnTo>
                      <a:pt x="589" y="401"/>
                    </a:lnTo>
                    <a:lnTo>
                      <a:pt x="592" y="395"/>
                    </a:lnTo>
                    <a:lnTo>
                      <a:pt x="600" y="407"/>
                    </a:lnTo>
                    <a:lnTo>
                      <a:pt x="605" y="415"/>
                    </a:lnTo>
                    <a:lnTo>
                      <a:pt x="607" y="419"/>
                    </a:lnTo>
                    <a:lnTo>
                      <a:pt x="611" y="426"/>
                    </a:lnTo>
                    <a:lnTo>
                      <a:pt x="614" y="432"/>
                    </a:lnTo>
                    <a:lnTo>
                      <a:pt x="614" y="440"/>
                    </a:lnTo>
                    <a:lnTo>
                      <a:pt x="613" y="446"/>
                    </a:lnTo>
                    <a:lnTo>
                      <a:pt x="617" y="453"/>
                    </a:lnTo>
                    <a:lnTo>
                      <a:pt x="625" y="458"/>
                    </a:lnTo>
                    <a:lnTo>
                      <a:pt x="632" y="458"/>
                    </a:lnTo>
                    <a:lnTo>
                      <a:pt x="641" y="456"/>
                    </a:lnTo>
                    <a:lnTo>
                      <a:pt x="655" y="458"/>
                    </a:lnTo>
                    <a:lnTo>
                      <a:pt x="671" y="467"/>
                    </a:lnTo>
                    <a:lnTo>
                      <a:pt x="679" y="466"/>
                    </a:lnTo>
                    <a:lnTo>
                      <a:pt x="685" y="473"/>
                    </a:lnTo>
                    <a:lnTo>
                      <a:pt x="691" y="478"/>
                    </a:lnTo>
                    <a:lnTo>
                      <a:pt x="704" y="484"/>
                    </a:lnTo>
                    <a:lnTo>
                      <a:pt x="712" y="483"/>
                    </a:lnTo>
                    <a:lnTo>
                      <a:pt x="722" y="486"/>
                    </a:lnTo>
                    <a:lnTo>
                      <a:pt x="732" y="494"/>
                    </a:lnTo>
                    <a:lnTo>
                      <a:pt x="746" y="508"/>
                    </a:lnTo>
                    <a:lnTo>
                      <a:pt x="758" y="517"/>
                    </a:lnTo>
                    <a:lnTo>
                      <a:pt x="764" y="505"/>
                    </a:lnTo>
                    <a:lnTo>
                      <a:pt x="767" y="495"/>
                    </a:lnTo>
                    <a:lnTo>
                      <a:pt x="773" y="481"/>
                    </a:lnTo>
                    <a:lnTo>
                      <a:pt x="776" y="462"/>
                    </a:lnTo>
                    <a:lnTo>
                      <a:pt x="778" y="441"/>
                    </a:lnTo>
                    <a:lnTo>
                      <a:pt x="775" y="438"/>
                    </a:lnTo>
                    <a:lnTo>
                      <a:pt x="777" y="413"/>
                    </a:lnTo>
                    <a:lnTo>
                      <a:pt x="777" y="398"/>
                    </a:lnTo>
                    <a:lnTo>
                      <a:pt x="773" y="388"/>
                    </a:lnTo>
                    <a:lnTo>
                      <a:pt x="773" y="373"/>
                    </a:lnTo>
                    <a:lnTo>
                      <a:pt x="767" y="367"/>
                    </a:lnTo>
                    <a:lnTo>
                      <a:pt x="763" y="360"/>
                    </a:lnTo>
                    <a:lnTo>
                      <a:pt x="759" y="351"/>
                    </a:lnTo>
                    <a:lnTo>
                      <a:pt x="759" y="344"/>
                    </a:lnTo>
                    <a:lnTo>
                      <a:pt x="754" y="337"/>
                    </a:lnTo>
                    <a:lnTo>
                      <a:pt x="746" y="337"/>
                    </a:lnTo>
                    <a:lnTo>
                      <a:pt x="739" y="337"/>
                    </a:lnTo>
                    <a:lnTo>
                      <a:pt x="735" y="344"/>
                    </a:lnTo>
                    <a:lnTo>
                      <a:pt x="729" y="345"/>
                    </a:lnTo>
                    <a:lnTo>
                      <a:pt x="721" y="345"/>
                    </a:lnTo>
                    <a:lnTo>
                      <a:pt x="721" y="356"/>
                    </a:lnTo>
                    <a:lnTo>
                      <a:pt x="724" y="363"/>
                    </a:lnTo>
                    <a:lnTo>
                      <a:pt x="722" y="370"/>
                    </a:lnTo>
                    <a:lnTo>
                      <a:pt x="721" y="377"/>
                    </a:lnTo>
                    <a:lnTo>
                      <a:pt x="714" y="380"/>
                    </a:lnTo>
                    <a:lnTo>
                      <a:pt x="708" y="379"/>
                    </a:lnTo>
                    <a:lnTo>
                      <a:pt x="703" y="377"/>
                    </a:lnTo>
                    <a:lnTo>
                      <a:pt x="699" y="375"/>
                    </a:lnTo>
                    <a:lnTo>
                      <a:pt x="695" y="375"/>
                    </a:lnTo>
                    <a:lnTo>
                      <a:pt x="689" y="374"/>
                    </a:lnTo>
                    <a:lnTo>
                      <a:pt x="683" y="373"/>
                    </a:lnTo>
                    <a:lnTo>
                      <a:pt x="677" y="373"/>
                    </a:lnTo>
                    <a:lnTo>
                      <a:pt x="673" y="365"/>
                    </a:lnTo>
                    <a:lnTo>
                      <a:pt x="681" y="360"/>
                    </a:lnTo>
                    <a:lnTo>
                      <a:pt x="685" y="359"/>
                    </a:lnTo>
                    <a:lnTo>
                      <a:pt x="688" y="361"/>
                    </a:lnTo>
                    <a:lnTo>
                      <a:pt x="693" y="360"/>
                    </a:lnTo>
                    <a:lnTo>
                      <a:pt x="704" y="355"/>
                    </a:lnTo>
                    <a:lnTo>
                      <a:pt x="709" y="347"/>
                    </a:lnTo>
                    <a:lnTo>
                      <a:pt x="715" y="337"/>
                    </a:lnTo>
                    <a:lnTo>
                      <a:pt x="721" y="329"/>
                    </a:lnTo>
                    <a:lnTo>
                      <a:pt x="725" y="322"/>
                    </a:lnTo>
                    <a:lnTo>
                      <a:pt x="732" y="316"/>
                    </a:lnTo>
                    <a:lnTo>
                      <a:pt x="732" y="308"/>
                    </a:lnTo>
                    <a:lnTo>
                      <a:pt x="738" y="291"/>
                    </a:lnTo>
                    <a:lnTo>
                      <a:pt x="714" y="258"/>
                    </a:lnTo>
                    <a:lnTo>
                      <a:pt x="691" y="228"/>
                    </a:lnTo>
                    <a:lnTo>
                      <a:pt x="668" y="202"/>
                    </a:lnTo>
                    <a:lnTo>
                      <a:pt x="645" y="180"/>
                    </a:lnTo>
                    <a:lnTo>
                      <a:pt x="628" y="163"/>
                    </a:lnTo>
                    <a:lnTo>
                      <a:pt x="613" y="149"/>
                    </a:lnTo>
                    <a:lnTo>
                      <a:pt x="593" y="134"/>
                    </a:lnTo>
                    <a:lnTo>
                      <a:pt x="574" y="119"/>
                    </a:lnTo>
                    <a:lnTo>
                      <a:pt x="548" y="100"/>
                    </a:lnTo>
                    <a:lnTo>
                      <a:pt x="527" y="86"/>
                    </a:lnTo>
                    <a:lnTo>
                      <a:pt x="506" y="75"/>
                    </a:lnTo>
                    <a:lnTo>
                      <a:pt x="484" y="65"/>
                    </a:lnTo>
                    <a:lnTo>
                      <a:pt x="458" y="52"/>
                    </a:lnTo>
                    <a:lnTo>
                      <a:pt x="421" y="37"/>
                    </a:lnTo>
                    <a:lnTo>
                      <a:pt x="381" y="24"/>
                    </a:lnTo>
                    <a:lnTo>
                      <a:pt x="347" y="15"/>
                    </a:lnTo>
                    <a:lnTo>
                      <a:pt x="322" y="11"/>
                    </a:lnTo>
                    <a:lnTo>
                      <a:pt x="286" y="5"/>
                    </a:lnTo>
                    <a:lnTo>
                      <a:pt x="243" y="1"/>
                    </a:lnTo>
                    <a:lnTo>
                      <a:pt x="187" y="0"/>
                    </a:lnTo>
                    <a:lnTo>
                      <a:pt x="143" y="3"/>
                    </a:lnTo>
                    <a:lnTo>
                      <a:pt x="139" y="11"/>
                    </a:lnTo>
                    <a:lnTo>
                      <a:pt x="130" y="13"/>
                    </a:lnTo>
                    <a:lnTo>
                      <a:pt x="124" y="15"/>
                    </a:lnTo>
                    <a:lnTo>
                      <a:pt x="112" y="15"/>
                    </a:lnTo>
                    <a:lnTo>
                      <a:pt x="101" y="20"/>
                    </a:lnTo>
                    <a:lnTo>
                      <a:pt x="86" y="22"/>
                    </a:lnTo>
                    <a:lnTo>
                      <a:pt x="76" y="33"/>
                    </a:lnTo>
                    <a:lnTo>
                      <a:pt x="75" y="41"/>
                    </a:lnTo>
                    <a:lnTo>
                      <a:pt x="67" y="52"/>
                    </a:lnTo>
                    <a:lnTo>
                      <a:pt x="57" y="52"/>
                    </a:lnTo>
                    <a:lnTo>
                      <a:pt x="47" y="61"/>
                    </a:lnTo>
                    <a:lnTo>
                      <a:pt x="47" y="48"/>
                    </a:lnTo>
                    <a:lnTo>
                      <a:pt x="55" y="28"/>
                    </a:lnTo>
                    <a:lnTo>
                      <a:pt x="57" y="19"/>
                    </a:lnTo>
                    <a:lnTo>
                      <a:pt x="36" y="24"/>
                    </a:lnTo>
                    <a:lnTo>
                      <a:pt x="19" y="29"/>
                    </a:lnTo>
                    <a:lnTo>
                      <a:pt x="21" y="37"/>
                    </a:lnTo>
                    <a:lnTo>
                      <a:pt x="33" y="46"/>
                    </a:lnTo>
                    <a:lnTo>
                      <a:pt x="32" y="52"/>
                    </a:lnTo>
                    <a:lnTo>
                      <a:pt x="29" y="62"/>
                    </a:lnTo>
                    <a:lnTo>
                      <a:pt x="22" y="70"/>
                    </a:lnTo>
                    <a:lnTo>
                      <a:pt x="12" y="79"/>
                    </a:lnTo>
                    <a:lnTo>
                      <a:pt x="11" y="91"/>
                    </a:lnTo>
                    <a:lnTo>
                      <a:pt x="7" y="104"/>
                    </a:lnTo>
                    <a:lnTo>
                      <a:pt x="8" y="113"/>
                    </a:lnTo>
                    <a:lnTo>
                      <a:pt x="21" y="112"/>
                    </a:lnTo>
                    <a:lnTo>
                      <a:pt x="19" y="127"/>
                    </a:lnTo>
                    <a:lnTo>
                      <a:pt x="9" y="133"/>
                    </a:lnTo>
                    <a:lnTo>
                      <a:pt x="0" y="142"/>
                    </a:lnTo>
                    <a:lnTo>
                      <a:pt x="11" y="152"/>
                    </a:lnTo>
                    <a:lnTo>
                      <a:pt x="23" y="141"/>
                    </a:lnTo>
                    <a:lnTo>
                      <a:pt x="29" y="140"/>
                    </a:lnTo>
                    <a:lnTo>
                      <a:pt x="40" y="137"/>
                    </a:lnTo>
                    <a:lnTo>
                      <a:pt x="49" y="133"/>
                    </a:lnTo>
                    <a:lnTo>
                      <a:pt x="57" y="133"/>
                    </a:lnTo>
                    <a:lnTo>
                      <a:pt x="67" y="124"/>
                    </a:lnTo>
                    <a:lnTo>
                      <a:pt x="75" y="111"/>
                    </a:lnTo>
                    <a:lnTo>
                      <a:pt x="84" y="109"/>
                    </a:lnTo>
                    <a:lnTo>
                      <a:pt x="92" y="105"/>
                    </a:lnTo>
                    <a:lnTo>
                      <a:pt x="104" y="102"/>
                    </a:lnTo>
                    <a:lnTo>
                      <a:pt x="108" y="105"/>
                    </a:lnTo>
                    <a:lnTo>
                      <a:pt x="115" y="104"/>
                    </a:lnTo>
                    <a:lnTo>
                      <a:pt x="121" y="101"/>
                    </a:lnTo>
                    <a:lnTo>
                      <a:pt x="135" y="101"/>
                    </a:lnTo>
                    <a:lnTo>
                      <a:pt x="140" y="103"/>
                    </a:lnTo>
                    <a:lnTo>
                      <a:pt x="154" y="104"/>
                    </a:lnTo>
                    <a:lnTo>
                      <a:pt x="164" y="101"/>
                    </a:lnTo>
                    <a:lnTo>
                      <a:pt x="172" y="93"/>
                    </a:lnTo>
                    <a:lnTo>
                      <a:pt x="185" y="95"/>
                    </a:lnTo>
                    <a:lnTo>
                      <a:pt x="196" y="93"/>
                    </a:lnTo>
                    <a:lnTo>
                      <a:pt x="203" y="93"/>
                    </a:lnTo>
                    <a:lnTo>
                      <a:pt x="201" y="104"/>
                    </a:lnTo>
                    <a:lnTo>
                      <a:pt x="206" y="107"/>
                    </a:lnTo>
                    <a:lnTo>
                      <a:pt x="212" y="111"/>
                    </a:lnTo>
                    <a:lnTo>
                      <a:pt x="220" y="106"/>
                    </a:lnTo>
                    <a:lnTo>
                      <a:pt x="229" y="109"/>
                    </a:lnTo>
                    <a:lnTo>
                      <a:pt x="237" y="114"/>
                    </a:lnTo>
                    <a:lnTo>
                      <a:pt x="248" y="116"/>
                    </a:lnTo>
                    <a:lnTo>
                      <a:pt x="265" y="119"/>
                    </a:lnTo>
                    <a:lnTo>
                      <a:pt x="245" y="122"/>
                    </a:lnTo>
                    <a:lnTo>
                      <a:pt x="237" y="124"/>
                    </a:lnTo>
                    <a:lnTo>
                      <a:pt x="234" y="128"/>
                    </a:lnTo>
                    <a:lnTo>
                      <a:pt x="240" y="141"/>
                    </a:lnTo>
                    <a:lnTo>
                      <a:pt x="246" y="148"/>
                    </a:lnTo>
                    <a:lnTo>
                      <a:pt x="260" y="147"/>
                    </a:lnTo>
                    <a:lnTo>
                      <a:pt x="269" y="149"/>
                    </a:lnTo>
                    <a:lnTo>
                      <a:pt x="281" y="155"/>
                    </a:lnTo>
                    <a:lnTo>
                      <a:pt x="294" y="155"/>
                    </a:lnTo>
                    <a:lnTo>
                      <a:pt x="301" y="156"/>
                    </a:lnTo>
                    <a:lnTo>
                      <a:pt x="319" y="145"/>
                    </a:lnTo>
                    <a:lnTo>
                      <a:pt x="324" y="146"/>
                    </a:lnTo>
                    <a:lnTo>
                      <a:pt x="314" y="155"/>
                    </a:lnTo>
                    <a:lnTo>
                      <a:pt x="325" y="167"/>
                    </a:lnTo>
                    <a:lnTo>
                      <a:pt x="344" y="163"/>
                    </a:lnTo>
                    <a:lnTo>
                      <a:pt x="348" y="161"/>
                    </a:lnTo>
                    <a:lnTo>
                      <a:pt x="348" y="152"/>
                    </a:lnTo>
                    <a:lnTo>
                      <a:pt x="356" y="155"/>
                    </a:lnTo>
                    <a:lnTo>
                      <a:pt x="369" y="165"/>
                    </a:lnTo>
                    <a:lnTo>
                      <a:pt x="356" y="163"/>
                    </a:lnTo>
                    <a:lnTo>
                      <a:pt x="352" y="166"/>
                    </a:lnTo>
                    <a:lnTo>
                      <a:pt x="347" y="168"/>
                    </a:lnTo>
                    <a:lnTo>
                      <a:pt x="340" y="170"/>
                    </a:lnTo>
                    <a:lnTo>
                      <a:pt x="332" y="171"/>
                    </a:lnTo>
                    <a:lnTo>
                      <a:pt x="324" y="177"/>
                    </a:lnTo>
                    <a:lnTo>
                      <a:pt x="332" y="181"/>
                    </a:lnTo>
                    <a:lnTo>
                      <a:pt x="357" y="181"/>
                    </a:lnTo>
                    <a:lnTo>
                      <a:pt x="355" y="190"/>
                    </a:lnTo>
                    <a:lnTo>
                      <a:pt x="352" y="202"/>
                    </a:lnTo>
                    <a:lnTo>
                      <a:pt x="360" y="203"/>
                    </a:lnTo>
                    <a:lnTo>
                      <a:pt x="365" y="208"/>
                    </a:lnTo>
                    <a:lnTo>
                      <a:pt x="368" y="220"/>
                    </a:lnTo>
                    <a:lnTo>
                      <a:pt x="373" y="226"/>
                    </a:lnTo>
                    <a:lnTo>
                      <a:pt x="372" y="233"/>
                    </a:lnTo>
                    <a:lnTo>
                      <a:pt x="372" y="241"/>
                    </a:lnTo>
                    <a:lnTo>
                      <a:pt x="396" y="262"/>
                    </a:lnTo>
                    <a:lnTo>
                      <a:pt x="394" y="270"/>
                    </a:lnTo>
                    <a:lnTo>
                      <a:pt x="391" y="274"/>
                    </a:lnTo>
                    <a:lnTo>
                      <a:pt x="386" y="272"/>
                    </a:lnTo>
                    <a:lnTo>
                      <a:pt x="381" y="270"/>
                    </a:lnTo>
                    <a:lnTo>
                      <a:pt x="376" y="270"/>
                    </a:lnTo>
                    <a:lnTo>
                      <a:pt x="374" y="270"/>
                    </a:lnTo>
                    <a:lnTo>
                      <a:pt x="383" y="260"/>
                    </a:lnTo>
                    <a:lnTo>
                      <a:pt x="381" y="254"/>
                    </a:lnTo>
                    <a:lnTo>
                      <a:pt x="373" y="252"/>
                    </a:lnTo>
                    <a:lnTo>
                      <a:pt x="369" y="252"/>
                    </a:lnTo>
                    <a:lnTo>
                      <a:pt x="364" y="254"/>
                    </a:lnTo>
                    <a:lnTo>
                      <a:pt x="356" y="258"/>
                    </a:lnTo>
                    <a:lnTo>
                      <a:pt x="352" y="262"/>
                    </a:lnTo>
                    <a:lnTo>
                      <a:pt x="342" y="263"/>
                    </a:lnTo>
                    <a:lnTo>
                      <a:pt x="335" y="263"/>
                    </a:lnTo>
                    <a:lnTo>
                      <a:pt x="336" y="272"/>
                    </a:lnTo>
                    <a:lnTo>
                      <a:pt x="336" y="282"/>
                    </a:lnTo>
                    <a:lnTo>
                      <a:pt x="335" y="292"/>
                    </a:lnTo>
                    <a:lnTo>
                      <a:pt x="336" y="301"/>
                    </a:lnTo>
                    <a:lnTo>
                      <a:pt x="340" y="308"/>
                    </a:lnTo>
                    <a:lnTo>
                      <a:pt x="339" y="315"/>
                    </a:lnTo>
                    <a:lnTo>
                      <a:pt x="343" y="320"/>
                    </a:lnTo>
                    <a:lnTo>
                      <a:pt x="349" y="325"/>
                    </a:lnTo>
                    <a:lnTo>
                      <a:pt x="348" y="331"/>
                    </a:lnTo>
                    <a:lnTo>
                      <a:pt x="355" y="334"/>
                    </a:lnTo>
                    <a:lnTo>
                      <a:pt x="351" y="344"/>
                    </a:lnTo>
                    <a:lnTo>
                      <a:pt x="352" y="355"/>
                    </a:lnTo>
                    <a:lnTo>
                      <a:pt x="357" y="363"/>
                    </a:lnTo>
                    <a:lnTo>
                      <a:pt x="367" y="377"/>
                    </a:lnTo>
                    <a:lnTo>
                      <a:pt x="371" y="377"/>
                    </a:lnTo>
                    <a:lnTo>
                      <a:pt x="376" y="379"/>
                    </a:lnTo>
                    <a:lnTo>
                      <a:pt x="385" y="369"/>
                    </a:lnTo>
                    <a:lnTo>
                      <a:pt x="391" y="365"/>
                    </a:lnTo>
                    <a:lnTo>
                      <a:pt x="399" y="372"/>
                    </a:lnTo>
                    <a:lnTo>
                      <a:pt x="404" y="373"/>
                    </a:lnTo>
                    <a:lnTo>
                      <a:pt x="413" y="371"/>
                    </a:lnTo>
                    <a:lnTo>
                      <a:pt x="413" y="363"/>
                    </a:lnTo>
                    <a:lnTo>
                      <a:pt x="405" y="354"/>
                    </a:lnTo>
                    <a:lnTo>
                      <a:pt x="399" y="347"/>
                    </a:lnTo>
                    <a:lnTo>
                      <a:pt x="397" y="341"/>
                    </a:lnTo>
                    <a:lnTo>
                      <a:pt x="389" y="334"/>
                    </a:lnTo>
                    <a:lnTo>
                      <a:pt x="383" y="333"/>
                    </a:lnTo>
                    <a:lnTo>
                      <a:pt x="381" y="323"/>
                    </a:lnTo>
                    <a:lnTo>
                      <a:pt x="376" y="317"/>
                    </a:lnTo>
                    <a:lnTo>
                      <a:pt x="372" y="312"/>
                    </a:lnTo>
                    <a:lnTo>
                      <a:pt x="371" y="300"/>
                    </a:lnTo>
                    <a:lnTo>
                      <a:pt x="373" y="298"/>
                    </a:lnTo>
                    <a:lnTo>
                      <a:pt x="381" y="306"/>
                    </a:lnTo>
                    <a:lnTo>
                      <a:pt x="381" y="312"/>
                    </a:lnTo>
                    <a:lnTo>
                      <a:pt x="386" y="319"/>
                    </a:lnTo>
                    <a:lnTo>
                      <a:pt x="392" y="324"/>
                    </a:lnTo>
                    <a:lnTo>
                      <a:pt x="396" y="329"/>
                    </a:lnTo>
                    <a:lnTo>
                      <a:pt x="401" y="323"/>
                    </a:lnTo>
                    <a:lnTo>
                      <a:pt x="404" y="320"/>
                    </a:lnTo>
                    <a:lnTo>
                      <a:pt x="409" y="319"/>
                    </a:lnTo>
                    <a:lnTo>
                      <a:pt x="411" y="314"/>
                    </a:lnTo>
                    <a:lnTo>
                      <a:pt x="417" y="312"/>
                    </a:lnTo>
                    <a:lnTo>
                      <a:pt x="413" y="319"/>
                    </a:lnTo>
                    <a:lnTo>
                      <a:pt x="415" y="325"/>
                    </a:lnTo>
                    <a:lnTo>
                      <a:pt x="421" y="329"/>
                    </a:lnTo>
                    <a:lnTo>
                      <a:pt x="421" y="334"/>
                    </a:lnTo>
                    <a:lnTo>
                      <a:pt x="415" y="341"/>
                    </a:lnTo>
                    <a:lnTo>
                      <a:pt x="417" y="347"/>
                    </a:lnTo>
                    <a:lnTo>
                      <a:pt x="425" y="351"/>
                    </a:lnTo>
                    <a:lnTo>
                      <a:pt x="429" y="356"/>
                    </a:lnTo>
                    <a:lnTo>
                      <a:pt x="425" y="363"/>
                    </a:lnTo>
                    <a:lnTo>
                      <a:pt x="421" y="371"/>
                    </a:lnTo>
                    <a:lnTo>
                      <a:pt x="421" y="376"/>
                    </a:lnTo>
                    <a:lnTo>
                      <a:pt x="418" y="381"/>
                    </a:lnTo>
                    <a:lnTo>
                      <a:pt x="415" y="388"/>
                    </a:lnTo>
                    <a:lnTo>
                      <a:pt x="411" y="392"/>
                    </a:lnTo>
                    <a:lnTo>
                      <a:pt x="407" y="388"/>
                    </a:lnTo>
                    <a:lnTo>
                      <a:pt x="399" y="388"/>
                    </a:lnTo>
                    <a:lnTo>
                      <a:pt x="395" y="383"/>
                    </a:lnTo>
                    <a:lnTo>
                      <a:pt x="393" y="377"/>
                    </a:lnTo>
                    <a:lnTo>
                      <a:pt x="388" y="375"/>
                    </a:lnTo>
                    <a:lnTo>
                      <a:pt x="386" y="379"/>
                    </a:lnTo>
                    <a:lnTo>
                      <a:pt x="389" y="383"/>
                    </a:lnTo>
                    <a:lnTo>
                      <a:pt x="390" y="389"/>
                    </a:lnTo>
                    <a:lnTo>
                      <a:pt x="390" y="394"/>
                    </a:lnTo>
                    <a:lnTo>
                      <a:pt x="395" y="393"/>
                    </a:lnTo>
                    <a:lnTo>
                      <a:pt x="399" y="395"/>
                    </a:lnTo>
                    <a:lnTo>
                      <a:pt x="399" y="402"/>
                    </a:lnTo>
                    <a:lnTo>
                      <a:pt x="394" y="409"/>
                    </a:lnTo>
                    <a:lnTo>
                      <a:pt x="396" y="419"/>
                    </a:lnTo>
                    <a:lnTo>
                      <a:pt x="393" y="431"/>
                    </a:lnTo>
                    <a:lnTo>
                      <a:pt x="395" y="444"/>
                    </a:lnTo>
                    <a:lnTo>
                      <a:pt x="393" y="450"/>
                    </a:lnTo>
                    <a:lnTo>
                      <a:pt x="386" y="456"/>
                    </a:lnTo>
                    <a:lnTo>
                      <a:pt x="386" y="462"/>
                    </a:lnTo>
                    <a:lnTo>
                      <a:pt x="390" y="470"/>
                    </a:lnTo>
                    <a:lnTo>
                      <a:pt x="397" y="472"/>
                    </a:lnTo>
                    <a:lnTo>
                      <a:pt x="405" y="476"/>
                    </a:lnTo>
                    <a:lnTo>
                      <a:pt x="408" y="484"/>
                    </a:lnTo>
                    <a:lnTo>
                      <a:pt x="405" y="487"/>
                    </a:lnTo>
                    <a:lnTo>
                      <a:pt x="396" y="496"/>
                    </a:lnTo>
                    <a:lnTo>
                      <a:pt x="387" y="501"/>
                    </a:lnTo>
                    <a:lnTo>
                      <a:pt x="378" y="513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002" name="Group 37"/>
              <p:cNvGrpSpPr>
                <a:grpSpLocks/>
              </p:cNvGrpSpPr>
              <p:nvPr/>
            </p:nvGrpSpPr>
            <p:grpSpPr bwMode="auto">
              <a:xfrm>
                <a:off x="4210" y="2454"/>
                <a:ext cx="262" cy="297"/>
                <a:chOff x="4210" y="2454"/>
                <a:chExt cx="262" cy="297"/>
              </a:xfrm>
            </p:grpSpPr>
            <p:sp>
              <p:nvSpPr>
                <p:cNvPr id="42004" name="Freeform 38"/>
                <p:cNvSpPr>
                  <a:spLocks/>
                </p:cNvSpPr>
                <p:nvPr/>
              </p:nvSpPr>
              <p:spPr bwMode="auto">
                <a:xfrm>
                  <a:off x="4262" y="2687"/>
                  <a:ext cx="19" cy="25"/>
                </a:xfrm>
                <a:custGeom>
                  <a:avLst/>
                  <a:gdLst>
                    <a:gd name="T0" fmla="*/ 2 w 19"/>
                    <a:gd name="T1" fmla="*/ 0 h 25"/>
                    <a:gd name="T2" fmla="*/ 0 w 19"/>
                    <a:gd name="T3" fmla="*/ 9 h 25"/>
                    <a:gd name="T4" fmla="*/ 2 w 19"/>
                    <a:gd name="T5" fmla="*/ 20 h 25"/>
                    <a:gd name="T6" fmla="*/ 7 w 19"/>
                    <a:gd name="T7" fmla="*/ 20 h 25"/>
                    <a:gd name="T8" fmla="*/ 18 w 19"/>
                    <a:gd name="T9" fmla="*/ 24 h 25"/>
                    <a:gd name="T10" fmla="*/ 14 w 19"/>
                    <a:gd name="T11" fmla="*/ 14 h 25"/>
                    <a:gd name="T12" fmla="*/ 16 w 19"/>
                    <a:gd name="T13" fmla="*/ 10 h 25"/>
                    <a:gd name="T14" fmla="*/ 2 w 19"/>
                    <a:gd name="T15" fmla="*/ 0 h 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"/>
                    <a:gd name="T25" fmla="*/ 0 h 25"/>
                    <a:gd name="T26" fmla="*/ 19 w 19"/>
                    <a:gd name="T27" fmla="*/ 25 h 2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" h="25">
                      <a:moveTo>
                        <a:pt x="2" y="0"/>
                      </a:moveTo>
                      <a:lnTo>
                        <a:pt x="0" y="9"/>
                      </a:lnTo>
                      <a:lnTo>
                        <a:pt x="2" y="20"/>
                      </a:lnTo>
                      <a:lnTo>
                        <a:pt x="7" y="20"/>
                      </a:lnTo>
                      <a:lnTo>
                        <a:pt x="18" y="24"/>
                      </a:lnTo>
                      <a:lnTo>
                        <a:pt x="14" y="14"/>
                      </a:lnTo>
                      <a:lnTo>
                        <a:pt x="16" y="10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05" name="Freeform 39"/>
                <p:cNvSpPr>
                  <a:spLocks/>
                </p:cNvSpPr>
                <p:nvPr/>
              </p:nvSpPr>
              <p:spPr bwMode="auto">
                <a:xfrm>
                  <a:off x="4263" y="2660"/>
                  <a:ext cx="48" cy="58"/>
                </a:xfrm>
                <a:custGeom>
                  <a:avLst/>
                  <a:gdLst>
                    <a:gd name="T0" fmla="*/ 2 w 48"/>
                    <a:gd name="T1" fmla="*/ 0 h 58"/>
                    <a:gd name="T2" fmla="*/ 17 w 48"/>
                    <a:gd name="T3" fmla="*/ 8 h 58"/>
                    <a:gd name="T4" fmla="*/ 22 w 48"/>
                    <a:gd name="T5" fmla="*/ 8 h 58"/>
                    <a:gd name="T6" fmla="*/ 23 w 48"/>
                    <a:gd name="T7" fmla="*/ 16 h 58"/>
                    <a:gd name="T8" fmla="*/ 28 w 48"/>
                    <a:gd name="T9" fmla="*/ 22 h 58"/>
                    <a:gd name="T10" fmla="*/ 33 w 48"/>
                    <a:gd name="T11" fmla="*/ 27 h 58"/>
                    <a:gd name="T12" fmla="*/ 39 w 48"/>
                    <a:gd name="T13" fmla="*/ 26 h 58"/>
                    <a:gd name="T14" fmla="*/ 46 w 48"/>
                    <a:gd name="T15" fmla="*/ 32 h 58"/>
                    <a:gd name="T16" fmla="*/ 44 w 48"/>
                    <a:gd name="T17" fmla="*/ 39 h 58"/>
                    <a:gd name="T18" fmla="*/ 47 w 48"/>
                    <a:gd name="T19" fmla="*/ 43 h 58"/>
                    <a:gd name="T20" fmla="*/ 39 w 48"/>
                    <a:gd name="T21" fmla="*/ 50 h 58"/>
                    <a:gd name="T22" fmla="*/ 33 w 48"/>
                    <a:gd name="T23" fmla="*/ 57 h 58"/>
                    <a:gd name="T24" fmla="*/ 28 w 48"/>
                    <a:gd name="T25" fmla="*/ 57 h 58"/>
                    <a:gd name="T26" fmla="*/ 27 w 48"/>
                    <a:gd name="T27" fmla="*/ 53 h 58"/>
                    <a:gd name="T28" fmla="*/ 29 w 48"/>
                    <a:gd name="T29" fmla="*/ 47 h 58"/>
                    <a:gd name="T30" fmla="*/ 27 w 48"/>
                    <a:gd name="T31" fmla="*/ 41 h 58"/>
                    <a:gd name="T32" fmla="*/ 26 w 48"/>
                    <a:gd name="T33" fmla="*/ 30 h 58"/>
                    <a:gd name="T34" fmla="*/ 19 w 48"/>
                    <a:gd name="T35" fmla="*/ 25 h 58"/>
                    <a:gd name="T36" fmla="*/ 11 w 48"/>
                    <a:gd name="T37" fmla="*/ 24 h 58"/>
                    <a:gd name="T38" fmla="*/ 10 w 48"/>
                    <a:gd name="T39" fmla="*/ 20 h 58"/>
                    <a:gd name="T40" fmla="*/ 7 w 48"/>
                    <a:gd name="T41" fmla="*/ 16 h 58"/>
                    <a:gd name="T42" fmla="*/ 0 w 48"/>
                    <a:gd name="T43" fmla="*/ 12 h 58"/>
                    <a:gd name="T44" fmla="*/ 2 w 48"/>
                    <a:gd name="T45" fmla="*/ 0 h 5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48"/>
                    <a:gd name="T70" fmla="*/ 0 h 58"/>
                    <a:gd name="T71" fmla="*/ 48 w 48"/>
                    <a:gd name="T72" fmla="*/ 58 h 5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48" h="58">
                      <a:moveTo>
                        <a:pt x="2" y="0"/>
                      </a:moveTo>
                      <a:lnTo>
                        <a:pt x="17" y="8"/>
                      </a:lnTo>
                      <a:lnTo>
                        <a:pt x="22" y="8"/>
                      </a:lnTo>
                      <a:lnTo>
                        <a:pt x="23" y="16"/>
                      </a:lnTo>
                      <a:lnTo>
                        <a:pt x="28" y="22"/>
                      </a:lnTo>
                      <a:lnTo>
                        <a:pt x="33" y="27"/>
                      </a:lnTo>
                      <a:lnTo>
                        <a:pt x="39" y="26"/>
                      </a:lnTo>
                      <a:lnTo>
                        <a:pt x="46" y="32"/>
                      </a:lnTo>
                      <a:lnTo>
                        <a:pt x="44" y="39"/>
                      </a:lnTo>
                      <a:lnTo>
                        <a:pt x="47" y="43"/>
                      </a:lnTo>
                      <a:lnTo>
                        <a:pt x="39" y="50"/>
                      </a:lnTo>
                      <a:lnTo>
                        <a:pt x="33" y="57"/>
                      </a:lnTo>
                      <a:lnTo>
                        <a:pt x="28" y="57"/>
                      </a:lnTo>
                      <a:lnTo>
                        <a:pt x="27" y="53"/>
                      </a:lnTo>
                      <a:lnTo>
                        <a:pt x="29" y="47"/>
                      </a:lnTo>
                      <a:lnTo>
                        <a:pt x="27" y="41"/>
                      </a:lnTo>
                      <a:lnTo>
                        <a:pt x="26" y="30"/>
                      </a:lnTo>
                      <a:lnTo>
                        <a:pt x="19" y="25"/>
                      </a:lnTo>
                      <a:lnTo>
                        <a:pt x="11" y="24"/>
                      </a:lnTo>
                      <a:lnTo>
                        <a:pt x="10" y="20"/>
                      </a:lnTo>
                      <a:lnTo>
                        <a:pt x="7" y="16"/>
                      </a:lnTo>
                      <a:lnTo>
                        <a:pt x="0" y="12"/>
                      </a:lnTo>
                      <a:lnTo>
                        <a:pt x="2" y="0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06" name="Freeform 40"/>
                <p:cNvSpPr>
                  <a:spLocks/>
                </p:cNvSpPr>
                <p:nvPr/>
              </p:nvSpPr>
              <p:spPr bwMode="auto">
                <a:xfrm>
                  <a:off x="4381" y="2731"/>
                  <a:ext cx="17" cy="17"/>
                </a:xfrm>
                <a:custGeom>
                  <a:avLst/>
                  <a:gdLst>
                    <a:gd name="T0" fmla="*/ 0 w 17"/>
                    <a:gd name="T1" fmla="*/ 0 h 17"/>
                    <a:gd name="T2" fmla="*/ 2 w 17"/>
                    <a:gd name="T3" fmla="*/ 14 h 17"/>
                    <a:gd name="T4" fmla="*/ 16 w 17"/>
                    <a:gd name="T5" fmla="*/ 16 h 17"/>
                    <a:gd name="T6" fmla="*/ 0 w 17"/>
                    <a:gd name="T7" fmla="*/ 0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17"/>
                    <a:gd name="T14" fmla="*/ 17 w 17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17">
                      <a:moveTo>
                        <a:pt x="0" y="0"/>
                      </a:moveTo>
                      <a:lnTo>
                        <a:pt x="2" y="14"/>
                      </a:lnTo>
                      <a:lnTo>
                        <a:pt x="16" y="1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07" name="Freeform 41"/>
                <p:cNvSpPr>
                  <a:spLocks/>
                </p:cNvSpPr>
                <p:nvPr/>
              </p:nvSpPr>
              <p:spPr bwMode="auto">
                <a:xfrm>
                  <a:off x="4414" y="2734"/>
                  <a:ext cx="18" cy="17"/>
                </a:xfrm>
                <a:custGeom>
                  <a:avLst/>
                  <a:gdLst>
                    <a:gd name="T0" fmla="*/ 0 w 18"/>
                    <a:gd name="T1" fmla="*/ 13 h 17"/>
                    <a:gd name="T2" fmla="*/ 9 w 18"/>
                    <a:gd name="T3" fmla="*/ 0 h 17"/>
                    <a:gd name="T4" fmla="*/ 17 w 18"/>
                    <a:gd name="T5" fmla="*/ 3 h 17"/>
                    <a:gd name="T6" fmla="*/ 11 w 18"/>
                    <a:gd name="T7" fmla="*/ 16 h 17"/>
                    <a:gd name="T8" fmla="*/ 0 w 18"/>
                    <a:gd name="T9" fmla="*/ 13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"/>
                    <a:gd name="T16" fmla="*/ 0 h 17"/>
                    <a:gd name="T17" fmla="*/ 18 w 18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" h="17">
                      <a:moveTo>
                        <a:pt x="0" y="13"/>
                      </a:moveTo>
                      <a:lnTo>
                        <a:pt x="9" y="0"/>
                      </a:lnTo>
                      <a:lnTo>
                        <a:pt x="17" y="3"/>
                      </a:lnTo>
                      <a:lnTo>
                        <a:pt x="11" y="16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08" name="Freeform 42"/>
                <p:cNvSpPr>
                  <a:spLocks/>
                </p:cNvSpPr>
                <p:nvPr/>
              </p:nvSpPr>
              <p:spPr bwMode="auto">
                <a:xfrm>
                  <a:off x="4453" y="2709"/>
                  <a:ext cx="19" cy="19"/>
                </a:xfrm>
                <a:custGeom>
                  <a:avLst/>
                  <a:gdLst>
                    <a:gd name="T0" fmla="*/ 0 w 19"/>
                    <a:gd name="T1" fmla="*/ 12 h 19"/>
                    <a:gd name="T2" fmla="*/ 18 w 19"/>
                    <a:gd name="T3" fmla="*/ 18 h 19"/>
                    <a:gd name="T4" fmla="*/ 8 w 19"/>
                    <a:gd name="T5" fmla="*/ 0 h 19"/>
                    <a:gd name="T6" fmla="*/ 0 w 19"/>
                    <a:gd name="T7" fmla="*/ 12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19"/>
                    <a:gd name="T14" fmla="*/ 19 w 19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19">
                      <a:moveTo>
                        <a:pt x="0" y="12"/>
                      </a:moveTo>
                      <a:lnTo>
                        <a:pt x="18" y="18"/>
                      </a:lnTo>
                      <a:lnTo>
                        <a:pt x="8" y="0"/>
                      </a:lnTo>
                      <a:lnTo>
                        <a:pt x="0" y="12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09" name="Freeform 43"/>
                <p:cNvSpPr>
                  <a:spLocks/>
                </p:cNvSpPr>
                <p:nvPr/>
              </p:nvSpPr>
              <p:spPr bwMode="auto">
                <a:xfrm>
                  <a:off x="4210" y="2454"/>
                  <a:ext cx="58" cy="27"/>
                </a:xfrm>
                <a:custGeom>
                  <a:avLst/>
                  <a:gdLst>
                    <a:gd name="T0" fmla="*/ 0 w 58"/>
                    <a:gd name="T1" fmla="*/ 16 h 27"/>
                    <a:gd name="T2" fmla="*/ 26 w 58"/>
                    <a:gd name="T3" fmla="*/ 18 h 27"/>
                    <a:gd name="T4" fmla="*/ 35 w 58"/>
                    <a:gd name="T5" fmla="*/ 24 h 27"/>
                    <a:gd name="T6" fmla="*/ 43 w 58"/>
                    <a:gd name="T7" fmla="*/ 26 h 27"/>
                    <a:gd name="T8" fmla="*/ 57 w 58"/>
                    <a:gd name="T9" fmla="*/ 20 h 27"/>
                    <a:gd name="T10" fmla="*/ 49 w 58"/>
                    <a:gd name="T11" fmla="*/ 12 h 27"/>
                    <a:gd name="T12" fmla="*/ 37 w 58"/>
                    <a:gd name="T13" fmla="*/ 12 h 27"/>
                    <a:gd name="T14" fmla="*/ 33 w 58"/>
                    <a:gd name="T15" fmla="*/ 0 h 27"/>
                    <a:gd name="T16" fmla="*/ 23 w 58"/>
                    <a:gd name="T17" fmla="*/ 2 h 27"/>
                    <a:gd name="T18" fmla="*/ 0 w 58"/>
                    <a:gd name="T19" fmla="*/ 16 h 2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8"/>
                    <a:gd name="T31" fmla="*/ 0 h 27"/>
                    <a:gd name="T32" fmla="*/ 58 w 58"/>
                    <a:gd name="T33" fmla="*/ 27 h 2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8" h="27">
                      <a:moveTo>
                        <a:pt x="0" y="16"/>
                      </a:moveTo>
                      <a:lnTo>
                        <a:pt x="26" y="18"/>
                      </a:lnTo>
                      <a:lnTo>
                        <a:pt x="35" y="24"/>
                      </a:lnTo>
                      <a:lnTo>
                        <a:pt x="43" y="26"/>
                      </a:lnTo>
                      <a:lnTo>
                        <a:pt x="57" y="20"/>
                      </a:lnTo>
                      <a:lnTo>
                        <a:pt x="49" y="12"/>
                      </a:lnTo>
                      <a:lnTo>
                        <a:pt x="37" y="12"/>
                      </a:lnTo>
                      <a:lnTo>
                        <a:pt x="33" y="0"/>
                      </a:lnTo>
                      <a:lnTo>
                        <a:pt x="23" y="2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008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003" name="Freeform 44"/>
              <p:cNvSpPr>
                <a:spLocks/>
              </p:cNvSpPr>
              <p:nvPr/>
            </p:nvSpPr>
            <p:spPr bwMode="auto">
              <a:xfrm>
                <a:off x="4463" y="2521"/>
                <a:ext cx="90" cy="63"/>
              </a:xfrm>
              <a:custGeom>
                <a:avLst/>
                <a:gdLst>
                  <a:gd name="T0" fmla="*/ 86 w 90"/>
                  <a:gd name="T1" fmla="*/ 39 h 63"/>
                  <a:gd name="T2" fmla="*/ 89 w 90"/>
                  <a:gd name="T3" fmla="*/ 56 h 63"/>
                  <a:gd name="T4" fmla="*/ 79 w 90"/>
                  <a:gd name="T5" fmla="*/ 60 h 63"/>
                  <a:gd name="T6" fmla="*/ 68 w 90"/>
                  <a:gd name="T7" fmla="*/ 62 h 63"/>
                  <a:gd name="T8" fmla="*/ 59 w 90"/>
                  <a:gd name="T9" fmla="*/ 57 h 63"/>
                  <a:gd name="T10" fmla="*/ 53 w 90"/>
                  <a:gd name="T11" fmla="*/ 49 h 63"/>
                  <a:gd name="T12" fmla="*/ 49 w 90"/>
                  <a:gd name="T13" fmla="*/ 44 h 63"/>
                  <a:gd name="T14" fmla="*/ 36 w 90"/>
                  <a:gd name="T15" fmla="*/ 46 h 63"/>
                  <a:gd name="T16" fmla="*/ 25 w 90"/>
                  <a:gd name="T17" fmla="*/ 47 h 63"/>
                  <a:gd name="T18" fmla="*/ 16 w 90"/>
                  <a:gd name="T19" fmla="*/ 44 h 63"/>
                  <a:gd name="T20" fmla="*/ 12 w 90"/>
                  <a:gd name="T21" fmla="*/ 37 h 63"/>
                  <a:gd name="T22" fmla="*/ 0 w 90"/>
                  <a:gd name="T23" fmla="*/ 36 h 63"/>
                  <a:gd name="T24" fmla="*/ 0 w 90"/>
                  <a:gd name="T25" fmla="*/ 28 h 63"/>
                  <a:gd name="T26" fmla="*/ 3 w 90"/>
                  <a:gd name="T27" fmla="*/ 23 h 63"/>
                  <a:gd name="T28" fmla="*/ 0 w 90"/>
                  <a:gd name="T29" fmla="*/ 16 h 63"/>
                  <a:gd name="T30" fmla="*/ 2 w 90"/>
                  <a:gd name="T31" fmla="*/ 10 h 63"/>
                  <a:gd name="T32" fmla="*/ 4 w 90"/>
                  <a:gd name="T33" fmla="*/ 6 h 63"/>
                  <a:gd name="T34" fmla="*/ 12 w 90"/>
                  <a:gd name="T35" fmla="*/ 0 h 63"/>
                  <a:gd name="T36" fmla="*/ 21 w 90"/>
                  <a:gd name="T37" fmla="*/ 2 h 63"/>
                  <a:gd name="T38" fmla="*/ 21 w 90"/>
                  <a:gd name="T39" fmla="*/ 10 h 63"/>
                  <a:gd name="T40" fmla="*/ 20 w 90"/>
                  <a:gd name="T41" fmla="*/ 16 h 63"/>
                  <a:gd name="T42" fmla="*/ 23 w 90"/>
                  <a:gd name="T43" fmla="*/ 19 h 63"/>
                  <a:gd name="T44" fmla="*/ 29 w 90"/>
                  <a:gd name="T45" fmla="*/ 20 h 63"/>
                  <a:gd name="T46" fmla="*/ 33 w 90"/>
                  <a:gd name="T47" fmla="*/ 22 h 63"/>
                  <a:gd name="T48" fmla="*/ 38 w 90"/>
                  <a:gd name="T49" fmla="*/ 20 h 63"/>
                  <a:gd name="T50" fmla="*/ 42 w 90"/>
                  <a:gd name="T51" fmla="*/ 20 h 63"/>
                  <a:gd name="T52" fmla="*/ 46 w 90"/>
                  <a:gd name="T53" fmla="*/ 14 h 63"/>
                  <a:gd name="T54" fmla="*/ 51 w 90"/>
                  <a:gd name="T55" fmla="*/ 16 h 63"/>
                  <a:gd name="T56" fmla="*/ 55 w 90"/>
                  <a:gd name="T57" fmla="*/ 22 h 63"/>
                  <a:gd name="T58" fmla="*/ 54 w 90"/>
                  <a:gd name="T59" fmla="*/ 26 h 63"/>
                  <a:gd name="T60" fmla="*/ 63 w 90"/>
                  <a:gd name="T61" fmla="*/ 26 h 63"/>
                  <a:gd name="T62" fmla="*/ 72 w 90"/>
                  <a:gd name="T63" fmla="*/ 24 h 63"/>
                  <a:gd name="T64" fmla="*/ 76 w 90"/>
                  <a:gd name="T65" fmla="*/ 28 h 63"/>
                  <a:gd name="T66" fmla="*/ 86 w 90"/>
                  <a:gd name="T67" fmla="*/ 39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63"/>
                  <a:gd name="T104" fmla="*/ 90 w 90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63">
                    <a:moveTo>
                      <a:pt x="86" y="39"/>
                    </a:moveTo>
                    <a:lnTo>
                      <a:pt x="89" y="56"/>
                    </a:lnTo>
                    <a:lnTo>
                      <a:pt x="79" y="60"/>
                    </a:lnTo>
                    <a:lnTo>
                      <a:pt x="68" y="62"/>
                    </a:lnTo>
                    <a:lnTo>
                      <a:pt x="59" y="57"/>
                    </a:lnTo>
                    <a:lnTo>
                      <a:pt x="53" y="49"/>
                    </a:lnTo>
                    <a:lnTo>
                      <a:pt x="49" y="44"/>
                    </a:lnTo>
                    <a:lnTo>
                      <a:pt x="36" y="46"/>
                    </a:lnTo>
                    <a:lnTo>
                      <a:pt x="25" y="47"/>
                    </a:lnTo>
                    <a:lnTo>
                      <a:pt x="16" y="44"/>
                    </a:lnTo>
                    <a:lnTo>
                      <a:pt x="12" y="37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3" y="23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4" y="6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21" y="10"/>
                    </a:lnTo>
                    <a:lnTo>
                      <a:pt x="20" y="16"/>
                    </a:lnTo>
                    <a:lnTo>
                      <a:pt x="23" y="19"/>
                    </a:lnTo>
                    <a:lnTo>
                      <a:pt x="29" y="20"/>
                    </a:lnTo>
                    <a:lnTo>
                      <a:pt x="33" y="22"/>
                    </a:lnTo>
                    <a:lnTo>
                      <a:pt x="38" y="20"/>
                    </a:lnTo>
                    <a:lnTo>
                      <a:pt x="42" y="20"/>
                    </a:lnTo>
                    <a:lnTo>
                      <a:pt x="46" y="14"/>
                    </a:lnTo>
                    <a:lnTo>
                      <a:pt x="51" y="16"/>
                    </a:lnTo>
                    <a:lnTo>
                      <a:pt x="55" y="22"/>
                    </a:lnTo>
                    <a:lnTo>
                      <a:pt x="54" y="26"/>
                    </a:lnTo>
                    <a:lnTo>
                      <a:pt x="63" y="26"/>
                    </a:lnTo>
                    <a:lnTo>
                      <a:pt x="72" y="24"/>
                    </a:lnTo>
                    <a:lnTo>
                      <a:pt x="76" y="28"/>
                    </a:lnTo>
                    <a:lnTo>
                      <a:pt x="86" y="39"/>
                    </a:lnTo>
                  </a:path>
                </a:pathLst>
              </a:custGeom>
              <a:solidFill>
                <a:srgbClr val="CC66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994" name="Line 45"/>
          <p:cNvSpPr>
            <a:spLocks noChangeShapeType="1"/>
          </p:cNvSpPr>
          <p:nvPr/>
        </p:nvSpPr>
        <p:spPr bwMode="auto">
          <a:xfrm flipH="1">
            <a:off x="7048500" y="1066800"/>
            <a:ext cx="118110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Arc 46"/>
          <p:cNvSpPr>
            <a:spLocks/>
          </p:cNvSpPr>
          <p:nvPr/>
        </p:nvSpPr>
        <p:spPr bwMode="auto">
          <a:xfrm>
            <a:off x="6935788" y="3676650"/>
            <a:ext cx="304800" cy="323850"/>
          </a:xfrm>
          <a:custGeom>
            <a:avLst/>
            <a:gdLst>
              <a:gd name="T0" fmla="*/ 4301067 w 21600"/>
              <a:gd name="T1" fmla="*/ 4855501 h 21600"/>
              <a:gd name="T2" fmla="*/ 0 w 21600"/>
              <a:gd name="T3" fmla="*/ 0 h 21600"/>
              <a:gd name="T4" fmla="*/ 430106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08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Arc 47"/>
          <p:cNvSpPr>
            <a:spLocks/>
          </p:cNvSpPr>
          <p:nvPr/>
        </p:nvSpPr>
        <p:spPr bwMode="auto">
          <a:xfrm>
            <a:off x="6915150" y="3714750"/>
            <a:ext cx="342900" cy="228600"/>
          </a:xfrm>
          <a:custGeom>
            <a:avLst/>
            <a:gdLst>
              <a:gd name="T0" fmla="*/ 5443538 w 21600"/>
              <a:gd name="T1" fmla="*/ 0 h 21600"/>
              <a:gd name="T2" fmla="*/ 0 w 21600"/>
              <a:gd name="T3" fmla="*/ 241935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986" name="Object 2"/>
          <p:cNvGraphicFramePr>
            <a:graphicFrameLocks/>
          </p:cNvGraphicFramePr>
          <p:nvPr/>
        </p:nvGraphicFramePr>
        <p:xfrm>
          <a:off x="7854950" y="123825"/>
          <a:ext cx="10795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3.1 Drawing" r:id="rId3" imgW="1244520" imgH="1199880" progId="">
                  <p:embed/>
                </p:oleObj>
              </mc:Choice>
              <mc:Fallback>
                <p:oleObj name="Designer 3.1 Drawing" r:id="rId3" imgW="1244520" imgH="1199880" progId="">
                  <p:embed/>
                  <p:pic>
                    <p:nvPicPr>
                      <p:cNvPr id="41986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4950" y="123825"/>
                        <a:ext cx="107950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11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dirty="0"/>
              <a:t>SAGA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Í kjölfar þess að kóresk flugvél var skotin niður í sovétskri lofthelgi árið 1983 var ákveðið að kerfið yrði opið fyrir almenning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Fram til 2. maí 2000 voru merkin frá gervitunglunum rugluð til að draga úr nákvæmni almennra notenda (nákvæmnin var ~100 m en er í dag ~5-10 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40BA6-A4CD-4DC3-BA2D-0BD3FA764EC2}" type="slidenum">
              <a:rPr lang="is-IS"/>
              <a:pPr>
                <a:defRPr/>
              </a:pPr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11140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ÁN LEIÐRÉTTINGAR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s-IS"/>
              <a:t>Mælt í rauntíma</a:t>
            </a:r>
          </a:p>
          <a:p>
            <a:pPr lvl="1" eaLnBrk="1" hangingPunct="1"/>
            <a:r>
              <a:rPr lang="is-IS" sz="2000"/>
              <a:t>Staðsetning mæld í hverri mælingu eða sem meðaltal nokkurra</a:t>
            </a:r>
          </a:p>
          <a:p>
            <a:pPr lvl="1" eaLnBrk="1" hangingPunct="1"/>
            <a:r>
              <a:rPr lang="is-IS" sz="2000"/>
              <a:t>Reiknar mismun í kóða (e. code)</a:t>
            </a:r>
          </a:p>
          <a:p>
            <a:pPr lvl="1" eaLnBrk="1" hangingPunct="1"/>
            <a:r>
              <a:rPr lang="is-IS" sz="2000"/>
              <a:t>Helstu truflanir: Tafir á merki í andrúmsloftinu</a:t>
            </a:r>
          </a:p>
          <a:p>
            <a:pPr lvl="1" eaLnBrk="1" hangingPunct="1"/>
            <a:endParaRPr lang="is-IS" sz="200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700E9-BC01-406D-9CE8-B5869380303C}" type="slidenum">
              <a:rPr lang="is-IS"/>
              <a:pPr>
                <a:defRPr/>
              </a:pPr>
              <a:t>40</a:t>
            </a:fld>
            <a:endParaRPr lang="is-IS"/>
          </a:p>
        </p:txBody>
      </p:sp>
      <p:sp>
        <p:nvSpPr>
          <p:cNvPr id="55302" name="Oval 3"/>
          <p:cNvSpPr>
            <a:spLocks noChangeArrowheads="1"/>
          </p:cNvSpPr>
          <p:nvPr/>
        </p:nvSpPr>
        <p:spPr bwMode="auto">
          <a:xfrm>
            <a:off x="533400" y="3429000"/>
            <a:ext cx="8075613" cy="18478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03" name="Line 4"/>
          <p:cNvSpPr>
            <a:spLocks noChangeShapeType="1"/>
          </p:cNvSpPr>
          <p:nvPr/>
        </p:nvSpPr>
        <p:spPr bwMode="auto">
          <a:xfrm>
            <a:off x="552450" y="4405313"/>
            <a:ext cx="813435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AutoShape 5"/>
          <p:cNvSpPr>
            <a:spLocks noChangeArrowheads="1"/>
          </p:cNvSpPr>
          <p:nvPr/>
        </p:nvSpPr>
        <p:spPr bwMode="auto">
          <a:xfrm>
            <a:off x="5410200" y="4572000"/>
            <a:ext cx="1587500" cy="444500"/>
          </a:xfrm>
          <a:prstGeom prst="roundRect">
            <a:avLst>
              <a:gd name="adj" fmla="val 23144"/>
            </a:avLst>
          </a:prstGeom>
          <a:solidFill>
            <a:schemeClr val="accent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05" name="Line 6"/>
          <p:cNvSpPr>
            <a:spLocks noChangeShapeType="1"/>
          </p:cNvSpPr>
          <p:nvPr/>
        </p:nvSpPr>
        <p:spPr bwMode="auto">
          <a:xfrm flipH="1">
            <a:off x="4876800" y="4648200"/>
            <a:ext cx="381000" cy="1524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Line 7"/>
          <p:cNvSpPr>
            <a:spLocks noChangeShapeType="1"/>
          </p:cNvSpPr>
          <p:nvPr/>
        </p:nvSpPr>
        <p:spPr bwMode="auto">
          <a:xfrm flipH="1">
            <a:off x="4572000" y="4367213"/>
            <a:ext cx="381000" cy="1524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Line 8"/>
          <p:cNvSpPr>
            <a:spLocks noChangeShapeType="1"/>
          </p:cNvSpPr>
          <p:nvPr/>
        </p:nvSpPr>
        <p:spPr bwMode="auto">
          <a:xfrm flipV="1">
            <a:off x="4191000" y="3414713"/>
            <a:ext cx="1257300" cy="1905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Oval 9"/>
          <p:cNvSpPr>
            <a:spLocks noChangeArrowheads="1"/>
          </p:cNvSpPr>
          <p:nvPr/>
        </p:nvSpPr>
        <p:spPr bwMode="auto">
          <a:xfrm>
            <a:off x="4697413" y="4379913"/>
            <a:ext cx="195262" cy="25400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09" name="Rectangle 10"/>
          <p:cNvSpPr>
            <a:spLocks noChangeArrowheads="1"/>
          </p:cNvSpPr>
          <p:nvPr/>
        </p:nvSpPr>
        <p:spPr bwMode="auto">
          <a:xfrm>
            <a:off x="5718175" y="4625975"/>
            <a:ext cx="909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sz="2000">
                <a:latin typeface="Calibri" pitchFamily="34" charset="0"/>
              </a:rPr>
              <a:t>&lt;15 m</a:t>
            </a:r>
          </a:p>
        </p:txBody>
      </p:sp>
      <p:sp>
        <p:nvSpPr>
          <p:cNvPr id="55310" name="Line 11"/>
          <p:cNvSpPr>
            <a:spLocks noChangeShapeType="1"/>
          </p:cNvSpPr>
          <p:nvPr/>
        </p:nvSpPr>
        <p:spPr bwMode="auto">
          <a:xfrm>
            <a:off x="4800600" y="4443413"/>
            <a:ext cx="304800" cy="280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Oval 14"/>
          <p:cNvSpPr>
            <a:spLocks noChangeArrowheads="1"/>
          </p:cNvSpPr>
          <p:nvPr/>
        </p:nvSpPr>
        <p:spPr bwMode="auto">
          <a:xfrm>
            <a:off x="3352800" y="3962400"/>
            <a:ext cx="2819400" cy="838200"/>
          </a:xfrm>
          <a:prstGeom prst="ellipse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12" name="Line 15"/>
          <p:cNvSpPr>
            <a:spLocks noChangeShapeType="1"/>
          </p:cNvSpPr>
          <p:nvPr/>
        </p:nvSpPr>
        <p:spPr bwMode="auto">
          <a:xfrm flipV="1">
            <a:off x="1219200" y="4648200"/>
            <a:ext cx="2438400" cy="9144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13" name="Group 17"/>
          <p:cNvGrpSpPr>
            <a:grpSpLocks/>
          </p:cNvGrpSpPr>
          <p:nvPr/>
        </p:nvGrpSpPr>
        <p:grpSpPr bwMode="auto">
          <a:xfrm>
            <a:off x="4719638" y="3425825"/>
            <a:ext cx="381000" cy="1025525"/>
            <a:chOff x="2973" y="2158"/>
            <a:chExt cx="240" cy="646"/>
          </a:xfrm>
        </p:grpSpPr>
        <p:sp>
          <p:nvSpPr>
            <p:cNvPr id="55315" name="Freeform 18"/>
            <p:cNvSpPr>
              <a:spLocks/>
            </p:cNvSpPr>
            <p:nvPr/>
          </p:nvSpPr>
          <p:spPr bwMode="auto">
            <a:xfrm>
              <a:off x="3027" y="2771"/>
              <a:ext cx="17" cy="18"/>
            </a:xfrm>
            <a:custGeom>
              <a:avLst/>
              <a:gdLst>
                <a:gd name="T0" fmla="*/ 16 w 17"/>
                <a:gd name="T1" fmla="*/ 1 h 18"/>
                <a:gd name="T2" fmla="*/ 0 w 17"/>
                <a:gd name="T3" fmla="*/ 1 h 18"/>
                <a:gd name="T4" fmla="*/ 5 w 17"/>
                <a:gd name="T5" fmla="*/ 17 h 18"/>
                <a:gd name="T6" fmla="*/ 16 w 17"/>
                <a:gd name="T7" fmla="*/ 0 h 18"/>
                <a:gd name="T8" fmla="*/ 16 w 17"/>
                <a:gd name="T9" fmla="*/ 1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6" y="1"/>
                  </a:moveTo>
                  <a:lnTo>
                    <a:pt x="0" y="1"/>
                  </a:lnTo>
                  <a:lnTo>
                    <a:pt x="5" y="17"/>
                  </a:lnTo>
                  <a:lnTo>
                    <a:pt x="16" y="0"/>
                  </a:lnTo>
                  <a:lnTo>
                    <a:pt x="16" y="1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Freeform 19"/>
            <p:cNvSpPr>
              <a:spLocks/>
            </p:cNvSpPr>
            <p:nvPr/>
          </p:nvSpPr>
          <p:spPr bwMode="auto">
            <a:xfrm>
              <a:off x="3059" y="2767"/>
              <a:ext cx="116" cy="17"/>
            </a:xfrm>
            <a:custGeom>
              <a:avLst/>
              <a:gdLst>
                <a:gd name="T0" fmla="*/ 76 w 116"/>
                <a:gd name="T1" fmla="*/ 0 h 17"/>
                <a:gd name="T2" fmla="*/ 80 w 116"/>
                <a:gd name="T3" fmla="*/ 1 h 17"/>
                <a:gd name="T4" fmla="*/ 84 w 116"/>
                <a:gd name="T5" fmla="*/ 2 h 17"/>
                <a:gd name="T6" fmla="*/ 89 w 116"/>
                <a:gd name="T7" fmla="*/ 2 h 17"/>
                <a:gd name="T8" fmla="*/ 94 w 116"/>
                <a:gd name="T9" fmla="*/ 3 h 17"/>
                <a:gd name="T10" fmla="*/ 102 w 116"/>
                <a:gd name="T11" fmla="*/ 3 h 17"/>
                <a:gd name="T12" fmla="*/ 115 w 116"/>
                <a:gd name="T13" fmla="*/ 10 h 17"/>
                <a:gd name="T14" fmla="*/ 114 w 116"/>
                <a:gd name="T15" fmla="*/ 13 h 17"/>
                <a:gd name="T16" fmla="*/ 114 w 116"/>
                <a:gd name="T17" fmla="*/ 15 h 17"/>
                <a:gd name="T18" fmla="*/ 112 w 116"/>
                <a:gd name="T19" fmla="*/ 15 h 17"/>
                <a:gd name="T20" fmla="*/ 110 w 116"/>
                <a:gd name="T21" fmla="*/ 16 h 17"/>
                <a:gd name="T22" fmla="*/ 106 w 116"/>
                <a:gd name="T23" fmla="*/ 16 h 17"/>
                <a:gd name="T24" fmla="*/ 76 w 116"/>
                <a:gd name="T25" fmla="*/ 16 h 17"/>
                <a:gd name="T26" fmla="*/ 74 w 116"/>
                <a:gd name="T27" fmla="*/ 15 h 17"/>
                <a:gd name="T28" fmla="*/ 72 w 116"/>
                <a:gd name="T29" fmla="*/ 15 h 17"/>
                <a:gd name="T30" fmla="*/ 71 w 116"/>
                <a:gd name="T31" fmla="*/ 14 h 17"/>
                <a:gd name="T32" fmla="*/ 70 w 116"/>
                <a:gd name="T33" fmla="*/ 13 h 17"/>
                <a:gd name="T34" fmla="*/ 69 w 116"/>
                <a:gd name="T35" fmla="*/ 13 h 17"/>
                <a:gd name="T36" fmla="*/ 1 w 116"/>
                <a:gd name="T37" fmla="*/ 12 h 17"/>
                <a:gd name="T38" fmla="*/ 0 w 116"/>
                <a:gd name="T39" fmla="*/ 8 h 17"/>
                <a:gd name="T40" fmla="*/ 1 w 116"/>
                <a:gd name="T41" fmla="*/ 7 h 17"/>
                <a:gd name="T42" fmla="*/ 2 w 116"/>
                <a:gd name="T43" fmla="*/ 5 h 17"/>
                <a:gd name="T44" fmla="*/ 3 w 116"/>
                <a:gd name="T45" fmla="*/ 5 h 17"/>
                <a:gd name="T46" fmla="*/ 4 w 116"/>
                <a:gd name="T47" fmla="*/ 4 h 17"/>
                <a:gd name="T48" fmla="*/ 5 w 116"/>
                <a:gd name="T49" fmla="*/ 4 h 17"/>
                <a:gd name="T50" fmla="*/ 6 w 116"/>
                <a:gd name="T51" fmla="*/ 3 h 17"/>
                <a:gd name="T52" fmla="*/ 9 w 116"/>
                <a:gd name="T53" fmla="*/ 3 h 17"/>
                <a:gd name="T54" fmla="*/ 11 w 116"/>
                <a:gd name="T55" fmla="*/ 2 h 17"/>
                <a:gd name="T56" fmla="*/ 12 w 116"/>
                <a:gd name="T57" fmla="*/ 2 h 17"/>
                <a:gd name="T58" fmla="*/ 14 w 116"/>
                <a:gd name="T59" fmla="*/ 1 h 17"/>
                <a:gd name="T60" fmla="*/ 17 w 116"/>
                <a:gd name="T61" fmla="*/ 0 h 17"/>
                <a:gd name="T62" fmla="*/ 19 w 116"/>
                <a:gd name="T63" fmla="*/ 1 h 17"/>
                <a:gd name="T64" fmla="*/ 21 w 116"/>
                <a:gd name="T65" fmla="*/ 2 h 17"/>
                <a:gd name="T66" fmla="*/ 23 w 116"/>
                <a:gd name="T67" fmla="*/ 2 h 17"/>
                <a:gd name="T68" fmla="*/ 26 w 116"/>
                <a:gd name="T69" fmla="*/ 3 h 17"/>
                <a:gd name="T70" fmla="*/ 29 w 116"/>
                <a:gd name="T71" fmla="*/ 3 h 17"/>
                <a:gd name="T72" fmla="*/ 34 w 116"/>
                <a:gd name="T73" fmla="*/ 4 h 17"/>
                <a:gd name="T74" fmla="*/ 51 w 116"/>
                <a:gd name="T75" fmla="*/ 3 h 17"/>
                <a:gd name="T76" fmla="*/ 56 w 116"/>
                <a:gd name="T77" fmla="*/ 3 h 17"/>
                <a:gd name="T78" fmla="*/ 60 w 116"/>
                <a:gd name="T79" fmla="*/ 2 h 17"/>
                <a:gd name="T80" fmla="*/ 64 w 116"/>
                <a:gd name="T81" fmla="*/ 2 h 17"/>
                <a:gd name="T82" fmla="*/ 68 w 116"/>
                <a:gd name="T83" fmla="*/ 1 h 17"/>
                <a:gd name="T84" fmla="*/ 70 w 116"/>
                <a:gd name="T85" fmla="*/ 0 h 17"/>
                <a:gd name="T86" fmla="*/ 72 w 116"/>
                <a:gd name="T87" fmla="*/ 0 h 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6"/>
                <a:gd name="T133" fmla="*/ 0 h 17"/>
                <a:gd name="T134" fmla="*/ 116 w 116"/>
                <a:gd name="T135" fmla="*/ 17 h 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6" h="17">
                  <a:moveTo>
                    <a:pt x="76" y="0"/>
                  </a:moveTo>
                  <a:lnTo>
                    <a:pt x="76" y="0"/>
                  </a:lnTo>
                  <a:lnTo>
                    <a:pt x="80" y="0"/>
                  </a:lnTo>
                  <a:lnTo>
                    <a:pt x="80" y="1"/>
                  </a:lnTo>
                  <a:lnTo>
                    <a:pt x="84" y="1"/>
                  </a:lnTo>
                  <a:lnTo>
                    <a:pt x="84" y="2"/>
                  </a:lnTo>
                  <a:lnTo>
                    <a:pt x="89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102" y="3"/>
                  </a:lnTo>
                  <a:lnTo>
                    <a:pt x="115" y="3"/>
                  </a:lnTo>
                  <a:lnTo>
                    <a:pt x="115" y="10"/>
                  </a:lnTo>
                  <a:lnTo>
                    <a:pt x="114" y="10"/>
                  </a:lnTo>
                  <a:lnTo>
                    <a:pt x="114" y="13"/>
                  </a:lnTo>
                  <a:lnTo>
                    <a:pt x="114" y="15"/>
                  </a:lnTo>
                  <a:lnTo>
                    <a:pt x="112" y="15"/>
                  </a:lnTo>
                  <a:lnTo>
                    <a:pt x="110" y="15"/>
                  </a:lnTo>
                  <a:lnTo>
                    <a:pt x="110" y="16"/>
                  </a:lnTo>
                  <a:lnTo>
                    <a:pt x="106" y="16"/>
                  </a:lnTo>
                  <a:lnTo>
                    <a:pt x="76" y="16"/>
                  </a:lnTo>
                  <a:lnTo>
                    <a:pt x="74" y="16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70" y="14"/>
                  </a:lnTo>
                  <a:lnTo>
                    <a:pt x="70" y="13"/>
                  </a:lnTo>
                  <a:lnTo>
                    <a:pt x="69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6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4" y="2"/>
                  </a:lnTo>
                  <a:lnTo>
                    <a:pt x="68" y="2"/>
                  </a:lnTo>
                  <a:lnTo>
                    <a:pt x="68" y="1"/>
                  </a:lnTo>
                  <a:lnTo>
                    <a:pt x="70" y="1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6" y="0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7" name="Freeform 20"/>
            <p:cNvSpPr>
              <a:spLocks/>
            </p:cNvSpPr>
            <p:nvPr/>
          </p:nvSpPr>
          <p:spPr bwMode="auto">
            <a:xfrm>
              <a:off x="3061" y="2782"/>
              <a:ext cx="66" cy="17"/>
            </a:xfrm>
            <a:custGeom>
              <a:avLst/>
              <a:gdLst>
                <a:gd name="T0" fmla="*/ 65 w 66"/>
                <a:gd name="T1" fmla="*/ 0 h 17"/>
                <a:gd name="T2" fmla="*/ 64 w 66"/>
                <a:gd name="T3" fmla="*/ 0 h 17"/>
                <a:gd name="T4" fmla="*/ 64 w 66"/>
                <a:gd name="T5" fmla="*/ 16 h 17"/>
                <a:gd name="T6" fmla="*/ 63 w 66"/>
                <a:gd name="T7" fmla="*/ 16 h 17"/>
                <a:gd name="T8" fmla="*/ 63 w 66"/>
                <a:gd name="T9" fmla="*/ 16 h 17"/>
                <a:gd name="T10" fmla="*/ 59 w 66"/>
                <a:gd name="T11" fmla="*/ 16 h 17"/>
                <a:gd name="T12" fmla="*/ 59 w 66"/>
                <a:gd name="T13" fmla="*/ 16 h 17"/>
                <a:gd name="T14" fmla="*/ 4 w 66"/>
                <a:gd name="T15" fmla="*/ 16 h 17"/>
                <a:gd name="T16" fmla="*/ 4 w 66"/>
                <a:gd name="T17" fmla="*/ 16 h 17"/>
                <a:gd name="T18" fmla="*/ 2 w 66"/>
                <a:gd name="T19" fmla="*/ 16 h 17"/>
                <a:gd name="T20" fmla="*/ 2 w 66"/>
                <a:gd name="T21" fmla="*/ 0 h 17"/>
                <a:gd name="T22" fmla="*/ 1 w 66"/>
                <a:gd name="T23" fmla="*/ 0 h 17"/>
                <a:gd name="T24" fmla="*/ 1 w 66"/>
                <a:gd name="T25" fmla="*/ 0 h 17"/>
                <a:gd name="T26" fmla="*/ 0 w 66"/>
                <a:gd name="T27" fmla="*/ 0 h 17"/>
                <a:gd name="T28" fmla="*/ 0 w 66"/>
                <a:gd name="T29" fmla="*/ 0 h 17"/>
                <a:gd name="T30" fmla="*/ 65 w 66"/>
                <a:gd name="T31" fmla="*/ 0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"/>
                <a:gd name="T49" fmla="*/ 0 h 17"/>
                <a:gd name="T50" fmla="*/ 66 w 66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" h="17">
                  <a:moveTo>
                    <a:pt x="65" y="0"/>
                  </a:moveTo>
                  <a:lnTo>
                    <a:pt x="64" y="0"/>
                  </a:lnTo>
                  <a:lnTo>
                    <a:pt x="64" y="16"/>
                  </a:lnTo>
                  <a:lnTo>
                    <a:pt x="63" y="16"/>
                  </a:lnTo>
                  <a:lnTo>
                    <a:pt x="59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65" y="0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8" name="Freeform 21"/>
            <p:cNvSpPr>
              <a:spLocks/>
            </p:cNvSpPr>
            <p:nvPr/>
          </p:nvSpPr>
          <p:spPr bwMode="auto">
            <a:xfrm>
              <a:off x="3068" y="2783"/>
              <a:ext cx="27" cy="17"/>
            </a:xfrm>
            <a:custGeom>
              <a:avLst/>
              <a:gdLst>
                <a:gd name="T0" fmla="*/ 26 w 27"/>
                <a:gd name="T1" fmla="*/ 0 h 17"/>
                <a:gd name="T2" fmla="*/ 26 w 27"/>
                <a:gd name="T3" fmla="*/ 16 h 17"/>
                <a:gd name="T4" fmla="*/ 18 w 27"/>
                <a:gd name="T5" fmla="*/ 16 h 17"/>
                <a:gd name="T6" fmla="*/ 18 w 27"/>
                <a:gd name="T7" fmla="*/ 16 h 17"/>
                <a:gd name="T8" fmla="*/ 4 w 27"/>
                <a:gd name="T9" fmla="*/ 16 h 17"/>
                <a:gd name="T10" fmla="*/ 4 w 27"/>
                <a:gd name="T11" fmla="*/ 16 h 17"/>
                <a:gd name="T12" fmla="*/ 0 w 27"/>
                <a:gd name="T13" fmla="*/ 16 h 17"/>
                <a:gd name="T14" fmla="*/ 0 w 27"/>
                <a:gd name="T15" fmla="*/ 0 h 17"/>
                <a:gd name="T16" fmla="*/ 26 w 2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7"/>
                <a:gd name="T29" fmla="*/ 27 w 2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7">
                  <a:moveTo>
                    <a:pt x="26" y="0"/>
                  </a:moveTo>
                  <a:lnTo>
                    <a:pt x="26" y="16"/>
                  </a:lnTo>
                  <a:lnTo>
                    <a:pt x="18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26" y="0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19" name="Freeform 22"/>
            <p:cNvSpPr>
              <a:spLocks/>
            </p:cNvSpPr>
            <p:nvPr/>
          </p:nvSpPr>
          <p:spPr bwMode="auto">
            <a:xfrm>
              <a:off x="3057" y="2767"/>
              <a:ext cx="118" cy="20"/>
            </a:xfrm>
            <a:custGeom>
              <a:avLst/>
              <a:gdLst>
                <a:gd name="T0" fmla="*/ 117 w 118"/>
                <a:gd name="T1" fmla="*/ 4 h 20"/>
                <a:gd name="T2" fmla="*/ 116 w 118"/>
                <a:gd name="T3" fmla="*/ 15 h 20"/>
                <a:gd name="T4" fmla="*/ 115 w 118"/>
                <a:gd name="T5" fmla="*/ 17 h 20"/>
                <a:gd name="T6" fmla="*/ 112 w 118"/>
                <a:gd name="T7" fmla="*/ 18 h 20"/>
                <a:gd name="T8" fmla="*/ 104 w 118"/>
                <a:gd name="T9" fmla="*/ 19 h 20"/>
                <a:gd name="T10" fmla="*/ 81 w 118"/>
                <a:gd name="T11" fmla="*/ 19 h 20"/>
                <a:gd name="T12" fmla="*/ 77 w 118"/>
                <a:gd name="T13" fmla="*/ 18 h 20"/>
                <a:gd name="T14" fmla="*/ 74 w 118"/>
                <a:gd name="T15" fmla="*/ 17 h 20"/>
                <a:gd name="T16" fmla="*/ 72 w 118"/>
                <a:gd name="T17" fmla="*/ 16 h 20"/>
                <a:gd name="T18" fmla="*/ 70 w 118"/>
                <a:gd name="T19" fmla="*/ 15 h 20"/>
                <a:gd name="T20" fmla="*/ 69 w 118"/>
                <a:gd name="T21" fmla="*/ 14 h 20"/>
                <a:gd name="T22" fmla="*/ 68 w 118"/>
                <a:gd name="T23" fmla="*/ 15 h 20"/>
                <a:gd name="T24" fmla="*/ 67 w 118"/>
                <a:gd name="T25" fmla="*/ 17 h 20"/>
                <a:gd name="T26" fmla="*/ 66 w 118"/>
                <a:gd name="T27" fmla="*/ 18 h 20"/>
                <a:gd name="T28" fmla="*/ 61 w 118"/>
                <a:gd name="T29" fmla="*/ 17 h 20"/>
                <a:gd name="T30" fmla="*/ 31 w 118"/>
                <a:gd name="T31" fmla="*/ 18 h 20"/>
                <a:gd name="T32" fmla="*/ 13 w 118"/>
                <a:gd name="T33" fmla="*/ 19 h 20"/>
                <a:gd name="T34" fmla="*/ 9 w 118"/>
                <a:gd name="T35" fmla="*/ 17 h 20"/>
                <a:gd name="T36" fmla="*/ 4 w 118"/>
                <a:gd name="T37" fmla="*/ 17 h 20"/>
                <a:gd name="T38" fmla="*/ 1 w 118"/>
                <a:gd name="T39" fmla="*/ 15 h 20"/>
                <a:gd name="T40" fmla="*/ 1 w 118"/>
                <a:gd name="T41" fmla="*/ 13 h 20"/>
                <a:gd name="T42" fmla="*/ 1 w 118"/>
                <a:gd name="T43" fmla="*/ 9 h 20"/>
                <a:gd name="T44" fmla="*/ 1 w 118"/>
                <a:gd name="T45" fmla="*/ 7 h 20"/>
                <a:gd name="T46" fmla="*/ 3 w 118"/>
                <a:gd name="T47" fmla="*/ 6 h 20"/>
                <a:gd name="T48" fmla="*/ 5 w 118"/>
                <a:gd name="T49" fmla="*/ 5 h 20"/>
                <a:gd name="T50" fmla="*/ 7 w 118"/>
                <a:gd name="T51" fmla="*/ 4 h 20"/>
                <a:gd name="T52" fmla="*/ 10 w 118"/>
                <a:gd name="T53" fmla="*/ 3 h 20"/>
                <a:gd name="T54" fmla="*/ 13 w 118"/>
                <a:gd name="T55" fmla="*/ 2 h 20"/>
                <a:gd name="T56" fmla="*/ 18 w 118"/>
                <a:gd name="T57" fmla="*/ 1 h 20"/>
                <a:gd name="T58" fmla="*/ 20 w 118"/>
                <a:gd name="T59" fmla="*/ 1 h 20"/>
                <a:gd name="T60" fmla="*/ 22 w 118"/>
                <a:gd name="T61" fmla="*/ 2 h 20"/>
                <a:gd name="T62" fmla="*/ 26 w 118"/>
                <a:gd name="T63" fmla="*/ 2 h 20"/>
                <a:gd name="T64" fmla="*/ 30 w 118"/>
                <a:gd name="T65" fmla="*/ 4 h 20"/>
                <a:gd name="T66" fmla="*/ 50 w 118"/>
                <a:gd name="T67" fmla="*/ 4 h 20"/>
                <a:gd name="T68" fmla="*/ 57 w 118"/>
                <a:gd name="T69" fmla="*/ 3 h 20"/>
                <a:gd name="T70" fmla="*/ 65 w 118"/>
                <a:gd name="T71" fmla="*/ 2 h 20"/>
                <a:gd name="T72" fmla="*/ 69 w 118"/>
                <a:gd name="T73" fmla="*/ 1 h 20"/>
                <a:gd name="T74" fmla="*/ 73 w 118"/>
                <a:gd name="T75" fmla="*/ 1 h 20"/>
                <a:gd name="T76" fmla="*/ 77 w 118"/>
                <a:gd name="T77" fmla="*/ 0 h 20"/>
                <a:gd name="T78" fmla="*/ 82 w 118"/>
                <a:gd name="T79" fmla="*/ 1 h 20"/>
                <a:gd name="T80" fmla="*/ 91 w 118"/>
                <a:gd name="T81" fmla="*/ 2 h 20"/>
                <a:gd name="T82" fmla="*/ 97 w 118"/>
                <a:gd name="T83" fmla="*/ 3 h 20"/>
                <a:gd name="T84" fmla="*/ 117 w 118"/>
                <a:gd name="T85" fmla="*/ 4 h 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8"/>
                <a:gd name="T130" fmla="*/ 0 h 20"/>
                <a:gd name="T131" fmla="*/ 118 w 118"/>
                <a:gd name="T132" fmla="*/ 20 h 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8" h="20">
                  <a:moveTo>
                    <a:pt x="116" y="3"/>
                  </a:moveTo>
                  <a:lnTo>
                    <a:pt x="116" y="4"/>
                  </a:lnTo>
                  <a:lnTo>
                    <a:pt x="117" y="4"/>
                  </a:lnTo>
                  <a:lnTo>
                    <a:pt x="117" y="12"/>
                  </a:lnTo>
                  <a:lnTo>
                    <a:pt x="116" y="12"/>
                  </a:lnTo>
                  <a:lnTo>
                    <a:pt x="116" y="15"/>
                  </a:lnTo>
                  <a:lnTo>
                    <a:pt x="116" y="16"/>
                  </a:lnTo>
                  <a:lnTo>
                    <a:pt x="116" y="17"/>
                  </a:lnTo>
                  <a:lnTo>
                    <a:pt x="115" y="17"/>
                  </a:lnTo>
                  <a:lnTo>
                    <a:pt x="114" y="17"/>
                  </a:lnTo>
                  <a:lnTo>
                    <a:pt x="112" y="17"/>
                  </a:lnTo>
                  <a:lnTo>
                    <a:pt x="112" y="18"/>
                  </a:lnTo>
                  <a:lnTo>
                    <a:pt x="108" y="18"/>
                  </a:lnTo>
                  <a:lnTo>
                    <a:pt x="107" y="19"/>
                  </a:lnTo>
                  <a:lnTo>
                    <a:pt x="104" y="19"/>
                  </a:lnTo>
                  <a:lnTo>
                    <a:pt x="103" y="19"/>
                  </a:lnTo>
                  <a:lnTo>
                    <a:pt x="82" y="19"/>
                  </a:lnTo>
                  <a:lnTo>
                    <a:pt x="81" y="19"/>
                  </a:lnTo>
                  <a:lnTo>
                    <a:pt x="78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4" y="17"/>
                  </a:lnTo>
                  <a:lnTo>
                    <a:pt x="72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71" y="15"/>
                  </a:lnTo>
                  <a:lnTo>
                    <a:pt x="70" y="15"/>
                  </a:lnTo>
                  <a:lnTo>
                    <a:pt x="70" y="14"/>
                  </a:lnTo>
                  <a:lnTo>
                    <a:pt x="69" y="14"/>
                  </a:lnTo>
                  <a:lnTo>
                    <a:pt x="68" y="14"/>
                  </a:lnTo>
                  <a:lnTo>
                    <a:pt x="68" y="15"/>
                  </a:lnTo>
                  <a:lnTo>
                    <a:pt x="67" y="15"/>
                  </a:lnTo>
                  <a:lnTo>
                    <a:pt x="67" y="17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2" y="18"/>
                  </a:lnTo>
                  <a:lnTo>
                    <a:pt x="61" y="17"/>
                  </a:lnTo>
                  <a:lnTo>
                    <a:pt x="38" y="17"/>
                  </a:lnTo>
                  <a:lnTo>
                    <a:pt x="37" y="18"/>
                  </a:lnTo>
                  <a:lnTo>
                    <a:pt x="31" y="18"/>
                  </a:lnTo>
                  <a:lnTo>
                    <a:pt x="29" y="18"/>
                  </a:lnTo>
                  <a:lnTo>
                    <a:pt x="29" y="19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5" y="4"/>
                  </a:lnTo>
                  <a:lnTo>
                    <a:pt x="50" y="4"/>
                  </a:lnTo>
                  <a:lnTo>
                    <a:pt x="51" y="4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0"/>
                  </a:lnTo>
                  <a:lnTo>
                    <a:pt x="78" y="1"/>
                  </a:lnTo>
                  <a:lnTo>
                    <a:pt x="81" y="1"/>
                  </a:lnTo>
                  <a:lnTo>
                    <a:pt x="82" y="1"/>
                  </a:lnTo>
                  <a:lnTo>
                    <a:pt x="85" y="1"/>
                  </a:lnTo>
                  <a:lnTo>
                    <a:pt x="86" y="2"/>
                  </a:lnTo>
                  <a:lnTo>
                    <a:pt x="91" y="2"/>
                  </a:lnTo>
                  <a:lnTo>
                    <a:pt x="96" y="2"/>
                  </a:lnTo>
                  <a:lnTo>
                    <a:pt x="97" y="3"/>
                  </a:lnTo>
                  <a:lnTo>
                    <a:pt x="104" y="3"/>
                  </a:lnTo>
                  <a:lnTo>
                    <a:pt x="104" y="4"/>
                  </a:lnTo>
                  <a:lnTo>
                    <a:pt x="117" y="4"/>
                  </a:lnTo>
                  <a:lnTo>
                    <a:pt x="116" y="3"/>
                  </a:lnTo>
                </a:path>
              </a:pathLst>
            </a:custGeom>
            <a:solidFill>
              <a:srgbClr val="AD69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0" name="Freeform 23"/>
            <p:cNvSpPr>
              <a:spLocks/>
            </p:cNvSpPr>
            <p:nvPr/>
          </p:nvSpPr>
          <p:spPr bwMode="auto">
            <a:xfrm>
              <a:off x="3169" y="2783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2 h 17"/>
                <a:gd name="T4" fmla="*/ 12 w 17"/>
                <a:gd name="T5" fmla="*/ 12 h 17"/>
                <a:gd name="T6" fmla="*/ 8 w 17"/>
                <a:gd name="T7" fmla="*/ 12 h 17"/>
                <a:gd name="T8" fmla="*/ 8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0"/>
                  </a:moveTo>
                  <a:lnTo>
                    <a:pt x="16" y="12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0" y="16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1" name="Freeform 24"/>
            <p:cNvSpPr>
              <a:spLocks/>
            </p:cNvSpPr>
            <p:nvPr/>
          </p:nvSpPr>
          <p:spPr bwMode="auto">
            <a:xfrm>
              <a:off x="3136" y="2787"/>
              <a:ext cx="34" cy="17"/>
            </a:xfrm>
            <a:custGeom>
              <a:avLst/>
              <a:gdLst>
                <a:gd name="T0" fmla="*/ 33 w 34"/>
                <a:gd name="T1" fmla="*/ 0 h 17"/>
                <a:gd name="T2" fmla="*/ 32 w 34"/>
                <a:gd name="T3" fmla="*/ 0 h 17"/>
                <a:gd name="T4" fmla="*/ 32 w 34"/>
                <a:gd name="T5" fmla="*/ 0 h 17"/>
                <a:gd name="T6" fmla="*/ 29 w 34"/>
                <a:gd name="T7" fmla="*/ 0 h 17"/>
                <a:gd name="T8" fmla="*/ 29 w 34"/>
                <a:gd name="T9" fmla="*/ 16 h 17"/>
                <a:gd name="T10" fmla="*/ 25 w 34"/>
                <a:gd name="T11" fmla="*/ 16 h 17"/>
                <a:gd name="T12" fmla="*/ 24 w 34"/>
                <a:gd name="T13" fmla="*/ 16 h 17"/>
                <a:gd name="T14" fmla="*/ 10 w 34"/>
                <a:gd name="T15" fmla="*/ 16 h 17"/>
                <a:gd name="T16" fmla="*/ 10 w 34"/>
                <a:gd name="T17" fmla="*/ 16 h 17"/>
                <a:gd name="T18" fmla="*/ 6 w 34"/>
                <a:gd name="T19" fmla="*/ 16 h 17"/>
                <a:gd name="T20" fmla="*/ 5 w 34"/>
                <a:gd name="T21" fmla="*/ 0 h 17"/>
                <a:gd name="T22" fmla="*/ 2 w 34"/>
                <a:gd name="T23" fmla="*/ 0 h 17"/>
                <a:gd name="T24" fmla="*/ 1 w 34"/>
                <a:gd name="T25" fmla="*/ 0 h 17"/>
                <a:gd name="T26" fmla="*/ 0 w 34"/>
                <a:gd name="T27" fmla="*/ 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17"/>
                <a:gd name="T44" fmla="*/ 34 w 34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17">
                  <a:moveTo>
                    <a:pt x="33" y="0"/>
                  </a:moveTo>
                  <a:lnTo>
                    <a:pt x="32" y="0"/>
                  </a:lnTo>
                  <a:lnTo>
                    <a:pt x="29" y="0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2" name="Freeform 25"/>
            <p:cNvSpPr>
              <a:spLocks/>
            </p:cNvSpPr>
            <p:nvPr/>
          </p:nvSpPr>
          <p:spPr bwMode="auto">
            <a:xfrm>
              <a:off x="3136" y="2786"/>
              <a:ext cx="1" cy="17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0 h 17"/>
                <a:gd name="T4" fmla="*/ 0 60000 65536"/>
                <a:gd name="T5" fmla="*/ 0 60000 65536"/>
                <a:gd name="T6" fmla="*/ 0 w 1"/>
                <a:gd name="T7" fmla="*/ 0 h 17"/>
                <a:gd name="T8" fmla="*/ 1 w 1"/>
                <a:gd name="T9" fmla="*/ 17 h 1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">
                  <a:moveTo>
                    <a:pt x="0" y="16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3" name="Freeform 26"/>
            <p:cNvSpPr>
              <a:spLocks/>
            </p:cNvSpPr>
            <p:nvPr/>
          </p:nvSpPr>
          <p:spPr bwMode="auto">
            <a:xfrm>
              <a:off x="3121" y="2783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2 h 17"/>
                <a:gd name="T4" fmla="*/ 10 w 17"/>
                <a:gd name="T5" fmla="*/ 12 h 17"/>
                <a:gd name="T6" fmla="*/ 10 w 17"/>
                <a:gd name="T7" fmla="*/ 12 h 17"/>
                <a:gd name="T8" fmla="*/ 10 w 17"/>
                <a:gd name="T9" fmla="*/ 12 h 17"/>
                <a:gd name="T10" fmla="*/ 10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0"/>
                  </a:moveTo>
                  <a:lnTo>
                    <a:pt x="16" y="12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0" y="16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4" name="Freeform 27"/>
            <p:cNvSpPr>
              <a:spLocks/>
            </p:cNvSpPr>
            <p:nvPr/>
          </p:nvSpPr>
          <p:spPr bwMode="auto">
            <a:xfrm>
              <a:off x="3094" y="2784"/>
              <a:ext cx="28" cy="17"/>
            </a:xfrm>
            <a:custGeom>
              <a:avLst/>
              <a:gdLst>
                <a:gd name="T0" fmla="*/ 27 w 28"/>
                <a:gd name="T1" fmla="*/ 16 h 17"/>
                <a:gd name="T2" fmla="*/ 14 w 28"/>
                <a:gd name="T3" fmla="*/ 16 h 17"/>
                <a:gd name="T4" fmla="*/ 13 w 28"/>
                <a:gd name="T5" fmla="*/ 10 h 17"/>
                <a:gd name="T6" fmla="*/ 6 w 28"/>
                <a:gd name="T7" fmla="*/ 10 h 17"/>
                <a:gd name="T8" fmla="*/ 6 w 28"/>
                <a:gd name="T9" fmla="*/ 5 h 17"/>
                <a:gd name="T10" fmla="*/ 2 w 28"/>
                <a:gd name="T11" fmla="*/ 5 h 17"/>
                <a:gd name="T12" fmla="*/ 2 w 28"/>
                <a:gd name="T13" fmla="*/ 5 h 17"/>
                <a:gd name="T14" fmla="*/ 1 w 28"/>
                <a:gd name="T15" fmla="*/ 5 h 17"/>
                <a:gd name="T16" fmla="*/ 1 w 28"/>
                <a:gd name="T17" fmla="*/ 0 h 17"/>
                <a:gd name="T18" fmla="*/ 0 w 28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7"/>
                <a:gd name="T32" fmla="*/ 28 w 28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7">
                  <a:moveTo>
                    <a:pt x="27" y="16"/>
                  </a:moveTo>
                  <a:lnTo>
                    <a:pt x="14" y="16"/>
                  </a:lnTo>
                  <a:lnTo>
                    <a:pt x="13" y="10"/>
                  </a:lnTo>
                  <a:lnTo>
                    <a:pt x="6" y="10"/>
                  </a:lnTo>
                  <a:lnTo>
                    <a:pt x="6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5" name="Freeform 28"/>
            <p:cNvSpPr>
              <a:spLocks/>
            </p:cNvSpPr>
            <p:nvPr/>
          </p:nvSpPr>
          <p:spPr bwMode="auto">
            <a:xfrm>
              <a:off x="3126" y="2767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3 h 17"/>
                <a:gd name="T4" fmla="*/ 16 w 17"/>
                <a:gd name="T5" fmla="*/ 3 h 17"/>
                <a:gd name="T6" fmla="*/ 16 w 17"/>
                <a:gd name="T7" fmla="*/ 7 h 17"/>
                <a:gd name="T8" fmla="*/ 8 w 17"/>
                <a:gd name="T9" fmla="*/ 8 h 17"/>
                <a:gd name="T10" fmla="*/ 8 w 17"/>
                <a:gd name="T11" fmla="*/ 10 h 17"/>
                <a:gd name="T12" fmla="*/ 8 w 17"/>
                <a:gd name="T13" fmla="*/ 10 h 17"/>
                <a:gd name="T14" fmla="*/ 8 w 17"/>
                <a:gd name="T15" fmla="*/ 12 h 17"/>
                <a:gd name="T16" fmla="*/ 8 w 17"/>
                <a:gd name="T17" fmla="*/ 13 h 17"/>
                <a:gd name="T18" fmla="*/ 8 w 17"/>
                <a:gd name="T19" fmla="*/ 14 h 17"/>
                <a:gd name="T20" fmla="*/ 0 w 17"/>
                <a:gd name="T21" fmla="*/ 14 h 17"/>
                <a:gd name="T22" fmla="*/ 0 w 17"/>
                <a:gd name="T23" fmla="*/ 16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7"/>
                <a:gd name="T38" fmla="*/ 17 w 17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7">
                  <a:moveTo>
                    <a:pt x="16" y="0"/>
                  </a:moveTo>
                  <a:lnTo>
                    <a:pt x="16" y="3"/>
                  </a:lnTo>
                  <a:lnTo>
                    <a:pt x="16" y="7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0" y="14"/>
                  </a:lnTo>
                  <a:lnTo>
                    <a:pt x="0" y="16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6" name="Freeform 29"/>
            <p:cNvSpPr>
              <a:spLocks/>
            </p:cNvSpPr>
            <p:nvPr/>
          </p:nvSpPr>
          <p:spPr bwMode="auto">
            <a:xfrm>
              <a:off x="3007" y="2192"/>
              <a:ext cx="18" cy="146"/>
            </a:xfrm>
            <a:custGeom>
              <a:avLst/>
              <a:gdLst>
                <a:gd name="T0" fmla="*/ 4 w 18"/>
                <a:gd name="T1" fmla="*/ 0 h 146"/>
                <a:gd name="T2" fmla="*/ 4 w 18"/>
                <a:gd name="T3" fmla="*/ 1 h 146"/>
                <a:gd name="T4" fmla="*/ 3 w 18"/>
                <a:gd name="T5" fmla="*/ 3 h 146"/>
                <a:gd name="T6" fmla="*/ 4 w 18"/>
                <a:gd name="T7" fmla="*/ 1 h 146"/>
                <a:gd name="T8" fmla="*/ 6 w 18"/>
                <a:gd name="T9" fmla="*/ 4 h 146"/>
                <a:gd name="T10" fmla="*/ 6 w 18"/>
                <a:gd name="T11" fmla="*/ 6 h 146"/>
                <a:gd name="T12" fmla="*/ 8 w 18"/>
                <a:gd name="T13" fmla="*/ 9 h 146"/>
                <a:gd name="T14" fmla="*/ 9 w 18"/>
                <a:gd name="T15" fmla="*/ 10 h 146"/>
                <a:gd name="T16" fmla="*/ 10 w 18"/>
                <a:gd name="T17" fmla="*/ 11 h 146"/>
                <a:gd name="T18" fmla="*/ 13 w 18"/>
                <a:gd name="T19" fmla="*/ 13 h 146"/>
                <a:gd name="T20" fmla="*/ 16 w 18"/>
                <a:gd name="T21" fmla="*/ 19 h 146"/>
                <a:gd name="T22" fmla="*/ 17 w 18"/>
                <a:gd name="T23" fmla="*/ 21 h 146"/>
                <a:gd name="T24" fmla="*/ 17 w 18"/>
                <a:gd name="T25" fmla="*/ 53 h 146"/>
                <a:gd name="T26" fmla="*/ 16 w 18"/>
                <a:gd name="T27" fmla="*/ 90 h 146"/>
                <a:gd name="T28" fmla="*/ 16 w 18"/>
                <a:gd name="T29" fmla="*/ 119 h 146"/>
                <a:gd name="T30" fmla="*/ 15 w 18"/>
                <a:gd name="T31" fmla="*/ 140 h 146"/>
                <a:gd name="T32" fmla="*/ 15 w 18"/>
                <a:gd name="T33" fmla="*/ 144 h 146"/>
                <a:gd name="T34" fmla="*/ 13 w 18"/>
                <a:gd name="T35" fmla="*/ 145 h 146"/>
                <a:gd name="T36" fmla="*/ 12 w 18"/>
                <a:gd name="T37" fmla="*/ 144 h 146"/>
                <a:gd name="T38" fmla="*/ 11 w 18"/>
                <a:gd name="T39" fmla="*/ 143 h 146"/>
                <a:gd name="T40" fmla="*/ 12 w 18"/>
                <a:gd name="T41" fmla="*/ 140 h 146"/>
                <a:gd name="T42" fmla="*/ 13 w 18"/>
                <a:gd name="T43" fmla="*/ 119 h 146"/>
                <a:gd name="T44" fmla="*/ 13 w 18"/>
                <a:gd name="T45" fmla="*/ 90 h 146"/>
                <a:gd name="T46" fmla="*/ 13 w 18"/>
                <a:gd name="T47" fmla="*/ 53 h 146"/>
                <a:gd name="T48" fmla="*/ 14 w 18"/>
                <a:gd name="T49" fmla="*/ 22 h 146"/>
                <a:gd name="T50" fmla="*/ 13 w 18"/>
                <a:gd name="T51" fmla="*/ 21 h 146"/>
                <a:gd name="T52" fmla="*/ 10 w 18"/>
                <a:gd name="T53" fmla="*/ 17 h 146"/>
                <a:gd name="T54" fmla="*/ 10 w 18"/>
                <a:gd name="T55" fmla="*/ 16 h 146"/>
                <a:gd name="T56" fmla="*/ 7 w 18"/>
                <a:gd name="T57" fmla="*/ 12 h 146"/>
                <a:gd name="T58" fmla="*/ 5 w 18"/>
                <a:gd name="T59" fmla="*/ 11 h 146"/>
                <a:gd name="T60" fmla="*/ 3 w 18"/>
                <a:gd name="T61" fmla="*/ 8 h 146"/>
                <a:gd name="T62" fmla="*/ 2 w 18"/>
                <a:gd name="T63" fmla="*/ 6 h 146"/>
                <a:gd name="T64" fmla="*/ 1 w 18"/>
                <a:gd name="T65" fmla="*/ 3 h 146"/>
                <a:gd name="T66" fmla="*/ 0 w 18"/>
                <a:gd name="T67" fmla="*/ 1 h 146"/>
                <a:gd name="T68" fmla="*/ 3 w 18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46"/>
                <a:gd name="T107" fmla="*/ 18 w 18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46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4" y="1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8" y="9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0" y="11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14" y="15"/>
                  </a:lnTo>
                  <a:lnTo>
                    <a:pt x="16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7" y="20"/>
                  </a:lnTo>
                  <a:lnTo>
                    <a:pt x="17" y="53"/>
                  </a:lnTo>
                  <a:lnTo>
                    <a:pt x="16" y="57"/>
                  </a:lnTo>
                  <a:lnTo>
                    <a:pt x="16" y="90"/>
                  </a:lnTo>
                  <a:lnTo>
                    <a:pt x="16" y="95"/>
                  </a:lnTo>
                  <a:lnTo>
                    <a:pt x="16" y="119"/>
                  </a:lnTo>
                  <a:lnTo>
                    <a:pt x="15" y="122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15" y="144"/>
                  </a:lnTo>
                  <a:lnTo>
                    <a:pt x="13" y="145"/>
                  </a:lnTo>
                  <a:lnTo>
                    <a:pt x="13" y="144"/>
                  </a:lnTo>
                  <a:lnTo>
                    <a:pt x="12" y="144"/>
                  </a:lnTo>
                  <a:lnTo>
                    <a:pt x="11" y="143"/>
                  </a:lnTo>
                  <a:lnTo>
                    <a:pt x="11" y="142"/>
                  </a:lnTo>
                  <a:lnTo>
                    <a:pt x="12" y="140"/>
                  </a:lnTo>
                  <a:lnTo>
                    <a:pt x="12" y="122"/>
                  </a:lnTo>
                  <a:lnTo>
                    <a:pt x="13" y="119"/>
                  </a:lnTo>
                  <a:lnTo>
                    <a:pt x="13" y="95"/>
                  </a:lnTo>
                  <a:lnTo>
                    <a:pt x="13" y="90"/>
                  </a:lnTo>
                  <a:lnTo>
                    <a:pt x="13" y="57"/>
                  </a:lnTo>
                  <a:lnTo>
                    <a:pt x="13" y="53"/>
                  </a:lnTo>
                  <a:lnTo>
                    <a:pt x="13" y="22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3" y="8"/>
                  </a:lnTo>
                  <a:lnTo>
                    <a:pt x="2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7" name="Rectangle 30"/>
            <p:cNvSpPr>
              <a:spLocks noChangeArrowheads="1"/>
            </p:cNvSpPr>
            <p:nvPr/>
          </p:nvSpPr>
          <p:spPr bwMode="auto">
            <a:xfrm>
              <a:off x="3027" y="2189"/>
              <a:ext cx="16" cy="2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328" name="Freeform 31"/>
            <p:cNvSpPr>
              <a:spLocks/>
            </p:cNvSpPr>
            <p:nvPr/>
          </p:nvSpPr>
          <p:spPr bwMode="auto">
            <a:xfrm>
              <a:off x="3017" y="2363"/>
              <a:ext cx="71" cy="96"/>
            </a:xfrm>
            <a:custGeom>
              <a:avLst/>
              <a:gdLst>
                <a:gd name="T0" fmla="*/ 2 w 71"/>
                <a:gd name="T1" fmla="*/ 1 h 96"/>
                <a:gd name="T2" fmla="*/ 5 w 71"/>
                <a:gd name="T3" fmla="*/ 0 h 96"/>
                <a:gd name="T4" fmla="*/ 6 w 71"/>
                <a:gd name="T5" fmla="*/ 2 h 96"/>
                <a:gd name="T6" fmla="*/ 7 w 71"/>
                <a:gd name="T7" fmla="*/ 13 h 96"/>
                <a:gd name="T8" fmla="*/ 6 w 71"/>
                <a:gd name="T9" fmla="*/ 31 h 96"/>
                <a:gd name="T10" fmla="*/ 5 w 71"/>
                <a:gd name="T11" fmla="*/ 41 h 96"/>
                <a:gd name="T12" fmla="*/ 5 w 71"/>
                <a:gd name="T13" fmla="*/ 49 h 96"/>
                <a:gd name="T14" fmla="*/ 5 w 71"/>
                <a:gd name="T15" fmla="*/ 52 h 96"/>
                <a:gd name="T16" fmla="*/ 5 w 71"/>
                <a:gd name="T17" fmla="*/ 57 h 96"/>
                <a:gd name="T18" fmla="*/ 8 w 71"/>
                <a:gd name="T19" fmla="*/ 61 h 96"/>
                <a:gd name="T20" fmla="*/ 12 w 71"/>
                <a:gd name="T21" fmla="*/ 64 h 96"/>
                <a:gd name="T22" fmla="*/ 16 w 71"/>
                <a:gd name="T23" fmla="*/ 67 h 96"/>
                <a:gd name="T24" fmla="*/ 24 w 71"/>
                <a:gd name="T25" fmla="*/ 74 h 96"/>
                <a:gd name="T26" fmla="*/ 27 w 71"/>
                <a:gd name="T27" fmla="*/ 77 h 96"/>
                <a:gd name="T28" fmla="*/ 31 w 71"/>
                <a:gd name="T29" fmla="*/ 80 h 96"/>
                <a:gd name="T30" fmla="*/ 36 w 71"/>
                <a:gd name="T31" fmla="*/ 82 h 96"/>
                <a:gd name="T32" fmla="*/ 39 w 71"/>
                <a:gd name="T33" fmla="*/ 84 h 96"/>
                <a:gd name="T34" fmla="*/ 42 w 71"/>
                <a:gd name="T35" fmla="*/ 87 h 96"/>
                <a:gd name="T36" fmla="*/ 45 w 71"/>
                <a:gd name="T37" fmla="*/ 87 h 96"/>
                <a:gd name="T38" fmla="*/ 46 w 71"/>
                <a:gd name="T39" fmla="*/ 88 h 96"/>
                <a:gd name="T40" fmla="*/ 48 w 71"/>
                <a:gd name="T41" fmla="*/ 89 h 96"/>
                <a:gd name="T42" fmla="*/ 54 w 71"/>
                <a:gd name="T43" fmla="*/ 90 h 96"/>
                <a:gd name="T44" fmla="*/ 63 w 71"/>
                <a:gd name="T45" fmla="*/ 90 h 96"/>
                <a:gd name="T46" fmla="*/ 63 w 71"/>
                <a:gd name="T47" fmla="*/ 93 h 96"/>
                <a:gd name="T48" fmla="*/ 64 w 71"/>
                <a:gd name="T49" fmla="*/ 90 h 96"/>
                <a:gd name="T50" fmla="*/ 69 w 71"/>
                <a:gd name="T51" fmla="*/ 91 h 96"/>
                <a:gd name="T52" fmla="*/ 70 w 71"/>
                <a:gd name="T53" fmla="*/ 93 h 96"/>
                <a:gd name="T54" fmla="*/ 68 w 71"/>
                <a:gd name="T55" fmla="*/ 94 h 96"/>
                <a:gd name="T56" fmla="*/ 67 w 71"/>
                <a:gd name="T57" fmla="*/ 92 h 96"/>
                <a:gd name="T58" fmla="*/ 66 w 71"/>
                <a:gd name="T59" fmla="*/ 95 h 96"/>
                <a:gd name="T60" fmla="*/ 63 w 71"/>
                <a:gd name="T61" fmla="*/ 94 h 96"/>
                <a:gd name="T62" fmla="*/ 54 w 71"/>
                <a:gd name="T63" fmla="*/ 94 h 96"/>
                <a:gd name="T64" fmla="*/ 47 w 71"/>
                <a:gd name="T65" fmla="*/ 93 h 96"/>
                <a:gd name="T66" fmla="*/ 45 w 71"/>
                <a:gd name="T67" fmla="*/ 92 h 96"/>
                <a:gd name="T68" fmla="*/ 42 w 71"/>
                <a:gd name="T69" fmla="*/ 91 h 96"/>
                <a:gd name="T70" fmla="*/ 41 w 71"/>
                <a:gd name="T71" fmla="*/ 90 h 96"/>
                <a:gd name="T72" fmla="*/ 37 w 71"/>
                <a:gd name="T73" fmla="*/ 87 h 96"/>
                <a:gd name="T74" fmla="*/ 34 w 71"/>
                <a:gd name="T75" fmla="*/ 85 h 96"/>
                <a:gd name="T76" fmla="*/ 29 w 71"/>
                <a:gd name="T77" fmla="*/ 83 h 96"/>
                <a:gd name="T78" fmla="*/ 25 w 71"/>
                <a:gd name="T79" fmla="*/ 80 h 96"/>
                <a:gd name="T80" fmla="*/ 21 w 71"/>
                <a:gd name="T81" fmla="*/ 77 h 96"/>
                <a:gd name="T82" fmla="*/ 16 w 71"/>
                <a:gd name="T83" fmla="*/ 72 h 96"/>
                <a:gd name="T84" fmla="*/ 4 w 71"/>
                <a:gd name="T85" fmla="*/ 62 h 96"/>
                <a:gd name="T86" fmla="*/ 2 w 71"/>
                <a:gd name="T87" fmla="*/ 59 h 96"/>
                <a:gd name="T88" fmla="*/ 1 w 71"/>
                <a:gd name="T89" fmla="*/ 56 h 96"/>
                <a:gd name="T90" fmla="*/ 0 w 71"/>
                <a:gd name="T91" fmla="*/ 51 h 96"/>
                <a:gd name="T92" fmla="*/ 1 w 71"/>
                <a:gd name="T93" fmla="*/ 43 h 96"/>
                <a:gd name="T94" fmla="*/ 1 w 71"/>
                <a:gd name="T95" fmla="*/ 34 h 96"/>
                <a:gd name="T96" fmla="*/ 2 w 71"/>
                <a:gd name="T97" fmla="*/ 18 h 96"/>
                <a:gd name="T98" fmla="*/ 3 w 71"/>
                <a:gd name="T99" fmla="*/ 8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1"/>
                <a:gd name="T151" fmla="*/ 0 h 96"/>
                <a:gd name="T152" fmla="*/ 71 w 71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1" h="96">
                  <a:moveTo>
                    <a:pt x="2" y="2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8"/>
                  </a:lnTo>
                  <a:lnTo>
                    <a:pt x="7" y="13"/>
                  </a:lnTo>
                  <a:lnTo>
                    <a:pt x="6" y="18"/>
                  </a:lnTo>
                  <a:lnTo>
                    <a:pt x="6" y="31"/>
                  </a:lnTo>
                  <a:lnTo>
                    <a:pt x="5" y="35"/>
                  </a:lnTo>
                  <a:lnTo>
                    <a:pt x="5" y="41"/>
                  </a:lnTo>
                  <a:lnTo>
                    <a:pt x="5" y="43"/>
                  </a:lnTo>
                  <a:lnTo>
                    <a:pt x="5" y="49"/>
                  </a:lnTo>
                  <a:lnTo>
                    <a:pt x="4" y="51"/>
                  </a:lnTo>
                  <a:lnTo>
                    <a:pt x="5" y="52"/>
                  </a:lnTo>
                  <a:lnTo>
                    <a:pt x="5" y="56"/>
                  </a:lnTo>
                  <a:lnTo>
                    <a:pt x="5" y="57"/>
                  </a:lnTo>
                  <a:lnTo>
                    <a:pt x="7" y="59"/>
                  </a:lnTo>
                  <a:lnTo>
                    <a:pt x="8" y="61"/>
                  </a:lnTo>
                  <a:lnTo>
                    <a:pt x="11" y="62"/>
                  </a:lnTo>
                  <a:lnTo>
                    <a:pt x="12" y="64"/>
                  </a:lnTo>
                  <a:lnTo>
                    <a:pt x="14" y="66"/>
                  </a:lnTo>
                  <a:lnTo>
                    <a:pt x="16" y="67"/>
                  </a:lnTo>
                  <a:lnTo>
                    <a:pt x="19" y="69"/>
                  </a:lnTo>
                  <a:lnTo>
                    <a:pt x="24" y="74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9" y="78"/>
                  </a:lnTo>
                  <a:lnTo>
                    <a:pt x="31" y="80"/>
                  </a:lnTo>
                  <a:lnTo>
                    <a:pt x="34" y="81"/>
                  </a:lnTo>
                  <a:lnTo>
                    <a:pt x="36" y="82"/>
                  </a:lnTo>
                  <a:lnTo>
                    <a:pt x="37" y="83"/>
                  </a:lnTo>
                  <a:lnTo>
                    <a:pt x="39" y="84"/>
                  </a:lnTo>
                  <a:lnTo>
                    <a:pt x="41" y="85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5" y="87"/>
                  </a:lnTo>
                  <a:lnTo>
                    <a:pt x="46" y="88"/>
                  </a:lnTo>
                  <a:lnTo>
                    <a:pt x="48" y="89"/>
                  </a:lnTo>
                  <a:lnTo>
                    <a:pt x="50" y="90"/>
                  </a:lnTo>
                  <a:lnTo>
                    <a:pt x="54" y="90"/>
                  </a:lnTo>
                  <a:lnTo>
                    <a:pt x="55" y="90"/>
                  </a:lnTo>
                  <a:lnTo>
                    <a:pt x="63" y="90"/>
                  </a:lnTo>
                  <a:lnTo>
                    <a:pt x="66" y="91"/>
                  </a:lnTo>
                  <a:lnTo>
                    <a:pt x="63" y="93"/>
                  </a:lnTo>
                  <a:lnTo>
                    <a:pt x="63" y="92"/>
                  </a:lnTo>
                  <a:lnTo>
                    <a:pt x="64" y="90"/>
                  </a:lnTo>
                  <a:lnTo>
                    <a:pt x="69" y="90"/>
                  </a:lnTo>
                  <a:lnTo>
                    <a:pt x="69" y="91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69" y="94"/>
                  </a:lnTo>
                  <a:lnTo>
                    <a:pt x="68" y="94"/>
                  </a:lnTo>
                  <a:lnTo>
                    <a:pt x="65" y="94"/>
                  </a:lnTo>
                  <a:lnTo>
                    <a:pt x="67" y="92"/>
                  </a:lnTo>
                  <a:lnTo>
                    <a:pt x="67" y="94"/>
                  </a:lnTo>
                  <a:lnTo>
                    <a:pt x="66" y="95"/>
                  </a:lnTo>
                  <a:lnTo>
                    <a:pt x="65" y="95"/>
                  </a:lnTo>
                  <a:lnTo>
                    <a:pt x="63" y="94"/>
                  </a:lnTo>
                  <a:lnTo>
                    <a:pt x="55" y="94"/>
                  </a:lnTo>
                  <a:lnTo>
                    <a:pt x="54" y="94"/>
                  </a:lnTo>
                  <a:lnTo>
                    <a:pt x="50" y="94"/>
                  </a:lnTo>
                  <a:lnTo>
                    <a:pt x="47" y="93"/>
                  </a:lnTo>
                  <a:lnTo>
                    <a:pt x="46" y="93"/>
                  </a:lnTo>
                  <a:lnTo>
                    <a:pt x="45" y="92"/>
                  </a:lnTo>
                  <a:lnTo>
                    <a:pt x="43" y="91"/>
                  </a:lnTo>
                  <a:lnTo>
                    <a:pt x="42" y="91"/>
                  </a:lnTo>
                  <a:lnTo>
                    <a:pt x="42" y="90"/>
                  </a:lnTo>
                  <a:lnTo>
                    <a:pt x="41" y="90"/>
                  </a:lnTo>
                  <a:lnTo>
                    <a:pt x="38" y="88"/>
                  </a:lnTo>
                  <a:lnTo>
                    <a:pt x="37" y="87"/>
                  </a:lnTo>
                  <a:lnTo>
                    <a:pt x="35" y="87"/>
                  </a:lnTo>
                  <a:lnTo>
                    <a:pt x="34" y="85"/>
                  </a:lnTo>
                  <a:lnTo>
                    <a:pt x="32" y="84"/>
                  </a:lnTo>
                  <a:lnTo>
                    <a:pt x="29" y="83"/>
                  </a:lnTo>
                  <a:lnTo>
                    <a:pt x="27" y="81"/>
                  </a:lnTo>
                  <a:lnTo>
                    <a:pt x="25" y="80"/>
                  </a:lnTo>
                  <a:lnTo>
                    <a:pt x="24" y="80"/>
                  </a:lnTo>
                  <a:lnTo>
                    <a:pt x="21" y="77"/>
                  </a:lnTo>
                  <a:lnTo>
                    <a:pt x="19" y="74"/>
                  </a:lnTo>
                  <a:lnTo>
                    <a:pt x="16" y="72"/>
                  </a:lnTo>
                  <a:lnTo>
                    <a:pt x="13" y="71"/>
                  </a:lnTo>
                  <a:lnTo>
                    <a:pt x="4" y="62"/>
                  </a:lnTo>
                  <a:lnTo>
                    <a:pt x="3" y="61"/>
                  </a:lnTo>
                  <a:lnTo>
                    <a:pt x="2" y="59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0" y="51"/>
                  </a:lnTo>
                  <a:lnTo>
                    <a:pt x="1" y="49"/>
                  </a:lnTo>
                  <a:lnTo>
                    <a:pt x="1" y="43"/>
                  </a:lnTo>
                  <a:lnTo>
                    <a:pt x="1" y="41"/>
                  </a:lnTo>
                  <a:lnTo>
                    <a:pt x="1" y="34"/>
                  </a:lnTo>
                  <a:lnTo>
                    <a:pt x="2" y="31"/>
                  </a:lnTo>
                  <a:lnTo>
                    <a:pt x="2" y="18"/>
                  </a:lnTo>
                  <a:lnTo>
                    <a:pt x="3" y="13"/>
                  </a:lnTo>
                  <a:lnTo>
                    <a:pt x="3" y="8"/>
                  </a:lnTo>
                  <a:lnTo>
                    <a:pt x="2" y="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29" name="Freeform 32"/>
            <p:cNvSpPr>
              <a:spLocks/>
            </p:cNvSpPr>
            <p:nvPr/>
          </p:nvSpPr>
          <p:spPr bwMode="auto">
            <a:xfrm>
              <a:off x="3002" y="2179"/>
              <a:ext cx="17" cy="17"/>
            </a:xfrm>
            <a:custGeom>
              <a:avLst/>
              <a:gdLst>
                <a:gd name="T0" fmla="*/ 13 w 17"/>
                <a:gd name="T1" fmla="*/ 0 h 17"/>
                <a:gd name="T2" fmla="*/ 16 w 17"/>
                <a:gd name="T3" fmla="*/ 8 h 17"/>
                <a:gd name="T4" fmla="*/ 2 w 17"/>
                <a:gd name="T5" fmla="*/ 16 h 17"/>
                <a:gd name="T6" fmla="*/ 0 w 17"/>
                <a:gd name="T7" fmla="*/ 8 h 17"/>
                <a:gd name="T8" fmla="*/ 13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3" y="0"/>
                  </a:moveTo>
                  <a:lnTo>
                    <a:pt x="16" y="8"/>
                  </a:lnTo>
                  <a:lnTo>
                    <a:pt x="2" y="16"/>
                  </a:lnTo>
                  <a:lnTo>
                    <a:pt x="0" y="8"/>
                  </a:lnTo>
                  <a:lnTo>
                    <a:pt x="13" y="0"/>
                  </a:lnTo>
                </a:path>
              </a:pathLst>
            </a:custGeom>
            <a:solidFill>
              <a:srgbClr val="BFBFB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0" name="Freeform 33"/>
            <p:cNvSpPr>
              <a:spLocks/>
            </p:cNvSpPr>
            <p:nvPr/>
          </p:nvSpPr>
          <p:spPr bwMode="auto">
            <a:xfrm>
              <a:off x="3001" y="218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16 w 17"/>
                <a:gd name="T3" fmla="*/ 13 h 17"/>
                <a:gd name="T4" fmla="*/ 9 w 17"/>
                <a:gd name="T5" fmla="*/ 16 h 17"/>
                <a:gd name="T6" fmla="*/ 0 w 17"/>
                <a:gd name="T7" fmla="*/ 2 h 17"/>
                <a:gd name="T8" fmla="*/ 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6" y="0"/>
                  </a:moveTo>
                  <a:lnTo>
                    <a:pt x="16" y="13"/>
                  </a:lnTo>
                  <a:lnTo>
                    <a:pt x="9" y="16"/>
                  </a:lnTo>
                  <a:lnTo>
                    <a:pt x="0" y="2"/>
                  </a:lnTo>
                  <a:lnTo>
                    <a:pt x="6" y="0"/>
                  </a:lnTo>
                </a:path>
              </a:pathLst>
            </a:custGeom>
            <a:solidFill>
              <a:srgbClr val="BFBFB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1" name="Freeform 34"/>
            <p:cNvSpPr>
              <a:spLocks/>
            </p:cNvSpPr>
            <p:nvPr/>
          </p:nvSpPr>
          <p:spPr bwMode="auto">
            <a:xfrm>
              <a:off x="3012" y="2179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1 h 17"/>
                <a:gd name="T4" fmla="*/ 14 w 17"/>
                <a:gd name="T5" fmla="*/ 11 h 17"/>
                <a:gd name="T6" fmla="*/ 14 w 17"/>
                <a:gd name="T7" fmla="*/ 13 h 17"/>
                <a:gd name="T8" fmla="*/ 11 w 17"/>
                <a:gd name="T9" fmla="*/ 13 h 17"/>
                <a:gd name="T10" fmla="*/ 10 w 17"/>
                <a:gd name="T11" fmla="*/ 16 h 17"/>
                <a:gd name="T12" fmla="*/ 4 w 17"/>
                <a:gd name="T13" fmla="*/ 16 h 17"/>
                <a:gd name="T14" fmla="*/ 1 w 17"/>
                <a:gd name="T15" fmla="*/ 13 h 17"/>
                <a:gd name="T16" fmla="*/ 1 w 17"/>
                <a:gd name="T17" fmla="*/ 13 h 17"/>
                <a:gd name="T18" fmla="*/ 0 w 17"/>
                <a:gd name="T19" fmla="*/ 11 h 17"/>
                <a:gd name="T20" fmla="*/ 0 w 17"/>
                <a:gd name="T21" fmla="*/ 0 h 17"/>
                <a:gd name="T22" fmla="*/ 16 w 17"/>
                <a:gd name="T23" fmla="*/ 0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7"/>
                <a:gd name="T38" fmla="*/ 17 w 17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7">
                  <a:moveTo>
                    <a:pt x="16" y="0"/>
                  </a:moveTo>
                  <a:lnTo>
                    <a:pt x="16" y="11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10" y="16"/>
                  </a:lnTo>
                  <a:lnTo>
                    <a:pt x="4" y="16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2" name="Rectangle 35"/>
            <p:cNvSpPr>
              <a:spLocks noChangeArrowheads="1"/>
            </p:cNvSpPr>
            <p:nvPr/>
          </p:nvSpPr>
          <p:spPr bwMode="auto">
            <a:xfrm>
              <a:off x="3002" y="2168"/>
              <a:ext cx="56" cy="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333" name="Freeform 36"/>
            <p:cNvSpPr>
              <a:spLocks/>
            </p:cNvSpPr>
            <p:nvPr/>
          </p:nvSpPr>
          <p:spPr bwMode="auto">
            <a:xfrm>
              <a:off x="3004" y="2158"/>
              <a:ext cx="54" cy="17"/>
            </a:xfrm>
            <a:custGeom>
              <a:avLst/>
              <a:gdLst>
                <a:gd name="T0" fmla="*/ 31 w 54"/>
                <a:gd name="T1" fmla="*/ 0 h 17"/>
                <a:gd name="T2" fmla="*/ 31 w 54"/>
                <a:gd name="T3" fmla="*/ 1 h 17"/>
                <a:gd name="T4" fmla="*/ 34 w 54"/>
                <a:gd name="T5" fmla="*/ 1 h 17"/>
                <a:gd name="T6" fmla="*/ 34 w 54"/>
                <a:gd name="T7" fmla="*/ 1 h 17"/>
                <a:gd name="T8" fmla="*/ 37 w 54"/>
                <a:gd name="T9" fmla="*/ 1 h 17"/>
                <a:gd name="T10" fmla="*/ 37 w 54"/>
                <a:gd name="T11" fmla="*/ 3 h 17"/>
                <a:gd name="T12" fmla="*/ 39 w 54"/>
                <a:gd name="T13" fmla="*/ 3 h 17"/>
                <a:gd name="T14" fmla="*/ 39 w 54"/>
                <a:gd name="T15" fmla="*/ 3 h 17"/>
                <a:gd name="T16" fmla="*/ 41 w 54"/>
                <a:gd name="T17" fmla="*/ 3 h 17"/>
                <a:gd name="T18" fmla="*/ 41 w 54"/>
                <a:gd name="T19" fmla="*/ 5 h 17"/>
                <a:gd name="T20" fmla="*/ 43 w 54"/>
                <a:gd name="T21" fmla="*/ 5 h 17"/>
                <a:gd name="T22" fmla="*/ 43 w 54"/>
                <a:gd name="T23" fmla="*/ 5 h 17"/>
                <a:gd name="T24" fmla="*/ 45 w 54"/>
                <a:gd name="T25" fmla="*/ 5 h 17"/>
                <a:gd name="T26" fmla="*/ 45 w 54"/>
                <a:gd name="T27" fmla="*/ 7 h 17"/>
                <a:gd name="T28" fmla="*/ 46 w 54"/>
                <a:gd name="T29" fmla="*/ 7 h 17"/>
                <a:gd name="T30" fmla="*/ 46 w 54"/>
                <a:gd name="T31" fmla="*/ 7 h 17"/>
                <a:gd name="T32" fmla="*/ 47 w 54"/>
                <a:gd name="T33" fmla="*/ 7 h 17"/>
                <a:gd name="T34" fmla="*/ 47 w 54"/>
                <a:gd name="T35" fmla="*/ 8 h 17"/>
                <a:gd name="T36" fmla="*/ 49 w 54"/>
                <a:gd name="T37" fmla="*/ 8 h 17"/>
                <a:gd name="T38" fmla="*/ 49 w 54"/>
                <a:gd name="T39" fmla="*/ 10 h 17"/>
                <a:gd name="T40" fmla="*/ 50 w 54"/>
                <a:gd name="T41" fmla="*/ 10 h 17"/>
                <a:gd name="T42" fmla="*/ 50 w 54"/>
                <a:gd name="T43" fmla="*/ 10 h 17"/>
                <a:gd name="T44" fmla="*/ 51 w 54"/>
                <a:gd name="T45" fmla="*/ 12 h 17"/>
                <a:gd name="T46" fmla="*/ 51 w 54"/>
                <a:gd name="T47" fmla="*/ 12 h 17"/>
                <a:gd name="T48" fmla="*/ 52 w 54"/>
                <a:gd name="T49" fmla="*/ 14 h 17"/>
                <a:gd name="T50" fmla="*/ 52 w 54"/>
                <a:gd name="T51" fmla="*/ 16 h 17"/>
                <a:gd name="T52" fmla="*/ 53 w 54"/>
                <a:gd name="T53" fmla="*/ 16 h 17"/>
                <a:gd name="T54" fmla="*/ 53 w 54"/>
                <a:gd name="T55" fmla="*/ 16 h 17"/>
                <a:gd name="T56" fmla="*/ 0 w 54"/>
                <a:gd name="T57" fmla="*/ 16 h 17"/>
                <a:gd name="T58" fmla="*/ 0 w 54"/>
                <a:gd name="T59" fmla="*/ 14 h 17"/>
                <a:gd name="T60" fmla="*/ 1 w 54"/>
                <a:gd name="T61" fmla="*/ 14 h 17"/>
                <a:gd name="T62" fmla="*/ 1 w 54"/>
                <a:gd name="T63" fmla="*/ 12 h 17"/>
                <a:gd name="T64" fmla="*/ 2 w 54"/>
                <a:gd name="T65" fmla="*/ 12 h 17"/>
                <a:gd name="T66" fmla="*/ 2 w 54"/>
                <a:gd name="T67" fmla="*/ 10 h 17"/>
                <a:gd name="T68" fmla="*/ 4 w 54"/>
                <a:gd name="T69" fmla="*/ 10 h 17"/>
                <a:gd name="T70" fmla="*/ 4 w 54"/>
                <a:gd name="T71" fmla="*/ 7 h 17"/>
                <a:gd name="T72" fmla="*/ 6 w 54"/>
                <a:gd name="T73" fmla="*/ 7 h 17"/>
                <a:gd name="T74" fmla="*/ 6 w 54"/>
                <a:gd name="T75" fmla="*/ 7 h 17"/>
                <a:gd name="T76" fmla="*/ 7 w 54"/>
                <a:gd name="T77" fmla="*/ 7 h 17"/>
                <a:gd name="T78" fmla="*/ 7 w 54"/>
                <a:gd name="T79" fmla="*/ 5 h 17"/>
                <a:gd name="T80" fmla="*/ 8 w 54"/>
                <a:gd name="T81" fmla="*/ 5 h 17"/>
                <a:gd name="T82" fmla="*/ 8 w 54"/>
                <a:gd name="T83" fmla="*/ 5 h 17"/>
                <a:gd name="T84" fmla="*/ 10 w 54"/>
                <a:gd name="T85" fmla="*/ 5 h 17"/>
                <a:gd name="T86" fmla="*/ 10 w 54"/>
                <a:gd name="T87" fmla="*/ 3 h 17"/>
                <a:gd name="T88" fmla="*/ 12 w 54"/>
                <a:gd name="T89" fmla="*/ 3 h 17"/>
                <a:gd name="T90" fmla="*/ 12 w 54"/>
                <a:gd name="T91" fmla="*/ 3 h 17"/>
                <a:gd name="T92" fmla="*/ 15 w 54"/>
                <a:gd name="T93" fmla="*/ 3 h 17"/>
                <a:gd name="T94" fmla="*/ 15 w 54"/>
                <a:gd name="T95" fmla="*/ 1 h 17"/>
                <a:gd name="T96" fmla="*/ 17 w 54"/>
                <a:gd name="T97" fmla="*/ 1 h 17"/>
                <a:gd name="T98" fmla="*/ 17 w 54"/>
                <a:gd name="T99" fmla="*/ 1 h 17"/>
                <a:gd name="T100" fmla="*/ 22 w 54"/>
                <a:gd name="T101" fmla="*/ 1 h 17"/>
                <a:gd name="T102" fmla="*/ 22 w 54"/>
                <a:gd name="T103" fmla="*/ 0 h 17"/>
                <a:gd name="T104" fmla="*/ 31 w 54"/>
                <a:gd name="T105" fmla="*/ 0 h 1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"/>
                <a:gd name="T160" fmla="*/ 0 h 17"/>
                <a:gd name="T161" fmla="*/ 54 w 54"/>
                <a:gd name="T162" fmla="*/ 17 h 1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" h="17">
                  <a:moveTo>
                    <a:pt x="31" y="0"/>
                  </a:moveTo>
                  <a:lnTo>
                    <a:pt x="31" y="1"/>
                  </a:lnTo>
                  <a:lnTo>
                    <a:pt x="34" y="1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39" y="3"/>
                  </a:lnTo>
                  <a:lnTo>
                    <a:pt x="41" y="3"/>
                  </a:lnTo>
                  <a:lnTo>
                    <a:pt x="41" y="5"/>
                  </a:lnTo>
                  <a:lnTo>
                    <a:pt x="43" y="5"/>
                  </a:lnTo>
                  <a:lnTo>
                    <a:pt x="45" y="5"/>
                  </a:lnTo>
                  <a:lnTo>
                    <a:pt x="45" y="7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1" y="12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7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31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4" name="Freeform 37"/>
            <p:cNvSpPr>
              <a:spLocks/>
            </p:cNvSpPr>
            <p:nvPr/>
          </p:nvSpPr>
          <p:spPr bwMode="auto">
            <a:xfrm>
              <a:off x="3001" y="2158"/>
              <a:ext cx="57" cy="17"/>
            </a:xfrm>
            <a:custGeom>
              <a:avLst/>
              <a:gdLst>
                <a:gd name="T0" fmla="*/ 56 w 57"/>
                <a:gd name="T1" fmla="*/ 16 h 17"/>
                <a:gd name="T2" fmla="*/ 56 w 57"/>
                <a:gd name="T3" fmla="*/ 14 h 17"/>
                <a:gd name="T4" fmla="*/ 55 w 57"/>
                <a:gd name="T5" fmla="*/ 14 h 17"/>
                <a:gd name="T6" fmla="*/ 55 w 57"/>
                <a:gd name="T7" fmla="*/ 14 h 17"/>
                <a:gd name="T8" fmla="*/ 55 w 57"/>
                <a:gd name="T9" fmla="*/ 12 h 17"/>
                <a:gd name="T10" fmla="*/ 53 w 57"/>
                <a:gd name="T11" fmla="*/ 9 h 17"/>
                <a:gd name="T12" fmla="*/ 52 w 57"/>
                <a:gd name="T13" fmla="*/ 9 h 17"/>
                <a:gd name="T14" fmla="*/ 51 w 57"/>
                <a:gd name="T15" fmla="*/ 8 h 17"/>
                <a:gd name="T16" fmla="*/ 50 w 57"/>
                <a:gd name="T17" fmla="*/ 8 h 17"/>
                <a:gd name="T18" fmla="*/ 49 w 57"/>
                <a:gd name="T19" fmla="*/ 8 h 17"/>
                <a:gd name="T20" fmla="*/ 49 w 57"/>
                <a:gd name="T21" fmla="*/ 6 h 17"/>
                <a:gd name="T22" fmla="*/ 47 w 57"/>
                <a:gd name="T23" fmla="*/ 6 h 17"/>
                <a:gd name="T24" fmla="*/ 47 w 57"/>
                <a:gd name="T25" fmla="*/ 6 h 17"/>
                <a:gd name="T26" fmla="*/ 45 w 57"/>
                <a:gd name="T27" fmla="*/ 4 h 17"/>
                <a:gd name="T28" fmla="*/ 44 w 57"/>
                <a:gd name="T29" fmla="*/ 4 h 17"/>
                <a:gd name="T30" fmla="*/ 43 w 57"/>
                <a:gd name="T31" fmla="*/ 4 h 17"/>
                <a:gd name="T32" fmla="*/ 43 w 57"/>
                <a:gd name="T33" fmla="*/ 4 h 17"/>
                <a:gd name="T34" fmla="*/ 41 w 57"/>
                <a:gd name="T35" fmla="*/ 3 h 17"/>
                <a:gd name="T36" fmla="*/ 40 w 57"/>
                <a:gd name="T37" fmla="*/ 3 h 17"/>
                <a:gd name="T38" fmla="*/ 39 w 57"/>
                <a:gd name="T39" fmla="*/ 1 h 17"/>
                <a:gd name="T40" fmla="*/ 37 w 57"/>
                <a:gd name="T41" fmla="*/ 1 h 17"/>
                <a:gd name="T42" fmla="*/ 36 w 57"/>
                <a:gd name="T43" fmla="*/ 1 h 17"/>
                <a:gd name="T44" fmla="*/ 34 w 57"/>
                <a:gd name="T45" fmla="*/ 1 h 17"/>
                <a:gd name="T46" fmla="*/ 33 w 57"/>
                <a:gd name="T47" fmla="*/ 0 h 17"/>
                <a:gd name="T48" fmla="*/ 23 w 57"/>
                <a:gd name="T49" fmla="*/ 0 h 17"/>
                <a:gd name="T50" fmla="*/ 22 w 57"/>
                <a:gd name="T51" fmla="*/ 1 h 17"/>
                <a:gd name="T52" fmla="*/ 18 w 57"/>
                <a:gd name="T53" fmla="*/ 1 h 17"/>
                <a:gd name="T54" fmla="*/ 17 w 57"/>
                <a:gd name="T55" fmla="*/ 1 h 17"/>
                <a:gd name="T56" fmla="*/ 16 w 57"/>
                <a:gd name="T57" fmla="*/ 1 h 17"/>
                <a:gd name="T58" fmla="*/ 15 w 57"/>
                <a:gd name="T59" fmla="*/ 3 h 17"/>
                <a:gd name="T60" fmla="*/ 13 w 57"/>
                <a:gd name="T61" fmla="*/ 3 h 17"/>
                <a:gd name="T62" fmla="*/ 12 w 57"/>
                <a:gd name="T63" fmla="*/ 4 h 17"/>
                <a:gd name="T64" fmla="*/ 11 w 57"/>
                <a:gd name="T65" fmla="*/ 4 h 17"/>
                <a:gd name="T66" fmla="*/ 10 w 57"/>
                <a:gd name="T67" fmla="*/ 4 h 17"/>
                <a:gd name="T68" fmla="*/ 9 w 57"/>
                <a:gd name="T69" fmla="*/ 4 h 17"/>
                <a:gd name="T70" fmla="*/ 8 w 57"/>
                <a:gd name="T71" fmla="*/ 6 h 17"/>
                <a:gd name="T72" fmla="*/ 7 w 57"/>
                <a:gd name="T73" fmla="*/ 6 h 17"/>
                <a:gd name="T74" fmla="*/ 7 w 57"/>
                <a:gd name="T75" fmla="*/ 6 h 17"/>
                <a:gd name="T76" fmla="*/ 5 w 57"/>
                <a:gd name="T77" fmla="*/ 8 h 17"/>
                <a:gd name="T78" fmla="*/ 4 w 57"/>
                <a:gd name="T79" fmla="*/ 9 h 17"/>
                <a:gd name="T80" fmla="*/ 3 w 57"/>
                <a:gd name="T81" fmla="*/ 9 h 17"/>
                <a:gd name="T82" fmla="*/ 1 w 57"/>
                <a:gd name="T83" fmla="*/ 14 h 17"/>
                <a:gd name="T84" fmla="*/ 1 w 57"/>
                <a:gd name="T85" fmla="*/ 14 h 17"/>
                <a:gd name="T86" fmla="*/ 0 w 57"/>
                <a:gd name="T87" fmla="*/ 16 h 17"/>
                <a:gd name="T88" fmla="*/ 56 w 57"/>
                <a:gd name="T89" fmla="*/ 16 h 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7"/>
                <a:gd name="T136" fmla="*/ 0 h 17"/>
                <a:gd name="T137" fmla="*/ 57 w 57"/>
                <a:gd name="T138" fmla="*/ 17 h 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7" h="17">
                  <a:moveTo>
                    <a:pt x="56" y="16"/>
                  </a:moveTo>
                  <a:lnTo>
                    <a:pt x="56" y="14"/>
                  </a:lnTo>
                  <a:lnTo>
                    <a:pt x="55" y="14"/>
                  </a:lnTo>
                  <a:lnTo>
                    <a:pt x="55" y="12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51" y="8"/>
                  </a:lnTo>
                  <a:lnTo>
                    <a:pt x="50" y="8"/>
                  </a:lnTo>
                  <a:lnTo>
                    <a:pt x="49" y="8"/>
                  </a:lnTo>
                  <a:lnTo>
                    <a:pt x="49" y="6"/>
                  </a:lnTo>
                  <a:lnTo>
                    <a:pt x="47" y="6"/>
                  </a:lnTo>
                  <a:lnTo>
                    <a:pt x="45" y="4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6" y="1"/>
                  </a:lnTo>
                  <a:lnTo>
                    <a:pt x="34" y="1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22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8" y="6"/>
                  </a:lnTo>
                  <a:lnTo>
                    <a:pt x="7" y="6"/>
                  </a:lnTo>
                  <a:lnTo>
                    <a:pt x="5" y="8"/>
                  </a:lnTo>
                  <a:lnTo>
                    <a:pt x="4" y="9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56" y="16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5" name="Freeform 38"/>
            <p:cNvSpPr>
              <a:spLocks/>
            </p:cNvSpPr>
            <p:nvPr/>
          </p:nvSpPr>
          <p:spPr bwMode="auto">
            <a:xfrm>
              <a:off x="3001" y="2168"/>
              <a:ext cx="57" cy="1"/>
            </a:xfrm>
            <a:custGeom>
              <a:avLst/>
              <a:gdLst>
                <a:gd name="T0" fmla="*/ 56 w 57"/>
                <a:gd name="T1" fmla="*/ 0 h 1"/>
                <a:gd name="T2" fmla="*/ 0 w 57"/>
                <a:gd name="T3" fmla="*/ 0 h 1"/>
                <a:gd name="T4" fmla="*/ 0 60000 65536"/>
                <a:gd name="T5" fmla="*/ 0 60000 65536"/>
                <a:gd name="T6" fmla="*/ 0 w 57"/>
                <a:gd name="T7" fmla="*/ 0 h 1"/>
                <a:gd name="T8" fmla="*/ 57 w 5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" h="1">
                  <a:moveTo>
                    <a:pt x="56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6" name="Freeform 39"/>
            <p:cNvSpPr>
              <a:spLocks/>
            </p:cNvSpPr>
            <p:nvPr/>
          </p:nvSpPr>
          <p:spPr bwMode="auto">
            <a:xfrm>
              <a:off x="3001" y="2173"/>
              <a:ext cx="58" cy="17"/>
            </a:xfrm>
            <a:custGeom>
              <a:avLst/>
              <a:gdLst>
                <a:gd name="T0" fmla="*/ 57 w 58"/>
                <a:gd name="T1" fmla="*/ 0 h 17"/>
                <a:gd name="T2" fmla="*/ 34 w 58"/>
                <a:gd name="T3" fmla="*/ 11 h 17"/>
                <a:gd name="T4" fmla="*/ 33 w 58"/>
                <a:gd name="T5" fmla="*/ 11 h 17"/>
                <a:gd name="T6" fmla="*/ 33 w 58"/>
                <a:gd name="T7" fmla="*/ 16 h 17"/>
                <a:gd name="T8" fmla="*/ 22 w 58"/>
                <a:gd name="T9" fmla="*/ 16 h 17"/>
                <a:gd name="T10" fmla="*/ 22 w 58"/>
                <a:gd name="T11" fmla="*/ 11 h 17"/>
                <a:gd name="T12" fmla="*/ 0 w 58"/>
                <a:gd name="T13" fmla="*/ 0 h 17"/>
                <a:gd name="T14" fmla="*/ 57 w 58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8"/>
                <a:gd name="T25" fmla="*/ 0 h 17"/>
                <a:gd name="T26" fmla="*/ 58 w 58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8" h="17">
                  <a:moveTo>
                    <a:pt x="57" y="0"/>
                  </a:moveTo>
                  <a:lnTo>
                    <a:pt x="34" y="11"/>
                  </a:lnTo>
                  <a:lnTo>
                    <a:pt x="33" y="11"/>
                  </a:lnTo>
                  <a:lnTo>
                    <a:pt x="33" y="16"/>
                  </a:lnTo>
                  <a:lnTo>
                    <a:pt x="22" y="16"/>
                  </a:lnTo>
                  <a:lnTo>
                    <a:pt x="22" y="11"/>
                  </a:lnTo>
                  <a:lnTo>
                    <a:pt x="0" y="0"/>
                  </a:lnTo>
                  <a:lnTo>
                    <a:pt x="57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Rectangle 40"/>
            <p:cNvSpPr>
              <a:spLocks noChangeArrowheads="1"/>
            </p:cNvSpPr>
            <p:nvPr/>
          </p:nvSpPr>
          <p:spPr bwMode="auto">
            <a:xfrm>
              <a:off x="3023" y="2176"/>
              <a:ext cx="16" cy="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338" name="Freeform 41"/>
            <p:cNvSpPr>
              <a:spLocks/>
            </p:cNvSpPr>
            <p:nvPr/>
          </p:nvSpPr>
          <p:spPr bwMode="auto">
            <a:xfrm>
              <a:off x="3002" y="2176"/>
              <a:ext cx="56" cy="1"/>
            </a:xfrm>
            <a:custGeom>
              <a:avLst/>
              <a:gdLst>
                <a:gd name="T0" fmla="*/ 55 w 56"/>
                <a:gd name="T1" fmla="*/ 0 h 1"/>
                <a:gd name="T2" fmla="*/ 0 w 56"/>
                <a:gd name="T3" fmla="*/ 0 h 1"/>
                <a:gd name="T4" fmla="*/ 0 60000 65536"/>
                <a:gd name="T5" fmla="*/ 0 60000 65536"/>
                <a:gd name="T6" fmla="*/ 0 w 56"/>
                <a:gd name="T7" fmla="*/ 0 h 1"/>
                <a:gd name="T8" fmla="*/ 56 w 5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" h="1">
                  <a:moveTo>
                    <a:pt x="55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39" name="Freeform 42"/>
            <p:cNvSpPr>
              <a:spLocks/>
            </p:cNvSpPr>
            <p:nvPr/>
          </p:nvSpPr>
          <p:spPr bwMode="auto">
            <a:xfrm>
              <a:off x="3023" y="2184"/>
              <a:ext cx="17" cy="1"/>
            </a:xfrm>
            <a:custGeom>
              <a:avLst/>
              <a:gdLst>
                <a:gd name="T0" fmla="*/ 16 w 17"/>
                <a:gd name="T1" fmla="*/ 0 h 1"/>
                <a:gd name="T2" fmla="*/ 0 w 17"/>
                <a:gd name="T3" fmla="*/ 0 h 1"/>
                <a:gd name="T4" fmla="*/ 0 60000 65536"/>
                <a:gd name="T5" fmla="*/ 0 60000 65536"/>
                <a:gd name="T6" fmla="*/ 0 w 17"/>
                <a:gd name="T7" fmla="*/ 0 h 1"/>
                <a:gd name="T8" fmla="*/ 17 w 1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1">
                  <a:moveTo>
                    <a:pt x="16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0" name="Rectangle 43"/>
            <p:cNvSpPr>
              <a:spLocks noChangeArrowheads="1"/>
            </p:cNvSpPr>
            <p:nvPr/>
          </p:nvSpPr>
          <p:spPr bwMode="auto">
            <a:xfrm>
              <a:off x="2988" y="2359"/>
              <a:ext cx="16" cy="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341" name="Rectangle 44"/>
            <p:cNvSpPr>
              <a:spLocks noChangeArrowheads="1"/>
            </p:cNvSpPr>
            <p:nvPr/>
          </p:nvSpPr>
          <p:spPr bwMode="auto">
            <a:xfrm>
              <a:off x="3019" y="2372"/>
              <a:ext cx="16" cy="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342" name="Freeform 45"/>
            <p:cNvSpPr>
              <a:spLocks/>
            </p:cNvSpPr>
            <p:nvPr/>
          </p:nvSpPr>
          <p:spPr bwMode="auto">
            <a:xfrm>
              <a:off x="3019" y="2378"/>
              <a:ext cx="17" cy="17"/>
            </a:xfrm>
            <a:custGeom>
              <a:avLst/>
              <a:gdLst>
                <a:gd name="T0" fmla="*/ 2 w 17"/>
                <a:gd name="T1" fmla="*/ 0 h 17"/>
                <a:gd name="T2" fmla="*/ 0 w 17"/>
                <a:gd name="T3" fmla="*/ 0 h 17"/>
                <a:gd name="T4" fmla="*/ 0 w 17"/>
                <a:gd name="T5" fmla="*/ 0 h 17"/>
                <a:gd name="T6" fmla="*/ 2 w 17"/>
                <a:gd name="T7" fmla="*/ 4 h 17"/>
                <a:gd name="T8" fmla="*/ 2 w 17"/>
                <a:gd name="T9" fmla="*/ 4 h 17"/>
                <a:gd name="T10" fmla="*/ 4 w 17"/>
                <a:gd name="T11" fmla="*/ 8 h 17"/>
                <a:gd name="T12" fmla="*/ 8 w 17"/>
                <a:gd name="T13" fmla="*/ 8 h 17"/>
                <a:gd name="T14" fmla="*/ 8 w 17"/>
                <a:gd name="T15" fmla="*/ 12 h 17"/>
                <a:gd name="T16" fmla="*/ 16 w 17"/>
                <a:gd name="T17" fmla="*/ 12 h 17"/>
                <a:gd name="T18" fmla="*/ 14 w 17"/>
                <a:gd name="T19" fmla="*/ 12 h 17"/>
                <a:gd name="T20" fmla="*/ 12 w 17"/>
                <a:gd name="T21" fmla="*/ 12 h 17"/>
                <a:gd name="T22" fmla="*/ 10 w 17"/>
                <a:gd name="T23" fmla="*/ 16 h 17"/>
                <a:gd name="T24" fmla="*/ 0 w 17"/>
                <a:gd name="T25" fmla="*/ 16 h 17"/>
                <a:gd name="T26" fmla="*/ 0 w 17"/>
                <a:gd name="T27" fmla="*/ 12 h 17"/>
                <a:gd name="T28" fmla="*/ 0 w 17"/>
                <a:gd name="T29" fmla="*/ 8 h 17"/>
                <a:gd name="T30" fmla="*/ 0 w 17"/>
                <a:gd name="T31" fmla="*/ 4 h 17"/>
                <a:gd name="T32" fmla="*/ 0 w 17"/>
                <a:gd name="T33" fmla="*/ 4 h 17"/>
                <a:gd name="T34" fmla="*/ 0 w 17"/>
                <a:gd name="T35" fmla="*/ 0 h 17"/>
                <a:gd name="T36" fmla="*/ 2 w 17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7"/>
                <a:gd name="T59" fmla="*/ 17 w 1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7">
                  <a:moveTo>
                    <a:pt x="2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3" name="Freeform 46"/>
            <p:cNvSpPr>
              <a:spLocks/>
            </p:cNvSpPr>
            <p:nvPr/>
          </p:nvSpPr>
          <p:spPr bwMode="auto">
            <a:xfrm>
              <a:off x="2973" y="2326"/>
              <a:ext cx="71" cy="48"/>
            </a:xfrm>
            <a:custGeom>
              <a:avLst/>
              <a:gdLst>
                <a:gd name="T0" fmla="*/ 33 w 71"/>
                <a:gd name="T1" fmla="*/ 0 h 48"/>
                <a:gd name="T2" fmla="*/ 70 w 71"/>
                <a:gd name="T3" fmla="*/ 47 h 48"/>
                <a:gd name="T4" fmla="*/ 37 w 71"/>
                <a:gd name="T5" fmla="*/ 47 h 48"/>
                <a:gd name="T6" fmla="*/ 0 w 71"/>
                <a:gd name="T7" fmla="*/ 0 h 48"/>
                <a:gd name="T8" fmla="*/ 33 w 71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48"/>
                <a:gd name="T17" fmla="*/ 71 w 71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48">
                  <a:moveTo>
                    <a:pt x="33" y="0"/>
                  </a:moveTo>
                  <a:lnTo>
                    <a:pt x="70" y="47"/>
                  </a:lnTo>
                  <a:lnTo>
                    <a:pt x="37" y="47"/>
                  </a:lnTo>
                  <a:lnTo>
                    <a:pt x="0" y="0"/>
                  </a:lnTo>
                  <a:lnTo>
                    <a:pt x="33" y="0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Freeform 47"/>
            <p:cNvSpPr>
              <a:spLocks/>
            </p:cNvSpPr>
            <p:nvPr/>
          </p:nvSpPr>
          <p:spPr bwMode="auto">
            <a:xfrm>
              <a:off x="2973" y="2326"/>
              <a:ext cx="37" cy="57"/>
            </a:xfrm>
            <a:custGeom>
              <a:avLst/>
              <a:gdLst>
                <a:gd name="T0" fmla="*/ 0 w 37"/>
                <a:gd name="T1" fmla="*/ 0 h 57"/>
                <a:gd name="T2" fmla="*/ 36 w 37"/>
                <a:gd name="T3" fmla="*/ 46 h 57"/>
                <a:gd name="T4" fmla="*/ 36 w 37"/>
                <a:gd name="T5" fmla="*/ 56 h 57"/>
                <a:gd name="T6" fmla="*/ 0 w 37"/>
                <a:gd name="T7" fmla="*/ 10 h 57"/>
                <a:gd name="T8" fmla="*/ 0 w 37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57"/>
                <a:gd name="T17" fmla="*/ 37 w 3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57">
                  <a:moveTo>
                    <a:pt x="0" y="0"/>
                  </a:moveTo>
                  <a:lnTo>
                    <a:pt x="36" y="46"/>
                  </a:lnTo>
                  <a:lnTo>
                    <a:pt x="36" y="56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5" name="Rectangle 48"/>
            <p:cNvSpPr>
              <a:spLocks noChangeArrowheads="1"/>
            </p:cNvSpPr>
            <p:nvPr/>
          </p:nvSpPr>
          <p:spPr bwMode="auto">
            <a:xfrm>
              <a:off x="3012" y="2374"/>
              <a:ext cx="31" cy="1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346" name="Freeform 49"/>
            <p:cNvSpPr>
              <a:spLocks/>
            </p:cNvSpPr>
            <p:nvPr/>
          </p:nvSpPr>
          <p:spPr bwMode="auto">
            <a:xfrm>
              <a:off x="2986" y="2346"/>
              <a:ext cx="17" cy="18"/>
            </a:xfrm>
            <a:custGeom>
              <a:avLst/>
              <a:gdLst>
                <a:gd name="T0" fmla="*/ 16 w 17"/>
                <a:gd name="T1" fmla="*/ 4 h 18"/>
                <a:gd name="T2" fmla="*/ 16 w 17"/>
                <a:gd name="T3" fmla="*/ 17 h 18"/>
                <a:gd name="T4" fmla="*/ 0 w 17"/>
                <a:gd name="T5" fmla="*/ 13 h 18"/>
                <a:gd name="T6" fmla="*/ 0 w 17"/>
                <a:gd name="T7" fmla="*/ 0 h 18"/>
                <a:gd name="T8" fmla="*/ 16 w 17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6" y="4"/>
                  </a:moveTo>
                  <a:lnTo>
                    <a:pt x="16" y="17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6" y="4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7" name="Freeform 50"/>
            <p:cNvSpPr>
              <a:spLocks/>
            </p:cNvSpPr>
            <p:nvPr/>
          </p:nvSpPr>
          <p:spPr bwMode="auto">
            <a:xfrm>
              <a:off x="2987" y="2348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6 h 17"/>
                <a:gd name="T4" fmla="*/ 0 w 17"/>
                <a:gd name="T5" fmla="*/ 16 h 17"/>
                <a:gd name="T6" fmla="*/ 0 w 17"/>
                <a:gd name="T7" fmla="*/ 0 h 17"/>
                <a:gd name="T8" fmla="*/ 1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Freeform 51"/>
            <p:cNvSpPr>
              <a:spLocks/>
            </p:cNvSpPr>
            <p:nvPr/>
          </p:nvSpPr>
          <p:spPr bwMode="auto">
            <a:xfrm>
              <a:off x="2986" y="2346"/>
              <a:ext cx="17" cy="17"/>
            </a:xfrm>
            <a:custGeom>
              <a:avLst/>
              <a:gdLst>
                <a:gd name="T0" fmla="*/ 5 w 17"/>
                <a:gd name="T1" fmla="*/ 0 h 17"/>
                <a:gd name="T2" fmla="*/ 16 w 17"/>
                <a:gd name="T3" fmla="*/ 16 h 17"/>
                <a:gd name="T4" fmla="*/ 5 w 17"/>
                <a:gd name="T5" fmla="*/ 16 h 17"/>
                <a:gd name="T6" fmla="*/ 0 w 17"/>
                <a:gd name="T7" fmla="*/ 0 h 17"/>
                <a:gd name="T8" fmla="*/ 5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5" y="0"/>
                  </a:moveTo>
                  <a:lnTo>
                    <a:pt x="16" y="16"/>
                  </a:lnTo>
                  <a:lnTo>
                    <a:pt x="5" y="16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49" name="Freeform 52"/>
            <p:cNvSpPr>
              <a:spLocks/>
            </p:cNvSpPr>
            <p:nvPr/>
          </p:nvSpPr>
          <p:spPr bwMode="auto">
            <a:xfrm>
              <a:off x="2974" y="2329"/>
              <a:ext cx="66" cy="43"/>
            </a:xfrm>
            <a:custGeom>
              <a:avLst/>
              <a:gdLst>
                <a:gd name="T0" fmla="*/ 28 w 66"/>
                <a:gd name="T1" fmla="*/ 0 h 43"/>
                <a:gd name="T2" fmla="*/ 29 w 66"/>
                <a:gd name="T3" fmla="*/ 0 h 43"/>
                <a:gd name="T4" fmla="*/ 65 w 66"/>
                <a:gd name="T5" fmla="*/ 42 h 43"/>
                <a:gd name="T6" fmla="*/ 36 w 66"/>
                <a:gd name="T7" fmla="*/ 42 h 43"/>
                <a:gd name="T8" fmla="*/ 1 w 66"/>
                <a:gd name="T9" fmla="*/ 0 h 43"/>
                <a:gd name="T10" fmla="*/ 0 w 66"/>
                <a:gd name="T11" fmla="*/ 0 h 43"/>
                <a:gd name="T12" fmla="*/ 28 w 66"/>
                <a:gd name="T13" fmla="*/ 0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28" y="0"/>
                  </a:moveTo>
                  <a:lnTo>
                    <a:pt x="29" y="0"/>
                  </a:lnTo>
                  <a:lnTo>
                    <a:pt x="65" y="42"/>
                  </a:lnTo>
                  <a:lnTo>
                    <a:pt x="36" y="42"/>
                  </a:lnTo>
                  <a:lnTo>
                    <a:pt x="1" y="0"/>
                  </a:lnTo>
                  <a:lnTo>
                    <a:pt x="0" y="0"/>
                  </a:lnTo>
                  <a:lnTo>
                    <a:pt x="2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0" name="Freeform 53"/>
            <p:cNvSpPr>
              <a:spLocks/>
            </p:cNvSpPr>
            <p:nvPr/>
          </p:nvSpPr>
          <p:spPr bwMode="auto">
            <a:xfrm>
              <a:off x="2978" y="2329"/>
              <a:ext cx="60" cy="43"/>
            </a:xfrm>
            <a:custGeom>
              <a:avLst/>
              <a:gdLst>
                <a:gd name="T0" fmla="*/ 22 w 60"/>
                <a:gd name="T1" fmla="*/ 0 h 43"/>
                <a:gd name="T2" fmla="*/ 24 w 60"/>
                <a:gd name="T3" fmla="*/ 0 h 43"/>
                <a:gd name="T4" fmla="*/ 24 w 60"/>
                <a:gd name="T5" fmla="*/ 1 h 43"/>
                <a:gd name="T6" fmla="*/ 26 w 60"/>
                <a:gd name="T7" fmla="*/ 1 h 43"/>
                <a:gd name="T8" fmla="*/ 26 w 60"/>
                <a:gd name="T9" fmla="*/ 1 h 43"/>
                <a:gd name="T10" fmla="*/ 26 w 60"/>
                <a:gd name="T11" fmla="*/ 2 h 43"/>
                <a:gd name="T12" fmla="*/ 27 w 60"/>
                <a:gd name="T13" fmla="*/ 3 h 43"/>
                <a:gd name="T14" fmla="*/ 59 w 60"/>
                <a:gd name="T15" fmla="*/ 40 h 43"/>
                <a:gd name="T16" fmla="*/ 59 w 60"/>
                <a:gd name="T17" fmla="*/ 41 h 43"/>
                <a:gd name="T18" fmla="*/ 59 w 60"/>
                <a:gd name="T19" fmla="*/ 41 h 43"/>
                <a:gd name="T20" fmla="*/ 59 w 60"/>
                <a:gd name="T21" fmla="*/ 42 h 43"/>
                <a:gd name="T22" fmla="*/ 35 w 60"/>
                <a:gd name="T23" fmla="*/ 42 h 43"/>
                <a:gd name="T24" fmla="*/ 35 w 60"/>
                <a:gd name="T25" fmla="*/ 41 h 43"/>
                <a:gd name="T26" fmla="*/ 33 w 60"/>
                <a:gd name="T27" fmla="*/ 41 h 43"/>
                <a:gd name="T28" fmla="*/ 32 w 60"/>
                <a:gd name="T29" fmla="*/ 40 h 43"/>
                <a:gd name="T30" fmla="*/ 0 w 60"/>
                <a:gd name="T31" fmla="*/ 3 h 43"/>
                <a:gd name="T32" fmla="*/ 0 w 60"/>
                <a:gd name="T33" fmla="*/ 0 h 43"/>
                <a:gd name="T34" fmla="*/ 22 w 60"/>
                <a:gd name="T35" fmla="*/ 0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43"/>
                <a:gd name="T56" fmla="*/ 60 w 60"/>
                <a:gd name="T57" fmla="*/ 43 h 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43">
                  <a:moveTo>
                    <a:pt x="22" y="0"/>
                  </a:moveTo>
                  <a:lnTo>
                    <a:pt x="24" y="0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59" y="40"/>
                  </a:lnTo>
                  <a:lnTo>
                    <a:pt x="59" y="41"/>
                  </a:lnTo>
                  <a:lnTo>
                    <a:pt x="59" y="42"/>
                  </a:lnTo>
                  <a:lnTo>
                    <a:pt x="35" y="42"/>
                  </a:lnTo>
                  <a:lnTo>
                    <a:pt x="35" y="41"/>
                  </a:lnTo>
                  <a:lnTo>
                    <a:pt x="33" y="41"/>
                  </a:lnTo>
                  <a:lnTo>
                    <a:pt x="32" y="40"/>
                  </a:lnTo>
                  <a:lnTo>
                    <a:pt x="0" y="3"/>
                  </a:lnTo>
                  <a:lnTo>
                    <a:pt x="0" y="0"/>
                  </a:lnTo>
                  <a:lnTo>
                    <a:pt x="22" y="0"/>
                  </a:lnTo>
                </a:path>
              </a:pathLst>
            </a:custGeom>
            <a:solidFill>
              <a:srgbClr val="BFBFB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1" name="Freeform 54"/>
            <p:cNvSpPr>
              <a:spLocks/>
            </p:cNvSpPr>
            <p:nvPr/>
          </p:nvSpPr>
          <p:spPr bwMode="auto">
            <a:xfrm>
              <a:off x="2992" y="2329"/>
              <a:ext cx="17" cy="17"/>
            </a:xfrm>
            <a:custGeom>
              <a:avLst/>
              <a:gdLst>
                <a:gd name="T0" fmla="*/ 14 w 17"/>
                <a:gd name="T1" fmla="*/ 0 h 17"/>
                <a:gd name="T2" fmla="*/ 16 w 17"/>
                <a:gd name="T3" fmla="*/ 16 h 17"/>
                <a:gd name="T4" fmla="*/ 1 w 17"/>
                <a:gd name="T5" fmla="*/ 16 h 17"/>
                <a:gd name="T6" fmla="*/ 0 w 17"/>
                <a:gd name="T7" fmla="*/ 0 h 17"/>
                <a:gd name="T8" fmla="*/ 14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4" y="0"/>
                  </a:moveTo>
                  <a:lnTo>
                    <a:pt x="16" y="16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2" name="Freeform 55"/>
            <p:cNvSpPr>
              <a:spLocks/>
            </p:cNvSpPr>
            <p:nvPr/>
          </p:nvSpPr>
          <p:spPr bwMode="auto">
            <a:xfrm>
              <a:off x="2988" y="2343"/>
              <a:ext cx="27" cy="1"/>
            </a:xfrm>
            <a:custGeom>
              <a:avLst/>
              <a:gdLst>
                <a:gd name="T0" fmla="*/ 26 w 27"/>
                <a:gd name="T1" fmla="*/ 0 h 1"/>
                <a:gd name="T2" fmla="*/ 0 w 27"/>
                <a:gd name="T3" fmla="*/ 0 h 1"/>
                <a:gd name="T4" fmla="*/ 0 60000 65536"/>
                <a:gd name="T5" fmla="*/ 0 60000 65536"/>
                <a:gd name="T6" fmla="*/ 0 w 27"/>
                <a:gd name="T7" fmla="*/ 0 h 1"/>
                <a:gd name="T8" fmla="*/ 27 w 2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" h="1">
                  <a:moveTo>
                    <a:pt x="26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3" name="Freeform 56"/>
            <p:cNvSpPr>
              <a:spLocks/>
            </p:cNvSpPr>
            <p:nvPr/>
          </p:nvSpPr>
          <p:spPr bwMode="auto">
            <a:xfrm>
              <a:off x="2991" y="2346"/>
              <a:ext cx="27" cy="1"/>
            </a:xfrm>
            <a:custGeom>
              <a:avLst/>
              <a:gdLst>
                <a:gd name="T0" fmla="*/ 26 w 27"/>
                <a:gd name="T1" fmla="*/ 0 h 1"/>
                <a:gd name="T2" fmla="*/ 0 w 27"/>
                <a:gd name="T3" fmla="*/ 0 h 1"/>
                <a:gd name="T4" fmla="*/ 0 60000 65536"/>
                <a:gd name="T5" fmla="*/ 0 60000 65536"/>
                <a:gd name="T6" fmla="*/ 0 w 27"/>
                <a:gd name="T7" fmla="*/ 0 h 1"/>
                <a:gd name="T8" fmla="*/ 27 w 27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7" h="1">
                  <a:moveTo>
                    <a:pt x="26" y="0"/>
                  </a:move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4" name="Freeform 57"/>
            <p:cNvSpPr>
              <a:spLocks/>
            </p:cNvSpPr>
            <p:nvPr/>
          </p:nvSpPr>
          <p:spPr bwMode="auto">
            <a:xfrm>
              <a:off x="3011" y="2343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6 w 17"/>
                <a:gd name="T3" fmla="*/ 16 h 17"/>
                <a:gd name="T4" fmla="*/ 16 w 17"/>
                <a:gd name="T5" fmla="*/ 16 h 17"/>
                <a:gd name="T6" fmla="*/ 8 w 17"/>
                <a:gd name="T7" fmla="*/ 16 h 17"/>
                <a:gd name="T8" fmla="*/ 0 w 17"/>
                <a:gd name="T9" fmla="*/ 16 h 17"/>
                <a:gd name="T10" fmla="*/ 0 w 17"/>
                <a:gd name="T11" fmla="*/ 0 h 17"/>
                <a:gd name="T12" fmla="*/ 8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8" y="0"/>
                  </a:moveTo>
                  <a:lnTo>
                    <a:pt x="16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5" name="Freeform 58"/>
            <p:cNvSpPr>
              <a:spLocks/>
            </p:cNvSpPr>
            <p:nvPr/>
          </p:nvSpPr>
          <p:spPr bwMode="auto">
            <a:xfrm>
              <a:off x="3007" y="2343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16 h 17"/>
                <a:gd name="T4" fmla="*/ 16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4 w 17"/>
                <a:gd name="T11" fmla="*/ 16 h 17"/>
                <a:gd name="T12" fmla="*/ 0 w 17"/>
                <a:gd name="T13" fmla="*/ 16 h 17"/>
                <a:gd name="T14" fmla="*/ 0 w 17"/>
                <a:gd name="T15" fmla="*/ 0 h 17"/>
                <a:gd name="T16" fmla="*/ 12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2" y="0"/>
                  </a:moveTo>
                  <a:lnTo>
                    <a:pt x="12" y="16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59"/>
            <p:cNvSpPr>
              <a:spLocks/>
            </p:cNvSpPr>
            <p:nvPr/>
          </p:nvSpPr>
          <p:spPr bwMode="auto">
            <a:xfrm>
              <a:off x="3002" y="2343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16 h 17"/>
                <a:gd name="T4" fmla="*/ 16 w 17"/>
                <a:gd name="T5" fmla="*/ 16 h 17"/>
                <a:gd name="T6" fmla="*/ 16 w 17"/>
                <a:gd name="T7" fmla="*/ 16 h 17"/>
                <a:gd name="T8" fmla="*/ 3 w 17"/>
                <a:gd name="T9" fmla="*/ 16 h 17"/>
                <a:gd name="T10" fmla="*/ 3 w 17"/>
                <a:gd name="T11" fmla="*/ 16 h 17"/>
                <a:gd name="T12" fmla="*/ 0 w 17"/>
                <a:gd name="T13" fmla="*/ 16 h 17"/>
                <a:gd name="T14" fmla="*/ 3 w 17"/>
                <a:gd name="T15" fmla="*/ 0 h 17"/>
                <a:gd name="T16" fmla="*/ 9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9" y="0"/>
                  </a:moveTo>
                  <a:lnTo>
                    <a:pt x="12" y="16"/>
                  </a:lnTo>
                  <a:lnTo>
                    <a:pt x="1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7" name="Freeform 60"/>
            <p:cNvSpPr>
              <a:spLocks/>
            </p:cNvSpPr>
            <p:nvPr/>
          </p:nvSpPr>
          <p:spPr bwMode="auto">
            <a:xfrm>
              <a:off x="2999" y="2343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16 h 17"/>
                <a:gd name="T4" fmla="*/ 12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12" y="16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61"/>
            <p:cNvSpPr>
              <a:spLocks/>
            </p:cNvSpPr>
            <p:nvPr/>
          </p:nvSpPr>
          <p:spPr bwMode="auto">
            <a:xfrm>
              <a:off x="2994" y="2343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16 h 17"/>
                <a:gd name="T4" fmla="*/ 16 w 17"/>
                <a:gd name="T5" fmla="*/ 16 h 17"/>
                <a:gd name="T6" fmla="*/ 16 w 17"/>
                <a:gd name="T7" fmla="*/ 16 h 17"/>
                <a:gd name="T8" fmla="*/ 6 w 17"/>
                <a:gd name="T9" fmla="*/ 16 h 17"/>
                <a:gd name="T10" fmla="*/ 3 w 17"/>
                <a:gd name="T11" fmla="*/ 16 h 17"/>
                <a:gd name="T12" fmla="*/ 0 w 17"/>
                <a:gd name="T13" fmla="*/ 16 h 17"/>
                <a:gd name="T14" fmla="*/ 3 w 17"/>
                <a:gd name="T15" fmla="*/ 0 h 17"/>
                <a:gd name="T16" fmla="*/ 9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9" y="0"/>
                  </a:moveTo>
                  <a:lnTo>
                    <a:pt x="12" y="16"/>
                  </a:lnTo>
                  <a:lnTo>
                    <a:pt x="1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59" name="Freeform 62"/>
            <p:cNvSpPr>
              <a:spLocks/>
            </p:cNvSpPr>
            <p:nvPr/>
          </p:nvSpPr>
          <p:spPr bwMode="auto">
            <a:xfrm>
              <a:off x="2991" y="2343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6 w 17"/>
                <a:gd name="T3" fmla="*/ 16 h 17"/>
                <a:gd name="T4" fmla="*/ 16 w 17"/>
                <a:gd name="T5" fmla="*/ 16 h 17"/>
                <a:gd name="T6" fmla="*/ 16 w 17"/>
                <a:gd name="T7" fmla="*/ 16 h 17"/>
                <a:gd name="T8" fmla="*/ 5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1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0" y="0"/>
                  </a:moveTo>
                  <a:lnTo>
                    <a:pt x="16" y="16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63"/>
            <p:cNvSpPr>
              <a:spLocks/>
            </p:cNvSpPr>
            <p:nvPr/>
          </p:nvSpPr>
          <p:spPr bwMode="auto">
            <a:xfrm>
              <a:off x="3012" y="2343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0 w 17"/>
                <a:gd name="T5" fmla="*/ 16 h 17"/>
                <a:gd name="T6" fmla="*/ 0 w 17"/>
                <a:gd name="T7" fmla="*/ 16 h 17"/>
                <a:gd name="T8" fmla="*/ 0 w 17"/>
                <a:gd name="T9" fmla="*/ 0 h 17"/>
                <a:gd name="T10" fmla="*/ 0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64"/>
            <p:cNvSpPr>
              <a:spLocks/>
            </p:cNvSpPr>
            <p:nvPr/>
          </p:nvSpPr>
          <p:spPr bwMode="auto">
            <a:xfrm>
              <a:off x="3007" y="2344"/>
              <a:ext cx="17" cy="1"/>
            </a:xfrm>
            <a:custGeom>
              <a:avLst/>
              <a:gdLst>
                <a:gd name="T0" fmla="*/ 8 w 17"/>
                <a:gd name="T1" fmla="*/ 0 h 1"/>
                <a:gd name="T2" fmla="*/ 16 w 17"/>
                <a:gd name="T3" fmla="*/ 0 h 1"/>
                <a:gd name="T4" fmla="*/ 16 w 17"/>
                <a:gd name="T5" fmla="*/ 0 h 1"/>
                <a:gd name="T6" fmla="*/ 8 w 17"/>
                <a:gd name="T7" fmla="*/ 0 h 1"/>
                <a:gd name="T8" fmla="*/ 0 w 17"/>
                <a:gd name="T9" fmla="*/ 0 h 1"/>
                <a:gd name="T10" fmla="*/ 8 w 17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"/>
                <a:gd name="T20" fmla="*/ 17 w 17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">
                  <a:moveTo>
                    <a:pt x="8" y="0"/>
                  </a:move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65"/>
            <p:cNvSpPr>
              <a:spLocks/>
            </p:cNvSpPr>
            <p:nvPr/>
          </p:nvSpPr>
          <p:spPr bwMode="auto">
            <a:xfrm>
              <a:off x="3003" y="2344"/>
              <a:ext cx="17" cy="1"/>
            </a:xfrm>
            <a:custGeom>
              <a:avLst/>
              <a:gdLst>
                <a:gd name="T0" fmla="*/ 8 w 17"/>
                <a:gd name="T1" fmla="*/ 0 h 1"/>
                <a:gd name="T2" fmla="*/ 12 w 17"/>
                <a:gd name="T3" fmla="*/ 0 h 1"/>
                <a:gd name="T4" fmla="*/ 16 w 17"/>
                <a:gd name="T5" fmla="*/ 0 h 1"/>
                <a:gd name="T6" fmla="*/ 0 w 17"/>
                <a:gd name="T7" fmla="*/ 0 h 1"/>
                <a:gd name="T8" fmla="*/ 0 w 17"/>
                <a:gd name="T9" fmla="*/ 0 h 1"/>
                <a:gd name="T10" fmla="*/ 0 w 17"/>
                <a:gd name="T11" fmla="*/ 0 h 1"/>
                <a:gd name="T12" fmla="*/ 8 w 17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"/>
                <a:gd name="T23" fmla="*/ 17 w 17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">
                  <a:moveTo>
                    <a:pt x="8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66"/>
            <p:cNvSpPr>
              <a:spLocks/>
            </p:cNvSpPr>
            <p:nvPr/>
          </p:nvSpPr>
          <p:spPr bwMode="auto">
            <a:xfrm>
              <a:off x="2999" y="2344"/>
              <a:ext cx="17" cy="1"/>
            </a:xfrm>
            <a:custGeom>
              <a:avLst/>
              <a:gdLst>
                <a:gd name="T0" fmla="*/ 10 w 17"/>
                <a:gd name="T1" fmla="*/ 0 h 1"/>
                <a:gd name="T2" fmla="*/ 16 w 17"/>
                <a:gd name="T3" fmla="*/ 0 h 1"/>
                <a:gd name="T4" fmla="*/ 16 w 17"/>
                <a:gd name="T5" fmla="*/ 0 h 1"/>
                <a:gd name="T6" fmla="*/ 5 w 17"/>
                <a:gd name="T7" fmla="*/ 0 h 1"/>
                <a:gd name="T8" fmla="*/ 0 w 17"/>
                <a:gd name="T9" fmla="*/ 0 h 1"/>
                <a:gd name="T10" fmla="*/ 10 w 17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"/>
                <a:gd name="T20" fmla="*/ 17 w 17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">
                  <a:moveTo>
                    <a:pt x="10" y="0"/>
                  </a:moveTo>
                  <a:lnTo>
                    <a:pt x="16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67"/>
            <p:cNvSpPr>
              <a:spLocks/>
            </p:cNvSpPr>
            <p:nvPr/>
          </p:nvSpPr>
          <p:spPr bwMode="auto">
            <a:xfrm>
              <a:off x="2996" y="2344"/>
              <a:ext cx="17" cy="1"/>
            </a:xfrm>
            <a:custGeom>
              <a:avLst/>
              <a:gdLst>
                <a:gd name="T0" fmla="*/ 8 w 17"/>
                <a:gd name="T1" fmla="*/ 0 h 1"/>
                <a:gd name="T2" fmla="*/ 16 w 17"/>
                <a:gd name="T3" fmla="*/ 0 h 1"/>
                <a:gd name="T4" fmla="*/ 16 w 17"/>
                <a:gd name="T5" fmla="*/ 0 h 1"/>
                <a:gd name="T6" fmla="*/ 8 w 17"/>
                <a:gd name="T7" fmla="*/ 0 h 1"/>
                <a:gd name="T8" fmla="*/ 0 w 17"/>
                <a:gd name="T9" fmla="*/ 0 h 1"/>
                <a:gd name="T10" fmla="*/ 8 w 17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"/>
                <a:gd name="T20" fmla="*/ 17 w 17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">
                  <a:moveTo>
                    <a:pt x="8" y="0"/>
                  </a:move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68"/>
            <p:cNvSpPr>
              <a:spLocks/>
            </p:cNvSpPr>
            <p:nvPr/>
          </p:nvSpPr>
          <p:spPr bwMode="auto">
            <a:xfrm>
              <a:off x="2992" y="2344"/>
              <a:ext cx="17" cy="1"/>
            </a:xfrm>
            <a:custGeom>
              <a:avLst/>
              <a:gdLst>
                <a:gd name="T0" fmla="*/ 8 w 17"/>
                <a:gd name="T1" fmla="*/ 0 h 1"/>
                <a:gd name="T2" fmla="*/ 16 w 17"/>
                <a:gd name="T3" fmla="*/ 0 h 1"/>
                <a:gd name="T4" fmla="*/ 16 w 17"/>
                <a:gd name="T5" fmla="*/ 0 h 1"/>
                <a:gd name="T6" fmla="*/ 0 w 17"/>
                <a:gd name="T7" fmla="*/ 0 h 1"/>
                <a:gd name="T8" fmla="*/ 0 w 17"/>
                <a:gd name="T9" fmla="*/ 0 h 1"/>
                <a:gd name="T10" fmla="*/ 8 w 17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"/>
                <a:gd name="T20" fmla="*/ 17 w 17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">
                  <a:moveTo>
                    <a:pt x="8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69"/>
            <p:cNvSpPr>
              <a:spLocks/>
            </p:cNvSpPr>
            <p:nvPr/>
          </p:nvSpPr>
          <p:spPr bwMode="auto">
            <a:xfrm>
              <a:off x="3012" y="2346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8 h 17"/>
                <a:gd name="T4" fmla="*/ 16 w 17"/>
                <a:gd name="T5" fmla="*/ 16 h 17"/>
                <a:gd name="T6" fmla="*/ 8 w 17"/>
                <a:gd name="T7" fmla="*/ 16 h 17"/>
                <a:gd name="T8" fmla="*/ 4 w 17"/>
                <a:gd name="T9" fmla="*/ 8 h 17"/>
                <a:gd name="T10" fmla="*/ 4 w 17"/>
                <a:gd name="T11" fmla="*/ 8 h 17"/>
                <a:gd name="T12" fmla="*/ 0 w 17"/>
                <a:gd name="T13" fmla="*/ 8 h 17"/>
                <a:gd name="T14" fmla="*/ 4 w 17"/>
                <a:gd name="T15" fmla="*/ 0 h 17"/>
                <a:gd name="T16" fmla="*/ 12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2" y="0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70"/>
            <p:cNvSpPr>
              <a:spLocks/>
            </p:cNvSpPr>
            <p:nvPr/>
          </p:nvSpPr>
          <p:spPr bwMode="auto">
            <a:xfrm>
              <a:off x="3008" y="2346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8 h 17"/>
                <a:gd name="T4" fmla="*/ 16 w 17"/>
                <a:gd name="T5" fmla="*/ 8 h 17"/>
                <a:gd name="T6" fmla="*/ 16 w 17"/>
                <a:gd name="T7" fmla="*/ 8 h 17"/>
                <a:gd name="T8" fmla="*/ 12 w 17"/>
                <a:gd name="T9" fmla="*/ 16 h 17"/>
                <a:gd name="T10" fmla="*/ 4 w 17"/>
                <a:gd name="T11" fmla="*/ 16 h 17"/>
                <a:gd name="T12" fmla="*/ 4 w 17"/>
                <a:gd name="T13" fmla="*/ 8 h 17"/>
                <a:gd name="T14" fmla="*/ 4 w 17"/>
                <a:gd name="T15" fmla="*/ 8 h 17"/>
                <a:gd name="T16" fmla="*/ 0 w 17"/>
                <a:gd name="T17" fmla="*/ 8 h 17"/>
                <a:gd name="T18" fmla="*/ 4 w 17"/>
                <a:gd name="T19" fmla="*/ 0 h 17"/>
                <a:gd name="T20" fmla="*/ 12 w 17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12" y="0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71"/>
            <p:cNvSpPr>
              <a:spLocks/>
            </p:cNvSpPr>
            <p:nvPr/>
          </p:nvSpPr>
          <p:spPr bwMode="auto">
            <a:xfrm>
              <a:off x="3004" y="2346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8 h 17"/>
                <a:gd name="T4" fmla="*/ 16 w 17"/>
                <a:gd name="T5" fmla="*/ 8 h 17"/>
                <a:gd name="T6" fmla="*/ 16 w 17"/>
                <a:gd name="T7" fmla="*/ 16 h 17"/>
                <a:gd name="T8" fmla="*/ 8 w 17"/>
                <a:gd name="T9" fmla="*/ 16 h 17"/>
                <a:gd name="T10" fmla="*/ 4 w 17"/>
                <a:gd name="T11" fmla="*/ 8 h 17"/>
                <a:gd name="T12" fmla="*/ 4 w 17"/>
                <a:gd name="T13" fmla="*/ 8 h 17"/>
                <a:gd name="T14" fmla="*/ 0 w 17"/>
                <a:gd name="T15" fmla="*/ 8 h 17"/>
                <a:gd name="T16" fmla="*/ 4 w 17"/>
                <a:gd name="T17" fmla="*/ 0 h 17"/>
                <a:gd name="T18" fmla="*/ 12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2" y="0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72"/>
            <p:cNvSpPr>
              <a:spLocks/>
            </p:cNvSpPr>
            <p:nvPr/>
          </p:nvSpPr>
          <p:spPr bwMode="auto">
            <a:xfrm>
              <a:off x="3002" y="234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6 w 17"/>
                <a:gd name="T3" fmla="*/ 8 h 17"/>
                <a:gd name="T4" fmla="*/ 16 w 17"/>
                <a:gd name="T5" fmla="*/ 8 h 17"/>
                <a:gd name="T6" fmla="*/ 16 w 17"/>
                <a:gd name="T7" fmla="*/ 16 h 17"/>
                <a:gd name="T8" fmla="*/ 8 w 17"/>
                <a:gd name="T9" fmla="*/ 16 h 17"/>
                <a:gd name="T10" fmla="*/ 0 w 17"/>
                <a:gd name="T11" fmla="*/ 8 h 17"/>
                <a:gd name="T12" fmla="*/ 0 w 17"/>
                <a:gd name="T13" fmla="*/ 0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73"/>
            <p:cNvSpPr>
              <a:spLocks/>
            </p:cNvSpPr>
            <p:nvPr/>
          </p:nvSpPr>
          <p:spPr bwMode="auto">
            <a:xfrm>
              <a:off x="2997" y="2346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8 h 17"/>
                <a:gd name="T4" fmla="*/ 16 w 17"/>
                <a:gd name="T5" fmla="*/ 8 h 17"/>
                <a:gd name="T6" fmla="*/ 16 w 17"/>
                <a:gd name="T7" fmla="*/ 8 h 17"/>
                <a:gd name="T8" fmla="*/ 12 w 17"/>
                <a:gd name="T9" fmla="*/ 16 h 17"/>
                <a:gd name="T10" fmla="*/ 6 w 17"/>
                <a:gd name="T11" fmla="*/ 16 h 17"/>
                <a:gd name="T12" fmla="*/ 3 w 17"/>
                <a:gd name="T13" fmla="*/ 8 h 17"/>
                <a:gd name="T14" fmla="*/ 3 w 17"/>
                <a:gd name="T15" fmla="*/ 8 h 17"/>
                <a:gd name="T16" fmla="*/ 0 w 17"/>
                <a:gd name="T17" fmla="*/ 8 h 17"/>
                <a:gd name="T18" fmla="*/ 3 w 17"/>
                <a:gd name="T19" fmla="*/ 0 h 17"/>
                <a:gd name="T20" fmla="*/ 9 w 17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9" y="0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3" y="8"/>
                  </a:lnTo>
                  <a:lnTo>
                    <a:pt x="0" y="8"/>
                  </a:lnTo>
                  <a:lnTo>
                    <a:pt x="3" y="0"/>
                  </a:lnTo>
                  <a:lnTo>
                    <a:pt x="9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74"/>
            <p:cNvSpPr>
              <a:spLocks/>
            </p:cNvSpPr>
            <p:nvPr/>
          </p:nvSpPr>
          <p:spPr bwMode="auto">
            <a:xfrm>
              <a:off x="2994" y="2346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0 w 17"/>
                <a:gd name="T3" fmla="*/ 8 h 17"/>
                <a:gd name="T4" fmla="*/ 16 w 17"/>
                <a:gd name="T5" fmla="*/ 8 h 17"/>
                <a:gd name="T6" fmla="*/ 16 w 17"/>
                <a:gd name="T7" fmla="*/ 16 h 17"/>
                <a:gd name="T8" fmla="*/ 5 w 17"/>
                <a:gd name="T9" fmla="*/ 16 h 17"/>
                <a:gd name="T10" fmla="*/ 0 w 17"/>
                <a:gd name="T11" fmla="*/ 8 h 17"/>
                <a:gd name="T12" fmla="*/ 0 w 17"/>
                <a:gd name="T13" fmla="*/ 0 h 17"/>
                <a:gd name="T14" fmla="*/ 1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0" y="0"/>
                  </a:moveTo>
                  <a:lnTo>
                    <a:pt x="10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75"/>
            <p:cNvSpPr>
              <a:spLocks/>
            </p:cNvSpPr>
            <p:nvPr/>
          </p:nvSpPr>
          <p:spPr bwMode="auto">
            <a:xfrm>
              <a:off x="3016" y="2349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0 w 17"/>
                <a:gd name="T3" fmla="*/ 8 h 17"/>
                <a:gd name="T4" fmla="*/ 16 w 17"/>
                <a:gd name="T5" fmla="*/ 8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0 h 17"/>
                <a:gd name="T12" fmla="*/ 1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0" y="0"/>
                  </a:moveTo>
                  <a:lnTo>
                    <a:pt x="10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76"/>
            <p:cNvSpPr>
              <a:spLocks/>
            </p:cNvSpPr>
            <p:nvPr/>
          </p:nvSpPr>
          <p:spPr bwMode="auto">
            <a:xfrm>
              <a:off x="3012" y="2349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8 h 17"/>
                <a:gd name="T4" fmla="*/ 16 w 17"/>
                <a:gd name="T5" fmla="*/ 16 h 17"/>
                <a:gd name="T6" fmla="*/ 0 w 17"/>
                <a:gd name="T7" fmla="*/ 16 h 17"/>
                <a:gd name="T8" fmla="*/ 0 w 17"/>
                <a:gd name="T9" fmla="*/ 8 h 17"/>
                <a:gd name="T10" fmla="*/ 4 w 17"/>
                <a:gd name="T11" fmla="*/ 0 h 17"/>
                <a:gd name="T12" fmla="*/ 12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2" y="0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77"/>
            <p:cNvSpPr>
              <a:spLocks/>
            </p:cNvSpPr>
            <p:nvPr/>
          </p:nvSpPr>
          <p:spPr bwMode="auto">
            <a:xfrm>
              <a:off x="3008" y="2349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8 h 17"/>
                <a:gd name="T4" fmla="*/ 16 w 17"/>
                <a:gd name="T5" fmla="*/ 16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0 h 17"/>
                <a:gd name="T12" fmla="*/ 12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2" y="0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78"/>
            <p:cNvSpPr>
              <a:spLocks/>
            </p:cNvSpPr>
            <p:nvPr/>
          </p:nvSpPr>
          <p:spPr bwMode="auto">
            <a:xfrm>
              <a:off x="3004" y="2349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8 h 17"/>
                <a:gd name="T4" fmla="*/ 16 w 17"/>
                <a:gd name="T5" fmla="*/ 8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0 h 17"/>
                <a:gd name="T12" fmla="*/ 8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8" y="0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79"/>
            <p:cNvSpPr>
              <a:spLocks/>
            </p:cNvSpPr>
            <p:nvPr/>
          </p:nvSpPr>
          <p:spPr bwMode="auto">
            <a:xfrm>
              <a:off x="3001" y="2349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8 h 17"/>
                <a:gd name="T4" fmla="*/ 16 w 17"/>
                <a:gd name="T5" fmla="*/ 16 h 17"/>
                <a:gd name="T6" fmla="*/ 0 w 17"/>
                <a:gd name="T7" fmla="*/ 16 h 17"/>
                <a:gd name="T8" fmla="*/ 0 w 17"/>
                <a:gd name="T9" fmla="*/ 8 h 17"/>
                <a:gd name="T10" fmla="*/ 0 w 17"/>
                <a:gd name="T11" fmla="*/ 0 h 17"/>
                <a:gd name="T12" fmla="*/ 16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0"/>
                  </a:moveTo>
                  <a:lnTo>
                    <a:pt x="16" y="8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80"/>
            <p:cNvSpPr>
              <a:spLocks/>
            </p:cNvSpPr>
            <p:nvPr/>
          </p:nvSpPr>
          <p:spPr bwMode="auto">
            <a:xfrm>
              <a:off x="2997" y="2349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8 h 17"/>
                <a:gd name="T4" fmla="*/ 12 w 17"/>
                <a:gd name="T5" fmla="*/ 16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0 h 17"/>
                <a:gd name="T12" fmla="*/ 8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8" y="0"/>
                  </a:moveTo>
                  <a:lnTo>
                    <a:pt x="12" y="8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81"/>
            <p:cNvSpPr>
              <a:spLocks/>
            </p:cNvSpPr>
            <p:nvPr/>
          </p:nvSpPr>
          <p:spPr bwMode="auto">
            <a:xfrm>
              <a:off x="3018" y="235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4 w 17"/>
                <a:gd name="T11" fmla="*/ 16 h 17"/>
                <a:gd name="T12" fmla="*/ 0 w 17"/>
                <a:gd name="T13" fmla="*/ 0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12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82"/>
            <p:cNvSpPr>
              <a:spLocks/>
            </p:cNvSpPr>
            <p:nvPr/>
          </p:nvSpPr>
          <p:spPr bwMode="auto">
            <a:xfrm>
              <a:off x="3014" y="235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12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83"/>
            <p:cNvSpPr>
              <a:spLocks/>
            </p:cNvSpPr>
            <p:nvPr/>
          </p:nvSpPr>
          <p:spPr bwMode="auto">
            <a:xfrm>
              <a:off x="3011" y="2352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0 w 17"/>
                <a:gd name="T3" fmla="*/ 0 h 17"/>
                <a:gd name="T4" fmla="*/ 16 w 17"/>
                <a:gd name="T5" fmla="*/ 16 h 17"/>
                <a:gd name="T6" fmla="*/ 5 w 17"/>
                <a:gd name="T7" fmla="*/ 16 h 17"/>
                <a:gd name="T8" fmla="*/ 0 w 17"/>
                <a:gd name="T9" fmla="*/ 16 h 17"/>
                <a:gd name="T10" fmla="*/ 0 w 17"/>
                <a:gd name="T11" fmla="*/ 0 h 17"/>
                <a:gd name="T12" fmla="*/ 1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0" y="0"/>
                  </a:moveTo>
                  <a:lnTo>
                    <a:pt x="10" y="0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84"/>
            <p:cNvSpPr>
              <a:spLocks/>
            </p:cNvSpPr>
            <p:nvPr/>
          </p:nvSpPr>
          <p:spPr bwMode="auto">
            <a:xfrm>
              <a:off x="3007" y="2352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12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2" y="0"/>
                  </a:moveTo>
                  <a:lnTo>
                    <a:pt x="12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85"/>
            <p:cNvSpPr>
              <a:spLocks/>
            </p:cNvSpPr>
            <p:nvPr/>
          </p:nvSpPr>
          <p:spPr bwMode="auto">
            <a:xfrm>
              <a:off x="3003" y="235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12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86"/>
            <p:cNvSpPr>
              <a:spLocks/>
            </p:cNvSpPr>
            <p:nvPr/>
          </p:nvSpPr>
          <p:spPr bwMode="auto">
            <a:xfrm>
              <a:off x="2999" y="235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0 h 17"/>
                <a:gd name="T4" fmla="*/ 16 w 17"/>
                <a:gd name="T5" fmla="*/ 16 h 17"/>
                <a:gd name="T6" fmla="*/ 4 w 17"/>
                <a:gd name="T7" fmla="*/ 16 h 17"/>
                <a:gd name="T8" fmla="*/ 0 w 17"/>
                <a:gd name="T9" fmla="*/ 16 h 17"/>
                <a:gd name="T10" fmla="*/ 0 w 17"/>
                <a:gd name="T11" fmla="*/ 0 h 17"/>
                <a:gd name="T12" fmla="*/ 8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8" y="0"/>
                  </a:moveTo>
                  <a:lnTo>
                    <a:pt x="12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87"/>
            <p:cNvSpPr>
              <a:spLocks/>
            </p:cNvSpPr>
            <p:nvPr/>
          </p:nvSpPr>
          <p:spPr bwMode="auto">
            <a:xfrm>
              <a:off x="3016" y="2356"/>
              <a:ext cx="17" cy="17"/>
            </a:xfrm>
            <a:custGeom>
              <a:avLst/>
              <a:gdLst>
                <a:gd name="T0" fmla="*/ 14 w 17"/>
                <a:gd name="T1" fmla="*/ 0 h 17"/>
                <a:gd name="T2" fmla="*/ 14 w 17"/>
                <a:gd name="T3" fmla="*/ 16 h 17"/>
                <a:gd name="T4" fmla="*/ 16 w 17"/>
                <a:gd name="T5" fmla="*/ 16 h 17"/>
                <a:gd name="T6" fmla="*/ 16 w 17"/>
                <a:gd name="T7" fmla="*/ 16 h 17"/>
                <a:gd name="T8" fmla="*/ 2 w 17"/>
                <a:gd name="T9" fmla="*/ 16 h 17"/>
                <a:gd name="T10" fmla="*/ 2 w 17"/>
                <a:gd name="T11" fmla="*/ 16 h 17"/>
                <a:gd name="T12" fmla="*/ 0 w 17"/>
                <a:gd name="T13" fmla="*/ 16 h 17"/>
                <a:gd name="T14" fmla="*/ 0 w 17"/>
                <a:gd name="T15" fmla="*/ 0 h 17"/>
                <a:gd name="T16" fmla="*/ 14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4" y="0"/>
                  </a:moveTo>
                  <a:lnTo>
                    <a:pt x="14" y="16"/>
                  </a:lnTo>
                  <a:lnTo>
                    <a:pt x="16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4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88"/>
            <p:cNvSpPr>
              <a:spLocks/>
            </p:cNvSpPr>
            <p:nvPr/>
          </p:nvSpPr>
          <p:spPr bwMode="auto">
            <a:xfrm>
              <a:off x="3012" y="235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12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89"/>
            <p:cNvSpPr>
              <a:spLocks/>
            </p:cNvSpPr>
            <p:nvPr/>
          </p:nvSpPr>
          <p:spPr bwMode="auto">
            <a:xfrm>
              <a:off x="3008" y="2356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16 h 17"/>
                <a:gd name="T4" fmla="*/ 16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4 w 17"/>
                <a:gd name="T11" fmla="*/ 16 h 17"/>
                <a:gd name="T12" fmla="*/ 0 w 17"/>
                <a:gd name="T13" fmla="*/ 16 h 17"/>
                <a:gd name="T14" fmla="*/ 0 w 17"/>
                <a:gd name="T15" fmla="*/ 0 h 17"/>
                <a:gd name="T16" fmla="*/ 12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2" y="0"/>
                  </a:moveTo>
                  <a:lnTo>
                    <a:pt x="12" y="16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90"/>
            <p:cNvSpPr>
              <a:spLocks/>
            </p:cNvSpPr>
            <p:nvPr/>
          </p:nvSpPr>
          <p:spPr bwMode="auto">
            <a:xfrm>
              <a:off x="3004" y="2356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0 h 17"/>
                <a:gd name="T4" fmla="*/ 12 w 17"/>
                <a:gd name="T5" fmla="*/ 16 h 17"/>
                <a:gd name="T6" fmla="*/ 16 w 17"/>
                <a:gd name="T7" fmla="*/ 16 h 17"/>
                <a:gd name="T8" fmla="*/ 16 w 17"/>
                <a:gd name="T9" fmla="*/ 16 h 17"/>
                <a:gd name="T10" fmla="*/ 8 w 17"/>
                <a:gd name="T11" fmla="*/ 16 h 17"/>
                <a:gd name="T12" fmla="*/ 4 w 17"/>
                <a:gd name="T13" fmla="*/ 16 h 17"/>
                <a:gd name="T14" fmla="*/ 0 w 17"/>
                <a:gd name="T15" fmla="*/ 16 h 17"/>
                <a:gd name="T16" fmla="*/ 0 w 17"/>
                <a:gd name="T17" fmla="*/ 0 h 17"/>
                <a:gd name="T18" fmla="*/ 12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2" y="0"/>
                  </a:moveTo>
                  <a:lnTo>
                    <a:pt x="12" y="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91"/>
            <p:cNvSpPr>
              <a:spLocks/>
            </p:cNvSpPr>
            <p:nvPr/>
          </p:nvSpPr>
          <p:spPr bwMode="auto">
            <a:xfrm>
              <a:off x="3002" y="235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92"/>
            <p:cNvSpPr>
              <a:spLocks/>
            </p:cNvSpPr>
            <p:nvPr/>
          </p:nvSpPr>
          <p:spPr bwMode="auto">
            <a:xfrm>
              <a:off x="3023" y="2359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4 w 17"/>
                <a:gd name="T7" fmla="*/ 16 h 17"/>
                <a:gd name="T8" fmla="*/ 0 w 17"/>
                <a:gd name="T9" fmla="*/ 8 h 17"/>
                <a:gd name="T10" fmla="*/ 0 w 17"/>
                <a:gd name="T11" fmla="*/ 0 h 17"/>
                <a:gd name="T12" fmla="*/ 8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8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0" name="Freeform 93"/>
            <p:cNvSpPr>
              <a:spLocks/>
            </p:cNvSpPr>
            <p:nvPr/>
          </p:nvSpPr>
          <p:spPr bwMode="auto">
            <a:xfrm>
              <a:off x="3026" y="2362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5 w 17"/>
                <a:gd name="T7" fmla="*/ 16 h 17"/>
                <a:gd name="T8" fmla="*/ 0 w 17"/>
                <a:gd name="T9" fmla="*/ 0 h 17"/>
                <a:gd name="T10" fmla="*/ 0 w 17"/>
                <a:gd name="T11" fmla="*/ 0 h 17"/>
                <a:gd name="T12" fmla="*/ 1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0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1" name="Freeform 94"/>
            <p:cNvSpPr>
              <a:spLocks/>
            </p:cNvSpPr>
            <p:nvPr/>
          </p:nvSpPr>
          <p:spPr bwMode="auto">
            <a:xfrm>
              <a:off x="3028" y="236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4 w 17"/>
                <a:gd name="T7" fmla="*/ 16 h 17"/>
                <a:gd name="T8" fmla="*/ 0 w 17"/>
                <a:gd name="T9" fmla="*/ 0 h 17"/>
                <a:gd name="T10" fmla="*/ 0 w 17"/>
                <a:gd name="T11" fmla="*/ 0 h 17"/>
                <a:gd name="T12" fmla="*/ 8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8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2" name="Freeform 95"/>
            <p:cNvSpPr>
              <a:spLocks/>
            </p:cNvSpPr>
            <p:nvPr/>
          </p:nvSpPr>
          <p:spPr bwMode="auto">
            <a:xfrm>
              <a:off x="3031" y="2368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0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1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0" y="0"/>
                  </a:moveTo>
                  <a:lnTo>
                    <a:pt x="10" y="0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96"/>
            <p:cNvSpPr>
              <a:spLocks/>
            </p:cNvSpPr>
            <p:nvPr/>
          </p:nvSpPr>
          <p:spPr bwMode="auto">
            <a:xfrm>
              <a:off x="3018" y="2359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6 w 17"/>
                <a:gd name="T7" fmla="*/ 16 h 17"/>
                <a:gd name="T8" fmla="*/ 3 w 17"/>
                <a:gd name="T9" fmla="*/ 8 h 17"/>
                <a:gd name="T10" fmla="*/ 3 w 17"/>
                <a:gd name="T11" fmla="*/ 0 h 17"/>
                <a:gd name="T12" fmla="*/ 0 w 17"/>
                <a:gd name="T13" fmla="*/ 0 h 17"/>
                <a:gd name="T14" fmla="*/ 12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2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6" y="16"/>
                  </a:lnTo>
                  <a:lnTo>
                    <a:pt x="3" y="8"/>
                  </a:lnTo>
                  <a:lnTo>
                    <a:pt x="3" y="0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97"/>
            <p:cNvSpPr>
              <a:spLocks/>
            </p:cNvSpPr>
            <p:nvPr/>
          </p:nvSpPr>
          <p:spPr bwMode="auto">
            <a:xfrm>
              <a:off x="3013" y="2359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3 w 17"/>
                <a:gd name="T7" fmla="*/ 16 h 17"/>
                <a:gd name="T8" fmla="*/ 0 w 17"/>
                <a:gd name="T9" fmla="*/ 8 h 17"/>
                <a:gd name="T10" fmla="*/ 0 w 17"/>
                <a:gd name="T11" fmla="*/ 0 h 17"/>
                <a:gd name="T12" fmla="*/ 9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9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3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98"/>
            <p:cNvSpPr>
              <a:spLocks/>
            </p:cNvSpPr>
            <p:nvPr/>
          </p:nvSpPr>
          <p:spPr bwMode="auto">
            <a:xfrm>
              <a:off x="3008" y="2359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4 w 17"/>
                <a:gd name="T7" fmla="*/ 16 h 17"/>
                <a:gd name="T8" fmla="*/ 0 w 17"/>
                <a:gd name="T9" fmla="*/ 8 h 17"/>
                <a:gd name="T10" fmla="*/ 0 w 17"/>
                <a:gd name="T11" fmla="*/ 0 h 17"/>
                <a:gd name="T12" fmla="*/ 12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2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99"/>
            <p:cNvSpPr>
              <a:spLocks/>
            </p:cNvSpPr>
            <p:nvPr/>
          </p:nvSpPr>
          <p:spPr bwMode="auto">
            <a:xfrm>
              <a:off x="3003" y="2359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3 w 17"/>
                <a:gd name="T7" fmla="*/ 16 h 17"/>
                <a:gd name="T8" fmla="*/ 3 w 17"/>
                <a:gd name="T9" fmla="*/ 8 h 17"/>
                <a:gd name="T10" fmla="*/ 3 w 17"/>
                <a:gd name="T11" fmla="*/ 0 h 17"/>
                <a:gd name="T12" fmla="*/ 0 w 17"/>
                <a:gd name="T13" fmla="*/ 0 h 17"/>
                <a:gd name="T14" fmla="*/ 12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2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3" y="16"/>
                  </a:lnTo>
                  <a:lnTo>
                    <a:pt x="3" y="8"/>
                  </a:lnTo>
                  <a:lnTo>
                    <a:pt x="3" y="0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100"/>
            <p:cNvSpPr>
              <a:spLocks/>
            </p:cNvSpPr>
            <p:nvPr/>
          </p:nvSpPr>
          <p:spPr bwMode="auto">
            <a:xfrm>
              <a:off x="3019" y="2362"/>
              <a:ext cx="17" cy="17"/>
            </a:xfrm>
            <a:custGeom>
              <a:avLst/>
              <a:gdLst>
                <a:gd name="T0" fmla="*/ 11 w 17"/>
                <a:gd name="T1" fmla="*/ 0 h 17"/>
                <a:gd name="T2" fmla="*/ 13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13 w 17"/>
                <a:gd name="T9" fmla="*/ 16 h 17"/>
                <a:gd name="T10" fmla="*/ 4 w 17"/>
                <a:gd name="T11" fmla="*/ 16 h 17"/>
                <a:gd name="T12" fmla="*/ 2 w 17"/>
                <a:gd name="T13" fmla="*/ 16 h 17"/>
                <a:gd name="T14" fmla="*/ 2 w 17"/>
                <a:gd name="T15" fmla="*/ 0 h 17"/>
                <a:gd name="T16" fmla="*/ 0 w 17"/>
                <a:gd name="T17" fmla="*/ 0 h 17"/>
                <a:gd name="T18" fmla="*/ 2 w 17"/>
                <a:gd name="T19" fmla="*/ 0 h 17"/>
                <a:gd name="T20" fmla="*/ 11 w 17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11" y="0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11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1"/>
            <p:cNvSpPr>
              <a:spLocks/>
            </p:cNvSpPr>
            <p:nvPr/>
          </p:nvSpPr>
          <p:spPr bwMode="auto">
            <a:xfrm>
              <a:off x="3016" y="2362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6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5 w 17"/>
                <a:gd name="T9" fmla="*/ 16 h 17"/>
                <a:gd name="T10" fmla="*/ 0 w 17"/>
                <a:gd name="T11" fmla="*/ 0 h 17"/>
                <a:gd name="T12" fmla="*/ 0 w 17"/>
                <a:gd name="T13" fmla="*/ 0 h 17"/>
                <a:gd name="T14" fmla="*/ 1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0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02"/>
            <p:cNvSpPr>
              <a:spLocks/>
            </p:cNvSpPr>
            <p:nvPr/>
          </p:nvSpPr>
          <p:spPr bwMode="auto">
            <a:xfrm>
              <a:off x="3012" y="2362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4 w 17"/>
                <a:gd name="T9" fmla="*/ 16 h 17"/>
                <a:gd name="T10" fmla="*/ 0 w 17"/>
                <a:gd name="T11" fmla="*/ 0 h 17"/>
                <a:gd name="T12" fmla="*/ 0 w 17"/>
                <a:gd name="T13" fmla="*/ 0 h 17"/>
                <a:gd name="T14" fmla="*/ 12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2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03"/>
            <p:cNvSpPr>
              <a:spLocks/>
            </p:cNvSpPr>
            <p:nvPr/>
          </p:nvSpPr>
          <p:spPr bwMode="auto">
            <a:xfrm>
              <a:off x="3007" y="2362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2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6 w 17"/>
                <a:gd name="T9" fmla="*/ 16 h 17"/>
                <a:gd name="T10" fmla="*/ 3 w 17"/>
                <a:gd name="T11" fmla="*/ 0 h 17"/>
                <a:gd name="T12" fmla="*/ 0 w 17"/>
                <a:gd name="T13" fmla="*/ 0 h 17"/>
                <a:gd name="T14" fmla="*/ 3 w 17"/>
                <a:gd name="T15" fmla="*/ 0 h 17"/>
                <a:gd name="T16" fmla="*/ 12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2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6" y="16"/>
                  </a:ln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04"/>
            <p:cNvSpPr>
              <a:spLocks/>
            </p:cNvSpPr>
            <p:nvPr/>
          </p:nvSpPr>
          <p:spPr bwMode="auto">
            <a:xfrm>
              <a:off x="3023" y="2366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2 w 17"/>
                <a:gd name="T3" fmla="*/ 0 h 17"/>
                <a:gd name="T4" fmla="*/ 12 w 17"/>
                <a:gd name="T5" fmla="*/ 0 h 17"/>
                <a:gd name="T6" fmla="*/ 16 w 17"/>
                <a:gd name="T7" fmla="*/ 16 h 17"/>
                <a:gd name="T8" fmla="*/ 3 w 17"/>
                <a:gd name="T9" fmla="*/ 16 h 17"/>
                <a:gd name="T10" fmla="*/ 3 w 17"/>
                <a:gd name="T11" fmla="*/ 0 h 17"/>
                <a:gd name="T12" fmla="*/ 0 w 17"/>
                <a:gd name="T13" fmla="*/ 0 h 17"/>
                <a:gd name="T14" fmla="*/ 9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9" y="0"/>
                  </a:moveTo>
                  <a:lnTo>
                    <a:pt x="12" y="0"/>
                  </a:lnTo>
                  <a:lnTo>
                    <a:pt x="16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0" y="0"/>
                  </a:lnTo>
                  <a:lnTo>
                    <a:pt x="9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05"/>
            <p:cNvSpPr>
              <a:spLocks/>
            </p:cNvSpPr>
            <p:nvPr/>
          </p:nvSpPr>
          <p:spPr bwMode="auto">
            <a:xfrm>
              <a:off x="3019" y="236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4 w 17"/>
                <a:gd name="T9" fmla="*/ 16 h 17"/>
                <a:gd name="T10" fmla="*/ 4 w 17"/>
                <a:gd name="T11" fmla="*/ 0 h 17"/>
                <a:gd name="T12" fmla="*/ 4 w 17"/>
                <a:gd name="T13" fmla="*/ 0 h 17"/>
                <a:gd name="T14" fmla="*/ 0 w 17"/>
                <a:gd name="T15" fmla="*/ 0 h 17"/>
                <a:gd name="T16" fmla="*/ 8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8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4" y="16"/>
                  </a:lnTo>
                  <a:lnTo>
                    <a:pt x="4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06"/>
            <p:cNvSpPr>
              <a:spLocks/>
            </p:cNvSpPr>
            <p:nvPr/>
          </p:nvSpPr>
          <p:spPr bwMode="auto">
            <a:xfrm>
              <a:off x="3013" y="236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3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5 w 17"/>
                <a:gd name="T9" fmla="*/ 16 h 17"/>
                <a:gd name="T10" fmla="*/ 2 w 17"/>
                <a:gd name="T11" fmla="*/ 0 h 17"/>
                <a:gd name="T12" fmla="*/ 2 w 17"/>
                <a:gd name="T13" fmla="*/ 0 h 17"/>
                <a:gd name="T14" fmla="*/ 0 w 17"/>
                <a:gd name="T15" fmla="*/ 0 h 17"/>
                <a:gd name="T16" fmla="*/ 8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8" y="0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2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07"/>
            <p:cNvSpPr>
              <a:spLocks/>
            </p:cNvSpPr>
            <p:nvPr/>
          </p:nvSpPr>
          <p:spPr bwMode="auto">
            <a:xfrm>
              <a:off x="3008" y="2366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3 w 17"/>
                <a:gd name="T7" fmla="*/ 16 h 17"/>
                <a:gd name="T8" fmla="*/ 3 w 17"/>
                <a:gd name="T9" fmla="*/ 0 h 17"/>
                <a:gd name="T10" fmla="*/ 3 w 17"/>
                <a:gd name="T11" fmla="*/ 0 h 17"/>
                <a:gd name="T12" fmla="*/ 0 w 17"/>
                <a:gd name="T13" fmla="*/ 0 h 17"/>
                <a:gd name="T14" fmla="*/ 12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2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08"/>
            <p:cNvSpPr>
              <a:spLocks/>
            </p:cNvSpPr>
            <p:nvPr/>
          </p:nvSpPr>
          <p:spPr bwMode="auto">
            <a:xfrm>
              <a:off x="3026" y="2368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6 w 17"/>
                <a:gd name="T3" fmla="*/ 0 h 17"/>
                <a:gd name="T4" fmla="*/ 16 w 17"/>
                <a:gd name="T5" fmla="*/ 16 h 17"/>
                <a:gd name="T6" fmla="*/ 16 w 17"/>
                <a:gd name="T7" fmla="*/ 16 h 17"/>
                <a:gd name="T8" fmla="*/ 5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1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0" y="0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09"/>
            <p:cNvSpPr>
              <a:spLocks/>
            </p:cNvSpPr>
            <p:nvPr/>
          </p:nvSpPr>
          <p:spPr bwMode="auto">
            <a:xfrm>
              <a:off x="3021" y="2368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16 h 17"/>
                <a:gd name="T4" fmla="*/ 16 w 17"/>
                <a:gd name="T5" fmla="*/ 16 h 17"/>
                <a:gd name="T6" fmla="*/ 6 w 17"/>
                <a:gd name="T7" fmla="*/ 16 h 17"/>
                <a:gd name="T8" fmla="*/ 3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12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2" y="0"/>
                  </a:moveTo>
                  <a:lnTo>
                    <a:pt x="1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10"/>
            <p:cNvSpPr>
              <a:spLocks/>
            </p:cNvSpPr>
            <p:nvPr/>
          </p:nvSpPr>
          <p:spPr bwMode="auto">
            <a:xfrm>
              <a:off x="3016" y="2368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6 h 17"/>
                <a:gd name="T4" fmla="*/ 16 w 17"/>
                <a:gd name="T5" fmla="*/ 16 h 17"/>
                <a:gd name="T6" fmla="*/ 5 w 17"/>
                <a:gd name="T7" fmla="*/ 16 h 17"/>
                <a:gd name="T8" fmla="*/ 5 w 17"/>
                <a:gd name="T9" fmla="*/ 16 h 17"/>
                <a:gd name="T10" fmla="*/ 0 w 17"/>
                <a:gd name="T11" fmla="*/ 16 h 17"/>
                <a:gd name="T12" fmla="*/ 0 w 17"/>
                <a:gd name="T13" fmla="*/ 0 h 17"/>
                <a:gd name="T14" fmla="*/ 16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0"/>
                  </a:moveTo>
                  <a:lnTo>
                    <a:pt x="16" y="16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111"/>
            <p:cNvSpPr>
              <a:spLocks/>
            </p:cNvSpPr>
            <p:nvPr/>
          </p:nvSpPr>
          <p:spPr bwMode="auto">
            <a:xfrm>
              <a:off x="3012" y="2368"/>
              <a:ext cx="17" cy="17"/>
            </a:xfrm>
            <a:custGeom>
              <a:avLst/>
              <a:gdLst>
                <a:gd name="T0" fmla="*/ 12 w 17"/>
                <a:gd name="T1" fmla="*/ 0 h 17"/>
                <a:gd name="T2" fmla="*/ 16 w 17"/>
                <a:gd name="T3" fmla="*/ 16 h 17"/>
                <a:gd name="T4" fmla="*/ 16 w 17"/>
                <a:gd name="T5" fmla="*/ 16 h 17"/>
                <a:gd name="T6" fmla="*/ 16 w 17"/>
                <a:gd name="T7" fmla="*/ 16 h 17"/>
                <a:gd name="T8" fmla="*/ 4 w 17"/>
                <a:gd name="T9" fmla="*/ 16 h 17"/>
                <a:gd name="T10" fmla="*/ 4 w 17"/>
                <a:gd name="T11" fmla="*/ 16 h 17"/>
                <a:gd name="T12" fmla="*/ 0 w 17"/>
                <a:gd name="T13" fmla="*/ 16 h 17"/>
                <a:gd name="T14" fmla="*/ 0 w 17"/>
                <a:gd name="T15" fmla="*/ 0 h 17"/>
                <a:gd name="T16" fmla="*/ 12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2" y="0"/>
                  </a:moveTo>
                  <a:lnTo>
                    <a:pt x="1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2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112"/>
            <p:cNvSpPr>
              <a:spLocks/>
            </p:cNvSpPr>
            <p:nvPr/>
          </p:nvSpPr>
          <p:spPr bwMode="auto">
            <a:xfrm>
              <a:off x="2983" y="2333"/>
              <a:ext cx="30" cy="17"/>
            </a:xfrm>
            <a:custGeom>
              <a:avLst/>
              <a:gdLst>
                <a:gd name="T0" fmla="*/ 21 w 30"/>
                <a:gd name="T1" fmla="*/ 0 h 17"/>
                <a:gd name="T2" fmla="*/ 22 w 30"/>
                <a:gd name="T3" fmla="*/ 0 h 17"/>
                <a:gd name="T4" fmla="*/ 22 w 30"/>
                <a:gd name="T5" fmla="*/ 1 h 17"/>
                <a:gd name="T6" fmla="*/ 29 w 30"/>
                <a:gd name="T7" fmla="*/ 14 h 17"/>
                <a:gd name="T8" fmla="*/ 29 w 30"/>
                <a:gd name="T9" fmla="*/ 14 h 17"/>
                <a:gd name="T10" fmla="*/ 28 w 30"/>
                <a:gd name="T11" fmla="*/ 16 h 17"/>
                <a:gd name="T12" fmla="*/ 7 w 30"/>
                <a:gd name="T13" fmla="*/ 16 h 17"/>
                <a:gd name="T14" fmla="*/ 7 w 30"/>
                <a:gd name="T15" fmla="*/ 14 h 17"/>
                <a:gd name="T16" fmla="*/ 6 w 30"/>
                <a:gd name="T17" fmla="*/ 14 h 17"/>
                <a:gd name="T18" fmla="*/ 5 w 30"/>
                <a:gd name="T19" fmla="*/ 14 h 17"/>
                <a:gd name="T20" fmla="*/ 0 w 30"/>
                <a:gd name="T21" fmla="*/ 1 h 17"/>
                <a:gd name="T22" fmla="*/ 0 w 30"/>
                <a:gd name="T23" fmla="*/ 0 h 17"/>
                <a:gd name="T24" fmla="*/ 21 w 30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17"/>
                <a:gd name="T41" fmla="*/ 30 w 30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17">
                  <a:moveTo>
                    <a:pt x="21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9" y="14"/>
                  </a:lnTo>
                  <a:lnTo>
                    <a:pt x="28" y="16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0" y="1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113"/>
            <p:cNvSpPr>
              <a:spLocks/>
            </p:cNvSpPr>
            <p:nvPr/>
          </p:nvSpPr>
          <p:spPr bwMode="auto">
            <a:xfrm>
              <a:off x="2984" y="2333"/>
              <a:ext cx="25" cy="17"/>
            </a:xfrm>
            <a:custGeom>
              <a:avLst/>
              <a:gdLst>
                <a:gd name="T0" fmla="*/ 17 w 25"/>
                <a:gd name="T1" fmla="*/ 0 h 17"/>
                <a:gd name="T2" fmla="*/ 18 w 25"/>
                <a:gd name="T3" fmla="*/ 0 h 17"/>
                <a:gd name="T4" fmla="*/ 19 w 25"/>
                <a:gd name="T5" fmla="*/ 2 h 17"/>
                <a:gd name="T6" fmla="*/ 19 w 25"/>
                <a:gd name="T7" fmla="*/ 2 h 17"/>
                <a:gd name="T8" fmla="*/ 20 w 25"/>
                <a:gd name="T9" fmla="*/ 2 h 17"/>
                <a:gd name="T10" fmla="*/ 24 w 25"/>
                <a:gd name="T11" fmla="*/ 14 h 17"/>
                <a:gd name="T12" fmla="*/ 24 w 25"/>
                <a:gd name="T13" fmla="*/ 16 h 17"/>
                <a:gd name="T14" fmla="*/ 5 w 25"/>
                <a:gd name="T15" fmla="*/ 16 h 17"/>
                <a:gd name="T16" fmla="*/ 5 w 25"/>
                <a:gd name="T17" fmla="*/ 14 h 17"/>
                <a:gd name="T18" fmla="*/ 1 w 25"/>
                <a:gd name="T19" fmla="*/ 2 h 17"/>
                <a:gd name="T20" fmla="*/ 0 w 25"/>
                <a:gd name="T21" fmla="*/ 2 h 17"/>
                <a:gd name="T22" fmla="*/ 1 w 25"/>
                <a:gd name="T23" fmla="*/ 0 h 17"/>
                <a:gd name="T24" fmla="*/ 17 w 25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7"/>
                <a:gd name="T41" fmla="*/ 25 w 25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7">
                  <a:moveTo>
                    <a:pt x="17" y="0"/>
                  </a:moveTo>
                  <a:lnTo>
                    <a:pt x="18" y="0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17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114"/>
            <p:cNvSpPr>
              <a:spLocks/>
            </p:cNvSpPr>
            <p:nvPr/>
          </p:nvSpPr>
          <p:spPr bwMode="auto">
            <a:xfrm>
              <a:off x="2981" y="2323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6 w 17"/>
                <a:gd name="T3" fmla="*/ 16 h 17"/>
                <a:gd name="T4" fmla="*/ 6 w 17"/>
                <a:gd name="T5" fmla="*/ 16 h 17"/>
                <a:gd name="T6" fmla="*/ 0 w 17"/>
                <a:gd name="T7" fmla="*/ 0 h 17"/>
                <a:gd name="T8" fmla="*/ 1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16" y="16"/>
                  </a:lnTo>
                  <a:lnTo>
                    <a:pt x="6" y="16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115"/>
            <p:cNvSpPr>
              <a:spLocks/>
            </p:cNvSpPr>
            <p:nvPr/>
          </p:nvSpPr>
          <p:spPr bwMode="auto">
            <a:xfrm>
              <a:off x="2979" y="2322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0 w 17"/>
                <a:gd name="T3" fmla="*/ 0 h 17"/>
                <a:gd name="T4" fmla="*/ 16 w 17"/>
                <a:gd name="T5" fmla="*/ 10 h 17"/>
                <a:gd name="T6" fmla="*/ 16 w 17"/>
                <a:gd name="T7" fmla="*/ 13 h 17"/>
                <a:gd name="T8" fmla="*/ 14 w 17"/>
                <a:gd name="T9" fmla="*/ 13 h 17"/>
                <a:gd name="T10" fmla="*/ 14 w 17"/>
                <a:gd name="T11" fmla="*/ 16 h 17"/>
                <a:gd name="T12" fmla="*/ 6 w 17"/>
                <a:gd name="T13" fmla="*/ 16 h 17"/>
                <a:gd name="T14" fmla="*/ 5 w 17"/>
                <a:gd name="T15" fmla="*/ 13 h 17"/>
                <a:gd name="T16" fmla="*/ 1 w 17"/>
                <a:gd name="T17" fmla="*/ 5 h 17"/>
                <a:gd name="T18" fmla="*/ 1 w 17"/>
                <a:gd name="T19" fmla="*/ 2 h 17"/>
                <a:gd name="T20" fmla="*/ 0 w 17"/>
                <a:gd name="T21" fmla="*/ 2 h 17"/>
                <a:gd name="T22" fmla="*/ 0 w 17"/>
                <a:gd name="T23" fmla="*/ 0 h 17"/>
                <a:gd name="T24" fmla="*/ 1 w 17"/>
                <a:gd name="T25" fmla="*/ 0 h 17"/>
                <a:gd name="T26" fmla="*/ 1 w 17"/>
                <a:gd name="T27" fmla="*/ 0 h 17"/>
                <a:gd name="T28" fmla="*/ 1 w 17"/>
                <a:gd name="T29" fmla="*/ 0 h 17"/>
                <a:gd name="T30" fmla="*/ 9 w 17"/>
                <a:gd name="T31" fmla="*/ 0 h 17"/>
                <a:gd name="T32" fmla="*/ 9 w 17"/>
                <a:gd name="T33" fmla="*/ 5 h 17"/>
                <a:gd name="T34" fmla="*/ 1 w 17"/>
                <a:gd name="T35" fmla="*/ 5 h 17"/>
                <a:gd name="T36" fmla="*/ 2 w 17"/>
                <a:gd name="T37" fmla="*/ 0 h 17"/>
                <a:gd name="T38" fmla="*/ 8 w 17"/>
                <a:gd name="T39" fmla="*/ 10 h 17"/>
                <a:gd name="T40" fmla="*/ 6 w 17"/>
                <a:gd name="T41" fmla="*/ 10 h 17"/>
                <a:gd name="T42" fmla="*/ 14 w 17"/>
                <a:gd name="T43" fmla="*/ 10 h 17"/>
                <a:gd name="T44" fmla="*/ 13 w 17"/>
                <a:gd name="T45" fmla="*/ 13 h 17"/>
                <a:gd name="T46" fmla="*/ 8 w 17"/>
                <a:gd name="T47" fmla="*/ 5 h 17"/>
                <a:gd name="T48" fmla="*/ 9 w 17"/>
                <a:gd name="T49" fmla="*/ 5 h 17"/>
                <a:gd name="T50" fmla="*/ 9 w 17"/>
                <a:gd name="T51" fmla="*/ 0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"/>
                <a:gd name="T79" fmla="*/ 0 h 17"/>
                <a:gd name="T80" fmla="*/ 17 w 17"/>
                <a:gd name="T81" fmla="*/ 17 h 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" h="17">
                  <a:moveTo>
                    <a:pt x="9" y="0"/>
                  </a:moveTo>
                  <a:lnTo>
                    <a:pt x="10" y="0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14" y="16"/>
                  </a:lnTo>
                  <a:lnTo>
                    <a:pt x="6" y="16"/>
                  </a:lnTo>
                  <a:lnTo>
                    <a:pt x="5" y="13"/>
                  </a:lnTo>
                  <a:lnTo>
                    <a:pt x="1" y="5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9" y="0"/>
                  </a:lnTo>
                  <a:lnTo>
                    <a:pt x="9" y="5"/>
                  </a:lnTo>
                  <a:lnTo>
                    <a:pt x="1" y="5"/>
                  </a:lnTo>
                  <a:lnTo>
                    <a:pt x="2" y="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14" y="10"/>
                  </a:lnTo>
                  <a:lnTo>
                    <a:pt x="13" y="13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116"/>
            <p:cNvSpPr>
              <a:spLocks/>
            </p:cNvSpPr>
            <p:nvPr/>
          </p:nvSpPr>
          <p:spPr bwMode="auto">
            <a:xfrm>
              <a:off x="2979" y="2322"/>
              <a:ext cx="17" cy="1"/>
            </a:xfrm>
            <a:custGeom>
              <a:avLst/>
              <a:gdLst>
                <a:gd name="T0" fmla="*/ 9 w 17"/>
                <a:gd name="T1" fmla="*/ 0 h 1"/>
                <a:gd name="T2" fmla="*/ 9 w 17"/>
                <a:gd name="T3" fmla="*/ 0 h 1"/>
                <a:gd name="T4" fmla="*/ 11 w 17"/>
                <a:gd name="T5" fmla="*/ 0 h 1"/>
                <a:gd name="T6" fmla="*/ 11 w 17"/>
                <a:gd name="T7" fmla="*/ 0 h 1"/>
                <a:gd name="T8" fmla="*/ 16 w 17"/>
                <a:gd name="T9" fmla="*/ 0 h 1"/>
                <a:gd name="T10" fmla="*/ 16 w 17"/>
                <a:gd name="T11" fmla="*/ 0 h 1"/>
                <a:gd name="T12" fmla="*/ 16 w 17"/>
                <a:gd name="T13" fmla="*/ 0 h 1"/>
                <a:gd name="T14" fmla="*/ 16 w 17"/>
                <a:gd name="T15" fmla="*/ 0 h 1"/>
                <a:gd name="T16" fmla="*/ 13 w 17"/>
                <a:gd name="T17" fmla="*/ 0 h 1"/>
                <a:gd name="T18" fmla="*/ 0 w 17"/>
                <a:gd name="T19" fmla="*/ 0 h 1"/>
                <a:gd name="T20" fmla="*/ 2 w 17"/>
                <a:gd name="T21" fmla="*/ 0 h 1"/>
                <a:gd name="T22" fmla="*/ 2 w 17"/>
                <a:gd name="T23" fmla="*/ 0 h 1"/>
                <a:gd name="T24" fmla="*/ 9 w 17"/>
                <a:gd name="T25" fmla="*/ 0 h 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1"/>
                <a:gd name="T41" fmla="*/ 17 w 17"/>
                <a:gd name="T42" fmla="*/ 1 h 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1">
                  <a:moveTo>
                    <a:pt x="9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117"/>
            <p:cNvSpPr>
              <a:spLocks/>
            </p:cNvSpPr>
            <p:nvPr/>
          </p:nvSpPr>
          <p:spPr bwMode="auto">
            <a:xfrm>
              <a:off x="2978" y="2322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6 h 17"/>
                <a:gd name="T4" fmla="*/ 0 w 17"/>
                <a:gd name="T5" fmla="*/ 16 h 17"/>
                <a:gd name="T6" fmla="*/ 0 w 17"/>
                <a:gd name="T7" fmla="*/ 0 h 17"/>
                <a:gd name="T8" fmla="*/ 1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118"/>
            <p:cNvSpPr>
              <a:spLocks/>
            </p:cNvSpPr>
            <p:nvPr/>
          </p:nvSpPr>
          <p:spPr bwMode="auto">
            <a:xfrm>
              <a:off x="2978" y="2322"/>
              <a:ext cx="17" cy="17"/>
            </a:xfrm>
            <a:custGeom>
              <a:avLst/>
              <a:gdLst>
                <a:gd name="T0" fmla="*/ 1 w 17"/>
                <a:gd name="T1" fmla="*/ 8 h 17"/>
                <a:gd name="T2" fmla="*/ 0 w 17"/>
                <a:gd name="T3" fmla="*/ 8 h 17"/>
                <a:gd name="T4" fmla="*/ 0 w 17"/>
                <a:gd name="T5" fmla="*/ 8 h 17"/>
                <a:gd name="T6" fmla="*/ 1 w 17"/>
                <a:gd name="T7" fmla="*/ 8 h 17"/>
                <a:gd name="T8" fmla="*/ 1 w 17"/>
                <a:gd name="T9" fmla="*/ 8 h 17"/>
                <a:gd name="T10" fmla="*/ 14 w 17"/>
                <a:gd name="T11" fmla="*/ 8 h 17"/>
                <a:gd name="T12" fmla="*/ 16 w 17"/>
                <a:gd name="T13" fmla="*/ 8 h 17"/>
                <a:gd name="T14" fmla="*/ 16 w 17"/>
                <a:gd name="T15" fmla="*/ 16 h 17"/>
                <a:gd name="T16" fmla="*/ 14 w 17"/>
                <a:gd name="T17" fmla="*/ 16 h 17"/>
                <a:gd name="T18" fmla="*/ 14 w 17"/>
                <a:gd name="T19" fmla="*/ 16 h 17"/>
                <a:gd name="T20" fmla="*/ 14 w 17"/>
                <a:gd name="T21" fmla="*/ 16 h 17"/>
                <a:gd name="T22" fmla="*/ 10 w 17"/>
                <a:gd name="T23" fmla="*/ 8 h 17"/>
                <a:gd name="T24" fmla="*/ 10 w 17"/>
                <a:gd name="T25" fmla="*/ 8 h 17"/>
                <a:gd name="T26" fmla="*/ 14 w 17"/>
                <a:gd name="T27" fmla="*/ 16 h 17"/>
                <a:gd name="T28" fmla="*/ 12 w 17"/>
                <a:gd name="T29" fmla="*/ 16 h 17"/>
                <a:gd name="T30" fmla="*/ 10 w 17"/>
                <a:gd name="T31" fmla="*/ 8 h 17"/>
                <a:gd name="T32" fmla="*/ 10 w 17"/>
                <a:gd name="T33" fmla="*/ 8 h 17"/>
                <a:gd name="T34" fmla="*/ 8 w 17"/>
                <a:gd name="T35" fmla="*/ 8 h 17"/>
                <a:gd name="T36" fmla="*/ 7 w 17"/>
                <a:gd name="T37" fmla="*/ 8 h 17"/>
                <a:gd name="T38" fmla="*/ 7 w 17"/>
                <a:gd name="T39" fmla="*/ 8 h 17"/>
                <a:gd name="T40" fmla="*/ 8 w 17"/>
                <a:gd name="T41" fmla="*/ 8 h 17"/>
                <a:gd name="T42" fmla="*/ 7 w 17"/>
                <a:gd name="T43" fmla="*/ 8 h 17"/>
                <a:gd name="T44" fmla="*/ 5 w 17"/>
                <a:gd name="T45" fmla="*/ 8 h 17"/>
                <a:gd name="T46" fmla="*/ 5 w 17"/>
                <a:gd name="T47" fmla="*/ 8 h 17"/>
                <a:gd name="T48" fmla="*/ 7 w 17"/>
                <a:gd name="T49" fmla="*/ 8 h 17"/>
                <a:gd name="T50" fmla="*/ 3 w 17"/>
                <a:gd name="T51" fmla="*/ 8 h 17"/>
                <a:gd name="T52" fmla="*/ 5 w 17"/>
                <a:gd name="T53" fmla="*/ 8 h 17"/>
                <a:gd name="T54" fmla="*/ 5 w 17"/>
                <a:gd name="T55" fmla="*/ 16 h 17"/>
                <a:gd name="T56" fmla="*/ 3 w 17"/>
                <a:gd name="T57" fmla="*/ 16 h 17"/>
                <a:gd name="T58" fmla="*/ 3 w 17"/>
                <a:gd name="T59" fmla="*/ 16 h 17"/>
                <a:gd name="T60" fmla="*/ 3 w 17"/>
                <a:gd name="T61" fmla="*/ 16 h 17"/>
                <a:gd name="T62" fmla="*/ 1 w 17"/>
                <a:gd name="T63" fmla="*/ 16 h 17"/>
                <a:gd name="T64" fmla="*/ 1 w 17"/>
                <a:gd name="T65" fmla="*/ 8 h 17"/>
                <a:gd name="T66" fmla="*/ 3 w 17"/>
                <a:gd name="T67" fmla="*/ 8 h 17"/>
                <a:gd name="T68" fmla="*/ 5 w 17"/>
                <a:gd name="T69" fmla="*/ 8 h 17"/>
                <a:gd name="T70" fmla="*/ 1 w 17"/>
                <a:gd name="T71" fmla="*/ 8 h 17"/>
                <a:gd name="T72" fmla="*/ 1 w 17"/>
                <a:gd name="T73" fmla="*/ 0 h 17"/>
                <a:gd name="T74" fmla="*/ 1 w 17"/>
                <a:gd name="T75" fmla="*/ 0 h 17"/>
                <a:gd name="T76" fmla="*/ 1 w 17"/>
                <a:gd name="T77" fmla="*/ 0 h 17"/>
                <a:gd name="T78" fmla="*/ 8 w 17"/>
                <a:gd name="T79" fmla="*/ 0 h 17"/>
                <a:gd name="T80" fmla="*/ 8 w 17"/>
                <a:gd name="T81" fmla="*/ 8 h 17"/>
                <a:gd name="T82" fmla="*/ 7 w 17"/>
                <a:gd name="T83" fmla="*/ 0 h 17"/>
                <a:gd name="T84" fmla="*/ 10 w 17"/>
                <a:gd name="T85" fmla="*/ 0 h 17"/>
                <a:gd name="T86" fmla="*/ 10 w 17"/>
                <a:gd name="T87" fmla="*/ 8 h 17"/>
                <a:gd name="T88" fmla="*/ 8 w 17"/>
                <a:gd name="T89" fmla="*/ 8 h 17"/>
                <a:gd name="T90" fmla="*/ 14 w 17"/>
                <a:gd name="T91" fmla="*/ 8 h 17"/>
                <a:gd name="T92" fmla="*/ 14 w 17"/>
                <a:gd name="T93" fmla="*/ 8 h 17"/>
                <a:gd name="T94" fmla="*/ 12 w 17"/>
                <a:gd name="T95" fmla="*/ 8 h 17"/>
                <a:gd name="T96" fmla="*/ 14 w 17"/>
                <a:gd name="T97" fmla="*/ 8 h 17"/>
                <a:gd name="T98" fmla="*/ 14 w 17"/>
                <a:gd name="T99" fmla="*/ 8 h 17"/>
                <a:gd name="T100" fmla="*/ 14 w 17"/>
                <a:gd name="T101" fmla="*/ 8 h 17"/>
                <a:gd name="T102" fmla="*/ 14 w 17"/>
                <a:gd name="T103" fmla="*/ 8 h 17"/>
                <a:gd name="T104" fmla="*/ 14 w 17"/>
                <a:gd name="T105" fmla="*/ 16 h 17"/>
                <a:gd name="T106" fmla="*/ 10 w 17"/>
                <a:gd name="T107" fmla="*/ 8 h 17"/>
                <a:gd name="T108" fmla="*/ 12 w 17"/>
                <a:gd name="T109" fmla="*/ 8 h 17"/>
                <a:gd name="T110" fmla="*/ 1 w 17"/>
                <a:gd name="T111" fmla="*/ 8 h 17"/>
                <a:gd name="T112" fmla="*/ 3 w 17"/>
                <a:gd name="T113" fmla="*/ 8 h 17"/>
                <a:gd name="T114" fmla="*/ 1 w 17"/>
                <a:gd name="T115" fmla="*/ 8 h 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"/>
                <a:gd name="T175" fmla="*/ 0 h 17"/>
                <a:gd name="T176" fmla="*/ 17 w 17"/>
                <a:gd name="T177" fmla="*/ 17 h 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" h="17">
                  <a:moveTo>
                    <a:pt x="1" y="8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0" y="8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1" y="8"/>
                  </a:lnTo>
                  <a:lnTo>
                    <a:pt x="1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4" y="1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1" y="8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119"/>
            <p:cNvSpPr>
              <a:spLocks/>
            </p:cNvSpPr>
            <p:nvPr/>
          </p:nvSpPr>
          <p:spPr bwMode="auto">
            <a:xfrm>
              <a:off x="2978" y="2322"/>
              <a:ext cx="17" cy="1"/>
            </a:xfrm>
            <a:custGeom>
              <a:avLst/>
              <a:gdLst>
                <a:gd name="T0" fmla="*/ 16 w 17"/>
                <a:gd name="T1" fmla="*/ 0 h 1"/>
                <a:gd name="T2" fmla="*/ 0 w 17"/>
                <a:gd name="T3" fmla="*/ 0 h 1"/>
                <a:gd name="T4" fmla="*/ 0 w 17"/>
                <a:gd name="T5" fmla="*/ 0 h 1"/>
                <a:gd name="T6" fmla="*/ 16 w 17"/>
                <a:gd name="T7" fmla="*/ 0 h 1"/>
                <a:gd name="T8" fmla="*/ 16 w 1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"/>
                <a:gd name="T17" fmla="*/ 17 w 1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">
                  <a:moveTo>
                    <a:pt x="16" y="0"/>
                  </a:move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120"/>
            <p:cNvSpPr>
              <a:spLocks/>
            </p:cNvSpPr>
            <p:nvPr/>
          </p:nvSpPr>
          <p:spPr bwMode="auto">
            <a:xfrm>
              <a:off x="2979" y="232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121"/>
            <p:cNvSpPr>
              <a:spLocks/>
            </p:cNvSpPr>
            <p:nvPr/>
          </p:nvSpPr>
          <p:spPr bwMode="auto">
            <a:xfrm>
              <a:off x="2979" y="232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122"/>
            <p:cNvSpPr>
              <a:spLocks/>
            </p:cNvSpPr>
            <p:nvPr/>
          </p:nvSpPr>
          <p:spPr bwMode="auto">
            <a:xfrm>
              <a:off x="2979" y="232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Rectangle 123"/>
            <p:cNvSpPr>
              <a:spLocks noChangeArrowheads="1"/>
            </p:cNvSpPr>
            <p:nvPr/>
          </p:nvSpPr>
          <p:spPr bwMode="auto">
            <a:xfrm>
              <a:off x="3026" y="2464"/>
              <a:ext cx="16" cy="30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421" name="Rectangle 124"/>
            <p:cNvSpPr>
              <a:spLocks noChangeArrowheads="1"/>
            </p:cNvSpPr>
            <p:nvPr/>
          </p:nvSpPr>
          <p:spPr bwMode="auto">
            <a:xfrm>
              <a:off x="3012" y="2472"/>
              <a:ext cx="26" cy="1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422" name="Rectangle 125"/>
            <p:cNvSpPr>
              <a:spLocks noChangeArrowheads="1"/>
            </p:cNvSpPr>
            <p:nvPr/>
          </p:nvSpPr>
          <p:spPr bwMode="auto">
            <a:xfrm>
              <a:off x="3018" y="2468"/>
              <a:ext cx="16" cy="2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423" name="Freeform 126"/>
            <p:cNvSpPr>
              <a:spLocks/>
            </p:cNvSpPr>
            <p:nvPr/>
          </p:nvSpPr>
          <p:spPr bwMode="auto">
            <a:xfrm>
              <a:off x="3038" y="2317"/>
              <a:ext cx="175" cy="218"/>
            </a:xfrm>
            <a:custGeom>
              <a:avLst/>
              <a:gdLst>
                <a:gd name="T0" fmla="*/ 129 w 175"/>
                <a:gd name="T1" fmla="*/ 2 h 218"/>
                <a:gd name="T2" fmla="*/ 136 w 175"/>
                <a:gd name="T3" fmla="*/ 5 h 218"/>
                <a:gd name="T4" fmla="*/ 143 w 175"/>
                <a:gd name="T5" fmla="*/ 7 h 218"/>
                <a:gd name="T6" fmla="*/ 148 w 175"/>
                <a:gd name="T7" fmla="*/ 9 h 218"/>
                <a:gd name="T8" fmla="*/ 155 w 175"/>
                <a:gd name="T9" fmla="*/ 12 h 218"/>
                <a:gd name="T10" fmla="*/ 160 w 175"/>
                <a:gd name="T11" fmla="*/ 16 h 218"/>
                <a:gd name="T12" fmla="*/ 164 w 175"/>
                <a:gd name="T13" fmla="*/ 19 h 218"/>
                <a:gd name="T14" fmla="*/ 169 w 175"/>
                <a:gd name="T15" fmla="*/ 24 h 218"/>
                <a:gd name="T16" fmla="*/ 171 w 175"/>
                <a:gd name="T17" fmla="*/ 29 h 218"/>
                <a:gd name="T18" fmla="*/ 173 w 175"/>
                <a:gd name="T19" fmla="*/ 35 h 218"/>
                <a:gd name="T20" fmla="*/ 173 w 175"/>
                <a:gd name="T21" fmla="*/ 83 h 218"/>
                <a:gd name="T22" fmla="*/ 170 w 175"/>
                <a:gd name="T23" fmla="*/ 101 h 218"/>
                <a:gd name="T24" fmla="*/ 167 w 175"/>
                <a:gd name="T25" fmla="*/ 112 h 218"/>
                <a:gd name="T26" fmla="*/ 163 w 175"/>
                <a:gd name="T27" fmla="*/ 116 h 218"/>
                <a:gd name="T28" fmla="*/ 157 w 175"/>
                <a:gd name="T29" fmla="*/ 120 h 218"/>
                <a:gd name="T30" fmla="*/ 152 w 175"/>
                <a:gd name="T31" fmla="*/ 130 h 218"/>
                <a:gd name="T32" fmla="*/ 154 w 175"/>
                <a:gd name="T33" fmla="*/ 143 h 218"/>
                <a:gd name="T34" fmla="*/ 157 w 175"/>
                <a:gd name="T35" fmla="*/ 148 h 218"/>
                <a:gd name="T36" fmla="*/ 159 w 175"/>
                <a:gd name="T37" fmla="*/ 159 h 218"/>
                <a:gd name="T38" fmla="*/ 161 w 175"/>
                <a:gd name="T39" fmla="*/ 168 h 218"/>
                <a:gd name="T40" fmla="*/ 162 w 175"/>
                <a:gd name="T41" fmla="*/ 188 h 218"/>
                <a:gd name="T42" fmla="*/ 160 w 175"/>
                <a:gd name="T43" fmla="*/ 194 h 218"/>
                <a:gd name="T44" fmla="*/ 156 w 175"/>
                <a:gd name="T45" fmla="*/ 200 h 218"/>
                <a:gd name="T46" fmla="*/ 152 w 175"/>
                <a:gd name="T47" fmla="*/ 206 h 218"/>
                <a:gd name="T48" fmla="*/ 146 w 175"/>
                <a:gd name="T49" fmla="*/ 209 h 218"/>
                <a:gd name="T50" fmla="*/ 139 w 175"/>
                <a:gd name="T51" fmla="*/ 213 h 218"/>
                <a:gd name="T52" fmla="*/ 129 w 175"/>
                <a:gd name="T53" fmla="*/ 215 h 218"/>
                <a:gd name="T54" fmla="*/ 83 w 175"/>
                <a:gd name="T55" fmla="*/ 216 h 218"/>
                <a:gd name="T56" fmla="*/ 77 w 175"/>
                <a:gd name="T57" fmla="*/ 215 h 218"/>
                <a:gd name="T58" fmla="*/ 74 w 175"/>
                <a:gd name="T59" fmla="*/ 209 h 218"/>
                <a:gd name="T60" fmla="*/ 38 w 175"/>
                <a:gd name="T61" fmla="*/ 206 h 218"/>
                <a:gd name="T62" fmla="*/ 35 w 175"/>
                <a:gd name="T63" fmla="*/ 198 h 218"/>
                <a:gd name="T64" fmla="*/ 34 w 175"/>
                <a:gd name="T65" fmla="*/ 142 h 218"/>
                <a:gd name="T66" fmla="*/ 12 w 175"/>
                <a:gd name="T67" fmla="*/ 136 h 218"/>
                <a:gd name="T68" fmla="*/ 10 w 175"/>
                <a:gd name="T69" fmla="*/ 132 h 218"/>
                <a:gd name="T70" fmla="*/ 7 w 175"/>
                <a:gd name="T71" fmla="*/ 127 h 218"/>
                <a:gd name="T72" fmla="*/ 5 w 175"/>
                <a:gd name="T73" fmla="*/ 121 h 218"/>
                <a:gd name="T74" fmla="*/ 1 w 175"/>
                <a:gd name="T75" fmla="*/ 116 h 218"/>
                <a:gd name="T76" fmla="*/ 16 w 175"/>
                <a:gd name="T77" fmla="*/ 107 h 218"/>
                <a:gd name="T78" fmla="*/ 2 w 175"/>
                <a:gd name="T79" fmla="*/ 104 h 218"/>
                <a:gd name="T80" fmla="*/ 17 w 175"/>
                <a:gd name="T81" fmla="*/ 101 h 218"/>
                <a:gd name="T82" fmla="*/ 17 w 175"/>
                <a:gd name="T83" fmla="*/ 97 h 218"/>
                <a:gd name="T84" fmla="*/ 9 w 175"/>
                <a:gd name="T85" fmla="*/ 95 h 218"/>
                <a:gd name="T86" fmla="*/ 18 w 175"/>
                <a:gd name="T87" fmla="*/ 92 h 218"/>
                <a:gd name="T88" fmla="*/ 20 w 175"/>
                <a:gd name="T89" fmla="*/ 74 h 218"/>
                <a:gd name="T90" fmla="*/ 23 w 175"/>
                <a:gd name="T91" fmla="*/ 62 h 218"/>
                <a:gd name="T92" fmla="*/ 25 w 175"/>
                <a:gd name="T93" fmla="*/ 50 h 218"/>
                <a:gd name="T94" fmla="*/ 27 w 175"/>
                <a:gd name="T95" fmla="*/ 41 h 218"/>
                <a:gd name="T96" fmla="*/ 29 w 175"/>
                <a:gd name="T97" fmla="*/ 31 h 218"/>
                <a:gd name="T98" fmla="*/ 32 w 175"/>
                <a:gd name="T99" fmla="*/ 26 h 218"/>
                <a:gd name="T100" fmla="*/ 36 w 175"/>
                <a:gd name="T101" fmla="*/ 21 h 218"/>
                <a:gd name="T102" fmla="*/ 42 w 175"/>
                <a:gd name="T103" fmla="*/ 18 h 218"/>
                <a:gd name="T104" fmla="*/ 47 w 175"/>
                <a:gd name="T105" fmla="*/ 16 h 218"/>
                <a:gd name="T106" fmla="*/ 54 w 175"/>
                <a:gd name="T107" fmla="*/ 14 h 218"/>
                <a:gd name="T108" fmla="*/ 61 w 175"/>
                <a:gd name="T109" fmla="*/ 11 h 218"/>
                <a:gd name="T110" fmla="*/ 72 w 175"/>
                <a:gd name="T111" fmla="*/ 9 h 218"/>
                <a:gd name="T112" fmla="*/ 86 w 175"/>
                <a:gd name="T113" fmla="*/ 8 h 218"/>
                <a:gd name="T114" fmla="*/ 104 w 175"/>
                <a:gd name="T115" fmla="*/ 6 h 218"/>
                <a:gd name="T116" fmla="*/ 112 w 175"/>
                <a:gd name="T117" fmla="*/ 3 h 218"/>
                <a:gd name="T118" fmla="*/ 118 w 175"/>
                <a:gd name="T119" fmla="*/ 1 h 2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5"/>
                <a:gd name="T181" fmla="*/ 0 h 218"/>
                <a:gd name="T182" fmla="*/ 175 w 175"/>
                <a:gd name="T183" fmla="*/ 218 h 2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5" h="218">
                  <a:moveTo>
                    <a:pt x="123" y="0"/>
                  </a:moveTo>
                  <a:lnTo>
                    <a:pt x="123" y="1"/>
                  </a:lnTo>
                  <a:lnTo>
                    <a:pt x="125" y="1"/>
                  </a:lnTo>
                  <a:lnTo>
                    <a:pt x="128" y="1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29" y="3"/>
                  </a:lnTo>
                  <a:lnTo>
                    <a:pt x="132" y="3"/>
                  </a:lnTo>
                  <a:lnTo>
                    <a:pt x="135" y="3"/>
                  </a:lnTo>
                  <a:lnTo>
                    <a:pt x="135" y="4"/>
                  </a:lnTo>
                  <a:lnTo>
                    <a:pt x="136" y="4"/>
                  </a:lnTo>
                  <a:lnTo>
                    <a:pt x="136" y="5"/>
                  </a:lnTo>
                  <a:lnTo>
                    <a:pt x="138" y="5"/>
                  </a:lnTo>
                  <a:lnTo>
                    <a:pt x="139" y="5"/>
                  </a:lnTo>
                  <a:lnTo>
                    <a:pt x="139" y="6"/>
                  </a:lnTo>
                  <a:lnTo>
                    <a:pt x="141" y="6"/>
                  </a:lnTo>
                  <a:lnTo>
                    <a:pt x="141" y="7"/>
                  </a:lnTo>
                  <a:lnTo>
                    <a:pt x="143" y="7"/>
                  </a:lnTo>
                  <a:lnTo>
                    <a:pt x="145" y="7"/>
                  </a:lnTo>
                  <a:lnTo>
                    <a:pt x="145" y="8"/>
                  </a:lnTo>
                  <a:lnTo>
                    <a:pt x="146" y="8"/>
                  </a:lnTo>
                  <a:lnTo>
                    <a:pt x="148" y="8"/>
                  </a:lnTo>
                  <a:lnTo>
                    <a:pt x="148" y="9"/>
                  </a:lnTo>
                  <a:lnTo>
                    <a:pt x="149" y="10"/>
                  </a:lnTo>
                  <a:lnTo>
                    <a:pt x="151" y="10"/>
                  </a:lnTo>
                  <a:lnTo>
                    <a:pt x="152" y="10"/>
                  </a:lnTo>
                  <a:lnTo>
                    <a:pt x="152" y="11"/>
                  </a:lnTo>
                  <a:lnTo>
                    <a:pt x="154" y="12"/>
                  </a:lnTo>
                  <a:lnTo>
                    <a:pt x="155" y="12"/>
                  </a:lnTo>
                  <a:lnTo>
                    <a:pt x="156" y="13"/>
                  </a:lnTo>
                  <a:lnTo>
                    <a:pt x="156" y="14"/>
                  </a:lnTo>
                  <a:lnTo>
                    <a:pt x="157" y="14"/>
                  </a:lnTo>
                  <a:lnTo>
                    <a:pt x="159" y="14"/>
                  </a:lnTo>
                  <a:lnTo>
                    <a:pt x="159" y="15"/>
                  </a:lnTo>
                  <a:lnTo>
                    <a:pt x="160" y="16"/>
                  </a:lnTo>
                  <a:lnTo>
                    <a:pt x="161" y="17"/>
                  </a:lnTo>
                  <a:lnTo>
                    <a:pt x="163" y="17"/>
                  </a:lnTo>
                  <a:lnTo>
                    <a:pt x="163" y="18"/>
                  </a:lnTo>
                  <a:lnTo>
                    <a:pt x="164" y="19"/>
                  </a:lnTo>
                  <a:lnTo>
                    <a:pt x="165" y="19"/>
                  </a:lnTo>
                  <a:lnTo>
                    <a:pt x="165" y="21"/>
                  </a:lnTo>
                  <a:lnTo>
                    <a:pt x="166" y="21"/>
                  </a:lnTo>
                  <a:lnTo>
                    <a:pt x="166" y="22"/>
                  </a:lnTo>
                  <a:lnTo>
                    <a:pt x="167" y="23"/>
                  </a:lnTo>
                  <a:lnTo>
                    <a:pt x="169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70" y="26"/>
                  </a:lnTo>
                  <a:lnTo>
                    <a:pt x="170" y="28"/>
                  </a:lnTo>
                  <a:lnTo>
                    <a:pt x="171" y="28"/>
                  </a:lnTo>
                  <a:lnTo>
                    <a:pt x="171" y="29"/>
                  </a:lnTo>
                  <a:lnTo>
                    <a:pt x="172" y="29"/>
                  </a:lnTo>
                  <a:lnTo>
                    <a:pt x="172" y="31"/>
                  </a:lnTo>
                  <a:lnTo>
                    <a:pt x="172" y="33"/>
                  </a:lnTo>
                  <a:lnTo>
                    <a:pt x="173" y="33"/>
                  </a:lnTo>
                  <a:lnTo>
                    <a:pt x="173" y="35"/>
                  </a:lnTo>
                  <a:lnTo>
                    <a:pt x="173" y="40"/>
                  </a:lnTo>
                  <a:lnTo>
                    <a:pt x="174" y="40"/>
                  </a:lnTo>
                  <a:lnTo>
                    <a:pt x="174" y="66"/>
                  </a:lnTo>
                  <a:lnTo>
                    <a:pt x="173" y="66"/>
                  </a:lnTo>
                  <a:lnTo>
                    <a:pt x="173" y="76"/>
                  </a:lnTo>
                  <a:lnTo>
                    <a:pt x="173" y="83"/>
                  </a:lnTo>
                  <a:lnTo>
                    <a:pt x="172" y="83"/>
                  </a:lnTo>
                  <a:lnTo>
                    <a:pt x="172" y="90"/>
                  </a:lnTo>
                  <a:lnTo>
                    <a:pt x="172" y="96"/>
                  </a:lnTo>
                  <a:lnTo>
                    <a:pt x="171" y="96"/>
                  </a:lnTo>
                  <a:lnTo>
                    <a:pt x="171" y="101"/>
                  </a:lnTo>
                  <a:lnTo>
                    <a:pt x="170" y="101"/>
                  </a:lnTo>
                  <a:lnTo>
                    <a:pt x="170" y="106"/>
                  </a:lnTo>
                  <a:lnTo>
                    <a:pt x="169" y="106"/>
                  </a:lnTo>
                  <a:lnTo>
                    <a:pt x="169" y="110"/>
                  </a:lnTo>
                  <a:lnTo>
                    <a:pt x="169" y="111"/>
                  </a:lnTo>
                  <a:lnTo>
                    <a:pt x="168" y="111"/>
                  </a:lnTo>
                  <a:lnTo>
                    <a:pt x="167" y="112"/>
                  </a:lnTo>
                  <a:lnTo>
                    <a:pt x="166" y="114"/>
                  </a:lnTo>
                  <a:lnTo>
                    <a:pt x="165" y="114"/>
                  </a:lnTo>
                  <a:lnTo>
                    <a:pt x="165" y="115"/>
                  </a:lnTo>
                  <a:lnTo>
                    <a:pt x="164" y="115"/>
                  </a:lnTo>
                  <a:lnTo>
                    <a:pt x="164" y="116"/>
                  </a:lnTo>
                  <a:lnTo>
                    <a:pt x="163" y="116"/>
                  </a:lnTo>
                  <a:lnTo>
                    <a:pt x="163" y="117"/>
                  </a:lnTo>
                  <a:lnTo>
                    <a:pt x="161" y="117"/>
                  </a:lnTo>
                  <a:lnTo>
                    <a:pt x="161" y="118"/>
                  </a:lnTo>
                  <a:lnTo>
                    <a:pt x="160" y="118"/>
                  </a:lnTo>
                  <a:lnTo>
                    <a:pt x="159" y="119"/>
                  </a:lnTo>
                  <a:lnTo>
                    <a:pt x="157" y="119"/>
                  </a:lnTo>
                  <a:lnTo>
                    <a:pt x="157" y="120"/>
                  </a:lnTo>
                  <a:lnTo>
                    <a:pt x="155" y="120"/>
                  </a:lnTo>
                  <a:lnTo>
                    <a:pt x="154" y="121"/>
                  </a:lnTo>
                  <a:lnTo>
                    <a:pt x="154" y="124"/>
                  </a:lnTo>
                  <a:lnTo>
                    <a:pt x="153" y="124"/>
                  </a:lnTo>
                  <a:lnTo>
                    <a:pt x="153" y="130"/>
                  </a:lnTo>
                  <a:lnTo>
                    <a:pt x="152" y="130"/>
                  </a:lnTo>
                  <a:lnTo>
                    <a:pt x="152" y="134"/>
                  </a:lnTo>
                  <a:lnTo>
                    <a:pt x="153" y="134"/>
                  </a:lnTo>
                  <a:lnTo>
                    <a:pt x="153" y="137"/>
                  </a:lnTo>
                  <a:lnTo>
                    <a:pt x="154" y="137"/>
                  </a:lnTo>
                  <a:lnTo>
                    <a:pt x="154" y="140"/>
                  </a:lnTo>
                  <a:lnTo>
                    <a:pt x="154" y="143"/>
                  </a:lnTo>
                  <a:lnTo>
                    <a:pt x="155" y="143"/>
                  </a:lnTo>
                  <a:lnTo>
                    <a:pt x="155" y="145"/>
                  </a:lnTo>
                  <a:lnTo>
                    <a:pt x="156" y="145"/>
                  </a:lnTo>
                  <a:lnTo>
                    <a:pt x="156" y="147"/>
                  </a:lnTo>
                  <a:lnTo>
                    <a:pt x="156" y="148"/>
                  </a:lnTo>
                  <a:lnTo>
                    <a:pt x="157" y="148"/>
                  </a:lnTo>
                  <a:lnTo>
                    <a:pt x="157" y="150"/>
                  </a:lnTo>
                  <a:lnTo>
                    <a:pt x="157" y="152"/>
                  </a:lnTo>
                  <a:lnTo>
                    <a:pt x="158" y="152"/>
                  </a:lnTo>
                  <a:lnTo>
                    <a:pt x="158" y="154"/>
                  </a:lnTo>
                  <a:lnTo>
                    <a:pt x="159" y="154"/>
                  </a:lnTo>
                  <a:lnTo>
                    <a:pt x="159" y="159"/>
                  </a:lnTo>
                  <a:lnTo>
                    <a:pt x="160" y="159"/>
                  </a:lnTo>
                  <a:lnTo>
                    <a:pt x="160" y="161"/>
                  </a:lnTo>
                  <a:lnTo>
                    <a:pt x="160" y="165"/>
                  </a:lnTo>
                  <a:lnTo>
                    <a:pt x="161" y="165"/>
                  </a:lnTo>
                  <a:lnTo>
                    <a:pt x="161" y="168"/>
                  </a:lnTo>
                  <a:lnTo>
                    <a:pt x="161" y="173"/>
                  </a:lnTo>
                  <a:lnTo>
                    <a:pt x="162" y="173"/>
                  </a:lnTo>
                  <a:lnTo>
                    <a:pt x="162" y="177"/>
                  </a:lnTo>
                  <a:lnTo>
                    <a:pt x="163" y="177"/>
                  </a:lnTo>
                  <a:lnTo>
                    <a:pt x="163" y="184"/>
                  </a:lnTo>
                  <a:lnTo>
                    <a:pt x="162" y="184"/>
                  </a:lnTo>
                  <a:lnTo>
                    <a:pt x="162" y="188"/>
                  </a:lnTo>
                  <a:lnTo>
                    <a:pt x="161" y="188"/>
                  </a:lnTo>
                  <a:lnTo>
                    <a:pt x="161" y="191"/>
                  </a:lnTo>
                  <a:lnTo>
                    <a:pt x="161" y="192"/>
                  </a:lnTo>
                  <a:lnTo>
                    <a:pt x="160" y="192"/>
                  </a:lnTo>
                  <a:lnTo>
                    <a:pt x="160" y="194"/>
                  </a:lnTo>
                  <a:lnTo>
                    <a:pt x="160" y="196"/>
                  </a:lnTo>
                  <a:lnTo>
                    <a:pt x="159" y="196"/>
                  </a:lnTo>
                  <a:lnTo>
                    <a:pt x="158" y="198"/>
                  </a:lnTo>
                  <a:lnTo>
                    <a:pt x="158" y="199"/>
                  </a:lnTo>
                  <a:lnTo>
                    <a:pt x="157" y="199"/>
                  </a:lnTo>
                  <a:lnTo>
                    <a:pt x="157" y="200"/>
                  </a:lnTo>
                  <a:lnTo>
                    <a:pt x="156" y="200"/>
                  </a:lnTo>
                  <a:lnTo>
                    <a:pt x="156" y="202"/>
                  </a:lnTo>
                  <a:lnTo>
                    <a:pt x="155" y="203"/>
                  </a:lnTo>
                  <a:lnTo>
                    <a:pt x="154" y="203"/>
                  </a:lnTo>
                  <a:lnTo>
                    <a:pt x="154" y="204"/>
                  </a:lnTo>
                  <a:lnTo>
                    <a:pt x="153" y="204"/>
                  </a:lnTo>
                  <a:lnTo>
                    <a:pt x="152" y="206"/>
                  </a:lnTo>
                  <a:lnTo>
                    <a:pt x="151" y="206"/>
                  </a:lnTo>
                  <a:lnTo>
                    <a:pt x="151" y="207"/>
                  </a:lnTo>
                  <a:lnTo>
                    <a:pt x="150" y="207"/>
                  </a:lnTo>
                  <a:lnTo>
                    <a:pt x="149" y="208"/>
                  </a:lnTo>
                  <a:lnTo>
                    <a:pt x="148" y="209"/>
                  </a:lnTo>
                  <a:lnTo>
                    <a:pt x="146" y="209"/>
                  </a:lnTo>
                  <a:lnTo>
                    <a:pt x="146" y="211"/>
                  </a:lnTo>
                  <a:lnTo>
                    <a:pt x="143" y="211"/>
                  </a:lnTo>
                  <a:lnTo>
                    <a:pt x="143" y="212"/>
                  </a:lnTo>
                  <a:lnTo>
                    <a:pt x="141" y="212"/>
                  </a:lnTo>
                  <a:lnTo>
                    <a:pt x="139" y="212"/>
                  </a:lnTo>
                  <a:lnTo>
                    <a:pt x="139" y="213"/>
                  </a:lnTo>
                  <a:lnTo>
                    <a:pt x="138" y="213"/>
                  </a:lnTo>
                  <a:lnTo>
                    <a:pt x="138" y="214"/>
                  </a:lnTo>
                  <a:lnTo>
                    <a:pt x="135" y="214"/>
                  </a:lnTo>
                  <a:lnTo>
                    <a:pt x="135" y="215"/>
                  </a:lnTo>
                  <a:lnTo>
                    <a:pt x="132" y="215"/>
                  </a:lnTo>
                  <a:lnTo>
                    <a:pt x="129" y="215"/>
                  </a:lnTo>
                  <a:lnTo>
                    <a:pt x="129" y="216"/>
                  </a:lnTo>
                  <a:lnTo>
                    <a:pt x="123" y="216"/>
                  </a:lnTo>
                  <a:lnTo>
                    <a:pt x="112" y="216"/>
                  </a:lnTo>
                  <a:lnTo>
                    <a:pt x="112" y="217"/>
                  </a:lnTo>
                  <a:lnTo>
                    <a:pt x="83" y="217"/>
                  </a:lnTo>
                  <a:lnTo>
                    <a:pt x="83" y="216"/>
                  </a:lnTo>
                  <a:lnTo>
                    <a:pt x="82" y="216"/>
                  </a:lnTo>
                  <a:lnTo>
                    <a:pt x="80" y="216"/>
                  </a:lnTo>
                  <a:lnTo>
                    <a:pt x="80" y="215"/>
                  </a:lnTo>
                  <a:lnTo>
                    <a:pt x="78" y="215"/>
                  </a:lnTo>
                  <a:lnTo>
                    <a:pt x="77" y="215"/>
                  </a:lnTo>
                  <a:lnTo>
                    <a:pt x="77" y="214"/>
                  </a:lnTo>
                  <a:lnTo>
                    <a:pt x="75" y="213"/>
                  </a:lnTo>
                  <a:lnTo>
                    <a:pt x="75" y="212"/>
                  </a:lnTo>
                  <a:lnTo>
                    <a:pt x="74" y="212"/>
                  </a:lnTo>
                  <a:lnTo>
                    <a:pt x="74" y="211"/>
                  </a:lnTo>
                  <a:lnTo>
                    <a:pt x="74" y="209"/>
                  </a:lnTo>
                  <a:lnTo>
                    <a:pt x="41" y="209"/>
                  </a:lnTo>
                  <a:lnTo>
                    <a:pt x="41" y="208"/>
                  </a:lnTo>
                  <a:lnTo>
                    <a:pt x="40" y="208"/>
                  </a:lnTo>
                  <a:lnTo>
                    <a:pt x="39" y="207"/>
                  </a:lnTo>
                  <a:lnTo>
                    <a:pt x="38" y="207"/>
                  </a:lnTo>
                  <a:lnTo>
                    <a:pt x="38" y="206"/>
                  </a:lnTo>
                  <a:lnTo>
                    <a:pt x="37" y="206"/>
                  </a:lnTo>
                  <a:lnTo>
                    <a:pt x="37" y="203"/>
                  </a:lnTo>
                  <a:lnTo>
                    <a:pt x="36" y="203"/>
                  </a:lnTo>
                  <a:lnTo>
                    <a:pt x="36" y="201"/>
                  </a:lnTo>
                  <a:lnTo>
                    <a:pt x="35" y="201"/>
                  </a:lnTo>
                  <a:lnTo>
                    <a:pt x="35" y="198"/>
                  </a:lnTo>
                  <a:lnTo>
                    <a:pt x="35" y="194"/>
                  </a:lnTo>
                  <a:lnTo>
                    <a:pt x="34" y="194"/>
                  </a:lnTo>
                  <a:lnTo>
                    <a:pt x="34" y="187"/>
                  </a:lnTo>
                  <a:lnTo>
                    <a:pt x="33" y="187"/>
                  </a:lnTo>
                  <a:lnTo>
                    <a:pt x="33" y="154"/>
                  </a:lnTo>
                  <a:lnTo>
                    <a:pt x="34" y="154"/>
                  </a:lnTo>
                  <a:lnTo>
                    <a:pt x="34" y="142"/>
                  </a:lnTo>
                  <a:lnTo>
                    <a:pt x="35" y="142"/>
                  </a:lnTo>
                  <a:lnTo>
                    <a:pt x="35" y="138"/>
                  </a:lnTo>
                  <a:lnTo>
                    <a:pt x="35" y="137"/>
                  </a:lnTo>
                  <a:lnTo>
                    <a:pt x="14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1" y="135"/>
                  </a:lnTo>
                  <a:lnTo>
                    <a:pt x="11" y="133"/>
                  </a:lnTo>
                  <a:lnTo>
                    <a:pt x="10" y="133"/>
                  </a:lnTo>
                  <a:lnTo>
                    <a:pt x="10" y="132"/>
                  </a:lnTo>
                  <a:lnTo>
                    <a:pt x="9" y="132"/>
                  </a:lnTo>
                  <a:lnTo>
                    <a:pt x="9" y="131"/>
                  </a:lnTo>
                  <a:lnTo>
                    <a:pt x="8" y="130"/>
                  </a:lnTo>
                  <a:lnTo>
                    <a:pt x="8" y="128"/>
                  </a:lnTo>
                  <a:lnTo>
                    <a:pt x="8" y="127"/>
                  </a:lnTo>
                  <a:lnTo>
                    <a:pt x="7" y="127"/>
                  </a:lnTo>
                  <a:lnTo>
                    <a:pt x="7" y="126"/>
                  </a:lnTo>
                  <a:lnTo>
                    <a:pt x="6" y="126"/>
                  </a:lnTo>
                  <a:lnTo>
                    <a:pt x="6" y="125"/>
                  </a:lnTo>
                  <a:lnTo>
                    <a:pt x="6" y="123"/>
                  </a:lnTo>
                  <a:lnTo>
                    <a:pt x="5" y="123"/>
                  </a:lnTo>
                  <a:lnTo>
                    <a:pt x="5" y="121"/>
                  </a:lnTo>
                  <a:lnTo>
                    <a:pt x="4" y="121"/>
                  </a:lnTo>
                  <a:lnTo>
                    <a:pt x="4" y="119"/>
                  </a:lnTo>
                  <a:lnTo>
                    <a:pt x="3" y="119"/>
                  </a:lnTo>
                  <a:lnTo>
                    <a:pt x="3" y="117"/>
                  </a:lnTo>
                  <a:lnTo>
                    <a:pt x="2" y="117"/>
                  </a:lnTo>
                  <a:lnTo>
                    <a:pt x="2" y="116"/>
                  </a:lnTo>
                  <a:lnTo>
                    <a:pt x="1" y="116"/>
                  </a:lnTo>
                  <a:lnTo>
                    <a:pt x="1" y="113"/>
                  </a:lnTo>
                  <a:lnTo>
                    <a:pt x="1" y="111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16" y="106"/>
                  </a:lnTo>
                  <a:lnTo>
                    <a:pt x="16" y="107"/>
                  </a:lnTo>
                  <a:lnTo>
                    <a:pt x="16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1" y="104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16" y="101"/>
                  </a:lnTo>
                  <a:lnTo>
                    <a:pt x="16" y="102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4" y="101"/>
                  </a:lnTo>
                  <a:lnTo>
                    <a:pt x="5" y="100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7"/>
                  </a:lnTo>
                  <a:lnTo>
                    <a:pt x="17" y="97"/>
                  </a:lnTo>
                  <a:lnTo>
                    <a:pt x="8" y="97"/>
                  </a:lnTo>
                  <a:lnTo>
                    <a:pt x="8" y="96"/>
                  </a:lnTo>
                  <a:lnTo>
                    <a:pt x="9" y="96"/>
                  </a:lnTo>
                  <a:lnTo>
                    <a:pt x="9" y="95"/>
                  </a:lnTo>
                  <a:lnTo>
                    <a:pt x="11" y="95"/>
                  </a:lnTo>
                  <a:lnTo>
                    <a:pt x="11" y="94"/>
                  </a:lnTo>
                  <a:lnTo>
                    <a:pt x="12" y="94"/>
                  </a:lnTo>
                  <a:lnTo>
                    <a:pt x="17" y="94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87"/>
                  </a:lnTo>
                  <a:lnTo>
                    <a:pt x="19" y="87"/>
                  </a:lnTo>
                  <a:lnTo>
                    <a:pt x="19" y="83"/>
                  </a:lnTo>
                  <a:lnTo>
                    <a:pt x="20" y="83"/>
                  </a:lnTo>
                  <a:lnTo>
                    <a:pt x="20" y="79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1" y="71"/>
                  </a:lnTo>
                  <a:lnTo>
                    <a:pt x="21" y="66"/>
                  </a:lnTo>
                  <a:lnTo>
                    <a:pt x="22" y="66"/>
                  </a:lnTo>
                  <a:lnTo>
                    <a:pt x="22" y="62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5" y="52"/>
                  </a:lnTo>
                  <a:lnTo>
                    <a:pt x="25" y="50"/>
                  </a:lnTo>
                  <a:lnTo>
                    <a:pt x="25" y="47"/>
                  </a:lnTo>
                  <a:lnTo>
                    <a:pt x="26" y="47"/>
                  </a:lnTo>
                  <a:lnTo>
                    <a:pt x="26" y="43"/>
                  </a:lnTo>
                  <a:lnTo>
                    <a:pt x="27" y="43"/>
                  </a:lnTo>
                  <a:lnTo>
                    <a:pt x="27" y="41"/>
                  </a:lnTo>
                  <a:lnTo>
                    <a:pt x="27" y="38"/>
                  </a:lnTo>
                  <a:lnTo>
                    <a:pt x="28" y="38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29" y="34"/>
                  </a:lnTo>
                  <a:lnTo>
                    <a:pt x="29" y="31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31" y="29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5" y="22"/>
                  </a:lnTo>
                  <a:lnTo>
                    <a:pt x="36" y="21"/>
                  </a:lnTo>
                  <a:lnTo>
                    <a:pt x="38" y="21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3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7" y="16"/>
                  </a:lnTo>
                  <a:lnTo>
                    <a:pt x="49" y="16"/>
                  </a:lnTo>
                  <a:lnTo>
                    <a:pt x="49" y="15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60" y="12"/>
                  </a:lnTo>
                  <a:lnTo>
                    <a:pt x="61" y="12"/>
                  </a:lnTo>
                  <a:lnTo>
                    <a:pt x="61" y="11"/>
                  </a:lnTo>
                  <a:lnTo>
                    <a:pt x="64" y="11"/>
                  </a:lnTo>
                  <a:lnTo>
                    <a:pt x="64" y="10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86" y="7"/>
                  </a:lnTo>
                  <a:lnTo>
                    <a:pt x="86" y="8"/>
                  </a:lnTo>
                  <a:lnTo>
                    <a:pt x="86" y="7"/>
                  </a:lnTo>
                  <a:lnTo>
                    <a:pt x="95" y="7"/>
                  </a:lnTo>
                  <a:lnTo>
                    <a:pt x="100" y="7"/>
                  </a:lnTo>
                  <a:lnTo>
                    <a:pt x="100" y="6"/>
                  </a:lnTo>
                  <a:lnTo>
                    <a:pt x="104" y="6"/>
                  </a:lnTo>
                  <a:lnTo>
                    <a:pt x="104" y="5"/>
                  </a:lnTo>
                  <a:lnTo>
                    <a:pt x="107" y="5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12" y="4"/>
                  </a:lnTo>
                  <a:lnTo>
                    <a:pt x="112" y="3"/>
                  </a:lnTo>
                  <a:lnTo>
                    <a:pt x="114" y="3"/>
                  </a:lnTo>
                  <a:lnTo>
                    <a:pt x="115" y="3"/>
                  </a:lnTo>
                  <a:lnTo>
                    <a:pt x="115" y="2"/>
                  </a:lnTo>
                  <a:lnTo>
                    <a:pt x="117" y="2"/>
                  </a:lnTo>
                  <a:lnTo>
                    <a:pt x="117" y="1"/>
                  </a:lnTo>
                  <a:lnTo>
                    <a:pt x="118" y="1"/>
                  </a:lnTo>
                  <a:lnTo>
                    <a:pt x="120" y="1"/>
                  </a:lnTo>
                  <a:lnTo>
                    <a:pt x="120" y="0"/>
                  </a:lnTo>
                  <a:lnTo>
                    <a:pt x="123" y="0"/>
                  </a:lnTo>
                </a:path>
              </a:pathLst>
            </a:custGeom>
            <a:solidFill>
              <a:srgbClr val="438E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4" name="Freeform 127"/>
            <p:cNvSpPr>
              <a:spLocks/>
            </p:cNvSpPr>
            <p:nvPr/>
          </p:nvSpPr>
          <p:spPr bwMode="auto">
            <a:xfrm>
              <a:off x="3053" y="2456"/>
              <a:ext cx="20" cy="17"/>
            </a:xfrm>
            <a:custGeom>
              <a:avLst/>
              <a:gdLst>
                <a:gd name="T0" fmla="*/ 19 w 20"/>
                <a:gd name="T1" fmla="*/ 0 h 17"/>
                <a:gd name="T2" fmla="*/ 18 w 20"/>
                <a:gd name="T3" fmla="*/ 0 h 17"/>
                <a:gd name="T4" fmla="*/ 17 w 20"/>
                <a:gd name="T5" fmla="*/ 0 h 17"/>
                <a:gd name="T6" fmla="*/ 17 w 20"/>
                <a:gd name="T7" fmla="*/ 16 h 17"/>
                <a:gd name="T8" fmla="*/ 16 w 20"/>
                <a:gd name="T9" fmla="*/ 16 h 17"/>
                <a:gd name="T10" fmla="*/ 16 w 20"/>
                <a:gd name="T11" fmla="*/ 16 h 17"/>
                <a:gd name="T12" fmla="*/ 14 w 20"/>
                <a:gd name="T13" fmla="*/ 16 h 17"/>
                <a:gd name="T14" fmla="*/ 14 w 20"/>
                <a:gd name="T15" fmla="*/ 16 h 17"/>
                <a:gd name="T16" fmla="*/ 13 w 20"/>
                <a:gd name="T17" fmla="*/ 16 h 17"/>
                <a:gd name="T18" fmla="*/ 13 w 20"/>
                <a:gd name="T19" fmla="*/ 16 h 17"/>
                <a:gd name="T20" fmla="*/ 6 w 20"/>
                <a:gd name="T21" fmla="*/ 16 h 17"/>
                <a:gd name="T22" fmla="*/ 6 w 20"/>
                <a:gd name="T23" fmla="*/ 16 h 17"/>
                <a:gd name="T24" fmla="*/ 4 w 20"/>
                <a:gd name="T25" fmla="*/ 16 h 17"/>
                <a:gd name="T26" fmla="*/ 4 w 20"/>
                <a:gd name="T27" fmla="*/ 16 h 17"/>
                <a:gd name="T28" fmla="*/ 3 w 20"/>
                <a:gd name="T29" fmla="*/ 16 h 17"/>
                <a:gd name="T30" fmla="*/ 3 w 20"/>
                <a:gd name="T31" fmla="*/ 16 h 17"/>
                <a:gd name="T32" fmla="*/ 2 w 20"/>
                <a:gd name="T33" fmla="*/ 16 h 17"/>
                <a:gd name="T34" fmla="*/ 2 w 20"/>
                <a:gd name="T35" fmla="*/ 0 h 17"/>
                <a:gd name="T36" fmla="*/ 1 w 20"/>
                <a:gd name="T37" fmla="*/ 0 h 17"/>
                <a:gd name="T38" fmla="*/ 1 w 20"/>
                <a:gd name="T39" fmla="*/ 0 h 17"/>
                <a:gd name="T40" fmla="*/ 0 w 20"/>
                <a:gd name="T41" fmla="*/ 0 h 17"/>
                <a:gd name="T42" fmla="*/ 0 w 20"/>
                <a:gd name="T43" fmla="*/ 0 h 17"/>
                <a:gd name="T44" fmla="*/ 19 w 20"/>
                <a:gd name="T45" fmla="*/ 0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"/>
                <a:gd name="T70" fmla="*/ 0 h 17"/>
                <a:gd name="T71" fmla="*/ 20 w 20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" h="17">
                  <a:moveTo>
                    <a:pt x="19" y="0"/>
                  </a:moveTo>
                  <a:lnTo>
                    <a:pt x="18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solidFill>
              <a:srgbClr val="0000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5" name="Freeform 128"/>
            <p:cNvSpPr>
              <a:spLocks/>
            </p:cNvSpPr>
            <p:nvPr/>
          </p:nvSpPr>
          <p:spPr bwMode="auto">
            <a:xfrm>
              <a:off x="3083" y="2528"/>
              <a:ext cx="27" cy="17"/>
            </a:xfrm>
            <a:custGeom>
              <a:avLst/>
              <a:gdLst>
                <a:gd name="T0" fmla="*/ 26 w 27"/>
                <a:gd name="T1" fmla="*/ 0 h 17"/>
                <a:gd name="T2" fmla="*/ 26 w 27"/>
                <a:gd name="T3" fmla="*/ 0 h 17"/>
                <a:gd name="T4" fmla="*/ 24 w 27"/>
                <a:gd name="T5" fmla="*/ 0 h 17"/>
                <a:gd name="T6" fmla="*/ 24 w 27"/>
                <a:gd name="T7" fmla="*/ 0 h 17"/>
                <a:gd name="T8" fmla="*/ 23 w 27"/>
                <a:gd name="T9" fmla="*/ 0 h 17"/>
                <a:gd name="T10" fmla="*/ 23 w 27"/>
                <a:gd name="T11" fmla="*/ 16 h 17"/>
                <a:gd name="T12" fmla="*/ 20 w 27"/>
                <a:gd name="T13" fmla="*/ 16 h 17"/>
                <a:gd name="T14" fmla="*/ 20 w 27"/>
                <a:gd name="T15" fmla="*/ 16 h 17"/>
                <a:gd name="T16" fmla="*/ 18 w 27"/>
                <a:gd name="T17" fmla="*/ 16 h 17"/>
                <a:gd name="T18" fmla="*/ 18 w 27"/>
                <a:gd name="T19" fmla="*/ 16 h 17"/>
                <a:gd name="T20" fmla="*/ 8 w 27"/>
                <a:gd name="T21" fmla="*/ 16 h 17"/>
                <a:gd name="T22" fmla="*/ 8 w 27"/>
                <a:gd name="T23" fmla="*/ 16 h 17"/>
                <a:gd name="T24" fmla="*/ 5 w 27"/>
                <a:gd name="T25" fmla="*/ 16 h 17"/>
                <a:gd name="T26" fmla="*/ 5 w 27"/>
                <a:gd name="T27" fmla="*/ 16 h 17"/>
                <a:gd name="T28" fmla="*/ 3 w 27"/>
                <a:gd name="T29" fmla="*/ 16 h 17"/>
                <a:gd name="T30" fmla="*/ 3 w 27"/>
                <a:gd name="T31" fmla="*/ 0 h 17"/>
                <a:gd name="T32" fmla="*/ 1 w 27"/>
                <a:gd name="T33" fmla="*/ 0 h 17"/>
                <a:gd name="T34" fmla="*/ 1 w 27"/>
                <a:gd name="T35" fmla="*/ 0 h 17"/>
                <a:gd name="T36" fmla="*/ 0 w 27"/>
                <a:gd name="T37" fmla="*/ 0 h 17"/>
                <a:gd name="T38" fmla="*/ 0 w 27"/>
                <a:gd name="T39" fmla="*/ 0 h 17"/>
                <a:gd name="T40" fmla="*/ 26 w 27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"/>
                <a:gd name="T64" fmla="*/ 0 h 17"/>
                <a:gd name="T65" fmla="*/ 27 w 27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" h="17">
                  <a:moveTo>
                    <a:pt x="26" y="0"/>
                  </a:moveTo>
                  <a:lnTo>
                    <a:pt x="26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26" y="0"/>
                  </a:lnTo>
                </a:path>
              </a:pathLst>
            </a:custGeom>
            <a:solidFill>
              <a:srgbClr val="0000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6" name="Freeform 129"/>
            <p:cNvSpPr>
              <a:spLocks/>
            </p:cNvSpPr>
            <p:nvPr/>
          </p:nvSpPr>
          <p:spPr bwMode="auto">
            <a:xfrm>
              <a:off x="3037" y="2317"/>
              <a:ext cx="176" cy="220"/>
            </a:xfrm>
            <a:custGeom>
              <a:avLst/>
              <a:gdLst>
                <a:gd name="T0" fmla="*/ 18 w 176"/>
                <a:gd name="T1" fmla="*/ 93 h 220"/>
                <a:gd name="T2" fmla="*/ 20 w 176"/>
                <a:gd name="T3" fmla="*/ 75 h 220"/>
                <a:gd name="T4" fmla="*/ 23 w 176"/>
                <a:gd name="T5" fmla="*/ 61 h 220"/>
                <a:gd name="T6" fmla="*/ 26 w 176"/>
                <a:gd name="T7" fmla="*/ 47 h 220"/>
                <a:gd name="T8" fmla="*/ 28 w 176"/>
                <a:gd name="T9" fmla="*/ 36 h 220"/>
                <a:gd name="T10" fmla="*/ 31 w 176"/>
                <a:gd name="T11" fmla="*/ 28 h 220"/>
                <a:gd name="T12" fmla="*/ 36 w 176"/>
                <a:gd name="T13" fmla="*/ 22 h 220"/>
                <a:gd name="T14" fmla="*/ 41 w 176"/>
                <a:gd name="T15" fmla="*/ 19 h 220"/>
                <a:gd name="T16" fmla="*/ 47 w 176"/>
                <a:gd name="T17" fmla="*/ 16 h 220"/>
                <a:gd name="T18" fmla="*/ 54 w 176"/>
                <a:gd name="T19" fmla="*/ 13 h 220"/>
                <a:gd name="T20" fmla="*/ 64 w 176"/>
                <a:gd name="T21" fmla="*/ 11 h 220"/>
                <a:gd name="T22" fmla="*/ 77 w 176"/>
                <a:gd name="T23" fmla="*/ 8 h 220"/>
                <a:gd name="T24" fmla="*/ 96 w 176"/>
                <a:gd name="T25" fmla="*/ 7 h 220"/>
                <a:gd name="T26" fmla="*/ 110 w 176"/>
                <a:gd name="T27" fmla="*/ 5 h 220"/>
                <a:gd name="T28" fmla="*/ 117 w 176"/>
                <a:gd name="T29" fmla="*/ 2 h 220"/>
                <a:gd name="T30" fmla="*/ 122 w 176"/>
                <a:gd name="T31" fmla="*/ 0 h 220"/>
                <a:gd name="T32" fmla="*/ 133 w 176"/>
                <a:gd name="T33" fmla="*/ 3 h 220"/>
                <a:gd name="T34" fmla="*/ 142 w 176"/>
                <a:gd name="T35" fmla="*/ 6 h 220"/>
                <a:gd name="T36" fmla="*/ 151 w 176"/>
                <a:gd name="T37" fmla="*/ 10 h 220"/>
                <a:gd name="T38" fmla="*/ 164 w 176"/>
                <a:gd name="T39" fmla="*/ 18 h 220"/>
                <a:gd name="T40" fmla="*/ 171 w 176"/>
                <a:gd name="T41" fmla="*/ 28 h 220"/>
                <a:gd name="T42" fmla="*/ 174 w 176"/>
                <a:gd name="T43" fmla="*/ 33 h 220"/>
                <a:gd name="T44" fmla="*/ 174 w 176"/>
                <a:gd name="T45" fmla="*/ 77 h 220"/>
                <a:gd name="T46" fmla="*/ 171 w 176"/>
                <a:gd name="T47" fmla="*/ 103 h 220"/>
                <a:gd name="T48" fmla="*/ 168 w 176"/>
                <a:gd name="T49" fmla="*/ 112 h 220"/>
                <a:gd name="T50" fmla="*/ 164 w 176"/>
                <a:gd name="T51" fmla="*/ 117 h 220"/>
                <a:gd name="T52" fmla="*/ 158 w 176"/>
                <a:gd name="T53" fmla="*/ 120 h 220"/>
                <a:gd name="T54" fmla="*/ 155 w 176"/>
                <a:gd name="T55" fmla="*/ 125 h 220"/>
                <a:gd name="T56" fmla="*/ 155 w 176"/>
                <a:gd name="T57" fmla="*/ 141 h 220"/>
                <a:gd name="T58" fmla="*/ 157 w 176"/>
                <a:gd name="T59" fmla="*/ 149 h 220"/>
                <a:gd name="T60" fmla="*/ 160 w 176"/>
                <a:gd name="T61" fmla="*/ 160 h 220"/>
                <a:gd name="T62" fmla="*/ 162 w 176"/>
                <a:gd name="T63" fmla="*/ 174 h 220"/>
                <a:gd name="T64" fmla="*/ 162 w 176"/>
                <a:gd name="T65" fmla="*/ 190 h 220"/>
                <a:gd name="T66" fmla="*/ 159 w 176"/>
                <a:gd name="T67" fmla="*/ 199 h 220"/>
                <a:gd name="T68" fmla="*/ 145 w 176"/>
                <a:gd name="T69" fmla="*/ 212 h 220"/>
                <a:gd name="T70" fmla="*/ 136 w 176"/>
                <a:gd name="T71" fmla="*/ 216 h 220"/>
                <a:gd name="T72" fmla="*/ 114 w 176"/>
                <a:gd name="T73" fmla="*/ 218 h 220"/>
                <a:gd name="T74" fmla="*/ 82 w 176"/>
                <a:gd name="T75" fmla="*/ 218 h 220"/>
                <a:gd name="T76" fmla="*/ 75 w 176"/>
                <a:gd name="T77" fmla="*/ 213 h 220"/>
                <a:gd name="T78" fmla="*/ 71 w 176"/>
                <a:gd name="T79" fmla="*/ 212 h 220"/>
                <a:gd name="T80" fmla="*/ 52 w 176"/>
                <a:gd name="T81" fmla="*/ 213 h 220"/>
                <a:gd name="T82" fmla="*/ 43 w 176"/>
                <a:gd name="T83" fmla="*/ 210 h 220"/>
                <a:gd name="T84" fmla="*/ 38 w 176"/>
                <a:gd name="T85" fmla="*/ 207 h 220"/>
                <a:gd name="T86" fmla="*/ 35 w 176"/>
                <a:gd name="T87" fmla="*/ 196 h 220"/>
                <a:gd name="T88" fmla="*/ 35 w 176"/>
                <a:gd name="T89" fmla="*/ 140 h 220"/>
                <a:gd name="T90" fmla="*/ 34 w 176"/>
                <a:gd name="T91" fmla="*/ 139 h 220"/>
                <a:gd name="T92" fmla="*/ 28 w 176"/>
                <a:gd name="T93" fmla="*/ 142 h 220"/>
                <a:gd name="T94" fmla="*/ 17 w 176"/>
                <a:gd name="T95" fmla="*/ 140 h 220"/>
                <a:gd name="T96" fmla="*/ 12 w 176"/>
                <a:gd name="T97" fmla="*/ 137 h 220"/>
                <a:gd name="T98" fmla="*/ 8 w 176"/>
                <a:gd name="T99" fmla="*/ 130 h 220"/>
                <a:gd name="T100" fmla="*/ 6 w 176"/>
                <a:gd name="T101" fmla="*/ 125 h 220"/>
                <a:gd name="T102" fmla="*/ 2 w 176"/>
                <a:gd name="T103" fmla="*/ 118 h 220"/>
                <a:gd name="T104" fmla="*/ 1 w 176"/>
                <a:gd name="T105" fmla="*/ 107 h 220"/>
                <a:gd name="T106" fmla="*/ 3 w 176"/>
                <a:gd name="T107" fmla="*/ 103 h 220"/>
                <a:gd name="T108" fmla="*/ 7 w 176"/>
                <a:gd name="T109" fmla="*/ 98 h 220"/>
                <a:gd name="T110" fmla="*/ 12 w 176"/>
                <a:gd name="T111" fmla="*/ 95 h 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6"/>
                <a:gd name="T169" fmla="*/ 0 h 220"/>
                <a:gd name="T170" fmla="*/ 176 w 176"/>
                <a:gd name="T171" fmla="*/ 220 h 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6" h="220">
                  <a:moveTo>
                    <a:pt x="16" y="110"/>
                  </a:moveTo>
                  <a:lnTo>
                    <a:pt x="16" y="108"/>
                  </a:lnTo>
                  <a:lnTo>
                    <a:pt x="16" y="106"/>
                  </a:lnTo>
                  <a:lnTo>
                    <a:pt x="16" y="103"/>
                  </a:lnTo>
                  <a:lnTo>
                    <a:pt x="17" y="101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88"/>
                  </a:lnTo>
                  <a:lnTo>
                    <a:pt x="19" y="87"/>
                  </a:lnTo>
                  <a:lnTo>
                    <a:pt x="19" y="85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20" y="75"/>
                  </a:lnTo>
                  <a:lnTo>
                    <a:pt x="21" y="74"/>
                  </a:lnTo>
                  <a:lnTo>
                    <a:pt x="21" y="72"/>
                  </a:lnTo>
                  <a:lnTo>
                    <a:pt x="22" y="71"/>
                  </a:lnTo>
                  <a:lnTo>
                    <a:pt x="22" y="68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23" y="62"/>
                  </a:lnTo>
                  <a:lnTo>
                    <a:pt x="23" y="61"/>
                  </a:lnTo>
                  <a:lnTo>
                    <a:pt x="24" y="59"/>
                  </a:lnTo>
                  <a:lnTo>
                    <a:pt x="24" y="57"/>
                  </a:lnTo>
                  <a:lnTo>
                    <a:pt x="25" y="56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6" y="50"/>
                  </a:lnTo>
                  <a:lnTo>
                    <a:pt x="26" y="47"/>
                  </a:lnTo>
                  <a:lnTo>
                    <a:pt x="26" y="44"/>
                  </a:lnTo>
                  <a:lnTo>
                    <a:pt x="27" y="43"/>
                  </a:lnTo>
                  <a:lnTo>
                    <a:pt x="27" y="42"/>
                  </a:lnTo>
                  <a:lnTo>
                    <a:pt x="28" y="41"/>
                  </a:lnTo>
                  <a:lnTo>
                    <a:pt x="28" y="40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29" y="36"/>
                  </a:lnTo>
                  <a:lnTo>
                    <a:pt x="29" y="35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1" y="29"/>
                  </a:lnTo>
                  <a:lnTo>
                    <a:pt x="31" y="28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6" y="22"/>
                  </a:lnTo>
                  <a:lnTo>
                    <a:pt x="36" y="21"/>
                  </a:lnTo>
                  <a:lnTo>
                    <a:pt x="37" y="21"/>
                  </a:lnTo>
                  <a:lnTo>
                    <a:pt x="39" y="20"/>
                  </a:lnTo>
                  <a:lnTo>
                    <a:pt x="40" y="19"/>
                  </a:lnTo>
                  <a:lnTo>
                    <a:pt x="41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3" y="18"/>
                  </a:lnTo>
                  <a:lnTo>
                    <a:pt x="44" y="17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7" y="16"/>
                  </a:lnTo>
                  <a:lnTo>
                    <a:pt x="49" y="16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4" y="13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60" y="12"/>
                  </a:lnTo>
                  <a:lnTo>
                    <a:pt x="62" y="11"/>
                  </a:lnTo>
                  <a:lnTo>
                    <a:pt x="63" y="11"/>
                  </a:lnTo>
                  <a:lnTo>
                    <a:pt x="64" y="11"/>
                  </a:lnTo>
                  <a:lnTo>
                    <a:pt x="66" y="11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70" y="9"/>
                  </a:lnTo>
                  <a:lnTo>
                    <a:pt x="71" y="9"/>
                  </a:lnTo>
                  <a:lnTo>
                    <a:pt x="73" y="9"/>
                  </a:lnTo>
                  <a:lnTo>
                    <a:pt x="75" y="9"/>
                  </a:lnTo>
                  <a:lnTo>
                    <a:pt x="77" y="8"/>
                  </a:lnTo>
                  <a:lnTo>
                    <a:pt x="78" y="8"/>
                  </a:lnTo>
                  <a:lnTo>
                    <a:pt x="79" y="8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87" y="8"/>
                  </a:lnTo>
                  <a:lnTo>
                    <a:pt x="95" y="8"/>
                  </a:lnTo>
                  <a:lnTo>
                    <a:pt x="96" y="7"/>
                  </a:lnTo>
                  <a:lnTo>
                    <a:pt x="101" y="7"/>
                  </a:lnTo>
                  <a:lnTo>
                    <a:pt x="101" y="6"/>
                  </a:lnTo>
                  <a:lnTo>
                    <a:pt x="104" y="6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1" y="4"/>
                  </a:lnTo>
                  <a:lnTo>
                    <a:pt x="112" y="4"/>
                  </a:lnTo>
                  <a:lnTo>
                    <a:pt x="113" y="3"/>
                  </a:lnTo>
                  <a:lnTo>
                    <a:pt x="114" y="3"/>
                  </a:lnTo>
                  <a:lnTo>
                    <a:pt x="115" y="3"/>
                  </a:lnTo>
                  <a:lnTo>
                    <a:pt x="116" y="2"/>
                  </a:lnTo>
                  <a:lnTo>
                    <a:pt x="117" y="2"/>
                  </a:lnTo>
                  <a:lnTo>
                    <a:pt x="119" y="2"/>
                  </a:lnTo>
                  <a:lnTo>
                    <a:pt x="119" y="1"/>
                  </a:lnTo>
                  <a:lnTo>
                    <a:pt x="120" y="1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5" y="1"/>
                  </a:lnTo>
                  <a:lnTo>
                    <a:pt x="126" y="1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2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6" y="3"/>
                  </a:lnTo>
                  <a:lnTo>
                    <a:pt x="137" y="4"/>
                  </a:lnTo>
                  <a:lnTo>
                    <a:pt x="138" y="5"/>
                  </a:lnTo>
                  <a:lnTo>
                    <a:pt x="139" y="5"/>
                  </a:lnTo>
                  <a:lnTo>
                    <a:pt x="140" y="6"/>
                  </a:lnTo>
                  <a:lnTo>
                    <a:pt x="142" y="6"/>
                  </a:lnTo>
                  <a:lnTo>
                    <a:pt x="143" y="7"/>
                  </a:lnTo>
                  <a:lnTo>
                    <a:pt x="145" y="8"/>
                  </a:lnTo>
                  <a:lnTo>
                    <a:pt x="146" y="8"/>
                  </a:lnTo>
                  <a:lnTo>
                    <a:pt x="147" y="8"/>
                  </a:lnTo>
                  <a:lnTo>
                    <a:pt x="148" y="9"/>
                  </a:lnTo>
                  <a:lnTo>
                    <a:pt x="149" y="9"/>
                  </a:lnTo>
                  <a:lnTo>
                    <a:pt x="151" y="10"/>
                  </a:lnTo>
                  <a:lnTo>
                    <a:pt x="152" y="10"/>
                  </a:lnTo>
                  <a:lnTo>
                    <a:pt x="153" y="11"/>
                  </a:lnTo>
                  <a:lnTo>
                    <a:pt x="155" y="12"/>
                  </a:lnTo>
                  <a:lnTo>
                    <a:pt x="156" y="12"/>
                  </a:lnTo>
                  <a:lnTo>
                    <a:pt x="158" y="15"/>
                  </a:lnTo>
                  <a:lnTo>
                    <a:pt x="160" y="15"/>
                  </a:lnTo>
                  <a:lnTo>
                    <a:pt x="163" y="18"/>
                  </a:lnTo>
                  <a:lnTo>
                    <a:pt x="164" y="18"/>
                  </a:lnTo>
                  <a:lnTo>
                    <a:pt x="166" y="20"/>
                  </a:lnTo>
                  <a:lnTo>
                    <a:pt x="170" y="24"/>
                  </a:lnTo>
                  <a:lnTo>
                    <a:pt x="170" y="25"/>
                  </a:lnTo>
                  <a:lnTo>
                    <a:pt x="170" y="26"/>
                  </a:lnTo>
                  <a:lnTo>
                    <a:pt x="171" y="27"/>
                  </a:lnTo>
                  <a:lnTo>
                    <a:pt x="171" y="28"/>
                  </a:lnTo>
                  <a:lnTo>
                    <a:pt x="172" y="28"/>
                  </a:lnTo>
                  <a:lnTo>
                    <a:pt x="172" y="29"/>
                  </a:lnTo>
                  <a:lnTo>
                    <a:pt x="173" y="30"/>
                  </a:lnTo>
                  <a:lnTo>
                    <a:pt x="173" y="31"/>
                  </a:lnTo>
                  <a:lnTo>
                    <a:pt x="173" y="32"/>
                  </a:lnTo>
                  <a:lnTo>
                    <a:pt x="173" y="33"/>
                  </a:lnTo>
                  <a:lnTo>
                    <a:pt x="174" y="33"/>
                  </a:lnTo>
                  <a:lnTo>
                    <a:pt x="174" y="36"/>
                  </a:lnTo>
                  <a:lnTo>
                    <a:pt x="174" y="40"/>
                  </a:lnTo>
                  <a:lnTo>
                    <a:pt x="175" y="41"/>
                  </a:lnTo>
                  <a:lnTo>
                    <a:pt x="175" y="65"/>
                  </a:lnTo>
                  <a:lnTo>
                    <a:pt x="174" y="67"/>
                  </a:lnTo>
                  <a:lnTo>
                    <a:pt x="174" y="75"/>
                  </a:lnTo>
                  <a:lnTo>
                    <a:pt x="174" y="77"/>
                  </a:lnTo>
                  <a:lnTo>
                    <a:pt x="174" y="83"/>
                  </a:lnTo>
                  <a:lnTo>
                    <a:pt x="173" y="85"/>
                  </a:lnTo>
                  <a:lnTo>
                    <a:pt x="173" y="90"/>
                  </a:lnTo>
                  <a:lnTo>
                    <a:pt x="173" y="91"/>
                  </a:lnTo>
                  <a:lnTo>
                    <a:pt x="173" y="96"/>
                  </a:lnTo>
                  <a:lnTo>
                    <a:pt x="172" y="97"/>
                  </a:lnTo>
                  <a:lnTo>
                    <a:pt x="172" y="101"/>
                  </a:lnTo>
                  <a:lnTo>
                    <a:pt x="171" y="103"/>
                  </a:lnTo>
                  <a:lnTo>
                    <a:pt x="171" y="106"/>
                  </a:lnTo>
                  <a:lnTo>
                    <a:pt x="170" y="108"/>
                  </a:lnTo>
                  <a:lnTo>
                    <a:pt x="170" y="110"/>
                  </a:lnTo>
                  <a:lnTo>
                    <a:pt x="170" y="111"/>
                  </a:lnTo>
                  <a:lnTo>
                    <a:pt x="170" y="112"/>
                  </a:lnTo>
                  <a:lnTo>
                    <a:pt x="169" y="112"/>
                  </a:lnTo>
                  <a:lnTo>
                    <a:pt x="168" y="112"/>
                  </a:lnTo>
                  <a:lnTo>
                    <a:pt x="168" y="113"/>
                  </a:lnTo>
                  <a:lnTo>
                    <a:pt x="167" y="114"/>
                  </a:lnTo>
                  <a:lnTo>
                    <a:pt x="166" y="114"/>
                  </a:lnTo>
                  <a:lnTo>
                    <a:pt x="166" y="115"/>
                  </a:lnTo>
                  <a:lnTo>
                    <a:pt x="165" y="116"/>
                  </a:lnTo>
                  <a:lnTo>
                    <a:pt x="164" y="116"/>
                  </a:lnTo>
                  <a:lnTo>
                    <a:pt x="164" y="117"/>
                  </a:lnTo>
                  <a:lnTo>
                    <a:pt x="164" y="118"/>
                  </a:lnTo>
                  <a:lnTo>
                    <a:pt x="163" y="118"/>
                  </a:lnTo>
                  <a:lnTo>
                    <a:pt x="162" y="119"/>
                  </a:lnTo>
                  <a:lnTo>
                    <a:pt x="161" y="119"/>
                  </a:lnTo>
                  <a:lnTo>
                    <a:pt x="160" y="119"/>
                  </a:lnTo>
                  <a:lnTo>
                    <a:pt x="160" y="120"/>
                  </a:lnTo>
                  <a:lnTo>
                    <a:pt x="158" y="120"/>
                  </a:lnTo>
                  <a:lnTo>
                    <a:pt x="157" y="121"/>
                  </a:lnTo>
                  <a:lnTo>
                    <a:pt x="156" y="121"/>
                  </a:lnTo>
                  <a:lnTo>
                    <a:pt x="154" y="121"/>
                  </a:lnTo>
                  <a:lnTo>
                    <a:pt x="155" y="121"/>
                  </a:lnTo>
                  <a:lnTo>
                    <a:pt x="155" y="122"/>
                  </a:lnTo>
                  <a:lnTo>
                    <a:pt x="155" y="123"/>
                  </a:lnTo>
                  <a:lnTo>
                    <a:pt x="155" y="125"/>
                  </a:lnTo>
                  <a:lnTo>
                    <a:pt x="154" y="125"/>
                  </a:lnTo>
                  <a:lnTo>
                    <a:pt x="154" y="130"/>
                  </a:lnTo>
                  <a:lnTo>
                    <a:pt x="153" y="131"/>
                  </a:lnTo>
                  <a:lnTo>
                    <a:pt x="153" y="135"/>
                  </a:lnTo>
                  <a:lnTo>
                    <a:pt x="154" y="135"/>
                  </a:lnTo>
                  <a:lnTo>
                    <a:pt x="154" y="138"/>
                  </a:lnTo>
                  <a:lnTo>
                    <a:pt x="155" y="138"/>
                  </a:lnTo>
                  <a:lnTo>
                    <a:pt x="155" y="141"/>
                  </a:lnTo>
                  <a:lnTo>
                    <a:pt x="155" y="142"/>
                  </a:lnTo>
                  <a:lnTo>
                    <a:pt x="155" y="144"/>
                  </a:lnTo>
                  <a:lnTo>
                    <a:pt x="156" y="144"/>
                  </a:lnTo>
                  <a:lnTo>
                    <a:pt x="156" y="145"/>
                  </a:lnTo>
                  <a:lnTo>
                    <a:pt x="156" y="146"/>
                  </a:lnTo>
                  <a:lnTo>
                    <a:pt x="156" y="147"/>
                  </a:lnTo>
                  <a:lnTo>
                    <a:pt x="157" y="148"/>
                  </a:lnTo>
                  <a:lnTo>
                    <a:pt x="157" y="149"/>
                  </a:lnTo>
                  <a:lnTo>
                    <a:pt x="157" y="151"/>
                  </a:lnTo>
                  <a:lnTo>
                    <a:pt x="158" y="151"/>
                  </a:lnTo>
                  <a:lnTo>
                    <a:pt x="158" y="153"/>
                  </a:lnTo>
                  <a:lnTo>
                    <a:pt x="159" y="153"/>
                  </a:lnTo>
                  <a:lnTo>
                    <a:pt x="159" y="155"/>
                  </a:lnTo>
                  <a:lnTo>
                    <a:pt x="160" y="156"/>
                  </a:lnTo>
                  <a:lnTo>
                    <a:pt x="160" y="160"/>
                  </a:lnTo>
                  <a:lnTo>
                    <a:pt x="160" y="161"/>
                  </a:lnTo>
                  <a:lnTo>
                    <a:pt x="160" y="162"/>
                  </a:lnTo>
                  <a:lnTo>
                    <a:pt x="161" y="163"/>
                  </a:lnTo>
                  <a:lnTo>
                    <a:pt x="161" y="166"/>
                  </a:lnTo>
                  <a:lnTo>
                    <a:pt x="162" y="167"/>
                  </a:lnTo>
                  <a:lnTo>
                    <a:pt x="162" y="169"/>
                  </a:lnTo>
                  <a:lnTo>
                    <a:pt x="162" y="170"/>
                  </a:lnTo>
                  <a:lnTo>
                    <a:pt x="162" y="174"/>
                  </a:lnTo>
                  <a:lnTo>
                    <a:pt x="163" y="175"/>
                  </a:lnTo>
                  <a:lnTo>
                    <a:pt x="163" y="178"/>
                  </a:lnTo>
                  <a:lnTo>
                    <a:pt x="164" y="179"/>
                  </a:lnTo>
                  <a:lnTo>
                    <a:pt x="164" y="181"/>
                  </a:lnTo>
                  <a:lnTo>
                    <a:pt x="164" y="185"/>
                  </a:lnTo>
                  <a:lnTo>
                    <a:pt x="163" y="186"/>
                  </a:lnTo>
                  <a:lnTo>
                    <a:pt x="163" y="189"/>
                  </a:lnTo>
                  <a:lnTo>
                    <a:pt x="162" y="190"/>
                  </a:lnTo>
                  <a:lnTo>
                    <a:pt x="162" y="192"/>
                  </a:lnTo>
                  <a:lnTo>
                    <a:pt x="162" y="193"/>
                  </a:lnTo>
                  <a:lnTo>
                    <a:pt x="161" y="194"/>
                  </a:lnTo>
                  <a:lnTo>
                    <a:pt x="161" y="196"/>
                  </a:lnTo>
                  <a:lnTo>
                    <a:pt x="160" y="196"/>
                  </a:lnTo>
                  <a:lnTo>
                    <a:pt x="160" y="197"/>
                  </a:lnTo>
                  <a:lnTo>
                    <a:pt x="159" y="199"/>
                  </a:lnTo>
                  <a:lnTo>
                    <a:pt x="159" y="200"/>
                  </a:lnTo>
                  <a:lnTo>
                    <a:pt x="158" y="201"/>
                  </a:lnTo>
                  <a:lnTo>
                    <a:pt x="157" y="202"/>
                  </a:lnTo>
                  <a:lnTo>
                    <a:pt x="157" y="203"/>
                  </a:lnTo>
                  <a:lnTo>
                    <a:pt x="149" y="210"/>
                  </a:lnTo>
                  <a:lnTo>
                    <a:pt x="148" y="210"/>
                  </a:lnTo>
                  <a:lnTo>
                    <a:pt x="146" y="212"/>
                  </a:lnTo>
                  <a:lnTo>
                    <a:pt x="145" y="212"/>
                  </a:lnTo>
                  <a:lnTo>
                    <a:pt x="143" y="213"/>
                  </a:lnTo>
                  <a:lnTo>
                    <a:pt x="142" y="213"/>
                  </a:lnTo>
                  <a:lnTo>
                    <a:pt x="142" y="214"/>
                  </a:lnTo>
                  <a:lnTo>
                    <a:pt x="140" y="214"/>
                  </a:lnTo>
                  <a:lnTo>
                    <a:pt x="138" y="215"/>
                  </a:lnTo>
                  <a:lnTo>
                    <a:pt x="136" y="216"/>
                  </a:lnTo>
                  <a:lnTo>
                    <a:pt x="134" y="216"/>
                  </a:lnTo>
                  <a:lnTo>
                    <a:pt x="133" y="217"/>
                  </a:lnTo>
                  <a:lnTo>
                    <a:pt x="131" y="217"/>
                  </a:lnTo>
                  <a:lnTo>
                    <a:pt x="130" y="217"/>
                  </a:lnTo>
                  <a:lnTo>
                    <a:pt x="125" y="217"/>
                  </a:lnTo>
                  <a:lnTo>
                    <a:pt x="124" y="218"/>
                  </a:lnTo>
                  <a:lnTo>
                    <a:pt x="116" y="218"/>
                  </a:lnTo>
                  <a:lnTo>
                    <a:pt x="114" y="218"/>
                  </a:lnTo>
                  <a:lnTo>
                    <a:pt x="112" y="218"/>
                  </a:lnTo>
                  <a:lnTo>
                    <a:pt x="107" y="218"/>
                  </a:lnTo>
                  <a:lnTo>
                    <a:pt x="105" y="219"/>
                  </a:lnTo>
                  <a:lnTo>
                    <a:pt x="88" y="219"/>
                  </a:lnTo>
                  <a:lnTo>
                    <a:pt x="87" y="218"/>
                  </a:lnTo>
                  <a:lnTo>
                    <a:pt x="84" y="218"/>
                  </a:lnTo>
                  <a:lnTo>
                    <a:pt x="83" y="218"/>
                  </a:lnTo>
                  <a:lnTo>
                    <a:pt x="82" y="218"/>
                  </a:lnTo>
                  <a:lnTo>
                    <a:pt x="81" y="217"/>
                  </a:lnTo>
                  <a:lnTo>
                    <a:pt x="80" y="217"/>
                  </a:lnTo>
                  <a:lnTo>
                    <a:pt x="79" y="217"/>
                  </a:lnTo>
                  <a:lnTo>
                    <a:pt x="78" y="216"/>
                  </a:lnTo>
                  <a:lnTo>
                    <a:pt x="77" y="216"/>
                  </a:lnTo>
                  <a:lnTo>
                    <a:pt x="75" y="214"/>
                  </a:lnTo>
                  <a:lnTo>
                    <a:pt x="75" y="213"/>
                  </a:lnTo>
                  <a:lnTo>
                    <a:pt x="74" y="213"/>
                  </a:lnTo>
                  <a:lnTo>
                    <a:pt x="74" y="212"/>
                  </a:lnTo>
                  <a:lnTo>
                    <a:pt x="74" y="210"/>
                  </a:lnTo>
                  <a:lnTo>
                    <a:pt x="73" y="210"/>
                  </a:lnTo>
                  <a:lnTo>
                    <a:pt x="73" y="211"/>
                  </a:lnTo>
                  <a:lnTo>
                    <a:pt x="71" y="211"/>
                  </a:lnTo>
                  <a:lnTo>
                    <a:pt x="71" y="212"/>
                  </a:lnTo>
                  <a:lnTo>
                    <a:pt x="70" y="212"/>
                  </a:lnTo>
                  <a:lnTo>
                    <a:pt x="69" y="213"/>
                  </a:lnTo>
                  <a:lnTo>
                    <a:pt x="67" y="213"/>
                  </a:lnTo>
                  <a:lnTo>
                    <a:pt x="66" y="213"/>
                  </a:lnTo>
                  <a:lnTo>
                    <a:pt x="64" y="213"/>
                  </a:lnTo>
                  <a:lnTo>
                    <a:pt x="63" y="214"/>
                  </a:lnTo>
                  <a:lnTo>
                    <a:pt x="52" y="214"/>
                  </a:lnTo>
                  <a:lnTo>
                    <a:pt x="52" y="213"/>
                  </a:lnTo>
                  <a:lnTo>
                    <a:pt x="50" y="213"/>
                  </a:lnTo>
                  <a:lnTo>
                    <a:pt x="49" y="213"/>
                  </a:lnTo>
                  <a:lnTo>
                    <a:pt x="47" y="213"/>
                  </a:lnTo>
                  <a:lnTo>
                    <a:pt x="46" y="212"/>
                  </a:lnTo>
                  <a:lnTo>
                    <a:pt x="45" y="212"/>
                  </a:lnTo>
                  <a:lnTo>
                    <a:pt x="44" y="211"/>
                  </a:lnTo>
                  <a:lnTo>
                    <a:pt x="43" y="210"/>
                  </a:lnTo>
                  <a:lnTo>
                    <a:pt x="42" y="210"/>
                  </a:lnTo>
                  <a:lnTo>
                    <a:pt x="41" y="210"/>
                  </a:lnTo>
                  <a:lnTo>
                    <a:pt x="40" y="209"/>
                  </a:lnTo>
                  <a:lnTo>
                    <a:pt x="39" y="208"/>
                  </a:lnTo>
                  <a:lnTo>
                    <a:pt x="38" y="208"/>
                  </a:lnTo>
                  <a:lnTo>
                    <a:pt x="38" y="207"/>
                  </a:lnTo>
                  <a:lnTo>
                    <a:pt x="37" y="207"/>
                  </a:lnTo>
                  <a:lnTo>
                    <a:pt x="37" y="205"/>
                  </a:lnTo>
                  <a:lnTo>
                    <a:pt x="36" y="205"/>
                  </a:lnTo>
                  <a:lnTo>
                    <a:pt x="36" y="203"/>
                  </a:lnTo>
                  <a:lnTo>
                    <a:pt x="36" y="202"/>
                  </a:lnTo>
                  <a:lnTo>
                    <a:pt x="36" y="200"/>
                  </a:lnTo>
                  <a:lnTo>
                    <a:pt x="35" y="199"/>
                  </a:lnTo>
                  <a:lnTo>
                    <a:pt x="35" y="196"/>
                  </a:lnTo>
                  <a:lnTo>
                    <a:pt x="34" y="195"/>
                  </a:lnTo>
                  <a:lnTo>
                    <a:pt x="34" y="188"/>
                  </a:lnTo>
                  <a:lnTo>
                    <a:pt x="33" y="188"/>
                  </a:lnTo>
                  <a:lnTo>
                    <a:pt x="33" y="157"/>
                  </a:lnTo>
                  <a:lnTo>
                    <a:pt x="34" y="155"/>
                  </a:lnTo>
                  <a:lnTo>
                    <a:pt x="34" y="144"/>
                  </a:lnTo>
                  <a:lnTo>
                    <a:pt x="35" y="143"/>
                  </a:lnTo>
                  <a:lnTo>
                    <a:pt x="35" y="140"/>
                  </a:lnTo>
                  <a:lnTo>
                    <a:pt x="37" y="137"/>
                  </a:lnTo>
                  <a:lnTo>
                    <a:pt x="36" y="137"/>
                  </a:lnTo>
                  <a:lnTo>
                    <a:pt x="36" y="138"/>
                  </a:lnTo>
                  <a:lnTo>
                    <a:pt x="35" y="138"/>
                  </a:lnTo>
                  <a:lnTo>
                    <a:pt x="35" y="139"/>
                  </a:lnTo>
                  <a:lnTo>
                    <a:pt x="34" y="139"/>
                  </a:lnTo>
                  <a:lnTo>
                    <a:pt x="34" y="140"/>
                  </a:lnTo>
                  <a:lnTo>
                    <a:pt x="33" y="140"/>
                  </a:lnTo>
                  <a:lnTo>
                    <a:pt x="32" y="140"/>
                  </a:lnTo>
                  <a:lnTo>
                    <a:pt x="32" y="141"/>
                  </a:lnTo>
                  <a:lnTo>
                    <a:pt x="30" y="141"/>
                  </a:lnTo>
                  <a:lnTo>
                    <a:pt x="30" y="142"/>
                  </a:lnTo>
                  <a:lnTo>
                    <a:pt x="28" y="142"/>
                  </a:lnTo>
                  <a:lnTo>
                    <a:pt x="22" y="142"/>
                  </a:lnTo>
                  <a:lnTo>
                    <a:pt x="20" y="142"/>
                  </a:lnTo>
                  <a:lnTo>
                    <a:pt x="20" y="141"/>
                  </a:lnTo>
                  <a:lnTo>
                    <a:pt x="18" y="141"/>
                  </a:lnTo>
                  <a:lnTo>
                    <a:pt x="18" y="140"/>
                  </a:lnTo>
                  <a:lnTo>
                    <a:pt x="17" y="140"/>
                  </a:lnTo>
                  <a:lnTo>
                    <a:pt x="16" y="140"/>
                  </a:lnTo>
                  <a:lnTo>
                    <a:pt x="14" y="138"/>
                  </a:lnTo>
                  <a:lnTo>
                    <a:pt x="14" y="137"/>
                  </a:lnTo>
                  <a:lnTo>
                    <a:pt x="13" y="137"/>
                  </a:lnTo>
                  <a:lnTo>
                    <a:pt x="12" y="137"/>
                  </a:lnTo>
                  <a:lnTo>
                    <a:pt x="12" y="136"/>
                  </a:lnTo>
                  <a:lnTo>
                    <a:pt x="11" y="135"/>
                  </a:lnTo>
                  <a:lnTo>
                    <a:pt x="10" y="134"/>
                  </a:lnTo>
                  <a:lnTo>
                    <a:pt x="10" y="133"/>
                  </a:lnTo>
                  <a:lnTo>
                    <a:pt x="9" y="132"/>
                  </a:lnTo>
                  <a:lnTo>
                    <a:pt x="8" y="130"/>
                  </a:lnTo>
                  <a:lnTo>
                    <a:pt x="8" y="129"/>
                  </a:lnTo>
                  <a:lnTo>
                    <a:pt x="7" y="128"/>
                  </a:lnTo>
                  <a:lnTo>
                    <a:pt x="7" y="127"/>
                  </a:lnTo>
                  <a:lnTo>
                    <a:pt x="6" y="127"/>
                  </a:lnTo>
                  <a:lnTo>
                    <a:pt x="6" y="126"/>
                  </a:lnTo>
                  <a:lnTo>
                    <a:pt x="6" y="125"/>
                  </a:lnTo>
                  <a:lnTo>
                    <a:pt x="6" y="124"/>
                  </a:lnTo>
                  <a:lnTo>
                    <a:pt x="5" y="123"/>
                  </a:lnTo>
                  <a:lnTo>
                    <a:pt x="4" y="122"/>
                  </a:lnTo>
                  <a:lnTo>
                    <a:pt x="4" y="121"/>
                  </a:lnTo>
                  <a:lnTo>
                    <a:pt x="3" y="119"/>
                  </a:lnTo>
                  <a:lnTo>
                    <a:pt x="3" y="118"/>
                  </a:lnTo>
                  <a:lnTo>
                    <a:pt x="2" y="118"/>
                  </a:lnTo>
                  <a:lnTo>
                    <a:pt x="2" y="116"/>
                  </a:lnTo>
                  <a:lnTo>
                    <a:pt x="1" y="116"/>
                  </a:lnTo>
                  <a:lnTo>
                    <a:pt x="1" y="114"/>
                  </a:lnTo>
                  <a:lnTo>
                    <a:pt x="1" y="111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1" y="107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5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6" y="100"/>
                  </a:lnTo>
                  <a:lnTo>
                    <a:pt x="6" y="99"/>
                  </a:lnTo>
                  <a:lnTo>
                    <a:pt x="6" y="98"/>
                  </a:lnTo>
                  <a:lnTo>
                    <a:pt x="7" y="98"/>
                  </a:lnTo>
                  <a:lnTo>
                    <a:pt x="8" y="98"/>
                  </a:lnTo>
                  <a:lnTo>
                    <a:pt x="8" y="97"/>
                  </a:lnTo>
                  <a:lnTo>
                    <a:pt x="9" y="96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2" y="96"/>
                  </a:lnTo>
                  <a:lnTo>
                    <a:pt x="12" y="95"/>
                  </a:lnTo>
                  <a:lnTo>
                    <a:pt x="18" y="95"/>
                  </a:lnTo>
                  <a:lnTo>
                    <a:pt x="16" y="11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7" name="Freeform 130"/>
            <p:cNvSpPr>
              <a:spLocks/>
            </p:cNvSpPr>
            <p:nvPr/>
          </p:nvSpPr>
          <p:spPr bwMode="auto">
            <a:xfrm>
              <a:off x="3192" y="2339"/>
              <a:ext cx="17" cy="100"/>
            </a:xfrm>
            <a:custGeom>
              <a:avLst/>
              <a:gdLst>
                <a:gd name="T0" fmla="*/ 9 w 17"/>
                <a:gd name="T1" fmla="*/ 0 h 100"/>
                <a:gd name="T2" fmla="*/ 9 w 17"/>
                <a:gd name="T3" fmla="*/ 1 h 100"/>
                <a:gd name="T4" fmla="*/ 11 w 17"/>
                <a:gd name="T5" fmla="*/ 1 h 100"/>
                <a:gd name="T6" fmla="*/ 11 w 17"/>
                <a:gd name="T7" fmla="*/ 1 h 100"/>
                <a:gd name="T8" fmla="*/ 12 w 17"/>
                <a:gd name="T9" fmla="*/ 2 h 100"/>
                <a:gd name="T10" fmla="*/ 12 w 17"/>
                <a:gd name="T11" fmla="*/ 3 h 100"/>
                <a:gd name="T12" fmla="*/ 14 w 17"/>
                <a:gd name="T13" fmla="*/ 4 h 100"/>
                <a:gd name="T14" fmla="*/ 14 w 17"/>
                <a:gd name="T15" fmla="*/ 6 h 100"/>
                <a:gd name="T16" fmla="*/ 14 w 17"/>
                <a:gd name="T17" fmla="*/ 6 h 100"/>
                <a:gd name="T18" fmla="*/ 14 w 17"/>
                <a:gd name="T19" fmla="*/ 12 h 100"/>
                <a:gd name="T20" fmla="*/ 16 w 17"/>
                <a:gd name="T21" fmla="*/ 13 h 100"/>
                <a:gd name="T22" fmla="*/ 16 w 17"/>
                <a:gd name="T23" fmla="*/ 23 h 100"/>
                <a:gd name="T24" fmla="*/ 14 w 17"/>
                <a:gd name="T25" fmla="*/ 24 h 100"/>
                <a:gd name="T26" fmla="*/ 14 w 17"/>
                <a:gd name="T27" fmla="*/ 33 h 100"/>
                <a:gd name="T28" fmla="*/ 14 w 17"/>
                <a:gd name="T29" fmla="*/ 35 h 100"/>
                <a:gd name="T30" fmla="*/ 14 w 17"/>
                <a:gd name="T31" fmla="*/ 40 h 100"/>
                <a:gd name="T32" fmla="*/ 12 w 17"/>
                <a:gd name="T33" fmla="*/ 42 h 100"/>
                <a:gd name="T34" fmla="*/ 12 w 17"/>
                <a:gd name="T35" fmla="*/ 48 h 100"/>
                <a:gd name="T36" fmla="*/ 11 w 17"/>
                <a:gd name="T37" fmla="*/ 49 h 100"/>
                <a:gd name="T38" fmla="*/ 11 w 17"/>
                <a:gd name="T39" fmla="*/ 52 h 100"/>
                <a:gd name="T40" fmla="*/ 9 w 17"/>
                <a:gd name="T41" fmla="*/ 53 h 100"/>
                <a:gd name="T42" fmla="*/ 9 w 17"/>
                <a:gd name="T43" fmla="*/ 57 h 100"/>
                <a:gd name="T44" fmla="*/ 9 w 17"/>
                <a:gd name="T45" fmla="*/ 60 h 100"/>
                <a:gd name="T46" fmla="*/ 9 w 17"/>
                <a:gd name="T47" fmla="*/ 62 h 100"/>
                <a:gd name="T48" fmla="*/ 8 w 17"/>
                <a:gd name="T49" fmla="*/ 64 h 100"/>
                <a:gd name="T50" fmla="*/ 8 w 17"/>
                <a:gd name="T51" fmla="*/ 66 h 100"/>
                <a:gd name="T52" fmla="*/ 6 w 17"/>
                <a:gd name="T53" fmla="*/ 69 h 100"/>
                <a:gd name="T54" fmla="*/ 6 w 17"/>
                <a:gd name="T55" fmla="*/ 71 h 100"/>
                <a:gd name="T56" fmla="*/ 6 w 17"/>
                <a:gd name="T57" fmla="*/ 73 h 100"/>
                <a:gd name="T58" fmla="*/ 6 w 17"/>
                <a:gd name="T59" fmla="*/ 76 h 100"/>
                <a:gd name="T60" fmla="*/ 4 w 17"/>
                <a:gd name="T61" fmla="*/ 78 h 100"/>
                <a:gd name="T62" fmla="*/ 4 w 17"/>
                <a:gd name="T63" fmla="*/ 81 h 100"/>
                <a:gd name="T64" fmla="*/ 3 w 17"/>
                <a:gd name="T65" fmla="*/ 83 h 100"/>
                <a:gd name="T66" fmla="*/ 3 w 17"/>
                <a:gd name="T67" fmla="*/ 86 h 100"/>
                <a:gd name="T68" fmla="*/ 3 w 17"/>
                <a:gd name="T69" fmla="*/ 88 h 100"/>
                <a:gd name="T70" fmla="*/ 1 w 17"/>
                <a:gd name="T71" fmla="*/ 91 h 100"/>
                <a:gd name="T72" fmla="*/ 1 w 17"/>
                <a:gd name="T73" fmla="*/ 94 h 100"/>
                <a:gd name="T74" fmla="*/ 1 w 17"/>
                <a:gd name="T75" fmla="*/ 97 h 100"/>
                <a:gd name="T76" fmla="*/ 0 w 17"/>
                <a:gd name="T77" fmla="*/ 99 h 1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"/>
                <a:gd name="T118" fmla="*/ 0 h 100"/>
                <a:gd name="T119" fmla="*/ 17 w 17"/>
                <a:gd name="T120" fmla="*/ 100 h 1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" h="100">
                  <a:moveTo>
                    <a:pt x="9" y="0"/>
                  </a:moveTo>
                  <a:lnTo>
                    <a:pt x="9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16" y="13"/>
                  </a:lnTo>
                  <a:lnTo>
                    <a:pt x="16" y="23"/>
                  </a:lnTo>
                  <a:lnTo>
                    <a:pt x="14" y="24"/>
                  </a:lnTo>
                  <a:lnTo>
                    <a:pt x="14" y="33"/>
                  </a:lnTo>
                  <a:lnTo>
                    <a:pt x="14" y="35"/>
                  </a:lnTo>
                  <a:lnTo>
                    <a:pt x="14" y="40"/>
                  </a:lnTo>
                  <a:lnTo>
                    <a:pt x="12" y="42"/>
                  </a:lnTo>
                  <a:lnTo>
                    <a:pt x="12" y="48"/>
                  </a:lnTo>
                  <a:lnTo>
                    <a:pt x="11" y="49"/>
                  </a:lnTo>
                  <a:lnTo>
                    <a:pt x="11" y="52"/>
                  </a:lnTo>
                  <a:lnTo>
                    <a:pt x="9" y="53"/>
                  </a:lnTo>
                  <a:lnTo>
                    <a:pt x="9" y="57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8" y="64"/>
                  </a:lnTo>
                  <a:lnTo>
                    <a:pt x="8" y="66"/>
                  </a:lnTo>
                  <a:lnTo>
                    <a:pt x="6" y="69"/>
                  </a:lnTo>
                  <a:lnTo>
                    <a:pt x="6" y="71"/>
                  </a:lnTo>
                  <a:lnTo>
                    <a:pt x="6" y="73"/>
                  </a:lnTo>
                  <a:lnTo>
                    <a:pt x="6" y="76"/>
                  </a:lnTo>
                  <a:lnTo>
                    <a:pt x="4" y="78"/>
                  </a:lnTo>
                  <a:lnTo>
                    <a:pt x="4" y="81"/>
                  </a:lnTo>
                  <a:lnTo>
                    <a:pt x="3" y="83"/>
                  </a:lnTo>
                  <a:lnTo>
                    <a:pt x="3" y="86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1" y="94"/>
                  </a:lnTo>
                  <a:lnTo>
                    <a:pt x="1" y="97"/>
                  </a:lnTo>
                  <a:lnTo>
                    <a:pt x="0" y="99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8" name="Freeform 131"/>
            <p:cNvSpPr>
              <a:spLocks/>
            </p:cNvSpPr>
            <p:nvPr/>
          </p:nvSpPr>
          <p:spPr bwMode="auto">
            <a:xfrm>
              <a:off x="3072" y="2452"/>
              <a:ext cx="17" cy="18"/>
            </a:xfrm>
            <a:custGeom>
              <a:avLst/>
              <a:gdLst>
                <a:gd name="T0" fmla="*/ 14 w 17"/>
                <a:gd name="T1" fmla="*/ 0 h 18"/>
                <a:gd name="T2" fmla="*/ 14 w 17"/>
                <a:gd name="T3" fmla="*/ 6 h 18"/>
                <a:gd name="T4" fmla="*/ 16 w 17"/>
                <a:gd name="T5" fmla="*/ 6 h 18"/>
                <a:gd name="T6" fmla="*/ 16 w 17"/>
                <a:gd name="T7" fmla="*/ 12 h 18"/>
                <a:gd name="T8" fmla="*/ 14 w 17"/>
                <a:gd name="T9" fmla="*/ 12 h 18"/>
                <a:gd name="T10" fmla="*/ 14 w 17"/>
                <a:gd name="T11" fmla="*/ 13 h 18"/>
                <a:gd name="T12" fmla="*/ 13 w 17"/>
                <a:gd name="T13" fmla="*/ 13 h 18"/>
                <a:gd name="T14" fmla="*/ 13 w 17"/>
                <a:gd name="T15" fmla="*/ 14 h 18"/>
                <a:gd name="T16" fmla="*/ 11 w 17"/>
                <a:gd name="T17" fmla="*/ 14 h 18"/>
                <a:gd name="T18" fmla="*/ 11 w 17"/>
                <a:gd name="T19" fmla="*/ 16 h 18"/>
                <a:gd name="T20" fmla="*/ 8 w 17"/>
                <a:gd name="T21" fmla="*/ 16 h 18"/>
                <a:gd name="T22" fmla="*/ 8 w 17"/>
                <a:gd name="T23" fmla="*/ 16 h 18"/>
                <a:gd name="T24" fmla="*/ 8 w 17"/>
                <a:gd name="T25" fmla="*/ 16 h 18"/>
                <a:gd name="T26" fmla="*/ 8 w 17"/>
                <a:gd name="T27" fmla="*/ 17 h 18"/>
                <a:gd name="T28" fmla="*/ 4 w 17"/>
                <a:gd name="T29" fmla="*/ 17 h 18"/>
                <a:gd name="T30" fmla="*/ 4 w 17"/>
                <a:gd name="T31" fmla="*/ 17 h 18"/>
                <a:gd name="T32" fmla="*/ 0 w 17"/>
                <a:gd name="T33" fmla="*/ 17 h 18"/>
                <a:gd name="T34" fmla="*/ 0 w 17"/>
                <a:gd name="T35" fmla="*/ 15 h 18"/>
                <a:gd name="T36" fmla="*/ 1 w 17"/>
                <a:gd name="T37" fmla="*/ 15 h 18"/>
                <a:gd name="T38" fmla="*/ 1 w 17"/>
                <a:gd name="T39" fmla="*/ 10 h 18"/>
                <a:gd name="T40" fmla="*/ 1 w 17"/>
                <a:gd name="T41" fmla="*/ 10 h 18"/>
                <a:gd name="T42" fmla="*/ 1 w 17"/>
                <a:gd name="T43" fmla="*/ 6 h 18"/>
                <a:gd name="T44" fmla="*/ 2 w 17"/>
                <a:gd name="T45" fmla="*/ 6 h 18"/>
                <a:gd name="T46" fmla="*/ 2 w 17"/>
                <a:gd name="T47" fmla="*/ 4 h 18"/>
                <a:gd name="T48" fmla="*/ 8 w 17"/>
                <a:gd name="T49" fmla="*/ 4 h 18"/>
                <a:gd name="T50" fmla="*/ 8 w 17"/>
                <a:gd name="T51" fmla="*/ 3 h 18"/>
                <a:gd name="T52" fmla="*/ 10 w 17"/>
                <a:gd name="T53" fmla="*/ 3 h 18"/>
                <a:gd name="T54" fmla="*/ 10 w 17"/>
                <a:gd name="T55" fmla="*/ 3 h 18"/>
                <a:gd name="T56" fmla="*/ 11 w 17"/>
                <a:gd name="T57" fmla="*/ 3 h 18"/>
                <a:gd name="T58" fmla="*/ 13 w 17"/>
                <a:gd name="T59" fmla="*/ 2 h 18"/>
                <a:gd name="T60" fmla="*/ 13 w 17"/>
                <a:gd name="T61" fmla="*/ 2 h 18"/>
                <a:gd name="T62" fmla="*/ 14 w 17"/>
                <a:gd name="T63" fmla="*/ 0 h 18"/>
                <a:gd name="T64" fmla="*/ 14 w 17"/>
                <a:gd name="T65" fmla="*/ 0 h 18"/>
                <a:gd name="T66" fmla="*/ 14 w 17"/>
                <a:gd name="T67" fmla="*/ 0 h 1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"/>
                <a:gd name="T103" fmla="*/ 0 h 18"/>
                <a:gd name="T104" fmla="*/ 17 w 17"/>
                <a:gd name="T105" fmla="*/ 18 h 1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" h="18">
                  <a:moveTo>
                    <a:pt x="14" y="0"/>
                  </a:moveTo>
                  <a:lnTo>
                    <a:pt x="14" y="6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8" y="17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1" y="10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8" y="4"/>
                  </a:lnTo>
                  <a:lnTo>
                    <a:pt x="8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4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29" name="Freeform 132"/>
            <p:cNvSpPr>
              <a:spLocks/>
            </p:cNvSpPr>
            <p:nvPr/>
          </p:nvSpPr>
          <p:spPr bwMode="auto">
            <a:xfrm>
              <a:off x="3071" y="2449"/>
              <a:ext cx="17" cy="24"/>
            </a:xfrm>
            <a:custGeom>
              <a:avLst/>
              <a:gdLst>
                <a:gd name="T0" fmla="*/ 0 w 17"/>
                <a:gd name="T1" fmla="*/ 23 h 24"/>
                <a:gd name="T2" fmla="*/ 2 w 17"/>
                <a:gd name="T3" fmla="*/ 6 h 24"/>
                <a:gd name="T4" fmla="*/ 8 w 17"/>
                <a:gd name="T5" fmla="*/ 6 h 24"/>
                <a:gd name="T6" fmla="*/ 8 w 17"/>
                <a:gd name="T7" fmla="*/ 6 h 24"/>
                <a:gd name="T8" fmla="*/ 10 w 17"/>
                <a:gd name="T9" fmla="*/ 6 h 24"/>
                <a:gd name="T10" fmla="*/ 10 w 17"/>
                <a:gd name="T11" fmla="*/ 5 h 24"/>
                <a:gd name="T12" fmla="*/ 12 w 17"/>
                <a:gd name="T13" fmla="*/ 5 h 24"/>
                <a:gd name="T14" fmla="*/ 12 w 17"/>
                <a:gd name="T15" fmla="*/ 4 h 24"/>
                <a:gd name="T16" fmla="*/ 13 w 17"/>
                <a:gd name="T17" fmla="*/ 4 h 24"/>
                <a:gd name="T18" fmla="*/ 13 w 17"/>
                <a:gd name="T19" fmla="*/ 3 h 24"/>
                <a:gd name="T20" fmla="*/ 13 w 17"/>
                <a:gd name="T21" fmla="*/ 3 h 24"/>
                <a:gd name="T22" fmla="*/ 13 w 17"/>
                <a:gd name="T23" fmla="*/ 3 h 24"/>
                <a:gd name="T24" fmla="*/ 14 w 17"/>
                <a:gd name="T25" fmla="*/ 3 h 24"/>
                <a:gd name="T26" fmla="*/ 14 w 17"/>
                <a:gd name="T27" fmla="*/ 1 h 24"/>
                <a:gd name="T28" fmla="*/ 14 w 17"/>
                <a:gd name="T29" fmla="*/ 1 h 24"/>
                <a:gd name="T30" fmla="*/ 14 w 17"/>
                <a:gd name="T31" fmla="*/ 0 h 24"/>
                <a:gd name="T32" fmla="*/ 14 w 17"/>
                <a:gd name="T33" fmla="*/ 1 h 24"/>
                <a:gd name="T34" fmla="*/ 16 w 17"/>
                <a:gd name="T35" fmla="*/ 16 h 24"/>
                <a:gd name="T36" fmla="*/ 13 w 17"/>
                <a:gd name="T37" fmla="*/ 18 h 24"/>
                <a:gd name="T38" fmla="*/ 13 w 17"/>
                <a:gd name="T39" fmla="*/ 18 h 24"/>
                <a:gd name="T40" fmla="*/ 13 w 17"/>
                <a:gd name="T41" fmla="*/ 19 h 24"/>
                <a:gd name="T42" fmla="*/ 12 w 17"/>
                <a:gd name="T43" fmla="*/ 19 h 24"/>
                <a:gd name="T44" fmla="*/ 12 w 17"/>
                <a:gd name="T45" fmla="*/ 20 h 24"/>
                <a:gd name="T46" fmla="*/ 10 w 17"/>
                <a:gd name="T47" fmla="*/ 20 h 24"/>
                <a:gd name="T48" fmla="*/ 10 w 17"/>
                <a:gd name="T49" fmla="*/ 20 h 24"/>
                <a:gd name="T50" fmla="*/ 9 w 17"/>
                <a:gd name="T51" fmla="*/ 20 h 24"/>
                <a:gd name="T52" fmla="*/ 9 w 17"/>
                <a:gd name="T53" fmla="*/ 21 h 24"/>
                <a:gd name="T54" fmla="*/ 8 w 17"/>
                <a:gd name="T55" fmla="*/ 21 h 24"/>
                <a:gd name="T56" fmla="*/ 8 w 17"/>
                <a:gd name="T57" fmla="*/ 22 h 24"/>
                <a:gd name="T58" fmla="*/ 5 w 17"/>
                <a:gd name="T59" fmla="*/ 22 h 24"/>
                <a:gd name="T60" fmla="*/ 5 w 17"/>
                <a:gd name="T61" fmla="*/ 22 h 24"/>
                <a:gd name="T62" fmla="*/ 1 w 17"/>
                <a:gd name="T63" fmla="*/ 22 h 24"/>
                <a:gd name="T64" fmla="*/ 0 w 17"/>
                <a:gd name="T65" fmla="*/ 23 h 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"/>
                <a:gd name="T100" fmla="*/ 0 h 24"/>
                <a:gd name="T101" fmla="*/ 17 w 17"/>
                <a:gd name="T102" fmla="*/ 24 h 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" h="24">
                  <a:moveTo>
                    <a:pt x="0" y="23"/>
                  </a:moveTo>
                  <a:lnTo>
                    <a:pt x="2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6" y="16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5" y="22"/>
                  </a:lnTo>
                  <a:lnTo>
                    <a:pt x="1" y="22"/>
                  </a:lnTo>
                  <a:lnTo>
                    <a:pt x="0" y="2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0" name="Freeform 133"/>
            <p:cNvSpPr>
              <a:spLocks/>
            </p:cNvSpPr>
            <p:nvPr/>
          </p:nvSpPr>
          <p:spPr bwMode="auto">
            <a:xfrm>
              <a:off x="3076" y="2511"/>
              <a:ext cx="124" cy="258"/>
            </a:xfrm>
            <a:custGeom>
              <a:avLst/>
              <a:gdLst>
                <a:gd name="T0" fmla="*/ 122 w 124"/>
                <a:gd name="T1" fmla="*/ 9 h 258"/>
                <a:gd name="T2" fmla="*/ 121 w 124"/>
                <a:gd name="T3" fmla="*/ 15 h 258"/>
                <a:gd name="T4" fmla="*/ 120 w 124"/>
                <a:gd name="T5" fmla="*/ 18 h 258"/>
                <a:gd name="T6" fmla="*/ 118 w 124"/>
                <a:gd name="T7" fmla="*/ 21 h 258"/>
                <a:gd name="T8" fmla="*/ 116 w 124"/>
                <a:gd name="T9" fmla="*/ 25 h 258"/>
                <a:gd name="T10" fmla="*/ 114 w 124"/>
                <a:gd name="T11" fmla="*/ 27 h 258"/>
                <a:gd name="T12" fmla="*/ 112 w 124"/>
                <a:gd name="T13" fmla="*/ 30 h 258"/>
                <a:gd name="T14" fmla="*/ 110 w 124"/>
                <a:gd name="T15" fmla="*/ 34 h 258"/>
                <a:gd name="T16" fmla="*/ 108 w 124"/>
                <a:gd name="T17" fmla="*/ 39 h 258"/>
                <a:gd name="T18" fmla="*/ 107 w 124"/>
                <a:gd name="T19" fmla="*/ 49 h 258"/>
                <a:gd name="T20" fmla="*/ 106 w 124"/>
                <a:gd name="T21" fmla="*/ 58 h 258"/>
                <a:gd name="T22" fmla="*/ 104 w 124"/>
                <a:gd name="T23" fmla="*/ 68 h 258"/>
                <a:gd name="T24" fmla="*/ 103 w 124"/>
                <a:gd name="T25" fmla="*/ 78 h 258"/>
                <a:gd name="T26" fmla="*/ 102 w 124"/>
                <a:gd name="T27" fmla="*/ 88 h 258"/>
                <a:gd name="T28" fmla="*/ 101 w 124"/>
                <a:gd name="T29" fmla="*/ 95 h 258"/>
                <a:gd name="T30" fmla="*/ 99 w 124"/>
                <a:gd name="T31" fmla="*/ 103 h 258"/>
                <a:gd name="T32" fmla="*/ 98 w 124"/>
                <a:gd name="T33" fmla="*/ 113 h 258"/>
                <a:gd name="T34" fmla="*/ 96 w 124"/>
                <a:gd name="T35" fmla="*/ 122 h 258"/>
                <a:gd name="T36" fmla="*/ 96 w 124"/>
                <a:gd name="T37" fmla="*/ 131 h 258"/>
                <a:gd name="T38" fmla="*/ 98 w 124"/>
                <a:gd name="T39" fmla="*/ 139 h 258"/>
                <a:gd name="T40" fmla="*/ 99 w 124"/>
                <a:gd name="T41" fmla="*/ 150 h 258"/>
                <a:gd name="T42" fmla="*/ 101 w 124"/>
                <a:gd name="T43" fmla="*/ 164 h 258"/>
                <a:gd name="T44" fmla="*/ 102 w 124"/>
                <a:gd name="T45" fmla="*/ 176 h 258"/>
                <a:gd name="T46" fmla="*/ 103 w 124"/>
                <a:gd name="T47" fmla="*/ 197 h 258"/>
                <a:gd name="T48" fmla="*/ 103 w 124"/>
                <a:gd name="T49" fmla="*/ 239 h 258"/>
                <a:gd name="T50" fmla="*/ 102 w 124"/>
                <a:gd name="T51" fmla="*/ 248 h 258"/>
                <a:gd name="T52" fmla="*/ 101 w 124"/>
                <a:gd name="T53" fmla="*/ 255 h 258"/>
                <a:gd name="T54" fmla="*/ 95 w 124"/>
                <a:gd name="T55" fmla="*/ 257 h 258"/>
                <a:gd name="T56" fmla="*/ 78 w 124"/>
                <a:gd name="T57" fmla="*/ 256 h 258"/>
                <a:gd name="T58" fmla="*/ 67 w 124"/>
                <a:gd name="T59" fmla="*/ 255 h 258"/>
                <a:gd name="T60" fmla="*/ 59 w 124"/>
                <a:gd name="T61" fmla="*/ 253 h 258"/>
                <a:gd name="T62" fmla="*/ 2 w 124"/>
                <a:gd name="T63" fmla="*/ 244 h 258"/>
                <a:gd name="T64" fmla="*/ 3 w 124"/>
                <a:gd name="T65" fmla="*/ 230 h 258"/>
                <a:gd name="T66" fmla="*/ 5 w 124"/>
                <a:gd name="T67" fmla="*/ 207 h 258"/>
                <a:gd name="T68" fmla="*/ 5 w 124"/>
                <a:gd name="T69" fmla="*/ 159 h 258"/>
                <a:gd name="T70" fmla="*/ 3 w 124"/>
                <a:gd name="T71" fmla="*/ 143 h 258"/>
                <a:gd name="T72" fmla="*/ 2 w 124"/>
                <a:gd name="T73" fmla="*/ 133 h 258"/>
                <a:gd name="T74" fmla="*/ 1 w 124"/>
                <a:gd name="T75" fmla="*/ 120 h 258"/>
                <a:gd name="T76" fmla="*/ 1 w 124"/>
                <a:gd name="T77" fmla="*/ 86 h 258"/>
                <a:gd name="T78" fmla="*/ 2 w 124"/>
                <a:gd name="T79" fmla="*/ 66 h 258"/>
                <a:gd name="T80" fmla="*/ 3 w 124"/>
                <a:gd name="T81" fmla="*/ 51 h 258"/>
                <a:gd name="T82" fmla="*/ 5 w 124"/>
                <a:gd name="T83" fmla="*/ 39 h 258"/>
                <a:gd name="T84" fmla="*/ 6 w 124"/>
                <a:gd name="T85" fmla="*/ 25 h 258"/>
                <a:gd name="T86" fmla="*/ 10 w 124"/>
                <a:gd name="T87" fmla="*/ 21 h 258"/>
                <a:gd name="T88" fmla="*/ 17 w 124"/>
                <a:gd name="T89" fmla="*/ 19 h 258"/>
                <a:gd name="T90" fmla="*/ 24 w 124"/>
                <a:gd name="T91" fmla="*/ 18 h 258"/>
                <a:gd name="T92" fmla="*/ 30 w 124"/>
                <a:gd name="T93" fmla="*/ 17 h 258"/>
                <a:gd name="T94" fmla="*/ 37 w 124"/>
                <a:gd name="T95" fmla="*/ 15 h 258"/>
                <a:gd name="T96" fmla="*/ 44 w 124"/>
                <a:gd name="T97" fmla="*/ 14 h 258"/>
                <a:gd name="T98" fmla="*/ 51 w 124"/>
                <a:gd name="T99" fmla="*/ 13 h 258"/>
                <a:gd name="T100" fmla="*/ 58 w 124"/>
                <a:gd name="T101" fmla="*/ 11 h 258"/>
                <a:gd name="T102" fmla="*/ 64 w 124"/>
                <a:gd name="T103" fmla="*/ 10 h 258"/>
                <a:gd name="T104" fmla="*/ 72 w 124"/>
                <a:gd name="T105" fmla="*/ 9 h 258"/>
                <a:gd name="T106" fmla="*/ 78 w 124"/>
                <a:gd name="T107" fmla="*/ 8 h 258"/>
                <a:gd name="T108" fmla="*/ 85 w 124"/>
                <a:gd name="T109" fmla="*/ 6 h 258"/>
                <a:gd name="T110" fmla="*/ 93 w 124"/>
                <a:gd name="T111" fmla="*/ 5 h 258"/>
                <a:gd name="T112" fmla="*/ 99 w 124"/>
                <a:gd name="T113" fmla="*/ 4 h 258"/>
                <a:gd name="T114" fmla="*/ 106 w 124"/>
                <a:gd name="T115" fmla="*/ 2 h 258"/>
                <a:gd name="T116" fmla="*/ 113 w 124"/>
                <a:gd name="T117" fmla="*/ 1 h 258"/>
                <a:gd name="T118" fmla="*/ 120 w 124"/>
                <a:gd name="T119" fmla="*/ 0 h 2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"/>
                <a:gd name="T181" fmla="*/ 0 h 258"/>
                <a:gd name="T182" fmla="*/ 124 w 124"/>
                <a:gd name="T183" fmla="*/ 258 h 2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" h="258">
                  <a:moveTo>
                    <a:pt x="123" y="0"/>
                  </a:moveTo>
                  <a:lnTo>
                    <a:pt x="123" y="6"/>
                  </a:lnTo>
                  <a:lnTo>
                    <a:pt x="122" y="6"/>
                  </a:lnTo>
                  <a:lnTo>
                    <a:pt x="122" y="9"/>
                  </a:lnTo>
                  <a:lnTo>
                    <a:pt x="122" y="12"/>
                  </a:lnTo>
                  <a:lnTo>
                    <a:pt x="121" y="12"/>
                  </a:lnTo>
                  <a:lnTo>
                    <a:pt x="121" y="15"/>
                  </a:lnTo>
                  <a:lnTo>
                    <a:pt x="120" y="15"/>
                  </a:lnTo>
                  <a:lnTo>
                    <a:pt x="120" y="16"/>
                  </a:lnTo>
                  <a:lnTo>
                    <a:pt x="120" y="18"/>
                  </a:lnTo>
                  <a:lnTo>
                    <a:pt x="119" y="18"/>
                  </a:lnTo>
                  <a:lnTo>
                    <a:pt x="119" y="20"/>
                  </a:lnTo>
                  <a:lnTo>
                    <a:pt x="118" y="20"/>
                  </a:lnTo>
                  <a:lnTo>
                    <a:pt x="118" y="21"/>
                  </a:lnTo>
                  <a:lnTo>
                    <a:pt x="117" y="22"/>
                  </a:lnTo>
                  <a:lnTo>
                    <a:pt x="117" y="24"/>
                  </a:lnTo>
                  <a:lnTo>
                    <a:pt x="116" y="24"/>
                  </a:lnTo>
                  <a:lnTo>
                    <a:pt x="116" y="25"/>
                  </a:lnTo>
                  <a:lnTo>
                    <a:pt x="116" y="26"/>
                  </a:lnTo>
                  <a:lnTo>
                    <a:pt x="115" y="26"/>
                  </a:lnTo>
                  <a:lnTo>
                    <a:pt x="114" y="27"/>
                  </a:lnTo>
                  <a:lnTo>
                    <a:pt x="114" y="29"/>
                  </a:lnTo>
                  <a:lnTo>
                    <a:pt x="113" y="29"/>
                  </a:lnTo>
                  <a:lnTo>
                    <a:pt x="113" y="30"/>
                  </a:lnTo>
                  <a:lnTo>
                    <a:pt x="112" y="30"/>
                  </a:lnTo>
                  <a:lnTo>
                    <a:pt x="112" y="31"/>
                  </a:lnTo>
                  <a:lnTo>
                    <a:pt x="111" y="33"/>
                  </a:lnTo>
                  <a:lnTo>
                    <a:pt x="110" y="33"/>
                  </a:lnTo>
                  <a:lnTo>
                    <a:pt x="110" y="34"/>
                  </a:lnTo>
                  <a:lnTo>
                    <a:pt x="109" y="35"/>
                  </a:lnTo>
                  <a:lnTo>
                    <a:pt x="108" y="37"/>
                  </a:lnTo>
                  <a:lnTo>
                    <a:pt x="108" y="39"/>
                  </a:lnTo>
                  <a:lnTo>
                    <a:pt x="108" y="44"/>
                  </a:lnTo>
                  <a:lnTo>
                    <a:pt x="107" y="44"/>
                  </a:lnTo>
                  <a:lnTo>
                    <a:pt x="107" y="49"/>
                  </a:lnTo>
                  <a:lnTo>
                    <a:pt x="106" y="49"/>
                  </a:lnTo>
                  <a:lnTo>
                    <a:pt x="106" y="53"/>
                  </a:lnTo>
                  <a:lnTo>
                    <a:pt x="106" y="58"/>
                  </a:lnTo>
                  <a:lnTo>
                    <a:pt x="105" y="58"/>
                  </a:lnTo>
                  <a:lnTo>
                    <a:pt x="105" y="63"/>
                  </a:lnTo>
                  <a:lnTo>
                    <a:pt x="104" y="63"/>
                  </a:lnTo>
                  <a:lnTo>
                    <a:pt x="104" y="68"/>
                  </a:lnTo>
                  <a:lnTo>
                    <a:pt x="103" y="68"/>
                  </a:lnTo>
                  <a:lnTo>
                    <a:pt x="103" y="72"/>
                  </a:lnTo>
                  <a:lnTo>
                    <a:pt x="103" y="78"/>
                  </a:lnTo>
                  <a:lnTo>
                    <a:pt x="102" y="78"/>
                  </a:lnTo>
                  <a:lnTo>
                    <a:pt x="102" y="82"/>
                  </a:lnTo>
                  <a:lnTo>
                    <a:pt x="102" y="88"/>
                  </a:lnTo>
                  <a:lnTo>
                    <a:pt x="101" y="88"/>
                  </a:lnTo>
                  <a:lnTo>
                    <a:pt x="101" y="91"/>
                  </a:lnTo>
                  <a:lnTo>
                    <a:pt x="101" y="95"/>
                  </a:lnTo>
                  <a:lnTo>
                    <a:pt x="100" y="95"/>
                  </a:lnTo>
                  <a:lnTo>
                    <a:pt x="100" y="100"/>
                  </a:lnTo>
                  <a:lnTo>
                    <a:pt x="99" y="100"/>
                  </a:lnTo>
                  <a:lnTo>
                    <a:pt x="99" y="103"/>
                  </a:lnTo>
                  <a:lnTo>
                    <a:pt x="98" y="103"/>
                  </a:lnTo>
                  <a:lnTo>
                    <a:pt x="98" y="110"/>
                  </a:lnTo>
                  <a:lnTo>
                    <a:pt x="98" y="113"/>
                  </a:lnTo>
                  <a:lnTo>
                    <a:pt x="97" y="113"/>
                  </a:lnTo>
                  <a:lnTo>
                    <a:pt x="97" y="117"/>
                  </a:lnTo>
                  <a:lnTo>
                    <a:pt x="96" y="117"/>
                  </a:lnTo>
                  <a:lnTo>
                    <a:pt x="96" y="122"/>
                  </a:lnTo>
                  <a:lnTo>
                    <a:pt x="95" y="122"/>
                  </a:lnTo>
                  <a:lnTo>
                    <a:pt x="95" y="125"/>
                  </a:lnTo>
                  <a:lnTo>
                    <a:pt x="96" y="125"/>
                  </a:lnTo>
                  <a:lnTo>
                    <a:pt x="96" y="131"/>
                  </a:lnTo>
                  <a:lnTo>
                    <a:pt x="97" y="131"/>
                  </a:lnTo>
                  <a:lnTo>
                    <a:pt x="97" y="136"/>
                  </a:lnTo>
                  <a:lnTo>
                    <a:pt x="98" y="136"/>
                  </a:lnTo>
                  <a:lnTo>
                    <a:pt x="98" y="139"/>
                  </a:lnTo>
                  <a:lnTo>
                    <a:pt x="98" y="145"/>
                  </a:lnTo>
                  <a:lnTo>
                    <a:pt x="99" y="145"/>
                  </a:lnTo>
                  <a:lnTo>
                    <a:pt x="99" y="150"/>
                  </a:lnTo>
                  <a:lnTo>
                    <a:pt x="100" y="150"/>
                  </a:lnTo>
                  <a:lnTo>
                    <a:pt x="100" y="156"/>
                  </a:lnTo>
                  <a:lnTo>
                    <a:pt x="101" y="156"/>
                  </a:lnTo>
                  <a:lnTo>
                    <a:pt x="101" y="164"/>
                  </a:lnTo>
                  <a:lnTo>
                    <a:pt x="101" y="168"/>
                  </a:lnTo>
                  <a:lnTo>
                    <a:pt x="102" y="168"/>
                  </a:lnTo>
                  <a:lnTo>
                    <a:pt x="102" y="176"/>
                  </a:lnTo>
                  <a:lnTo>
                    <a:pt x="102" y="185"/>
                  </a:lnTo>
                  <a:lnTo>
                    <a:pt x="103" y="185"/>
                  </a:lnTo>
                  <a:lnTo>
                    <a:pt x="103" y="197"/>
                  </a:lnTo>
                  <a:lnTo>
                    <a:pt x="103" y="232"/>
                  </a:lnTo>
                  <a:lnTo>
                    <a:pt x="103" y="239"/>
                  </a:lnTo>
                  <a:lnTo>
                    <a:pt x="102" y="239"/>
                  </a:lnTo>
                  <a:lnTo>
                    <a:pt x="102" y="246"/>
                  </a:lnTo>
                  <a:lnTo>
                    <a:pt x="102" y="248"/>
                  </a:lnTo>
                  <a:lnTo>
                    <a:pt x="101" y="248"/>
                  </a:lnTo>
                  <a:lnTo>
                    <a:pt x="101" y="252"/>
                  </a:lnTo>
                  <a:lnTo>
                    <a:pt x="101" y="255"/>
                  </a:lnTo>
                  <a:lnTo>
                    <a:pt x="100" y="255"/>
                  </a:lnTo>
                  <a:lnTo>
                    <a:pt x="100" y="256"/>
                  </a:lnTo>
                  <a:lnTo>
                    <a:pt x="95" y="256"/>
                  </a:lnTo>
                  <a:lnTo>
                    <a:pt x="95" y="257"/>
                  </a:lnTo>
                  <a:lnTo>
                    <a:pt x="87" y="257"/>
                  </a:lnTo>
                  <a:lnTo>
                    <a:pt x="87" y="256"/>
                  </a:lnTo>
                  <a:lnTo>
                    <a:pt x="78" y="256"/>
                  </a:lnTo>
                  <a:lnTo>
                    <a:pt x="72" y="256"/>
                  </a:lnTo>
                  <a:lnTo>
                    <a:pt x="72" y="255"/>
                  </a:lnTo>
                  <a:lnTo>
                    <a:pt x="67" y="255"/>
                  </a:lnTo>
                  <a:lnTo>
                    <a:pt x="62" y="255"/>
                  </a:lnTo>
                  <a:lnTo>
                    <a:pt x="62" y="254"/>
                  </a:lnTo>
                  <a:lnTo>
                    <a:pt x="59" y="254"/>
                  </a:lnTo>
                  <a:lnTo>
                    <a:pt x="59" y="253"/>
                  </a:lnTo>
                  <a:lnTo>
                    <a:pt x="1" y="253"/>
                  </a:lnTo>
                  <a:lnTo>
                    <a:pt x="1" y="251"/>
                  </a:lnTo>
                  <a:lnTo>
                    <a:pt x="2" y="251"/>
                  </a:lnTo>
                  <a:lnTo>
                    <a:pt x="2" y="244"/>
                  </a:lnTo>
                  <a:lnTo>
                    <a:pt x="3" y="244"/>
                  </a:lnTo>
                  <a:lnTo>
                    <a:pt x="3" y="238"/>
                  </a:lnTo>
                  <a:lnTo>
                    <a:pt x="3" y="230"/>
                  </a:lnTo>
                  <a:lnTo>
                    <a:pt x="4" y="230"/>
                  </a:lnTo>
                  <a:lnTo>
                    <a:pt x="4" y="219"/>
                  </a:lnTo>
                  <a:lnTo>
                    <a:pt x="5" y="219"/>
                  </a:lnTo>
                  <a:lnTo>
                    <a:pt x="5" y="207"/>
                  </a:lnTo>
                  <a:lnTo>
                    <a:pt x="5" y="170"/>
                  </a:lnTo>
                  <a:lnTo>
                    <a:pt x="5" y="159"/>
                  </a:lnTo>
                  <a:lnTo>
                    <a:pt x="4" y="159"/>
                  </a:lnTo>
                  <a:lnTo>
                    <a:pt x="4" y="150"/>
                  </a:lnTo>
                  <a:lnTo>
                    <a:pt x="3" y="150"/>
                  </a:lnTo>
                  <a:lnTo>
                    <a:pt x="3" y="143"/>
                  </a:lnTo>
                  <a:lnTo>
                    <a:pt x="3" y="138"/>
                  </a:lnTo>
                  <a:lnTo>
                    <a:pt x="2" y="138"/>
                  </a:lnTo>
                  <a:lnTo>
                    <a:pt x="2" y="133"/>
                  </a:lnTo>
                  <a:lnTo>
                    <a:pt x="1" y="133"/>
                  </a:lnTo>
                  <a:lnTo>
                    <a:pt x="1" y="129"/>
                  </a:lnTo>
                  <a:lnTo>
                    <a:pt x="1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1" y="100"/>
                  </a:lnTo>
                  <a:lnTo>
                    <a:pt x="1" y="86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2" y="66"/>
                  </a:lnTo>
                  <a:lnTo>
                    <a:pt x="3" y="66"/>
                  </a:lnTo>
                  <a:lnTo>
                    <a:pt x="3" y="60"/>
                  </a:lnTo>
                  <a:lnTo>
                    <a:pt x="3" y="51"/>
                  </a:lnTo>
                  <a:lnTo>
                    <a:pt x="4" y="51"/>
                  </a:lnTo>
                  <a:lnTo>
                    <a:pt x="4" y="43"/>
                  </a:lnTo>
                  <a:lnTo>
                    <a:pt x="5" y="43"/>
                  </a:lnTo>
                  <a:lnTo>
                    <a:pt x="5" y="39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6" y="25"/>
                  </a:lnTo>
                  <a:lnTo>
                    <a:pt x="7" y="25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7" y="17"/>
                  </a:lnTo>
                  <a:lnTo>
                    <a:pt x="30" y="17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37" y="15"/>
                  </a:lnTo>
                  <a:lnTo>
                    <a:pt x="41" y="15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13"/>
                  </a:lnTo>
                  <a:lnTo>
                    <a:pt x="51" y="13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8" y="12"/>
                  </a:lnTo>
                  <a:lnTo>
                    <a:pt x="58" y="11"/>
                  </a:lnTo>
                  <a:lnTo>
                    <a:pt x="61" y="11"/>
                  </a:lnTo>
                  <a:lnTo>
                    <a:pt x="64" y="11"/>
                  </a:lnTo>
                  <a:lnTo>
                    <a:pt x="64" y="10"/>
                  </a:lnTo>
                  <a:lnTo>
                    <a:pt x="68" y="10"/>
                  </a:lnTo>
                  <a:lnTo>
                    <a:pt x="68" y="9"/>
                  </a:lnTo>
                  <a:lnTo>
                    <a:pt x="72" y="9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5" y="7"/>
                  </a:lnTo>
                  <a:lnTo>
                    <a:pt x="85" y="6"/>
                  </a:lnTo>
                  <a:lnTo>
                    <a:pt x="89" y="6"/>
                  </a:lnTo>
                  <a:lnTo>
                    <a:pt x="93" y="6"/>
                  </a:lnTo>
                  <a:lnTo>
                    <a:pt x="93" y="5"/>
                  </a:lnTo>
                  <a:lnTo>
                    <a:pt x="95" y="5"/>
                  </a:lnTo>
                  <a:lnTo>
                    <a:pt x="95" y="4"/>
                  </a:lnTo>
                  <a:lnTo>
                    <a:pt x="99" y="4"/>
                  </a:lnTo>
                  <a:lnTo>
                    <a:pt x="102" y="4"/>
                  </a:lnTo>
                  <a:lnTo>
                    <a:pt x="102" y="3"/>
                  </a:lnTo>
                  <a:lnTo>
                    <a:pt x="106" y="3"/>
                  </a:lnTo>
                  <a:lnTo>
                    <a:pt x="106" y="2"/>
                  </a:lnTo>
                  <a:lnTo>
                    <a:pt x="109" y="2"/>
                  </a:lnTo>
                  <a:lnTo>
                    <a:pt x="113" y="2"/>
                  </a:lnTo>
                  <a:lnTo>
                    <a:pt x="113" y="1"/>
                  </a:lnTo>
                  <a:lnTo>
                    <a:pt x="116" y="1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3" y="0"/>
                  </a:lnTo>
                </a:path>
              </a:pathLst>
            </a:custGeom>
            <a:solidFill>
              <a:schemeClr val="bg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1" name="Freeform 134"/>
            <p:cNvSpPr>
              <a:spLocks/>
            </p:cNvSpPr>
            <p:nvPr/>
          </p:nvSpPr>
          <p:spPr bwMode="auto">
            <a:xfrm>
              <a:off x="3078" y="2767"/>
              <a:ext cx="52" cy="17"/>
            </a:xfrm>
            <a:custGeom>
              <a:avLst/>
              <a:gdLst>
                <a:gd name="T0" fmla="*/ 51 w 52"/>
                <a:gd name="T1" fmla="*/ 0 h 17"/>
                <a:gd name="T2" fmla="*/ 51 w 52"/>
                <a:gd name="T3" fmla="*/ 0 h 17"/>
                <a:gd name="T4" fmla="*/ 49 w 52"/>
                <a:gd name="T5" fmla="*/ 0 h 17"/>
                <a:gd name="T6" fmla="*/ 49 w 52"/>
                <a:gd name="T7" fmla="*/ 0 h 17"/>
                <a:gd name="T8" fmla="*/ 46 w 52"/>
                <a:gd name="T9" fmla="*/ 0 h 17"/>
                <a:gd name="T10" fmla="*/ 46 w 52"/>
                <a:gd name="T11" fmla="*/ 0 h 17"/>
                <a:gd name="T12" fmla="*/ 42 w 52"/>
                <a:gd name="T13" fmla="*/ 0 h 17"/>
                <a:gd name="T14" fmla="*/ 42 w 52"/>
                <a:gd name="T15" fmla="*/ 16 h 17"/>
                <a:gd name="T16" fmla="*/ 40 w 52"/>
                <a:gd name="T17" fmla="*/ 16 h 17"/>
                <a:gd name="T18" fmla="*/ 40 w 52"/>
                <a:gd name="T19" fmla="*/ 16 h 17"/>
                <a:gd name="T20" fmla="*/ 35 w 52"/>
                <a:gd name="T21" fmla="*/ 16 h 17"/>
                <a:gd name="T22" fmla="*/ 35 w 52"/>
                <a:gd name="T23" fmla="*/ 16 h 17"/>
                <a:gd name="T24" fmla="*/ 10 w 52"/>
                <a:gd name="T25" fmla="*/ 16 h 17"/>
                <a:gd name="T26" fmla="*/ 10 w 52"/>
                <a:gd name="T27" fmla="*/ 16 h 17"/>
                <a:gd name="T28" fmla="*/ 6 w 52"/>
                <a:gd name="T29" fmla="*/ 16 h 17"/>
                <a:gd name="T30" fmla="*/ 6 w 52"/>
                <a:gd name="T31" fmla="*/ 16 h 17"/>
                <a:gd name="T32" fmla="*/ 3 w 52"/>
                <a:gd name="T33" fmla="*/ 16 h 17"/>
                <a:gd name="T34" fmla="*/ 3 w 52"/>
                <a:gd name="T35" fmla="*/ 0 h 17"/>
                <a:gd name="T36" fmla="*/ 1 w 52"/>
                <a:gd name="T37" fmla="*/ 0 h 17"/>
                <a:gd name="T38" fmla="*/ 1 w 52"/>
                <a:gd name="T39" fmla="*/ 0 h 17"/>
                <a:gd name="T40" fmla="*/ 0 w 52"/>
                <a:gd name="T41" fmla="*/ 0 h 17"/>
                <a:gd name="T42" fmla="*/ 0 w 52"/>
                <a:gd name="T43" fmla="*/ 0 h 17"/>
                <a:gd name="T44" fmla="*/ 51 w 52"/>
                <a:gd name="T45" fmla="*/ 0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2"/>
                <a:gd name="T70" fmla="*/ 0 h 17"/>
                <a:gd name="T71" fmla="*/ 52 w 52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2" h="17">
                  <a:moveTo>
                    <a:pt x="51" y="0"/>
                  </a:moveTo>
                  <a:lnTo>
                    <a:pt x="51" y="0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2" y="16"/>
                  </a:lnTo>
                  <a:lnTo>
                    <a:pt x="40" y="16"/>
                  </a:lnTo>
                  <a:lnTo>
                    <a:pt x="35" y="16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51" y="0"/>
                  </a:lnTo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2" name="Freeform 135"/>
            <p:cNvSpPr>
              <a:spLocks/>
            </p:cNvSpPr>
            <p:nvPr/>
          </p:nvSpPr>
          <p:spPr bwMode="auto">
            <a:xfrm>
              <a:off x="3074" y="2509"/>
              <a:ext cx="126" cy="263"/>
            </a:xfrm>
            <a:custGeom>
              <a:avLst/>
              <a:gdLst>
                <a:gd name="T0" fmla="*/ 124 w 126"/>
                <a:gd name="T1" fmla="*/ 10 h 263"/>
                <a:gd name="T2" fmla="*/ 123 w 126"/>
                <a:gd name="T3" fmla="*/ 15 h 263"/>
                <a:gd name="T4" fmla="*/ 121 w 126"/>
                <a:gd name="T5" fmla="*/ 18 h 263"/>
                <a:gd name="T6" fmla="*/ 120 w 126"/>
                <a:gd name="T7" fmla="*/ 21 h 263"/>
                <a:gd name="T8" fmla="*/ 119 w 126"/>
                <a:gd name="T9" fmla="*/ 24 h 263"/>
                <a:gd name="T10" fmla="*/ 118 w 126"/>
                <a:gd name="T11" fmla="*/ 27 h 263"/>
                <a:gd name="T12" fmla="*/ 115 w 126"/>
                <a:gd name="T13" fmla="*/ 30 h 263"/>
                <a:gd name="T14" fmla="*/ 113 w 126"/>
                <a:gd name="T15" fmla="*/ 33 h 263"/>
                <a:gd name="T16" fmla="*/ 111 w 126"/>
                <a:gd name="T17" fmla="*/ 37 h 263"/>
                <a:gd name="T18" fmla="*/ 110 w 126"/>
                <a:gd name="T19" fmla="*/ 44 h 263"/>
                <a:gd name="T20" fmla="*/ 108 w 126"/>
                <a:gd name="T21" fmla="*/ 54 h 263"/>
                <a:gd name="T22" fmla="*/ 107 w 126"/>
                <a:gd name="T23" fmla="*/ 64 h 263"/>
                <a:gd name="T24" fmla="*/ 105 w 126"/>
                <a:gd name="T25" fmla="*/ 73 h 263"/>
                <a:gd name="T26" fmla="*/ 104 w 126"/>
                <a:gd name="T27" fmla="*/ 82 h 263"/>
                <a:gd name="T28" fmla="*/ 103 w 126"/>
                <a:gd name="T29" fmla="*/ 92 h 263"/>
                <a:gd name="T30" fmla="*/ 101 w 126"/>
                <a:gd name="T31" fmla="*/ 101 h 263"/>
                <a:gd name="T32" fmla="*/ 100 w 126"/>
                <a:gd name="T33" fmla="*/ 111 h 263"/>
                <a:gd name="T34" fmla="*/ 99 w 126"/>
                <a:gd name="T35" fmla="*/ 119 h 263"/>
                <a:gd name="T36" fmla="*/ 97 w 126"/>
                <a:gd name="T37" fmla="*/ 126 h 263"/>
                <a:gd name="T38" fmla="*/ 99 w 126"/>
                <a:gd name="T39" fmla="*/ 138 h 263"/>
                <a:gd name="T40" fmla="*/ 101 w 126"/>
                <a:gd name="T41" fmla="*/ 149 h 263"/>
                <a:gd name="T42" fmla="*/ 102 w 126"/>
                <a:gd name="T43" fmla="*/ 161 h 263"/>
                <a:gd name="T44" fmla="*/ 103 w 126"/>
                <a:gd name="T45" fmla="*/ 174 h 263"/>
                <a:gd name="T46" fmla="*/ 105 w 126"/>
                <a:gd name="T47" fmla="*/ 191 h 263"/>
                <a:gd name="T48" fmla="*/ 105 w 126"/>
                <a:gd name="T49" fmla="*/ 236 h 263"/>
                <a:gd name="T50" fmla="*/ 103 w 126"/>
                <a:gd name="T51" fmla="*/ 250 h 263"/>
                <a:gd name="T52" fmla="*/ 102 w 126"/>
                <a:gd name="T53" fmla="*/ 257 h 263"/>
                <a:gd name="T54" fmla="*/ 97 w 126"/>
                <a:gd name="T55" fmla="*/ 261 h 263"/>
                <a:gd name="T56" fmla="*/ 79 w 126"/>
                <a:gd name="T57" fmla="*/ 261 h 263"/>
                <a:gd name="T58" fmla="*/ 68 w 126"/>
                <a:gd name="T59" fmla="*/ 260 h 263"/>
                <a:gd name="T60" fmla="*/ 60 w 126"/>
                <a:gd name="T61" fmla="*/ 258 h 263"/>
                <a:gd name="T62" fmla="*/ 55 w 126"/>
                <a:gd name="T63" fmla="*/ 258 h 263"/>
                <a:gd name="T64" fmla="*/ 50 w 126"/>
                <a:gd name="T65" fmla="*/ 260 h 263"/>
                <a:gd name="T66" fmla="*/ 43 w 126"/>
                <a:gd name="T67" fmla="*/ 261 h 263"/>
                <a:gd name="T68" fmla="*/ 32 w 126"/>
                <a:gd name="T69" fmla="*/ 262 h 263"/>
                <a:gd name="T70" fmla="*/ 11 w 126"/>
                <a:gd name="T71" fmla="*/ 261 h 263"/>
                <a:gd name="T72" fmla="*/ 4 w 126"/>
                <a:gd name="T73" fmla="*/ 260 h 263"/>
                <a:gd name="T74" fmla="*/ 1 w 126"/>
                <a:gd name="T75" fmla="*/ 257 h 263"/>
                <a:gd name="T76" fmla="*/ 3 w 126"/>
                <a:gd name="T77" fmla="*/ 243 h 263"/>
                <a:gd name="T78" fmla="*/ 4 w 126"/>
                <a:gd name="T79" fmla="*/ 224 h 263"/>
                <a:gd name="T80" fmla="*/ 5 w 126"/>
                <a:gd name="T81" fmla="*/ 174 h 263"/>
                <a:gd name="T82" fmla="*/ 4 w 126"/>
                <a:gd name="T83" fmla="*/ 154 h 263"/>
                <a:gd name="T84" fmla="*/ 3 w 126"/>
                <a:gd name="T85" fmla="*/ 141 h 263"/>
                <a:gd name="T86" fmla="*/ 1 w 126"/>
                <a:gd name="T87" fmla="*/ 133 h 263"/>
                <a:gd name="T88" fmla="*/ 0 w 126"/>
                <a:gd name="T89" fmla="*/ 122 h 263"/>
                <a:gd name="T90" fmla="*/ 1 w 126"/>
                <a:gd name="T91" fmla="*/ 87 h 263"/>
                <a:gd name="T92" fmla="*/ 3 w 126"/>
                <a:gd name="T93" fmla="*/ 67 h 263"/>
                <a:gd name="T94" fmla="*/ 4 w 126"/>
                <a:gd name="T95" fmla="*/ 51 h 263"/>
                <a:gd name="T96" fmla="*/ 5 w 126"/>
                <a:gd name="T97" fmla="*/ 39 h 263"/>
                <a:gd name="T98" fmla="*/ 7 w 126"/>
                <a:gd name="T99" fmla="*/ 25 h 26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6"/>
                <a:gd name="T151" fmla="*/ 0 h 263"/>
                <a:gd name="T152" fmla="*/ 126 w 126"/>
                <a:gd name="T153" fmla="*/ 263 h 26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6" h="263">
                  <a:moveTo>
                    <a:pt x="125" y="0"/>
                  </a:moveTo>
                  <a:lnTo>
                    <a:pt x="125" y="7"/>
                  </a:lnTo>
                  <a:lnTo>
                    <a:pt x="124" y="7"/>
                  </a:lnTo>
                  <a:lnTo>
                    <a:pt x="124" y="10"/>
                  </a:lnTo>
                  <a:lnTo>
                    <a:pt x="124" y="12"/>
                  </a:lnTo>
                  <a:lnTo>
                    <a:pt x="123" y="13"/>
                  </a:lnTo>
                  <a:lnTo>
                    <a:pt x="123" y="15"/>
                  </a:lnTo>
                  <a:lnTo>
                    <a:pt x="122" y="15"/>
                  </a:lnTo>
                  <a:lnTo>
                    <a:pt x="122" y="17"/>
                  </a:lnTo>
                  <a:lnTo>
                    <a:pt x="121" y="17"/>
                  </a:lnTo>
                  <a:lnTo>
                    <a:pt x="121" y="18"/>
                  </a:lnTo>
                  <a:lnTo>
                    <a:pt x="121" y="19"/>
                  </a:lnTo>
                  <a:lnTo>
                    <a:pt x="121" y="20"/>
                  </a:lnTo>
                  <a:lnTo>
                    <a:pt x="120" y="20"/>
                  </a:lnTo>
                  <a:lnTo>
                    <a:pt x="120" y="21"/>
                  </a:lnTo>
                  <a:lnTo>
                    <a:pt x="120" y="22"/>
                  </a:lnTo>
                  <a:lnTo>
                    <a:pt x="119" y="23"/>
                  </a:lnTo>
                  <a:lnTo>
                    <a:pt x="119" y="24"/>
                  </a:lnTo>
                  <a:lnTo>
                    <a:pt x="118" y="25"/>
                  </a:lnTo>
                  <a:lnTo>
                    <a:pt x="118" y="26"/>
                  </a:lnTo>
                  <a:lnTo>
                    <a:pt x="118" y="27"/>
                  </a:lnTo>
                  <a:lnTo>
                    <a:pt x="116" y="28"/>
                  </a:lnTo>
                  <a:lnTo>
                    <a:pt x="116" y="29"/>
                  </a:lnTo>
                  <a:lnTo>
                    <a:pt x="115" y="29"/>
                  </a:lnTo>
                  <a:lnTo>
                    <a:pt x="115" y="30"/>
                  </a:lnTo>
                  <a:lnTo>
                    <a:pt x="115" y="31"/>
                  </a:lnTo>
                  <a:lnTo>
                    <a:pt x="113" y="32"/>
                  </a:lnTo>
                  <a:lnTo>
                    <a:pt x="113" y="33"/>
                  </a:lnTo>
                  <a:lnTo>
                    <a:pt x="112" y="34"/>
                  </a:lnTo>
                  <a:lnTo>
                    <a:pt x="112" y="35"/>
                  </a:lnTo>
                  <a:lnTo>
                    <a:pt x="111" y="36"/>
                  </a:lnTo>
                  <a:lnTo>
                    <a:pt x="111" y="37"/>
                  </a:lnTo>
                  <a:lnTo>
                    <a:pt x="110" y="37"/>
                  </a:lnTo>
                  <a:lnTo>
                    <a:pt x="110" y="39"/>
                  </a:lnTo>
                  <a:lnTo>
                    <a:pt x="110" y="40"/>
                  </a:lnTo>
                  <a:lnTo>
                    <a:pt x="110" y="44"/>
                  </a:lnTo>
                  <a:lnTo>
                    <a:pt x="109" y="45"/>
                  </a:lnTo>
                  <a:lnTo>
                    <a:pt x="109" y="50"/>
                  </a:lnTo>
                  <a:lnTo>
                    <a:pt x="108" y="51"/>
                  </a:lnTo>
                  <a:lnTo>
                    <a:pt x="108" y="54"/>
                  </a:lnTo>
                  <a:lnTo>
                    <a:pt x="107" y="55"/>
                  </a:lnTo>
                  <a:lnTo>
                    <a:pt x="107" y="59"/>
                  </a:lnTo>
                  <a:lnTo>
                    <a:pt x="107" y="60"/>
                  </a:lnTo>
                  <a:lnTo>
                    <a:pt x="107" y="64"/>
                  </a:lnTo>
                  <a:lnTo>
                    <a:pt x="106" y="65"/>
                  </a:lnTo>
                  <a:lnTo>
                    <a:pt x="106" y="69"/>
                  </a:lnTo>
                  <a:lnTo>
                    <a:pt x="105" y="70"/>
                  </a:lnTo>
                  <a:lnTo>
                    <a:pt x="105" y="73"/>
                  </a:lnTo>
                  <a:lnTo>
                    <a:pt x="105" y="74"/>
                  </a:lnTo>
                  <a:lnTo>
                    <a:pt x="105" y="79"/>
                  </a:lnTo>
                  <a:lnTo>
                    <a:pt x="104" y="80"/>
                  </a:lnTo>
                  <a:lnTo>
                    <a:pt x="104" y="82"/>
                  </a:lnTo>
                  <a:lnTo>
                    <a:pt x="103" y="84"/>
                  </a:lnTo>
                  <a:lnTo>
                    <a:pt x="103" y="89"/>
                  </a:lnTo>
                  <a:lnTo>
                    <a:pt x="103" y="90"/>
                  </a:lnTo>
                  <a:lnTo>
                    <a:pt x="103" y="92"/>
                  </a:lnTo>
                  <a:lnTo>
                    <a:pt x="102" y="94"/>
                  </a:lnTo>
                  <a:lnTo>
                    <a:pt x="102" y="96"/>
                  </a:lnTo>
                  <a:lnTo>
                    <a:pt x="101" y="98"/>
                  </a:lnTo>
                  <a:lnTo>
                    <a:pt x="101" y="101"/>
                  </a:lnTo>
                  <a:lnTo>
                    <a:pt x="101" y="102"/>
                  </a:lnTo>
                  <a:lnTo>
                    <a:pt x="101" y="105"/>
                  </a:lnTo>
                  <a:lnTo>
                    <a:pt x="100" y="106"/>
                  </a:lnTo>
                  <a:lnTo>
                    <a:pt x="100" y="111"/>
                  </a:lnTo>
                  <a:lnTo>
                    <a:pt x="99" y="112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9"/>
                  </a:lnTo>
                  <a:lnTo>
                    <a:pt x="98" y="120"/>
                  </a:lnTo>
                  <a:lnTo>
                    <a:pt x="98" y="123"/>
                  </a:lnTo>
                  <a:lnTo>
                    <a:pt x="97" y="124"/>
                  </a:lnTo>
                  <a:lnTo>
                    <a:pt x="97" y="126"/>
                  </a:lnTo>
                  <a:lnTo>
                    <a:pt x="98" y="129"/>
                  </a:lnTo>
                  <a:lnTo>
                    <a:pt x="98" y="132"/>
                  </a:lnTo>
                  <a:lnTo>
                    <a:pt x="99" y="135"/>
                  </a:lnTo>
                  <a:lnTo>
                    <a:pt x="99" y="138"/>
                  </a:lnTo>
                  <a:lnTo>
                    <a:pt x="99" y="141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101" y="149"/>
                  </a:lnTo>
                  <a:lnTo>
                    <a:pt x="101" y="152"/>
                  </a:lnTo>
                  <a:lnTo>
                    <a:pt x="101" y="155"/>
                  </a:lnTo>
                  <a:lnTo>
                    <a:pt x="101" y="158"/>
                  </a:lnTo>
                  <a:lnTo>
                    <a:pt x="102" y="161"/>
                  </a:lnTo>
                  <a:lnTo>
                    <a:pt x="102" y="166"/>
                  </a:lnTo>
                  <a:lnTo>
                    <a:pt x="103" y="169"/>
                  </a:lnTo>
                  <a:lnTo>
                    <a:pt x="103" y="171"/>
                  </a:lnTo>
                  <a:lnTo>
                    <a:pt x="103" y="174"/>
                  </a:lnTo>
                  <a:lnTo>
                    <a:pt x="103" y="178"/>
                  </a:lnTo>
                  <a:lnTo>
                    <a:pt x="104" y="181"/>
                  </a:lnTo>
                  <a:lnTo>
                    <a:pt x="104" y="188"/>
                  </a:lnTo>
                  <a:lnTo>
                    <a:pt x="105" y="191"/>
                  </a:lnTo>
                  <a:lnTo>
                    <a:pt x="105" y="200"/>
                  </a:lnTo>
                  <a:lnTo>
                    <a:pt x="105" y="202"/>
                  </a:lnTo>
                  <a:lnTo>
                    <a:pt x="105" y="235"/>
                  </a:lnTo>
                  <a:lnTo>
                    <a:pt x="105" y="236"/>
                  </a:lnTo>
                  <a:lnTo>
                    <a:pt x="105" y="243"/>
                  </a:lnTo>
                  <a:lnTo>
                    <a:pt x="104" y="244"/>
                  </a:lnTo>
                  <a:lnTo>
                    <a:pt x="104" y="249"/>
                  </a:lnTo>
                  <a:lnTo>
                    <a:pt x="103" y="250"/>
                  </a:lnTo>
                  <a:lnTo>
                    <a:pt x="103" y="252"/>
                  </a:lnTo>
                  <a:lnTo>
                    <a:pt x="103" y="253"/>
                  </a:lnTo>
                  <a:lnTo>
                    <a:pt x="103" y="256"/>
                  </a:lnTo>
                  <a:lnTo>
                    <a:pt x="102" y="257"/>
                  </a:lnTo>
                  <a:lnTo>
                    <a:pt x="102" y="258"/>
                  </a:lnTo>
                  <a:lnTo>
                    <a:pt x="101" y="260"/>
                  </a:lnTo>
                  <a:lnTo>
                    <a:pt x="101" y="261"/>
                  </a:lnTo>
                  <a:lnTo>
                    <a:pt x="97" y="261"/>
                  </a:lnTo>
                  <a:lnTo>
                    <a:pt x="96" y="261"/>
                  </a:lnTo>
                  <a:lnTo>
                    <a:pt x="88" y="261"/>
                  </a:lnTo>
                  <a:lnTo>
                    <a:pt x="79" y="261"/>
                  </a:lnTo>
                  <a:lnTo>
                    <a:pt x="78" y="260"/>
                  </a:lnTo>
                  <a:lnTo>
                    <a:pt x="73" y="260"/>
                  </a:lnTo>
                  <a:lnTo>
                    <a:pt x="72" y="260"/>
                  </a:lnTo>
                  <a:lnTo>
                    <a:pt x="68" y="260"/>
                  </a:lnTo>
                  <a:lnTo>
                    <a:pt x="68" y="259"/>
                  </a:lnTo>
                  <a:lnTo>
                    <a:pt x="63" y="259"/>
                  </a:lnTo>
                  <a:lnTo>
                    <a:pt x="63" y="258"/>
                  </a:lnTo>
                  <a:lnTo>
                    <a:pt x="60" y="258"/>
                  </a:lnTo>
                  <a:lnTo>
                    <a:pt x="57" y="258"/>
                  </a:lnTo>
                  <a:lnTo>
                    <a:pt x="56" y="258"/>
                  </a:lnTo>
                  <a:lnTo>
                    <a:pt x="55" y="258"/>
                  </a:lnTo>
                  <a:lnTo>
                    <a:pt x="54" y="258"/>
                  </a:lnTo>
                  <a:lnTo>
                    <a:pt x="53" y="259"/>
                  </a:lnTo>
                  <a:lnTo>
                    <a:pt x="51" y="259"/>
                  </a:lnTo>
                  <a:lnTo>
                    <a:pt x="50" y="260"/>
                  </a:lnTo>
                  <a:lnTo>
                    <a:pt x="47" y="260"/>
                  </a:lnTo>
                  <a:lnTo>
                    <a:pt x="46" y="260"/>
                  </a:lnTo>
                  <a:lnTo>
                    <a:pt x="44" y="260"/>
                  </a:lnTo>
                  <a:lnTo>
                    <a:pt x="43" y="261"/>
                  </a:lnTo>
                  <a:lnTo>
                    <a:pt x="39" y="261"/>
                  </a:lnTo>
                  <a:lnTo>
                    <a:pt x="38" y="261"/>
                  </a:lnTo>
                  <a:lnTo>
                    <a:pt x="32" y="261"/>
                  </a:lnTo>
                  <a:lnTo>
                    <a:pt x="32" y="262"/>
                  </a:lnTo>
                  <a:lnTo>
                    <a:pt x="16" y="262"/>
                  </a:lnTo>
                  <a:lnTo>
                    <a:pt x="15" y="261"/>
                  </a:lnTo>
                  <a:lnTo>
                    <a:pt x="12" y="261"/>
                  </a:lnTo>
                  <a:lnTo>
                    <a:pt x="11" y="261"/>
                  </a:lnTo>
                  <a:lnTo>
                    <a:pt x="7" y="261"/>
                  </a:lnTo>
                  <a:lnTo>
                    <a:pt x="7" y="260"/>
                  </a:lnTo>
                  <a:lnTo>
                    <a:pt x="5" y="260"/>
                  </a:lnTo>
                  <a:lnTo>
                    <a:pt x="4" y="260"/>
                  </a:lnTo>
                  <a:lnTo>
                    <a:pt x="3" y="260"/>
                  </a:lnTo>
                  <a:lnTo>
                    <a:pt x="2" y="259"/>
                  </a:lnTo>
                  <a:lnTo>
                    <a:pt x="1" y="259"/>
                  </a:lnTo>
                  <a:lnTo>
                    <a:pt x="1" y="257"/>
                  </a:lnTo>
                  <a:lnTo>
                    <a:pt x="2" y="254"/>
                  </a:lnTo>
                  <a:lnTo>
                    <a:pt x="2" y="250"/>
                  </a:lnTo>
                  <a:lnTo>
                    <a:pt x="3" y="248"/>
                  </a:lnTo>
                  <a:lnTo>
                    <a:pt x="3" y="243"/>
                  </a:lnTo>
                  <a:lnTo>
                    <a:pt x="4" y="241"/>
                  </a:lnTo>
                  <a:lnTo>
                    <a:pt x="4" y="235"/>
                  </a:lnTo>
                  <a:lnTo>
                    <a:pt x="4" y="233"/>
                  </a:lnTo>
                  <a:lnTo>
                    <a:pt x="4" y="224"/>
                  </a:lnTo>
                  <a:lnTo>
                    <a:pt x="5" y="222"/>
                  </a:lnTo>
                  <a:lnTo>
                    <a:pt x="5" y="211"/>
                  </a:lnTo>
                  <a:lnTo>
                    <a:pt x="5" y="210"/>
                  </a:lnTo>
                  <a:lnTo>
                    <a:pt x="5" y="174"/>
                  </a:lnTo>
                  <a:lnTo>
                    <a:pt x="5" y="172"/>
                  </a:lnTo>
                  <a:lnTo>
                    <a:pt x="5" y="163"/>
                  </a:lnTo>
                  <a:lnTo>
                    <a:pt x="4" y="161"/>
                  </a:lnTo>
                  <a:lnTo>
                    <a:pt x="4" y="154"/>
                  </a:lnTo>
                  <a:lnTo>
                    <a:pt x="4" y="152"/>
                  </a:lnTo>
                  <a:lnTo>
                    <a:pt x="4" y="147"/>
                  </a:lnTo>
                  <a:lnTo>
                    <a:pt x="3" y="145"/>
                  </a:lnTo>
                  <a:lnTo>
                    <a:pt x="3" y="141"/>
                  </a:lnTo>
                  <a:lnTo>
                    <a:pt x="2" y="139"/>
                  </a:lnTo>
                  <a:lnTo>
                    <a:pt x="2" y="136"/>
                  </a:lnTo>
                  <a:lnTo>
                    <a:pt x="1" y="135"/>
                  </a:lnTo>
                  <a:lnTo>
                    <a:pt x="1" y="133"/>
                  </a:lnTo>
                  <a:lnTo>
                    <a:pt x="1" y="132"/>
                  </a:lnTo>
                  <a:lnTo>
                    <a:pt x="1" y="131"/>
                  </a:lnTo>
                  <a:lnTo>
                    <a:pt x="1" y="123"/>
                  </a:lnTo>
                  <a:lnTo>
                    <a:pt x="0" y="122"/>
                  </a:lnTo>
                  <a:lnTo>
                    <a:pt x="0" y="103"/>
                  </a:lnTo>
                  <a:lnTo>
                    <a:pt x="1" y="101"/>
                  </a:lnTo>
                  <a:lnTo>
                    <a:pt x="1" y="89"/>
                  </a:lnTo>
                  <a:lnTo>
                    <a:pt x="1" y="87"/>
                  </a:lnTo>
                  <a:lnTo>
                    <a:pt x="1" y="79"/>
                  </a:lnTo>
                  <a:lnTo>
                    <a:pt x="2" y="77"/>
                  </a:lnTo>
                  <a:lnTo>
                    <a:pt x="2" y="69"/>
                  </a:lnTo>
                  <a:lnTo>
                    <a:pt x="3" y="67"/>
                  </a:lnTo>
                  <a:lnTo>
                    <a:pt x="3" y="62"/>
                  </a:lnTo>
                  <a:lnTo>
                    <a:pt x="4" y="60"/>
                  </a:lnTo>
                  <a:lnTo>
                    <a:pt x="4" y="53"/>
                  </a:lnTo>
                  <a:lnTo>
                    <a:pt x="4" y="51"/>
                  </a:lnTo>
                  <a:lnTo>
                    <a:pt x="4" y="46"/>
                  </a:lnTo>
                  <a:lnTo>
                    <a:pt x="5" y="43"/>
                  </a:lnTo>
                  <a:lnTo>
                    <a:pt x="5" y="41"/>
                  </a:lnTo>
                  <a:lnTo>
                    <a:pt x="5" y="39"/>
                  </a:lnTo>
                  <a:lnTo>
                    <a:pt x="5" y="33"/>
                  </a:lnTo>
                  <a:lnTo>
                    <a:pt x="6" y="30"/>
                  </a:lnTo>
                  <a:lnTo>
                    <a:pt x="6" y="27"/>
                  </a:lnTo>
                  <a:lnTo>
                    <a:pt x="7" y="25"/>
                  </a:lnTo>
                  <a:lnTo>
                    <a:pt x="7" y="22"/>
                  </a:lnTo>
                  <a:lnTo>
                    <a:pt x="125" y="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3" name="Freeform 136"/>
            <p:cNvSpPr>
              <a:spLocks/>
            </p:cNvSpPr>
            <p:nvPr/>
          </p:nvSpPr>
          <p:spPr bwMode="auto">
            <a:xfrm>
              <a:off x="3087" y="2287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9 h 17"/>
                <a:gd name="T4" fmla="*/ 12 w 17"/>
                <a:gd name="T5" fmla="*/ 8 h 17"/>
                <a:gd name="T6" fmla="*/ 12 w 17"/>
                <a:gd name="T7" fmla="*/ 5 h 17"/>
                <a:gd name="T8" fmla="*/ 8 w 17"/>
                <a:gd name="T9" fmla="*/ 5 h 17"/>
                <a:gd name="T10" fmla="*/ 8 w 17"/>
                <a:gd name="T11" fmla="*/ 3 h 17"/>
                <a:gd name="T12" fmla="*/ 4 w 17"/>
                <a:gd name="T13" fmla="*/ 3 h 17"/>
                <a:gd name="T14" fmla="*/ 4 w 17"/>
                <a:gd name="T15" fmla="*/ 1 h 17"/>
                <a:gd name="T16" fmla="*/ 0 w 17"/>
                <a:gd name="T17" fmla="*/ 1 h 17"/>
                <a:gd name="T18" fmla="*/ 0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16"/>
                  </a:moveTo>
                  <a:lnTo>
                    <a:pt x="16" y="9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4" y="3"/>
                  </a:lnTo>
                  <a:lnTo>
                    <a:pt x="4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4" name="Freeform 137"/>
            <p:cNvSpPr>
              <a:spLocks/>
            </p:cNvSpPr>
            <p:nvPr/>
          </p:nvSpPr>
          <p:spPr bwMode="auto">
            <a:xfrm>
              <a:off x="3066" y="2438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 h 17"/>
                <a:gd name="T4" fmla="*/ 16 w 17"/>
                <a:gd name="T5" fmla="*/ 1 h 17"/>
                <a:gd name="T6" fmla="*/ 16 w 17"/>
                <a:gd name="T7" fmla="*/ 4 h 17"/>
                <a:gd name="T8" fmla="*/ 13 w 17"/>
                <a:gd name="T9" fmla="*/ 4 h 17"/>
                <a:gd name="T10" fmla="*/ 13 w 17"/>
                <a:gd name="T11" fmla="*/ 6 h 17"/>
                <a:gd name="T12" fmla="*/ 11 w 17"/>
                <a:gd name="T13" fmla="*/ 6 h 17"/>
                <a:gd name="T14" fmla="*/ 11 w 17"/>
                <a:gd name="T15" fmla="*/ 8 h 17"/>
                <a:gd name="T16" fmla="*/ 11 w 17"/>
                <a:gd name="T17" fmla="*/ 9 h 17"/>
                <a:gd name="T18" fmla="*/ 11 w 17"/>
                <a:gd name="T19" fmla="*/ 9 h 17"/>
                <a:gd name="T20" fmla="*/ 9 w 17"/>
                <a:gd name="T21" fmla="*/ 9 h 17"/>
                <a:gd name="T22" fmla="*/ 9 w 17"/>
                <a:gd name="T23" fmla="*/ 11 h 17"/>
                <a:gd name="T24" fmla="*/ 6 w 17"/>
                <a:gd name="T25" fmla="*/ 12 h 17"/>
                <a:gd name="T26" fmla="*/ 4 w 17"/>
                <a:gd name="T27" fmla="*/ 12 h 17"/>
                <a:gd name="T28" fmla="*/ 4 w 17"/>
                <a:gd name="T29" fmla="*/ 14 h 17"/>
                <a:gd name="T30" fmla="*/ 4 w 17"/>
                <a:gd name="T31" fmla="*/ 14 h 17"/>
                <a:gd name="T32" fmla="*/ 4 w 17"/>
                <a:gd name="T33" fmla="*/ 16 h 17"/>
                <a:gd name="T34" fmla="*/ 0 w 17"/>
                <a:gd name="T35" fmla="*/ 16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17"/>
                <a:gd name="T56" fmla="*/ 17 w 17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17">
                  <a:moveTo>
                    <a:pt x="16" y="0"/>
                  </a:moveTo>
                  <a:lnTo>
                    <a:pt x="16" y="1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0" y="1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5" name="Freeform 138"/>
            <p:cNvSpPr>
              <a:spLocks/>
            </p:cNvSpPr>
            <p:nvPr/>
          </p:nvSpPr>
          <p:spPr bwMode="auto">
            <a:xfrm>
              <a:off x="3047" y="2442"/>
              <a:ext cx="27" cy="17"/>
            </a:xfrm>
            <a:custGeom>
              <a:avLst/>
              <a:gdLst>
                <a:gd name="T0" fmla="*/ 26 w 27"/>
                <a:gd name="T1" fmla="*/ 0 h 17"/>
                <a:gd name="T2" fmla="*/ 25 w 27"/>
                <a:gd name="T3" fmla="*/ 1 h 17"/>
                <a:gd name="T4" fmla="*/ 25 w 27"/>
                <a:gd name="T5" fmla="*/ 2 h 17"/>
                <a:gd name="T6" fmla="*/ 25 w 27"/>
                <a:gd name="T7" fmla="*/ 4 h 17"/>
                <a:gd name="T8" fmla="*/ 25 w 27"/>
                <a:gd name="T9" fmla="*/ 4 h 17"/>
                <a:gd name="T10" fmla="*/ 24 w 27"/>
                <a:gd name="T11" fmla="*/ 5 h 17"/>
                <a:gd name="T12" fmla="*/ 24 w 27"/>
                <a:gd name="T13" fmla="*/ 7 h 17"/>
                <a:gd name="T14" fmla="*/ 23 w 27"/>
                <a:gd name="T15" fmla="*/ 8 h 17"/>
                <a:gd name="T16" fmla="*/ 23 w 27"/>
                <a:gd name="T17" fmla="*/ 10 h 17"/>
                <a:gd name="T18" fmla="*/ 23 w 27"/>
                <a:gd name="T19" fmla="*/ 10 h 17"/>
                <a:gd name="T20" fmla="*/ 23 w 27"/>
                <a:gd name="T21" fmla="*/ 11 h 17"/>
                <a:gd name="T22" fmla="*/ 22 w 27"/>
                <a:gd name="T23" fmla="*/ 11 h 17"/>
                <a:gd name="T24" fmla="*/ 21 w 27"/>
                <a:gd name="T25" fmla="*/ 13 h 17"/>
                <a:gd name="T26" fmla="*/ 21 w 27"/>
                <a:gd name="T27" fmla="*/ 13 h 17"/>
                <a:gd name="T28" fmla="*/ 21 w 27"/>
                <a:gd name="T29" fmla="*/ 14 h 17"/>
                <a:gd name="T30" fmla="*/ 20 w 27"/>
                <a:gd name="T31" fmla="*/ 14 h 17"/>
                <a:gd name="T32" fmla="*/ 19 w 27"/>
                <a:gd name="T33" fmla="*/ 14 h 17"/>
                <a:gd name="T34" fmla="*/ 19 w 27"/>
                <a:gd name="T35" fmla="*/ 14 h 17"/>
                <a:gd name="T36" fmla="*/ 18 w 27"/>
                <a:gd name="T37" fmla="*/ 16 h 17"/>
                <a:gd name="T38" fmla="*/ 14 w 27"/>
                <a:gd name="T39" fmla="*/ 16 h 17"/>
                <a:gd name="T40" fmla="*/ 14 w 27"/>
                <a:gd name="T41" fmla="*/ 14 h 17"/>
                <a:gd name="T42" fmla="*/ 9 w 27"/>
                <a:gd name="T43" fmla="*/ 14 h 17"/>
                <a:gd name="T44" fmla="*/ 9 w 27"/>
                <a:gd name="T45" fmla="*/ 14 h 17"/>
                <a:gd name="T46" fmla="*/ 7 w 27"/>
                <a:gd name="T47" fmla="*/ 14 h 17"/>
                <a:gd name="T48" fmla="*/ 7 w 27"/>
                <a:gd name="T49" fmla="*/ 13 h 17"/>
                <a:gd name="T50" fmla="*/ 6 w 27"/>
                <a:gd name="T51" fmla="*/ 11 h 17"/>
                <a:gd name="T52" fmla="*/ 6 w 27"/>
                <a:gd name="T53" fmla="*/ 11 h 17"/>
                <a:gd name="T54" fmla="*/ 6 w 27"/>
                <a:gd name="T55" fmla="*/ 11 h 17"/>
                <a:gd name="T56" fmla="*/ 5 w 27"/>
                <a:gd name="T57" fmla="*/ 10 h 17"/>
                <a:gd name="T58" fmla="*/ 5 w 27"/>
                <a:gd name="T59" fmla="*/ 10 h 17"/>
                <a:gd name="T60" fmla="*/ 2 w 27"/>
                <a:gd name="T61" fmla="*/ 5 h 17"/>
                <a:gd name="T62" fmla="*/ 1 w 27"/>
                <a:gd name="T63" fmla="*/ 4 h 17"/>
                <a:gd name="T64" fmla="*/ 0 w 27"/>
                <a:gd name="T65" fmla="*/ 4 h 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17"/>
                <a:gd name="T101" fmla="*/ 27 w 27"/>
                <a:gd name="T102" fmla="*/ 17 h 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17">
                  <a:moveTo>
                    <a:pt x="26" y="0"/>
                  </a:moveTo>
                  <a:lnTo>
                    <a:pt x="25" y="1"/>
                  </a:lnTo>
                  <a:lnTo>
                    <a:pt x="25" y="2"/>
                  </a:lnTo>
                  <a:lnTo>
                    <a:pt x="25" y="4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8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4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6" name="Freeform 139"/>
            <p:cNvSpPr>
              <a:spLocks/>
            </p:cNvSpPr>
            <p:nvPr/>
          </p:nvSpPr>
          <p:spPr bwMode="auto">
            <a:xfrm>
              <a:off x="3023" y="2377"/>
              <a:ext cx="17" cy="28"/>
            </a:xfrm>
            <a:custGeom>
              <a:avLst/>
              <a:gdLst>
                <a:gd name="T0" fmla="*/ 11 w 17"/>
                <a:gd name="T1" fmla="*/ 0 h 28"/>
                <a:gd name="T2" fmla="*/ 11 w 17"/>
                <a:gd name="T3" fmla="*/ 1 h 28"/>
                <a:gd name="T4" fmla="*/ 13 w 17"/>
                <a:gd name="T5" fmla="*/ 2 h 28"/>
                <a:gd name="T6" fmla="*/ 13 w 17"/>
                <a:gd name="T7" fmla="*/ 2 h 28"/>
                <a:gd name="T8" fmla="*/ 14 w 17"/>
                <a:gd name="T9" fmla="*/ 3 h 28"/>
                <a:gd name="T10" fmla="*/ 14 w 17"/>
                <a:gd name="T11" fmla="*/ 4 h 28"/>
                <a:gd name="T12" fmla="*/ 16 w 17"/>
                <a:gd name="T13" fmla="*/ 4 h 28"/>
                <a:gd name="T14" fmla="*/ 16 w 17"/>
                <a:gd name="T15" fmla="*/ 5 h 28"/>
                <a:gd name="T16" fmla="*/ 16 w 17"/>
                <a:gd name="T17" fmla="*/ 5 h 28"/>
                <a:gd name="T18" fmla="*/ 16 w 17"/>
                <a:gd name="T19" fmla="*/ 6 h 28"/>
                <a:gd name="T20" fmla="*/ 16 w 17"/>
                <a:gd name="T21" fmla="*/ 6 h 28"/>
                <a:gd name="T22" fmla="*/ 16 w 17"/>
                <a:gd name="T23" fmla="*/ 7 h 28"/>
                <a:gd name="T24" fmla="*/ 13 w 17"/>
                <a:gd name="T25" fmla="*/ 7 h 28"/>
                <a:gd name="T26" fmla="*/ 13 w 17"/>
                <a:gd name="T27" fmla="*/ 9 h 28"/>
                <a:gd name="T28" fmla="*/ 14 w 17"/>
                <a:gd name="T29" fmla="*/ 9 h 28"/>
                <a:gd name="T30" fmla="*/ 14 w 17"/>
                <a:gd name="T31" fmla="*/ 7 h 28"/>
                <a:gd name="T32" fmla="*/ 16 w 17"/>
                <a:gd name="T33" fmla="*/ 7 h 28"/>
                <a:gd name="T34" fmla="*/ 16 w 17"/>
                <a:gd name="T35" fmla="*/ 11 h 28"/>
                <a:gd name="T36" fmla="*/ 16 w 17"/>
                <a:gd name="T37" fmla="*/ 11 h 28"/>
                <a:gd name="T38" fmla="*/ 16 w 17"/>
                <a:gd name="T39" fmla="*/ 13 h 28"/>
                <a:gd name="T40" fmla="*/ 16 w 17"/>
                <a:gd name="T41" fmla="*/ 13 h 28"/>
                <a:gd name="T42" fmla="*/ 16 w 17"/>
                <a:gd name="T43" fmla="*/ 15 h 28"/>
                <a:gd name="T44" fmla="*/ 14 w 17"/>
                <a:gd name="T45" fmla="*/ 15 h 28"/>
                <a:gd name="T46" fmla="*/ 14 w 17"/>
                <a:gd name="T47" fmla="*/ 23 h 28"/>
                <a:gd name="T48" fmla="*/ 13 w 17"/>
                <a:gd name="T49" fmla="*/ 23 h 28"/>
                <a:gd name="T50" fmla="*/ 13 w 17"/>
                <a:gd name="T51" fmla="*/ 24 h 28"/>
                <a:gd name="T52" fmla="*/ 11 w 17"/>
                <a:gd name="T53" fmla="*/ 24 h 28"/>
                <a:gd name="T54" fmla="*/ 11 w 17"/>
                <a:gd name="T55" fmla="*/ 25 h 28"/>
                <a:gd name="T56" fmla="*/ 10 w 17"/>
                <a:gd name="T57" fmla="*/ 25 h 28"/>
                <a:gd name="T58" fmla="*/ 10 w 17"/>
                <a:gd name="T59" fmla="*/ 25 h 28"/>
                <a:gd name="T60" fmla="*/ 8 w 17"/>
                <a:gd name="T61" fmla="*/ 25 h 28"/>
                <a:gd name="T62" fmla="*/ 7 w 17"/>
                <a:gd name="T63" fmla="*/ 27 h 28"/>
                <a:gd name="T64" fmla="*/ 5 w 17"/>
                <a:gd name="T65" fmla="*/ 27 h 28"/>
                <a:gd name="T66" fmla="*/ 5 w 17"/>
                <a:gd name="T67" fmla="*/ 27 h 28"/>
                <a:gd name="T68" fmla="*/ 2 w 17"/>
                <a:gd name="T69" fmla="*/ 27 h 28"/>
                <a:gd name="T70" fmla="*/ 2 w 17"/>
                <a:gd name="T71" fmla="*/ 27 h 28"/>
                <a:gd name="T72" fmla="*/ 1 w 17"/>
                <a:gd name="T73" fmla="*/ 26 h 28"/>
                <a:gd name="T74" fmla="*/ 1 w 17"/>
                <a:gd name="T75" fmla="*/ 25 h 28"/>
                <a:gd name="T76" fmla="*/ 2 w 17"/>
                <a:gd name="T77" fmla="*/ 25 h 28"/>
                <a:gd name="T78" fmla="*/ 2 w 17"/>
                <a:gd name="T79" fmla="*/ 23 h 28"/>
                <a:gd name="T80" fmla="*/ 1 w 17"/>
                <a:gd name="T81" fmla="*/ 23 h 28"/>
                <a:gd name="T82" fmla="*/ 1 w 17"/>
                <a:gd name="T83" fmla="*/ 22 h 28"/>
                <a:gd name="T84" fmla="*/ 1 w 17"/>
                <a:gd name="T85" fmla="*/ 22 h 28"/>
                <a:gd name="T86" fmla="*/ 1 w 17"/>
                <a:gd name="T87" fmla="*/ 14 h 28"/>
                <a:gd name="T88" fmla="*/ 0 w 17"/>
                <a:gd name="T89" fmla="*/ 14 h 28"/>
                <a:gd name="T90" fmla="*/ 0 w 17"/>
                <a:gd name="T91" fmla="*/ 11 h 28"/>
                <a:gd name="T92" fmla="*/ 1 w 17"/>
                <a:gd name="T93" fmla="*/ 11 h 28"/>
                <a:gd name="T94" fmla="*/ 1 w 17"/>
                <a:gd name="T95" fmla="*/ 8 h 28"/>
                <a:gd name="T96" fmla="*/ 1 w 17"/>
                <a:gd name="T97" fmla="*/ 8 h 28"/>
                <a:gd name="T98" fmla="*/ 1 w 17"/>
                <a:gd name="T99" fmla="*/ 6 h 28"/>
                <a:gd name="T100" fmla="*/ 2 w 17"/>
                <a:gd name="T101" fmla="*/ 6 h 28"/>
                <a:gd name="T102" fmla="*/ 2 w 17"/>
                <a:gd name="T103" fmla="*/ 5 h 28"/>
                <a:gd name="T104" fmla="*/ 4 w 17"/>
                <a:gd name="T105" fmla="*/ 4 h 28"/>
                <a:gd name="T106" fmla="*/ 4 w 17"/>
                <a:gd name="T107" fmla="*/ 4 h 28"/>
                <a:gd name="T108" fmla="*/ 5 w 17"/>
                <a:gd name="T109" fmla="*/ 3 h 28"/>
                <a:gd name="T110" fmla="*/ 5 w 17"/>
                <a:gd name="T111" fmla="*/ 3 h 28"/>
                <a:gd name="T112" fmla="*/ 7 w 17"/>
                <a:gd name="T113" fmla="*/ 2 h 28"/>
                <a:gd name="T114" fmla="*/ 8 w 17"/>
                <a:gd name="T115" fmla="*/ 2 h 28"/>
                <a:gd name="T116" fmla="*/ 8 w 17"/>
                <a:gd name="T117" fmla="*/ 0 h 28"/>
                <a:gd name="T118" fmla="*/ 10 w 17"/>
                <a:gd name="T119" fmla="*/ 0 h 28"/>
                <a:gd name="T120" fmla="*/ 10 w 17"/>
                <a:gd name="T121" fmla="*/ 0 h 28"/>
                <a:gd name="T122" fmla="*/ 11 w 17"/>
                <a:gd name="T123" fmla="*/ 0 h 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"/>
                <a:gd name="T187" fmla="*/ 0 h 28"/>
                <a:gd name="T188" fmla="*/ 17 w 17"/>
                <a:gd name="T189" fmla="*/ 28 h 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" h="28">
                  <a:moveTo>
                    <a:pt x="11" y="0"/>
                  </a:moveTo>
                  <a:lnTo>
                    <a:pt x="11" y="1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6" y="11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2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1" y="8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7" name="Freeform 140"/>
            <p:cNvSpPr>
              <a:spLocks/>
            </p:cNvSpPr>
            <p:nvPr/>
          </p:nvSpPr>
          <p:spPr bwMode="auto">
            <a:xfrm>
              <a:off x="3022" y="2401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6 h 17"/>
                <a:gd name="T4" fmla="*/ 0 w 17"/>
                <a:gd name="T5" fmla="*/ 16 h 17"/>
                <a:gd name="T6" fmla="*/ 0 w 17"/>
                <a:gd name="T7" fmla="*/ 0 h 17"/>
                <a:gd name="T8" fmla="*/ 1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8" name="Freeform 141"/>
            <p:cNvSpPr>
              <a:spLocks/>
            </p:cNvSpPr>
            <p:nvPr/>
          </p:nvSpPr>
          <p:spPr bwMode="auto">
            <a:xfrm>
              <a:off x="3021" y="2393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6 h 17"/>
                <a:gd name="T4" fmla="*/ 0 w 17"/>
                <a:gd name="T5" fmla="*/ 16 h 17"/>
                <a:gd name="T6" fmla="*/ 0 w 17"/>
                <a:gd name="T7" fmla="*/ 0 h 17"/>
                <a:gd name="T8" fmla="*/ 1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39" name="Freeform 142"/>
            <p:cNvSpPr>
              <a:spLocks/>
            </p:cNvSpPr>
            <p:nvPr/>
          </p:nvSpPr>
          <p:spPr bwMode="auto">
            <a:xfrm>
              <a:off x="3019" y="2377"/>
              <a:ext cx="17" cy="32"/>
            </a:xfrm>
            <a:custGeom>
              <a:avLst/>
              <a:gdLst>
                <a:gd name="T0" fmla="*/ 2 w 17"/>
                <a:gd name="T1" fmla="*/ 30 h 32"/>
                <a:gd name="T2" fmla="*/ 2 w 17"/>
                <a:gd name="T3" fmla="*/ 25 h 32"/>
                <a:gd name="T4" fmla="*/ 1 w 17"/>
                <a:gd name="T5" fmla="*/ 11 h 32"/>
                <a:gd name="T6" fmla="*/ 0 w 17"/>
                <a:gd name="T7" fmla="*/ 12 h 32"/>
                <a:gd name="T8" fmla="*/ 1 w 17"/>
                <a:gd name="T9" fmla="*/ 24 h 32"/>
                <a:gd name="T10" fmla="*/ 2 w 17"/>
                <a:gd name="T11" fmla="*/ 27 h 32"/>
                <a:gd name="T12" fmla="*/ 2 w 17"/>
                <a:gd name="T13" fmla="*/ 29 h 32"/>
                <a:gd name="T14" fmla="*/ 3 w 17"/>
                <a:gd name="T15" fmla="*/ 30 h 32"/>
                <a:gd name="T16" fmla="*/ 6 w 17"/>
                <a:gd name="T17" fmla="*/ 30 h 32"/>
                <a:gd name="T18" fmla="*/ 7 w 17"/>
                <a:gd name="T19" fmla="*/ 30 h 32"/>
                <a:gd name="T20" fmla="*/ 9 w 17"/>
                <a:gd name="T21" fmla="*/ 29 h 32"/>
                <a:gd name="T22" fmla="*/ 12 w 17"/>
                <a:gd name="T23" fmla="*/ 28 h 32"/>
                <a:gd name="T24" fmla="*/ 13 w 17"/>
                <a:gd name="T25" fmla="*/ 27 h 32"/>
                <a:gd name="T26" fmla="*/ 14 w 17"/>
                <a:gd name="T27" fmla="*/ 26 h 32"/>
                <a:gd name="T28" fmla="*/ 14 w 17"/>
                <a:gd name="T29" fmla="*/ 16 h 32"/>
                <a:gd name="T30" fmla="*/ 16 w 17"/>
                <a:gd name="T31" fmla="*/ 14 h 32"/>
                <a:gd name="T32" fmla="*/ 14 w 17"/>
                <a:gd name="T33" fmla="*/ 11 h 32"/>
                <a:gd name="T34" fmla="*/ 13 w 17"/>
                <a:gd name="T35" fmla="*/ 8 h 32"/>
                <a:gd name="T36" fmla="*/ 12 w 17"/>
                <a:gd name="T37" fmla="*/ 10 h 32"/>
                <a:gd name="T38" fmla="*/ 12 w 17"/>
                <a:gd name="T39" fmla="*/ 11 h 32"/>
                <a:gd name="T40" fmla="*/ 14 w 17"/>
                <a:gd name="T41" fmla="*/ 9 h 32"/>
                <a:gd name="T42" fmla="*/ 16 w 17"/>
                <a:gd name="T43" fmla="*/ 7 h 32"/>
                <a:gd name="T44" fmla="*/ 14 w 17"/>
                <a:gd name="T45" fmla="*/ 5 h 32"/>
                <a:gd name="T46" fmla="*/ 13 w 17"/>
                <a:gd name="T47" fmla="*/ 3 h 32"/>
                <a:gd name="T48" fmla="*/ 11 w 17"/>
                <a:gd name="T49" fmla="*/ 0 h 32"/>
                <a:gd name="T50" fmla="*/ 9 w 17"/>
                <a:gd name="T51" fmla="*/ 1 h 32"/>
                <a:gd name="T52" fmla="*/ 8 w 17"/>
                <a:gd name="T53" fmla="*/ 1 h 32"/>
                <a:gd name="T54" fmla="*/ 7 w 17"/>
                <a:gd name="T55" fmla="*/ 2 h 32"/>
                <a:gd name="T56" fmla="*/ 6 w 17"/>
                <a:gd name="T57" fmla="*/ 3 h 32"/>
                <a:gd name="T58" fmla="*/ 4 w 17"/>
                <a:gd name="T59" fmla="*/ 4 h 32"/>
                <a:gd name="T60" fmla="*/ 3 w 17"/>
                <a:gd name="T61" fmla="*/ 4 h 32"/>
                <a:gd name="T62" fmla="*/ 3 w 17"/>
                <a:gd name="T63" fmla="*/ 5 h 32"/>
                <a:gd name="T64" fmla="*/ 2 w 17"/>
                <a:gd name="T65" fmla="*/ 7 h 32"/>
                <a:gd name="T66" fmla="*/ 2 w 17"/>
                <a:gd name="T67" fmla="*/ 7 h 32"/>
                <a:gd name="T68" fmla="*/ 1 w 17"/>
                <a:gd name="T69" fmla="*/ 9 h 32"/>
                <a:gd name="T70" fmla="*/ 2 w 17"/>
                <a:gd name="T71" fmla="*/ 31 h 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"/>
                <a:gd name="T109" fmla="*/ 0 h 32"/>
                <a:gd name="T110" fmla="*/ 17 w 17"/>
                <a:gd name="T111" fmla="*/ 32 h 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" h="32">
                  <a:moveTo>
                    <a:pt x="2" y="31"/>
                  </a:moveTo>
                  <a:lnTo>
                    <a:pt x="2" y="30"/>
                  </a:lnTo>
                  <a:lnTo>
                    <a:pt x="2" y="29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4" y="11"/>
                  </a:lnTo>
                  <a:lnTo>
                    <a:pt x="14" y="10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6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7"/>
                  </a:lnTo>
                  <a:lnTo>
                    <a:pt x="2" y="9"/>
                  </a:lnTo>
                  <a:lnTo>
                    <a:pt x="1" y="9"/>
                  </a:lnTo>
                  <a:lnTo>
                    <a:pt x="1" y="11"/>
                  </a:lnTo>
                  <a:lnTo>
                    <a:pt x="2" y="31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0" name="Freeform 143"/>
            <p:cNvSpPr>
              <a:spLocks/>
            </p:cNvSpPr>
            <p:nvPr/>
          </p:nvSpPr>
          <p:spPr bwMode="auto">
            <a:xfrm>
              <a:off x="3047" y="2406"/>
              <a:ext cx="17" cy="18"/>
            </a:xfrm>
            <a:custGeom>
              <a:avLst/>
              <a:gdLst>
                <a:gd name="T0" fmla="*/ 0 w 17"/>
                <a:gd name="T1" fmla="*/ 7 h 18"/>
                <a:gd name="T2" fmla="*/ 2 w 17"/>
                <a:gd name="T3" fmla="*/ 7 h 18"/>
                <a:gd name="T4" fmla="*/ 2 w 17"/>
                <a:gd name="T5" fmla="*/ 7 h 18"/>
                <a:gd name="T6" fmla="*/ 2 w 17"/>
                <a:gd name="T7" fmla="*/ 7 h 18"/>
                <a:gd name="T8" fmla="*/ 2 w 17"/>
                <a:gd name="T9" fmla="*/ 8 h 18"/>
                <a:gd name="T10" fmla="*/ 5 w 17"/>
                <a:gd name="T11" fmla="*/ 8 h 18"/>
                <a:gd name="T12" fmla="*/ 5 w 17"/>
                <a:gd name="T13" fmla="*/ 9 h 18"/>
                <a:gd name="T14" fmla="*/ 5 w 17"/>
                <a:gd name="T15" fmla="*/ 10 h 18"/>
                <a:gd name="T16" fmla="*/ 5 w 17"/>
                <a:gd name="T17" fmla="*/ 10 h 18"/>
                <a:gd name="T18" fmla="*/ 8 w 17"/>
                <a:gd name="T19" fmla="*/ 11 h 18"/>
                <a:gd name="T20" fmla="*/ 8 w 17"/>
                <a:gd name="T21" fmla="*/ 12 h 18"/>
                <a:gd name="T22" fmla="*/ 8 w 17"/>
                <a:gd name="T23" fmla="*/ 12 h 18"/>
                <a:gd name="T24" fmla="*/ 8 w 17"/>
                <a:gd name="T25" fmla="*/ 14 h 18"/>
                <a:gd name="T26" fmla="*/ 10 w 17"/>
                <a:gd name="T27" fmla="*/ 14 h 18"/>
                <a:gd name="T28" fmla="*/ 10 w 17"/>
                <a:gd name="T29" fmla="*/ 15 h 18"/>
                <a:gd name="T30" fmla="*/ 10 w 17"/>
                <a:gd name="T31" fmla="*/ 15 h 18"/>
                <a:gd name="T32" fmla="*/ 10 w 17"/>
                <a:gd name="T33" fmla="*/ 16 h 18"/>
                <a:gd name="T34" fmla="*/ 13 w 17"/>
                <a:gd name="T35" fmla="*/ 16 h 18"/>
                <a:gd name="T36" fmla="*/ 13 w 17"/>
                <a:gd name="T37" fmla="*/ 16 h 18"/>
                <a:gd name="T38" fmla="*/ 13 w 17"/>
                <a:gd name="T39" fmla="*/ 16 h 18"/>
                <a:gd name="T40" fmla="*/ 13 w 17"/>
                <a:gd name="T41" fmla="*/ 17 h 18"/>
                <a:gd name="T42" fmla="*/ 13 w 17"/>
                <a:gd name="T43" fmla="*/ 14 h 18"/>
                <a:gd name="T44" fmla="*/ 16 w 17"/>
                <a:gd name="T45" fmla="*/ 14 h 18"/>
                <a:gd name="T46" fmla="*/ 16 w 17"/>
                <a:gd name="T47" fmla="*/ 5 h 18"/>
                <a:gd name="T48" fmla="*/ 16 w 17"/>
                <a:gd name="T49" fmla="*/ 4 h 18"/>
                <a:gd name="T50" fmla="*/ 16 w 17"/>
                <a:gd name="T51" fmla="*/ 1 h 18"/>
                <a:gd name="T52" fmla="*/ 13 w 17"/>
                <a:gd name="T53" fmla="*/ 0 h 18"/>
                <a:gd name="T54" fmla="*/ 10 w 17"/>
                <a:gd name="T55" fmla="*/ 0 h 18"/>
                <a:gd name="T56" fmla="*/ 10 w 17"/>
                <a:gd name="T57" fmla="*/ 0 h 18"/>
                <a:gd name="T58" fmla="*/ 8 w 17"/>
                <a:gd name="T59" fmla="*/ 0 h 18"/>
                <a:gd name="T60" fmla="*/ 8 w 17"/>
                <a:gd name="T61" fmla="*/ 0 h 18"/>
                <a:gd name="T62" fmla="*/ 5 w 17"/>
                <a:gd name="T63" fmla="*/ 0 h 18"/>
                <a:gd name="T64" fmla="*/ 5 w 17"/>
                <a:gd name="T65" fmla="*/ 2 h 18"/>
                <a:gd name="T66" fmla="*/ 5 w 17"/>
                <a:gd name="T67" fmla="*/ 2 h 18"/>
                <a:gd name="T68" fmla="*/ 5 w 17"/>
                <a:gd name="T69" fmla="*/ 4 h 18"/>
                <a:gd name="T70" fmla="*/ 2 w 17"/>
                <a:gd name="T71" fmla="*/ 5 h 18"/>
                <a:gd name="T72" fmla="*/ 2 w 17"/>
                <a:gd name="T73" fmla="*/ 6 h 18"/>
                <a:gd name="T74" fmla="*/ 2 w 17"/>
                <a:gd name="T75" fmla="*/ 6 h 18"/>
                <a:gd name="T76" fmla="*/ 0 w 17"/>
                <a:gd name="T77" fmla="*/ 7 h 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"/>
                <a:gd name="T118" fmla="*/ 0 h 18"/>
                <a:gd name="T119" fmla="*/ 17 w 17"/>
                <a:gd name="T120" fmla="*/ 18 h 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" h="18">
                  <a:moveTo>
                    <a:pt x="0" y="7"/>
                  </a:moveTo>
                  <a:lnTo>
                    <a:pt x="2" y="7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0" y="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1" name="Freeform 144"/>
            <p:cNvSpPr>
              <a:spLocks/>
            </p:cNvSpPr>
            <p:nvPr/>
          </p:nvSpPr>
          <p:spPr bwMode="auto">
            <a:xfrm>
              <a:off x="3023" y="2401"/>
              <a:ext cx="40" cy="56"/>
            </a:xfrm>
            <a:custGeom>
              <a:avLst/>
              <a:gdLst>
                <a:gd name="T0" fmla="*/ 37 w 40"/>
                <a:gd name="T1" fmla="*/ 55 h 56"/>
                <a:gd name="T2" fmla="*/ 27 w 40"/>
                <a:gd name="T3" fmla="*/ 54 h 56"/>
                <a:gd name="T4" fmla="*/ 25 w 40"/>
                <a:gd name="T5" fmla="*/ 54 h 56"/>
                <a:gd name="T6" fmla="*/ 24 w 40"/>
                <a:gd name="T7" fmla="*/ 53 h 56"/>
                <a:gd name="T8" fmla="*/ 21 w 40"/>
                <a:gd name="T9" fmla="*/ 50 h 56"/>
                <a:gd name="T10" fmla="*/ 19 w 40"/>
                <a:gd name="T11" fmla="*/ 48 h 56"/>
                <a:gd name="T12" fmla="*/ 16 w 40"/>
                <a:gd name="T13" fmla="*/ 46 h 56"/>
                <a:gd name="T14" fmla="*/ 15 w 40"/>
                <a:gd name="T15" fmla="*/ 45 h 56"/>
                <a:gd name="T16" fmla="*/ 14 w 40"/>
                <a:gd name="T17" fmla="*/ 43 h 56"/>
                <a:gd name="T18" fmla="*/ 13 w 40"/>
                <a:gd name="T19" fmla="*/ 42 h 56"/>
                <a:gd name="T20" fmla="*/ 12 w 40"/>
                <a:gd name="T21" fmla="*/ 41 h 56"/>
                <a:gd name="T22" fmla="*/ 11 w 40"/>
                <a:gd name="T23" fmla="*/ 39 h 56"/>
                <a:gd name="T24" fmla="*/ 11 w 40"/>
                <a:gd name="T25" fmla="*/ 38 h 56"/>
                <a:gd name="T26" fmla="*/ 10 w 40"/>
                <a:gd name="T27" fmla="*/ 35 h 56"/>
                <a:gd name="T28" fmla="*/ 9 w 40"/>
                <a:gd name="T29" fmla="*/ 34 h 56"/>
                <a:gd name="T30" fmla="*/ 9 w 40"/>
                <a:gd name="T31" fmla="*/ 31 h 56"/>
                <a:gd name="T32" fmla="*/ 8 w 40"/>
                <a:gd name="T33" fmla="*/ 28 h 56"/>
                <a:gd name="T34" fmla="*/ 7 w 40"/>
                <a:gd name="T35" fmla="*/ 25 h 56"/>
                <a:gd name="T36" fmla="*/ 6 w 40"/>
                <a:gd name="T37" fmla="*/ 21 h 56"/>
                <a:gd name="T38" fmla="*/ 5 w 40"/>
                <a:gd name="T39" fmla="*/ 20 h 56"/>
                <a:gd name="T40" fmla="*/ 4 w 40"/>
                <a:gd name="T41" fmla="*/ 19 h 56"/>
                <a:gd name="T42" fmla="*/ 3 w 40"/>
                <a:gd name="T43" fmla="*/ 18 h 56"/>
                <a:gd name="T44" fmla="*/ 3 w 40"/>
                <a:gd name="T45" fmla="*/ 16 h 56"/>
                <a:gd name="T46" fmla="*/ 2 w 40"/>
                <a:gd name="T47" fmla="*/ 14 h 56"/>
                <a:gd name="T48" fmla="*/ 1 w 40"/>
                <a:gd name="T49" fmla="*/ 11 h 56"/>
                <a:gd name="T50" fmla="*/ 1 w 40"/>
                <a:gd name="T51" fmla="*/ 10 h 56"/>
                <a:gd name="T52" fmla="*/ 0 w 40"/>
                <a:gd name="T53" fmla="*/ 8 h 56"/>
                <a:gd name="T54" fmla="*/ 1 w 40"/>
                <a:gd name="T55" fmla="*/ 7 h 56"/>
                <a:gd name="T56" fmla="*/ 3 w 40"/>
                <a:gd name="T57" fmla="*/ 4 h 56"/>
                <a:gd name="T58" fmla="*/ 4 w 40"/>
                <a:gd name="T59" fmla="*/ 2 h 56"/>
                <a:gd name="T60" fmla="*/ 7 w 40"/>
                <a:gd name="T61" fmla="*/ 1 h 56"/>
                <a:gd name="T62" fmla="*/ 9 w 40"/>
                <a:gd name="T63" fmla="*/ 1 h 56"/>
                <a:gd name="T64" fmla="*/ 11 w 40"/>
                <a:gd name="T65" fmla="*/ 0 h 56"/>
                <a:gd name="T66" fmla="*/ 14 w 40"/>
                <a:gd name="T67" fmla="*/ 1 h 56"/>
                <a:gd name="T68" fmla="*/ 16 w 40"/>
                <a:gd name="T69" fmla="*/ 5 h 56"/>
                <a:gd name="T70" fmla="*/ 19 w 40"/>
                <a:gd name="T71" fmla="*/ 7 h 56"/>
                <a:gd name="T72" fmla="*/ 20 w 40"/>
                <a:gd name="T73" fmla="*/ 9 h 56"/>
                <a:gd name="T74" fmla="*/ 22 w 40"/>
                <a:gd name="T75" fmla="*/ 12 h 56"/>
                <a:gd name="T76" fmla="*/ 23 w 40"/>
                <a:gd name="T77" fmla="*/ 14 h 56"/>
                <a:gd name="T78" fmla="*/ 24 w 40"/>
                <a:gd name="T79" fmla="*/ 15 h 56"/>
                <a:gd name="T80" fmla="*/ 25 w 40"/>
                <a:gd name="T81" fmla="*/ 17 h 56"/>
                <a:gd name="T82" fmla="*/ 27 w 40"/>
                <a:gd name="T83" fmla="*/ 18 h 56"/>
                <a:gd name="T84" fmla="*/ 29 w 40"/>
                <a:gd name="T85" fmla="*/ 19 h 56"/>
                <a:gd name="T86" fmla="*/ 30 w 40"/>
                <a:gd name="T87" fmla="*/ 20 h 56"/>
                <a:gd name="T88" fmla="*/ 30 w 40"/>
                <a:gd name="T89" fmla="*/ 21 h 56"/>
                <a:gd name="T90" fmla="*/ 32 w 40"/>
                <a:gd name="T91" fmla="*/ 22 h 56"/>
                <a:gd name="T92" fmla="*/ 32 w 40"/>
                <a:gd name="T93" fmla="*/ 23 h 56"/>
                <a:gd name="T94" fmla="*/ 34 w 40"/>
                <a:gd name="T95" fmla="*/ 24 h 56"/>
                <a:gd name="T96" fmla="*/ 34 w 40"/>
                <a:gd name="T97" fmla="*/ 24 h 56"/>
                <a:gd name="T98" fmla="*/ 35 w 40"/>
                <a:gd name="T99" fmla="*/ 25 h 56"/>
                <a:gd name="T100" fmla="*/ 36 w 40"/>
                <a:gd name="T101" fmla="*/ 26 h 56"/>
                <a:gd name="T102" fmla="*/ 37 w 40"/>
                <a:gd name="T103" fmla="*/ 30 h 56"/>
                <a:gd name="T104" fmla="*/ 37 w 40"/>
                <a:gd name="T105" fmla="*/ 37 h 56"/>
                <a:gd name="T106" fmla="*/ 38 w 40"/>
                <a:gd name="T107" fmla="*/ 43 h 56"/>
                <a:gd name="T108" fmla="*/ 38 w 40"/>
                <a:gd name="T109" fmla="*/ 49 h 56"/>
                <a:gd name="T110" fmla="*/ 39 w 40"/>
                <a:gd name="T111" fmla="*/ 53 h 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0"/>
                <a:gd name="T169" fmla="*/ 0 h 56"/>
                <a:gd name="T170" fmla="*/ 40 w 40"/>
                <a:gd name="T171" fmla="*/ 56 h 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0" h="56">
                  <a:moveTo>
                    <a:pt x="38" y="53"/>
                  </a:moveTo>
                  <a:lnTo>
                    <a:pt x="37" y="55"/>
                  </a:lnTo>
                  <a:lnTo>
                    <a:pt x="27" y="55"/>
                  </a:lnTo>
                  <a:lnTo>
                    <a:pt x="27" y="54"/>
                  </a:lnTo>
                  <a:lnTo>
                    <a:pt x="26" y="54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1" y="50"/>
                  </a:lnTo>
                  <a:lnTo>
                    <a:pt x="19" y="48"/>
                  </a:lnTo>
                  <a:lnTo>
                    <a:pt x="17" y="48"/>
                  </a:lnTo>
                  <a:lnTo>
                    <a:pt x="16" y="46"/>
                  </a:lnTo>
                  <a:lnTo>
                    <a:pt x="15" y="45"/>
                  </a:lnTo>
                  <a:lnTo>
                    <a:pt x="14" y="43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9" y="31"/>
                  </a:lnTo>
                  <a:lnTo>
                    <a:pt x="8" y="29"/>
                  </a:lnTo>
                  <a:lnTo>
                    <a:pt x="8" y="28"/>
                  </a:lnTo>
                  <a:lnTo>
                    <a:pt x="7" y="27"/>
                  </a:lnTo>
                  <a:lnTo>
                    <a:pt x="7" y="25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5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3" y="14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31" y="21"/>
                  </a:lnTo>
                  <a:lnTo>
                    <a:pt x="32" y="22"/>
                  </a:lnTo>
                  <a:lnTo>
                    <a:pt x="32" y="23"/>
                  </a:lnTo>
                  <a:lnTo>
                    <a:pt x="34" y="23"/>
                  </a:lnTo>
                  <a:lnTo>
                    <a:pt x="34" y="24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6" y="25"/>
                  </a:lnTo>
                  <a:lnTo>
                    <a:pt x="36" y="26"/>
                  </a:lnTo>
                  <a:lnTo>
                    <a:pt x="37" y="26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43"/>
                  </a:lnTo>
                  <a:lnTo>
                    <a:pt x="38" y="49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38" y="53"/>
                  </a:lnTo>
                </a:path>
              </a:pathLst>
            </a:custGeom>
            <a:solidFill>
              <a:srgbClr val="438E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2" name="Freeform 145"/>
            <p:cNvSpPr>
              <a:spLocks/>
            </p:cNvSpPr>
            <p:nvPr/>
          </p:nvSpPr>
          <p:spPr bwMode="auto">
            <a:xfrm>
              <a:off x="3041" y="2414"/>
              <a:ext cx="17" cy="40"/>
            </a:xfrm>
            <a:custGeom>
              <a:avLst/>
              <a:gdLst>
                <a:gd name="T0" fmla="*/ 6 w 17"/>
                <a:gd name="T1" fmla="*/ 1 h 40"/>
                <a:gd name="T2" fmla="*/ 7 w 17"/>
                <a:gd name="T3" fmla="*/ 1 h 40"/>
                <a:gd name="T4" fmla="*/ 9 w 17"/>
                <a:gd name="T5" fmla="*/ 4 h 40"/>
                <a:gd name="T6" fmla="*/ 9 w 17"/>
                <a:gd name="T7" fmla="*/ 6 h 40"/>
                <a:gd name="T8" fmla="*/ 10 w 17"/>
                <a:gd name="T9" fmla="*/ 7 h 40"/>
                <a:gd name="T10" fmla="*/ 11 w 17"/>
                <a:gd name="T11" fmla="*/ 9 h 40"/>
                <a:gd name="T12" fmla="*/ 11 w 17"/>
                <a:gd name="T13" fmla="*/ 10 h 40"/>
                <a:gd name="T14" fmla="*/ 12 w 17"/>
                <a:gd name="T15" fmla="*/ 12 h 40"/>
                <a:gd name="T16" fmla="*/ 12 w 17"/>
                <a:gd name="T17" fmla="*/ 16 h 40"/>
                <a:gd name="T18" fmla="*/ 13 w 17"/>
                <a:gd name="T19" fmla="*/ 22 h 40"/>
                <a:gd name="T20" fmla="*/ 13 w 17"/>
                <a:gd name="T21" fmla="*/ 25 h 40"/>
                <a:gd name="T22" fmla="*/ 14 w 17"/>
                <a:gd name="T23" fmla="*/ 27 h 40"/>
                <a:gd name="T24" fmla="*/ 15 w 17"/>
                <a:gd name="T25" fmla="*/ 30 h 40"/>
                <a:gd name="T26" fmla="*/ 15 w 17"/>
                <a:gd name="T27" fmla="*/ 32 h 40"/>
                <a:gd name="T28" fmla="*/ 16 w 17"/>
                <a:gd name="T29" fmla="*/ 33 h 40"/>
                <a:gd name="T30" fmla="*/ 15 w 17"/>
                <a:gd name="T31" fmla="*/ 37 h 40"/>
                <a:gd name="T32" fmla="*/ 15 w 17"/>
                <a:gd name="T33" fmla="*/ 39 h 40"/>
                <a:gd name="T34" fmla="*/ 13 w 17"/>
                <a:gd name="T35" fmla="*/ 38 h 40"/>
                <a:gd name="T36" fmla="*/ 11 w 17"/>
                <a:gd name="T37" fmla="*/ 37 h 40"/>
                <a:gd name="T38" fmla="*/ 9 w 17"/>
                <a:gd name="T39" fmla="*/ 36 h 40"/>
                <a:gd name="T40" fmla="*/ 8 w 17"/>
                <a:gd name="T41" fmla="*/ 35 h 40"/>
                <a:gd name="T42" fmla="*/ 7 w 17"/>
                <a:gd name="T43" fmla="*/ 34 h 40"/>
                <a:gd name="T44" fmla="*/ 7 w 17"/>
                <a:gd name="T45" fmla="*/ 32 h 40"/>
                <a:gd name="T46" fmla="*/ 5 w 17"/>
                <a:gd name="T47" fmla="*/ 30 h 40"/>
                <a:gd name="T48" fmla="*/ 5 w 17"/>
                <a:gd name="T49" fmla="*/ 27 h 40"/>
                <a:gd name="T50" fmla="*/ 4 w 17"/>
                <a:gd name="T51" fmla="*/ 25 h 40"/>
                <a:gd name="T52" fmla="*/ 3 w 17"/>
                <a:gd name="T53" fmla="*/ 22 h 40"/>
                <a:gd name="T54" fmla="*/ 2 w 17"/>
                <a:gd name="T55" fmla="*/ 20 h 40"/>
                <a:gd name="T56" fmla="*/ 1 w 17"/>
                <a:gd name="T57" fmla="*/ 17 h 40"/>
                <a:gd name="T58" fmla="*/ 0 w 17"/>
                <a:gd name="T59" fmla="*/ 15 h 40"/>
                <a:gd name="T60" fmla="*/ 0 w 17"/>
                <a:gd name="T61" fmla="*/ 12 h 40"/>
                <a:gd name="T62" fmla="*/ 0 w 17"/>
                <a:gd name="T63" fmla="*/ 6 h 40"/>
                <a:gd name="T64" fmla="*/ 1 w 17"/>
                <a:gd name="T65" fmla="*/ 5 h 40"/>
                <a:gd name="T66" fmla="*/ 4 w 17"/>
                <a:gd name="T67" fmla="*/ 1 h 40"/>
                <a:gd name="T68" fmla="*/ 5 w 17"/>
                <a:gd name="T69" fmla="*/ 0 h 4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"/>
                <a:gd name="T106" fmla="*/ 0 h 40"/>
                <a:gd name="T107" fmla="*/ 17 w 17"/>
                <a:gd name="T108" fmla="*/ 40 h 4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" h="40">
                  <a:moveTo>
                    <a:pt x="5" y="0"/>
                  </a:moveTo>
                  <a:lnTo>
                    <a:pt x="6" y="1"/>
                  </a:lnTo>
                  <a:lnTo>
                    <a:pt x="7" y="1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9"/>
                  </a:lnTo>
                  <a:lnTo>
                    <a:pt x="15" y="30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6" y="37"/>
                  </a:lnTo>
                  <a:lnTo>
                    <a:pt x="15" y="37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2" y="37"/>
                  </a:lnTo>
                  <a:lnTo>
                    <a:pt x="11" y="37"/>
                  </a:lnTo>
                  <a:lnTo>
                    <a:pt x="10" y="36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8" y="35"/>
                  </a:lnTo>
                  <a:lnTo>
                    <a:pt x="7" y="35"/>
                  </a:lnTo>
                  <a:lnTo>
                    <a:pt x="7" y="34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5" y="30"/>
                  </a:lnTo>
                  <a:lnTo>
                    <a:pt x="5" y="29"/>
                  </a:lnTo>
                  <a:lnTo>
                    <a:pt x="5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</a:path>
              </a:pathLst>
            </a:custGeom>
            <a:solidFill>
              <a:srgbClr val="438E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3" name="Freeform 146"/>
            <p:cNvSpPr>
              <a:spLocks/>
            </p:cNvSpPr>
            <p:nvPr/>
          </p:nvSpPr>
          <p:spPr bwMode="auto">
            <a:xfrm>
              <a:off x="3053" y="2421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12 h 17"/>
                <a:gd name="T4" fmla="*/ 0 w 17"/>
                <a:gd name="T5" fmla="*/ 12 h 17"/>
                <a:gd name="T6" fmla="*/ 0 w 17"/>
                <a:gd name="T7" fmla="*/ 13 h 17"/>
                <a:gd name="T8" fmla="*/ 16 w 17"/>
                <a:gd name="T9" fmla="*/ 13 h 17"/>
                <a:gd name="T10" fmla="*/ 16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  <a:lnTo>
                    <a:pt x="16" y="13"/>
                  </a:lnTo>
                  <a:lnTo>
                    <a:pt x="16" y="1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4" name="Freeform 147"/>
            <p:cNvSpPr>
              <a:spLocks/>
            </p:cNvSpPr>
            <p:nvPr/>
          </p:nvSpPr>
          <p:spPr bwMode="auto">
            <a:xfrm>
              <a:off x="3034" y="2407"/>
              <a:ext cx="17" cy="21"/>
            </a:xfrm>
            <a:custGeom>
              <a:avLst/>
              <a:gdLst>
                <a:gd name="T0" fmla="*/ 0 w 17"/>
                <a:gd name="T1" fmla="*/ 0 h 21"/>
                <a:gd name="T2" fmla="*/ 1 w 17"/>
                <a:gd name="T3" fmla="*/ 1 h 21"/>
                <a:gd name="T4" fmla="*/ 1 w 17"/>
                <a:gd name="T5" fmla="*/ 2 h 21"/>
                <a:gd name="T6" fmla="*/ 1 w 17"/>
                <a:gd name="T7" fmla="*/ 3 h 21"/>
                <a:gd name="T8" fmla="*/ 2 w 17"/>
                <a:gd name="T9" fmla="*/ 4 h 21"/>
                <a:gd name="T10" fmla="*/ 2 w 17"/>
                <a:gd name="T11" fmla="*/ 5 h 21"/>
                <a:gd name="T12" fmla="*/ 2 w 17"/>
                <a:gd name="T13" fmla="*/ 5 h 21"/>
                <a:gd name="T14" fmla="*/ 4 w 17"/>
                <a:gd name="T15" fmla="*/ 5 h 21"/>
                <a:gd name="T16" fmla="*/ 4 w 17"/>
                <a:gd name="T17" fmla="*/ 7 h 21"/>
                <a:gd name="T18" fmla="*/ 5 w 17"/>
                <a:gd name="T19" fmla="*/ 7 h 21"/>
                <a:gd name="T20" fmla="*/ 5 w 17"/>
                <a:gd name="T21" fmla="*/ 8 h 21"/>
                <a:gd name="T22" fmla="*/ 6 w 17"/>
                <a:gd name="T23" fmla="*/ 8 h 21"/>
                <a:gd name="T24" fmla="*/ 6 w 17"/>
                <a:gd name="T25" fmla="*/ 8 h 21"/>
                <a:gd name="T26" fmla="*/ 6 w 17"/>
                <a:gd name="T27" fmla="*/ 9 h 21"/>
                <a:gd name="T28" fmla="*/ 6 w 17"/>
                <a:gd name="T29" fmla="*/ 10 h 21"/>
                <a:gd name="T30" fmla="*/ 9 w 17"/>
                <a:gd name="T31" fmla="*/ 11 h 21"/>
                <a:gd name="T32" fmla="*/ 9 w 17"/>
                <a:gd name="T33" fmla="*/ 12 h 21"/>
                <a:gd name="T34" fmla="*/ 9 w 17"/>
                <a:gd name="T35" fmla="*/ 13 h 21"/>
                <a:gd name="T36" fmla="*/ 9 w 17"/>
                <a:gd name="T37" fmla="*/ 13 h 21"/>
                <a:gd name="T38" fmla="*/ 13 w 17"/>
                <a:gd name="T39" fmla="*/ 15 h 21"/>
                <a:gd name="T40" fmla="*/ 13 w 17"/>
                <a:gd name="T41" fmla="*/ 16 h 21"/>
                <a:gd name="T42" fmla="*/ 14 w 17"/>
                <a:gd name="T43" fmla="*/ 17 h 21"/>
                <a:gd name="T44" fmla="*/ 14 w 17"/>
                <a:gd name="T45" fmla="*/ 19 h 21"/>
                <a:gd name="T46" fmla="*/ 16 w 17"/>
                <a:gd name="T47" fmla="*/ 20 h 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"/>
                <a:gd name="T73" fmla="*/ 0 h 21"/>
                <a:gd name="T74" fmla="*/ 17 w 17"/>
                <a:gd name="T75" fmla="*/ 21 h 2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" h="21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9"/>
                  </a:lnTo>
                  <a:lnTo>
                    <a:pt x="6" y="10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6" y="2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5" name="Oval 148"/>
            <p:cNvSpPr>
              <a:spLocks noChangeArrowheads="1"/>
            </p:cNvSpPr>
            <p:nvPr/>
          </p:nvSpPr>
          <p:spPr bwMode="auto">
            <a:xfrm>
              <a:off x="3023" y="2386"/>
              <a:ext cx="16" cy="1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5446" name="Freeform 149"/>
            <p:cNvSpPr>
              <a:spLocks/>
            </p:cNvSpPr>
            <p:nvPr/>
          </p:nvSpPr>
          <p:spPr bwMode="auto">
            <a:xfrm>
              <a:off x="3022" y="2402"/>
              <a:ext cx="17" cy="17"/>
            </a:xfrm>
            <a:custGeom>
              <a:avLst/>
              <a:gdLst>
                <a:gd name="T0" fmla="*/ 0 w 17"/>
                <a:gd name="T1" fmla="*/ 2 h 17"/>
                <a:gd name="T2" fmla="*/ 0 w 17"/>
                <a:gd name="T3" fmla="*/ 5 h 17"/>
                <a:gd name="T4" fmla="*/ 0 w 17"/>
                <a:gd name="T5" fmla="*/ 8 h 17"/>
                <a:gd name="T6" fmla="*/ 0 w 17"/>
                <a:gd name="T7" fmla="*/ 10 h 17"/>
                <a:gd name="T8" fmla="*/ 16 w 17"/>
                <a:gd name="T9" fmla="*/ 10 h 17"/>
                <a:gd name="T10" fmla="*/ 16 w 17"/>
                <a:gd name="T11" fmla="*/ 13 h 17"/>
                <a:gd name="T12" fmla="*/ 16 w 17"/>
                <a:gd name="T13" fmla="*/ 16 h 17"/>
                <a:gd name="T14" fmla="*/ 16 w 17"/>
                <a:gd name="T15" fmla="*/ 5 h 17"/>
                <a:gd name="T16" fmla="*/ 0 w 17"/>
                <a:gd name="T17" fmla="*/ 0 h 17"/>
                <a:gd name="T18" fmla="*/ 0 w 17"/>
                <a:gd name="T19" fmla="*/ 0 h 17"/>
                <a:gd name="T20" fmla="*/ 0 w 17"/>
                <a:gd name="T21" fmla="*/ 2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0" y="2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7" name="Freeform 150"/>
            <p:cNvSpPr>
              <a:spLocks/>
            </p:cNvSpPr>
            <p:nvPr/>
          </p:nvSpPr>
          <p:spPr bwMode="auto">
            <a:xfrm>
              <a:off x="3053" y="2423"/>
              <a:ext cx="20" cy="32"/>
            </a:xfrm>
            <a:custGeom>
              <a:avLst/>
              <a:gdLst>
                <a:gd name="T0" fmla="*/ 1 w 20"/>
                <a:gd name="T1" fmla="*/ 0 h 32"/>
                <a:gd name="T2" fmla="*/ 3 w 20"/>
                <a:gd name="T3" fmla="*/ 0 h 32"/>
                <a:gd name="T4" fmla="*/ 4 w 20"/>
                <a:gd name="T5" fmla="*/ 1 h 32"/>
                <a:gd name="T6" fmla="*/ 5 w 20"/>
                <a:gd name="T7" fmla="*/ 1 h 32"/>
                <a:gd name="T8" fmla="*/ 6 w 20"/>
                <a:gd name="T9" fmla="*/ 2 h 32"/>
                <a:gd name="T10" fmla="*/ 8 w 20"/>
                <a:gd name="T11" fmla="*/ 2 h 32"/>
                <a:gd name="T12" fmla="*/ 9 w 20"/>
                <a:gd name="T13" fmla="*/ 3 h 32"/>
                <a:gd name="T14" fmla="*/ 10 w 20"/>
                <a:gd name="T15" fmla="*/ 4 h 32"/>
                <a:gd name="T16" fmla="*/ 11 w 20"/>
                <a:gd name="T17" fmla="*/ 4 h 32"/>
                <a:gd name="T18" fmla="*/ 12 w 20"/>
                <a:gd name="T19" fmla="*/ 5 h 32"/>
                <a:gd name="T20" fmla="*/ 13 w 20"/>
                <a:gd name="T21" fmla="*/ 6 h 32"/>
                <a:gd name="T22" fmla="*/ 14 w 20"/>
                <a:gd name="T23" fmla="*/ 6 h 32"/>
                <a:gd name="T24" fmla="*/ 15 w 20"/>
                <a:gd name="T25" fmla="*/ 7 h 32"/>
                <a:gd name="T26" fmla="*/ 16 w 20"/>
                <a:gd name="T27" fmla="*/ 8 h 32"/>
                <a:gd name="T28" fmla="*/ 16 w 20"/>
                <a:gd name="T29" fmla="*/ 9 h 32"/>
                <a:gd name="T30" fmla="*/ 17 w 20"/>
                <a:gd name="T31" fmla="*/ 10 h 32"/>
                <a:gd name="T32" fmla="*/ 17 w 20"/>
                <a:gd name="T33" fmla="*/ 11 h 32"/>
                <a:gd name="T34" fmla="*/ 17 w 20"/>
                <a:gd name="T35" fmla="*/ 11 h 32"/>
                <a:gd name="T36" fmla="*/ 18 w 20"/>
                <a:gd name="T37" fmla="*/ 13 h 32"/>
                <a:gd name="T38" fmla="*/ 18 w 20"/>
                <a:gd name="T39" fmla="*/ 13 h 32"/>
                <a:gd name="T40" fmla="*/ 19 w 20"/>
                <a:gd name="T41" fmla="*/ 14 h 32"/>
                <a:gd name="T42" fmla="*/ 19 w 20"/>
                <a:gd name="T43" fmla="*/ 16 h 32"/>
                <a:gd name="T44" fmla="*/ 19 w 20"/>
                <a:gd name="T45" fmla="*/ 17 h 32"/>
                <a:gd name="T46" fmla="*/ 19 w 20"/>
                <a:gd name="T47" fmla="*/ 26 h 32"/>
                <a:gd name="T48" fmla="*/ 19 w 20"/>
                <a:gd name="T49" fmla="*/ 28 h 32"/>
                <a:gd name="T50" fmla="*/ 19 w 20"/>
                <a:gd name="T51" fmla="*/ 29 h 32"/>
                <a:gd name="T52" fmla="*/ 18 w 20"/>
                <a:gd name="T53" fmla="*/ 30 h 32"/>
                <a:gd name="T54" fmla="*/ 17 w 20"/>
                <a:gd name="T55" fmla="*/ 30 h 32"/>
                <a:gd name="T56" fmla="*/ 17 w 20"/>
                <a:gd name="T57" fmla="*/ 30 h 32"/>
                <a:gd name="T58" fmla="*/ 15 w 20"/>
                <a:gd name="T59" fmla="*/ 30 h 32"/>
                <a:gd name="T60" fmla="*/ 15 w 20"/>
                <a:gd name="T61" fmla="*/ 31 h 32"/>
                <a:gd name="T62" fmla="*/ 12 w 20"/>
                <a:gd name="T63" fmla="*/ 31 h 32"/>
                <a:gd name="T64" fmla="*/ 12 w 20"/>
                <a:gd name="T65" fmla="*/ 30 h 32"/>
                <a:gd name="T66" fmla="*/ 11 w 20"/>
                <a:gd name="T67" fmla="*/ 30 h 32"/>
                <a:gd name="T68" fmla="*/ 11 w 20"/>
                <a:gd name="T69" fmla="*/ 30 h 32"/>
                <a:gd name="T70" fmla="*/ 11 w 20"/>
                <a:gd name="T71" fmla="*/ 29 h 32"/>
                <a:gd name="T72" fmla="*/ 10 w 20"/>
                <a:gd name="T73" fmla="*/ 29 h 32"/>
                <a:gd name="T74" fmla="*/ 10 w 20"/>
                <a:gd name="T75" fmla="*/ 29 h 32"/>
                <a:gd name="T76" fmla="*/ 9 w 20"/>
                <a:gd name="T77" fmla="*/ 28 h 32"/>
                <a:gd name="T78" fmla="*/ 8 w 20"/>
                <a:gd name="T79" fmla="*/ 26 h 32"/>
                <a:gd name="T80" fmla="*/ 7 w 20"/>
                <a:gd name="T81" fmla="*/ 24 h 32"/>
                <a:gd name="T82" fmla="*/ 6 w 20"/>
                <a:gd name="T83" fmla="*/ 23 h 32"/>
                <a:gd name="T84" fmla="*/ 5 w 20"/>
                <a:gd name="T85" fmla="*/ 22 h 32"/>
                <a:gd name="T86" fmla="*/ 5 w 20"/>
                <a:gd name="T87" fmla="*/ 21 h 32"/>
                <a:gd name="T88" fmla="*/ 4 w 20"/>
                <a:gd name="T89" fmla="*/ 20 h 32"/>
                <a:gd name="T90" fmla="*/ 3 w 20"/>
                <a:gd name="T91" fmla="*/ 19 h 32"/>
                <a:gd name="T92" fmla="*/ 2 w 20"/>
                <a:gd name="T93" fmla="*/ 18 h 32"/>
                <a:gd name="T94" fmla="*/ 2 w 20"/>
                <a:gd name="T95" fmla="*/ 17 h 32"/>
                <a:gd name="T96" fmla="*/ 2 w 20"/>
                <a:gd name="T97" fmla="*/ 17 h 32"/>
                <a:gd name="T98" fmla="*/ 2 w 20"/>
                <a:gd name="T99" fmla="*/ 16 h 32"/>
                <a:gd name="T100" fmla="*/ 1 w 20"/>
                <a:gd name="T101" fmla="*/ 16 h 32"/>
                <a:gd name="T102" fmla="*/ 1 w 20"/>
                <a:gd name="T103" fmla="*/ 16 h 32"/>
                <a:gd name="T104" fmla="*/ 1 w 20"/>
                <a:gd name="T105" fmla="*/ 15 h 32"/>
                <a:gd name="T106" fmla="*/ 1 w 20"/>
                <a:gd name="T107" fmla="*/ 13 h 32"/>
                <a:gd name="T108" fmla="*/ 0 w 20"/>
                <a:gd name="T109" fmla="*/ 13 h 32"/>
                <a:gd name="T110" fmla="*/ 0 w 20"/>
                <a:gd name="T111" fmla="*/ 2 h 32"/>
                <a:gd name="T112" fmla="*/ 1 w 20"/>
                <a:gd name="T113" fmla="*/ 2 h 32"/>
                <a:gd name="T114" fmla="*/ 1 w 20"/>
                <a:gd name="T115" fmla="*/ 0 h 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"/>
                <a:gd name="T175" fmla="*/ 0 h 32"/>
                <a:gd name="T176" fmla="*/ 20 w 20"/>
                <a:gd name="T177" fmla="*/ 32 h 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" h="32">
                  <a:moveTo>
                    <a:pt x="1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9" y="26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0" y="29"/>
                  </a:lnTo>
                  <a:lnTo>
                    <a:pt x="9" y="28"/>
                  </a:lnTo>
                  <a:lnTo>
                    <a:pt x="8" y="26"/>
                  </a:lnTo>
                  <a:lnTo>
                    <a:pt x="7" y="24"/>
                  </a:lnTo>
                  <a:lnTo>
                    <a:pt x="6" y="23"/>
                  </a:lnTo>
                  <a:lnTo>
                    <a:pt x="5" y="22"/>
                  </a:lnTo>
                  <a:lnTo>
                    <a:pt x="5" y="21"/>
                  </a:lnTo>
                  <a:lnTo>
                    <a:pt x="4" y="20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</a:path>
              </a:pathLst>
            </a:custGeom>
            <a:solidFill>
              <a:srgbClr val="438E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8" name="Freeform 151"/>
            <p:cNvSpPr>
              <a:spLocks/>
            </p:cNvSpPr>
            <p:nvPr/>
          </p:nvSpPr>
          <p:spPr bwMode="auto">
            <a:xfrm>
              <a:off x="3149" y="2303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4 h 17"/>
                <a:gd name="T4" fmla="*/ 12 w 17"/>
                <a:gd name="T5" fmla="*/ 14 h 17"/>
                <a:gd name="T6" fmla="*/ 12 w 17"/>
                <a:gd name="T7" fmla="*/ 12 h 17"/>
                <a:gd name="T8" fmla="*/ 12 w 17"/>
                <a:gd name="T9" fmla="*/ 12 h 17"/>
                <a:gd name="T10" fmla="*/ 12 w 17"/>
                <a:gd name="T11" fmla="*/ 8 h 17"/>
                <a:gd name="T12" fmla="*/ 9 w 17"/>
                <a:gd name="T13" fmla="*/ 8 h 17"/>
                <a:gd name="T14" fmla="*/ 9 w 17"/>
                <a:gd name="T15" fmla="*/ 6 h 17"/>
                <a:gd name="T16" fmla="*/ 6 w 17"/>
                <a:gd name="T17" fmla="*/ 6 h 17"/>
                <a:gd name="T18" fmla="*/ 6 w 17"/>
                <a:gd name="T19" fmla="*/ 4 h 17"/>
                <a:gd name="T20" fmla="*/ 3 w 17"/>
                <a:gd name="T21" fmla="*/ 4 h 17"/>
                <a:gd name="T22" fmla="*/ 3 w 17"/>
                <a:gd name="T23" fmla="*/ 2 h 17"/>
                <a:gd name="T24" fmla="*/ 0 w 17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17"/>
                <a:gd name="T41" fmla="*/ 17 w 17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17">
                  <a:moveTo>
                    <a:pt x="16" y="16"/>
                  </a:moveTo>
                  <a:lnTo>
                    <a:pt x="16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9" y="8"/>
                  </a:lnTo>
                  <a:lnTo>
                    <a:pt x="9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49" name="Freeform 152"/>
            <p:cNvSpPr>
              <a:spLocks/>
            </p:cNvSpPr>
            <p:nvPr/>
          </p:nvSpPr>
          <p:spPr bwMode="auto">
            <a:xfrm>
              <a:off x="3121" y="2303"/>
              <a:ext cx="29" cy="17"/>
            </a:xfrm>
            <a:custGeom>
              <a:avLst/>
              <a:gdLst>
                <a:gd name="T0" fmla="*/ 28 w 29"/>
                <a:gd name="T1" fmla="*/ 0 h 17"/>
                <a:gd name="T2" fmla="*/ 4 w 29"/>
                <a:gd name="T3" fmla="*/ 0 h 17"/>
                <a:gd name="T4" fmla="*/ 4 w 29"/>
                <a:gd name="T5" fmla="*/ 5 h 17"/>
                <a:gd name="T6" fmla="*/ 2 w 29"/>
                <a:gd name="T7" fmla="*/ 5 h 17"/>
                <a:gd name="T8" fmla="*/ 2 w 29"/>
                <a:gd name="T9" fmla="*/ 10 h 17"/>
                <a:gd name="T10" fmla="*/ 0 w 29"/>
                <a:gd name="T11" fmla="*/ 10 h 17"/>
                <a:gd name="T12" fmla="*/ 0 w 29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17"/>
                <a:gd name="T23" fmla="*/ 29 w 2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17">
                  <a:moveTo>
                    <a:pt x="28" y="0"/>
                  </a:moveTo>
                  <a:lnTo>
                    <a:pt x="4" y="0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0" name="Freeform 153"/>
            <p:cNvSpPr>
              <a:spLocks/>
            </p:cNvSpPr>
            <p:nvPr/>
          </p:nvSpPr>
          <p:spPr bwMode="auto">
            <a:xfrm>
              <a:off x="3106" y="2306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4 w 17"/>
                <a:gd name="T3" fmla="*/ 0 h 17"/>
                <a:gd name="T4" fmla="*/ 14 w 17"/>
                <a:gd name="T5" fmla="*/ 0 h 17"/>
                <a:gd name="T6" fmla="*/ 12 w 17"/>
                <a:gd name="T7" fmla="*/ 0 h 17"/>
                <a:gd name="T8" fmla="*/ 12 w 17"/>
                <a:gd name="T9" fmla="*/ 2 h 17"/>
                <a:gd name="T10" fmla="*/ 11 w 17"/>
                <a:gd name="T11" fmla="*/ 2 h 17"/>
                <a:gd name="T12" fmla="*/ 10 w 17"/>
                <a:gd name="T13" fmla="*/ 4 h 17"/>
                <a:gd name="T14" fmla="*/ 9 w 17"/>
                <a:gd name="T15" fmla="*/ 4 h 17"/>
                <a:gd name="T16" fmla="*/ 9 w 17"/>
                <a:gd name="T17" fmla="*/ 4 h 17"/>
                <a:gd name="T18" fmla="*/ 7 w 17"/>
                <a:gd name="T19" fmla="*/ 4 h 17"/>
                <a:gd name="T20" fmla="*/ 7 w 17"/>
                <a:gd name="T21" fmla="*/ 6 h 17"/>
                <a:gd name="T22" fmla="*/ 6 w 17"/>
                <a:gd name="T23" fmla="*/ 6 h 17"/>
                <a:gd name="T24" fmla="*/ 6 w 17"/>
                <a:gd name="T25" fmla="*/ 6 h 17"/>
                <a:gd name="T26" fmla="*/ 4 w 17"/>
                <a:gd name="T27" fmla="*/ 6 h 17"/>
                <a:gd name="T28" fmla="*/ 4 w 17"/>
                <a:gd name="T29" fmla="*/ 9 h 17"/>
                <a:gd name="T30" fmla="*/ 3 w 17"/>
                <a:gd name="T31" fmla="*/ 9 h 17"/>
                <a:gd name="T32" fmla="*/ 3 w 17"/>
                <a:gd name="T33" fmla="*/ 11 h 17"/>
                <a:gd name="T34" fmla="*/ 2 w 17"/>
                <a:gd name="T35" fmla="*/ 11 h 17"/>
                <a:gd name="T36" fmla="*/ 1 w 17"/>
                <a:gd name="T37" fmla="*/ 11 h 17"/>
                <a:gd name="T38" fmla="*/ 1 w 17"/>
                <a:gd name="T39" fmla="*/ 11 h 17"/>
                <a:gd name="T40" fmla="*/ 1 w 17"/>
                <a:gd name="T41" fmla="*/ 13 h 17"/>
                <a:gd name="T42" fmla="*/ 0 w 17"/>
                <a:gd name="T43" fmla="*/ 13 h 17"/>
                <a:gd name="T44" fmla="*/ 0 w 17"/>
                <a:gd name="T45" fmla="*/ 16 h 1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"/>
                <a:gd name="T70" fmla="*/ 0 h 17"/>
                <a:gd name="T71" fmla="*/ 17 w 17"/>
                <a:gd name="T72" fmla="*/ 17 h 1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" h="17">
                  <a:moveTo>
                    <a:pt x="16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1" name="Freeform 154"/>
            <p:cNvSpPr>
              <a:spLocks/>
            </p:cNvSpPr>
            <p:nvPr/>
          </p:nvSpPr>
          <p:spPr bwMode="auto">
            <a:xfrm>
              <a:off x="3103" y="2306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3 h 17"/>
                <a:gd name="T4" fmla="*/ 10 w 17"/>
                <a:gd name="T5" fmla="*/ 13 h 17"/>
                <a:gd name="T6" fmla="*/ 10 w 17"/>
                <a:gd name="T7" fmla="*/ 11 h 17"/>
                <a:gd name="T8" fmla="*/ 5 w 17"/>
                <a:gd name="T9" fmla="*/ 11 h 17"/>
                <a:gd name="T10" fmla="*/ 5 w 17"/>
                <a:gd name="T11" fmla="*/ 6 h 17"/>
                <a:gd name="T12" fmla="*/ 5 w 17"/>
                <a:gd name="T13" fmla="*/ 6 h 17"/>
                <a:gd name="T14" fmla="*/ 5 w 17"/>
                <a:gd name="T15" fmla="*/ 4 h 17"/>
                <a:gd name="T16" fmla="*/ 0 w 17"/>
                <a:gd name="T17" fmla="*/ 4 h 17"/>
                <a:gd name="T18" fmla="*/ 0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16"/>
                  </a:moveTo>
                  <a:lnTo>
                    <a:pt x="16" y="13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5" y="11"/>
                  </a:lnTo>
                  <a:lnTo>
                    <a:pt x="5" y="6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2" name="Freeform 155"/>
            <p:cNvSpPr>
              <a:spLocks/>
            </p:cNvSpPr>
            <p:nvPr/>
          </p:nvSpPr>
          <p:spPr bwMode="auto">
            <a:xfrm>
              <a:off x="3094" y="2303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0 w 17"/>
                <a:gd name="T3" fmla="*/ 16 h 17"/>
                <a:gd name="T4" fmla="*/ 10 w 17"/>
                <a:gd name="T5" fmla="*/ 10 h 17"/>
                <a:gd name="T6" fmla="*/ 3 w 17"/>
                <a:gd name="T7" fmla="*/ 10 h 17"/>
                <a:gd name="T8" fmla="*/ 3 w 17"/>
                <a:gd name="T9" fmla="*/ 5 h 17"/>
                <a:gd name="T10" fmla="*/ 1 w 17"/>
                <a:gd name="T11" fmla="*/ 5 h 17"/>
                <a:gd name="T12" fmla="*/ 1 w 17"/>
                <a:gd name="T13" fmla="*/ 0 h 17"/>
                <a:gd name="T14" fmla="*/ 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16"/>
                  </a:moveTo>
                  <a:lnTo>
                    <a:pt x="10" y="16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3" name="Freeform 156"/>
            <p:cNvSpPr>
              <a:spLocks/>
            </p:cNvSpPr>
            <p:nvPr/>
          </p:nvSpPr>
          <p:spPr bwMode="auto">
            <a:xfrm>
              <a:off x="3087" y="2279"/>
              <a:ext cx="1" cy="17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14 h 17"/>
                <a:gd name="T4" fmla="*/ 0 w 1"/>
                <a:gd name="T5" fmla="*/ 14 h 17"/>
                <a:gd name="T6" fmla="*/ 0 w 1"/>
                <a:gd name="T7" fmla="*/ 10 h 17"/>
                <a:gd name="T8" fmla="*/ 0 w 1"/>
                <a:gd name="T9" fmla="*/ 10 h 17"/>
                <a:gd name="T10" fmla="*/ 0 w 1"/>
                <a:gd name="T11" fmla="*/ 2 h 17"/>
                <a:gd name="T12" fmla="*/ 0 w 1"/>
                <a:gd name="T13" fmla="*/ 2 h 17"/>
                <a:gd name="T14" fmla="*/ 0 w 1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7"/>
                <a:gd name="T26" fmla="*/ 1 w 1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7">
                  <a:moveTo>
                    <a:pt x="0" y="16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4" name="Freeform 157"/>
            <p:cNvSpPr>
              <a:spLocks/>
            </p:cNvSpPr>
            <p:nvPr/>
          </p:nvSpPr>
          <p:spPr bwMode="auto">
            <a:xfrm>
              <a:off x="3073" y="2367"/>
              <a:ext cx="29" cy="87"/>
            </a:xfrm>
            <a:custGeom>
              <a:avLst/>
              <a:gdLst>
                <a:gd name="T0" fmla="*/ 0 w 29"/>
                <a:gd name="T1" fmla="*/ 86 h 87"/>
                <a:gd name="T2" fmla="*/ 1 w 29"/>
                <a:gd name="T3" fmla="*/ 85 h 87"/>
                <a:gd name="T4" fmla="*/ 2 w 29"/>
                <a:gd name="T5" fmla="*/ 84 h 87"/>
                <a:gd name="T6" fmla="*/ 3 w 29"/>
                <a:gd name="T7" fmla="*/ 83 h 87"/>
                <a:gd name="T8" fmla="*/ 4 w 29"/>
                <a:gd name="T9" fmla="*/ 81 h 87"/>
                <a:gd name="T10" fmla="*/ 4 w 29"/>
                <a:gd name="T11" fmla="*/ 81 h 87"/>
                <a:gd name="T12" fmla="*/ 5 w 29"/>
                <a:gd name="T13" fmla="*/ 80 h 87"/>
                <a:gd name="T14" fmla="*/ 6 w 29"/>
                <a:gd name="T15" fmla="*/ 79 h 87"/>
                <a:gd name="T16" fmla="*/ 6 w 29"/>
                <a:gd name="T17" fmla="*/ 78 h 87"/>
                <a:gd name="T18" fmla="*/ 7 w 29"/>
                <a:gd name="T19" fmla="*/ 77 h 87"/>
                <a:gd name="T20" fmla="*/ 8 w 29"/>
                <a:gd name="T21" fmla="*/ 76 h 87"/>
                <a:gd name="T22" fmla="*/ 8 w 29"/>
                <a:gd name="T23" fmla="*/ 75 h 87"/>
                <a:gd name="T24" fmla="*/ 9 w 29"/>
                <a:gd name="T25" fmla="*/ 74 h 87"/>
                <a:gd name="T26" fmla="*/ 10 w 29"/>
                <a:gd name="T27" fmla="*/ 72 h 87"/>
                <a:gd name="T28" fmla="*/ 11 w 29"/>
                <a:gd name="T29" fmla="*/ 72 h 87"/>
                <a:gd name="T30" fmla="*/ 11 w 29"/>
                <a:gd name="T31" fmla="*/ 71 h 87"/>
                <a:gd name="T32" fmla="*/ 12 w 29"/>
                <a:gd name="T33" fmla="*/ 69 h 87"/>
                <a:gd name="T34" fmla="*/ 13 w 29"/>
                <a:gd name="T35" fmla="*/ 69 h 87"/>
                <a:gd name="T36" fmla="*/ 13 w 29"/>
                <a:gd name="T37" fmla="*/ 67 h 87"/>
                <a:gd name="T38" fmla="*/ 13 w 29"/>
                <a:gd name="T39" fmla="*/ 66 h 87"/>
                <a:gd name="T40" fmla="*/ 14 w 29"/>
                <a:gd name="T41" fmla="*/ 65 h 87"/>
                <a:gd name="T42" fmla="*/ 15 w 29"/>
                <a:gd name="T43" fmla="*/ 64 h 87"/>
                <a:gd name="T44" fmla="*/ 15 w 29"/>
                <a:gd name="T45" fmla="*/ 63 h 87"/>
                <a:gd name="T46" fmla="*/ 15 w 29"/>
                <a:gd name="T47" fmla="*/ 62 h 87"/>
                <a:gd name="T48" fmla="*/ 16 w 29"/>
                <a:gd name="T49" fmla="*/ 60 h 87"/>
                <a:gd name="T50" fmla="*/ 17 w 29"/>
                <a:gd name="T51" fmla="*/ 59 h 87"/>
                <a:gd name="T52" fmla="*/ 18 w 29"/>
                <a:gd name="T53" fmla="*/ 58 h 87"/>
                <a:gd name="T54" fmla="*/ 18 w 29"/>
                <a:gd name="T55" fmla="*/ 56 h 87"/>
                <a:gd name="T56" fmla="*/ 18 w 29"/>
                <a:gd name="T57" fmla="*/ 55 h 87"/>
                <a:gd name="T58" fmla="*/ 19 w 29"/>
                <a:gd name="T59" fmla="*/ 54 h 87"/>
                <a:gd name="T60" fmla="*/ 19 w 29"/>
                <a:gd name="T61" fmla="*/ 53 h 87"/>
                <a:gd name="T62" fmla="*/ 20 w 29"/>
                <a:gd name="T63" fmla="*/ 51 h 87"/>
                <a:gd name="T64" fmla="*/ 20 w 29"/>
                <a:gd name="T65" fmla="*/ 50 h 87"/>
                <a:gd name="T66" fmla="*/ 20 w 29"/>
                <a:gd name="T67" fmla="*/ 49 h 87"/>
                <a:gd name="T68" fmla="*/ 21 w 29"/>
                <a:gd name="T69" fmla="*/ 47 h 87"/>
                <a:gd name="T70" fmla="*/ 21 w 29"/>
                <a:gd name="T71" fmla="*/ 45 h 87"/>
                <a:gd name="T72" fmla="*/ 22 w 29"/>
                <a:gd name="T73" fmla="*/ 44 h 87"/>
                <a:gd name="T74" fmla="*/ 22 w 29"/>
                <a:gd name="T75" fmla="*/ 43 h 87"/>
                <a:gd name="T76" fmla="*/ 22 w 29"/>
                <a:gd name="T77" fmla="*/ 41 h 87"/>
                <a:gd name="T78" fmla="*/ 22 w 29"/>
                <a:gd name="T79" fmla="*/ 40 h 87"/>
                <a:gd name="T80" fmla="*/ 23 w 29"/>
                <a:gd name="T81" fmla="*/ 38 h 87"/>
                <a:gd name="T82" fmla="*/ 23 w 29"/>
                <a:gd name="T83" fmla="*/ 37 h 87"/>
                <a:gd name="T84" fmla="*/ 24 w 29"/>
                <a:gd name="T85" fmla="*/ 36 h 87"/>
                <a:gd name="T86" fmla="*/ 24 w 29"/>
                <a:gd name="T87" fmla="*/ 34 h 87"/>
                <a:gd name="T88" fmla="*/ 24 w 29"/>
                <a:gd name="T89" fmla="*/ 32 h 87"/>
                <a:gd name="T90" fmla="*/ 24 w 29"/>
                <a:gd name="T91" fmla="*/ 31 h 87"/>
                <a:gd name="T92" fmla="*/ 25 w 29"/>
                <a:gd name="T93" fmla="*/ 29 h 87"/>
                <a:gd name="T94" fmla="*/ 25 w 29"/>
                <a:gd name="T95" fmla="*/ 26 h 87"/>
                <a:gd name="T96" fmla="*/ 26 w 29"/>
                <a:gd name="T97" fmla="*/ 25 h 87"/>
                <a:gd name="T98" fmla="*/ 26 w 29"/>
                <a:gd name="T99" fmla="*/ 22 h 87"/>
                <a:gd name="T100" fmla="*/ 27 w 29"/>
                <a:gd name="T101" fmla="*/ 19 h 87"/>
                <a:gd name="T102" fmla="*/ 27 w 29"/>
                <a:gd name="T103" fmla="*/ 14 h 87"/>
                <a:gd name="T104" fmla="*/ 27 w 29"/>
                <a:gd name="T105" fmla="*/ 13 h 87"/>
                <a:gd name="T106" fmla="*/ 27 w 29"/>
                <a:gd name="T107" fmla="*/ 7 h 87"/>
                <a:gd name="T108" fmla="*/ 28 w 29"/>
                <a:gd name="T109" fmla="*/ 5 h 87"/>
                <a:gd name="T110" fmla="*/ 28 w 29"/>
                <a:gd name="T111" fmla="*/ 0 h 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"/>
                <a:gd name="T169" fmla="*/ 0 h 87"/>
                <a:gd name="T170" fmla="*/ 29 w 29"/>
                <a:gd name="T171" fmla="*/ 87 h 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" h="87">
                  <a:moveTo>
                    <a:pt x="0" y="86"/>
                  </a:moveTo>
                  <a:lnTo>
                    <a:pt x="1" y="85"/>
                  </a:lnTo>
                  <a:lnTo>
                    <a:pt x="2" y="84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5" y="80"/>
                  </a:lnTo>
                  <a:lnTo>
                    <a:pt x="6" y="79"/>
                  </a:lnTo>
                  <a:lnTo>
                    <a:pt x="6" y="78"/>
                  </a:lnTo>
                  <a:lnTo>
                    <a:pt x="7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9" y="74"/>
                  </a:lnTo>
                  <a:lnTo>
                    <a:pt x="10" y="72"/>
                  </a:lnTo>
                  <a:lnTo>
                    <a:pt x="11" y="72"/>
                  </a:lnTo>
                  <a:lnTo>
                    <a:pt x="11" y="71"/>
                  </a:lnTo>
                  <a:lnTo>
                    <a:pt x="12" y="69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6"/>
                  </a:lnTo>
                  <a:lnTo>
                    <a:pt x="14" y="65"/>
                  </a:lnTo>
                  <a:lnTo>
                    <a:pt x="15" y="64"/>
                  </a:lnTo>
                  <a:lnTo>
                    <a:pt x="15" y="63"/>
                  </a:lnTo>
                  <a:lnTo>
                    <a:pt x="15" y="62"/>
                  </a:lnTo>
                  <a:lnTo>
                    <a:pt x="16" y="60"/>
                  </a:lnTo>
                  <a:lnTo>
                    <a:pt x="17" y="59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5"/>
                  </a:lnTo>
                  <a:lnTo>
                    <a:pt x="19" y="54"/>
                  </a:lnTo>
                  <a:lnTo>
                    <a:pt x="19" y="53"/>
                  </a:lnTo>
                  <a:lnTo>
                    <a:pt x="20" y="51"/>
                  </a:lnTo>
                  <a:lnTo>
                    <a:pt x="20" y="50"/>
                  </a:lnTo>
                  <a:lnTo>
                    <a:pt x="20" y="49"/>
                  </a:lnTo>
                  <a:lnTo>
                    <a:pt x="21" y="47"/>
                  </a:lnTo>
                  <a:lnTo>
                    <a:pt x="21" y="45"/>
                  </a:lnTo>
                  <a:lnTo>
                    <a:pt x="22" y="44"/>
                  </a:lnTo>
                  <a:lnTo>
                    <a:pt x="22" y="43"/>
                  </a:lnTo>
                  <a:lnTo>
                    <a:pt x="22" y="41"/>
                  </a:lnTo>
                  <a:lnTo>
                    <a:pt x="22" y="40"/>
                  </a:lnTo>
                  <a:lnTo>
                    <a:pt x="23" y="38"/>
                  </a:lnTo>
                  <a:lnTo>
                    <a:pt x="23" y="37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4" y="31"/>
                  </a:lnTo>
                  <a:lnTo>
                    <a:pt x="25" y="29"/>
                  </a:lnTo>
                  <a:lnTo>
                    <a:pt x="25" y="26"/>
                  </a:lnTo>
                  <a:lnTo>
                    <a:pt x="26" y="25"/>
                  </a:lnTo>
                  <a:lnTo>
                    <a:pt x="26" y="22"/>
                  </a:lnTo>
                  <a:lnTo>
                    <a:pt x="27" y="19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7"/>
                  </a:lnTo>
                  <a:lnTo>
                    <a:pt x="28" y="5"/>
                  </a:lnTo>
                  <a:lnTo>
                    <a:pt x="28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5" name="Freeform 158"/>
            <p:cNvSpPr>
              <a:spLocks/>
            </p:cNvSpPr>
            <p:nvPr/>
          </p:nvSpPr>
          <p:spPr bwMode="auto">
            <a:xfrm>
              <a:off x="3151" y="2326"/>
              <a:ext cx="17" cy="119"/>
            </a:xfrm>
            <a:custGeom>
              <a:avLst/>
              <a:gdLst>
                <a:gd name="T0" fmla="*/ 0 w 17"/>
                <a:gd name="T1" fmla="*/ 0 h 119"/>
                <a:gd name="T2" fmla="*/ 1 w 17"/>
                <a:gd name="T3" fmla="*/ 1 h 119"/>
                <a:gd name="T4" fmla="*/ 1 w 17"/>
                <a:gd name="T5" fmla="*/ 2 h 119"/>
                <a:gd name="T6" fmla="*/ 3 w 17"/>
                <a:gd name="T7" fmla="*/ 3 h 119"/>
                <a:gd name="T8" fmla="*/ 3 w 17"/>
                <a:gd name="T9" fmla="*/ 3 h 119"/>
                <a:gd name="T10" fmla="*/ 4 w 17"/>
                <a:gd name="T11" fmla="*/ 5 h 119"/>
                <a:gd name="T12" fmla="*/ 4 w 17"/>
                <a:gd name="T13" fmla="*/ 5 h 119"/>
                <a:gd name="T14" fmla="*/ 5 w 17"/>
                <a:gd name="T15" fmla="*/ 7 h 119"/>
                <a:gd name="T16" fmla="*/ 6 w 17"/>
                <a:gd name="T17" fmla="*/ 8 h 119"/>
                <a:gd name="T18" fmla="*/ 7 w 17"/>
                <a:gd name="T19" fmla="*/ 9 h 119"/>
                <a:gd name="T20" fmla="*/ 8 w 17"/>
                <a:gd name="T21" fmla="*/ 10 h 119"/>
                <a:gd name="T22" fmla="*/ 8 w 17"/>
                <a:gd name="T23" fmla="*/ 11 h 119"/>
                <a:gd name="T24" fmla="*/ 8 w 17"/>
                <a:gd name="T25" fmla="*/ 12 h 119"/>
                <a:gd name="T26" fmla="*/ 9 w 17"/>
                <a:gd name="T27" fmla="*/ 13 h 119"/>
                <a:gd name="T28" fmla="*/ 10 w 17"/>
                <a:gd name="T29" fmla="*/ 15 h 119"/>
                <a:gd name="T30" fmla="*/ 10 w 17"/>
                <a:gd name="T31" fmla="*/ 16 h 119"/>
                <a:gd name="T32" fmla="*/ 10 w 17"/>
                <a:gd name="T33" fmla="*/ 17 h 119"/>
                <a:gd name="T34" fmla="*/ 11 w 17"/>
                <a:gd name="T35" fmla="*/ 18 h 119"/>
                <a:gd name="T36" fmla="*/ 11 w 17"/>
                <a:gd name="T37" fmla="*/ 20 h 119"/>
                <a:gd name="T38" fmla="*/ 11 w 17"/>
                <a:gd name="T39" fmla="*/ 21 h 119"/>
                <a:gd name="T40" fmla="*/ 12 w 17"/>
                <a:gd name="T41" fmla="*/ 23 h 119"/>
                <a:gd name="T42" fmla="*/ 12 w 17"/>
                <a:gd name="T43" fmla="*/ 24 h 119"/>
                <a:gd name="T44" fmla="*/ 13 w 17"/>
                <a:gd name="T45" fmla="*/ 26 h 119"/>
                <a:gd name="T46" fmla="*/ 13 w 17"/>
                <a:gd name="T47" fmla="*/ 27 h 119"/>
                <a:gd name="T48" fmla="*/ 14 w 17"/>
                <a:gd name="T49" fmla="*/ 29 h 119"/>
                <a:gd name="T50" fmla="*/ 14 w 17"/>
                <a:gd name="T51" fmla="*/ 32 h 119"/>
                <a:gd name="T52" fmla="*/ 14 w 17"/>
                <a:gd name="T53" fmla="*/ 33 h 119"/>
                <a:gd name="T54" fmla="*/ 14 w 17"/>
                <a:gd name="T55" fmla="*/ 37 h 119"/>
                <a:gd name="T56" fmla="*/ 16 w 17"/>
                <a:gd name="T57" fmla="*/ 39 h 119"/>
                <a:gd name="T58" fmla="*/ 16 w 17"/>
                <a:gd name="T59" fmla="*/ 65 h 119"/>
                <a:gd name="T60" fmla="*/ 14 w 17"/>
                <a:gd name="T61" fmla="*/ 67 h 119"/>
                <a:gd name="T62" fmla="*/ 14 w 17"/>
                <a:gd name="T63" fmla="*/ 74 h 119"/>
                <a:gd name="T64" fmla="*/ 14 w 17"/>
                <a:gd name="T65" fmla="*/ 76 h 119"/>
                <a:gd name="T66" fmla="*/ 14 w 17"/>
                <a:gd name="T67" fmla="*/ 78 h 119"/>
                <a:gd name="T68" fmla="*/ 13 w 17"/>
                <a:gd name="T69" fmla="*/ 81 h 119"/>
                <a:gd name="T70" fmla="*/ 13 w 17"/>
                <a:gd name="T71" fmla="*/ 83 h 119"/>
                <a:gd name="T72" fmla="*/ 12 w 17"/>
                <a:gd name="T73" fmla="*/ 86 h 119"/>
                <a:gd name="T74" fmla="*/ 12 w 17"/>
                <a:gd name="T75" fmla="*/ 88 h 119"/>
                <a:gd name="T76" fmla="*/ 11 w 17"/>
                <a:gd name="T77" fmla="*/ 91 h 119"/>
                <a:gd name="T78" fmla="*/ 11 w 17"/>
                <a:gd name="T79" fmla="*/ 93 h 119"/>
                <a:gd name="T80" fmla="*/ 11 w 17"/>
                <a:gd name="T81" fmla="*/ 96 h 119"/>
                <a:gd name="T82" fmla="*/ 11 w 17"/>
                <a:gd name="T83" fmla="*/ 98 h 119"/>
                <a:gd name="T84" fmla="*/ 10 w 17"/>
                <a:gd name="T85" fmla="*/ 101 h 119"/>
                <a:gd name="T86" fmla="*/ 10 w 17"/>
                <a:gd name="T87" fmla="*/ 104 h 119"/>
                <a:gd name="T88" fmla="*/ 9 w 17"/>
                <a:gd name="T89" fmla="*/ 107 h 119"/>
                <a:gd name="T90" fmla="*/ 9 w 17"/>
                <a:gd name="T91" fmla="*/ 109 h 119"/>
                <a:gd name="T92" fmla="*/ 8 w 17"/>
                <a:gd name="T93" fmla="*/ 112 h 119"/>
                <a:gd name="T94" fmla="*/ 8 w 17"/>
                <a:gd name="T95" fmla="*/ 115 h 119"/>
                <a:gd name="T96" fmla="*/ 7 w 17"/>
                <a:gd name="T97" fmla="*/ 118 h 11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"/>
                <a:gd name="T148" fmla="*/ 0 h 119"/>
                <a:gd name="T149" fmla="*/ 17 w 17"/>
                <a:gd name="T150" fmla="*/ 119 h 11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" h="119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5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9" y="13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1" y="18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2" y="23"/>
                  </a:lnTo>
                  <a:lnTo>
                    <a:pt x="12" y="24"/>
                  </a:lnTo>
                  <a:lnTo>
                    <a:pt x="13" y="26"/>
                  </a:lnTo>
                  <a:lnTo>
                    <a:pt x="13" y="27"/>
                  </a:lnTo>
                  <a:lnTo>
                    <a:pt x="14" y="29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7"/>
                  </a:lnTo>
                  <a:lnTo>
                    <a:pt x="16" y="39"/>
                  </a:lnTo>
                  <a:lnTo>
                    <a:pt x="16" y="65"/>
                  </a:lnTo>
                  <a:lnTo>
                    <a:pt x="14" y="67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4" y="78"/>
                  </a:lnTo>
                  <a:lnTo>
                    <a:pt x="13" y="81"/>
                  </a:lnTo>
                  <a:lnTo>
                    <a:pt x="13" y="83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1" y="91"/>
                  </a:lnTo>
                  <a:lnTo>
                    <a:pt x="11" y="93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101"/>
                  </a:lnTo>
                  <a:lnTo>
                    <a:pt x="10" y="104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8" y="112"/>
                  </a:lnTo>
                  <a:lnTo>
                    <a:pt x="8" y="115"/>
                  </a:lnTo>
                  <a:lnTo>
                    <a:pt x="7" y="118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6" name="Freeform 159"/>
            <p:cNvSpPr>
              <a:spLocks/>
            </p:cNvSpPr>
            <p:nvPr/>
          </p:nvSpPr>
          <p:spPr bwMode="auto">
            <a:xfrm>
              <a:off x="3157" y="2456"/>
              <a:ext cx="17" cy="47"/>
            </a:xfrm>
            <a:custGeom>
              <a:avLst/>
              <a:gdLst>
                <a:gd name="T0" fmla="*/ 0 w 17"/>
                <a:gd name="T1" fmla="*/ 0 h 47"/>
                <a:gd name="T2" fmla="*/ 0 w 17"/>
                <a:gd name="T3" fmla="*/ 1 h 47"/>
                <a:gd name="T4" fmla="*/ 1 w 17"/>
                <a:gd name="T5" fmla="*/ 1 h 47"/>
                <a:gd name="T6" fmla="*/ 1 w 17"/>
                <a:gd name="T7" fmla="*/ 2 h 47"/>
                <a:gd name="T8" fmla="*/ 1 w 17"/>
                <a:gd name="T9" fmla="*/ 3 h 47"/>
                <a:gd name="T10" fmla="*/ 1 w 17"/>
                <a:gd name="T11" fmla="*/ 4 h 47"/>
                <a:gd name="T12" fmla="*/ 3 w 17"/>
                <a:gd name="T13" fmla="*/ 4 h 47"/>
                <a:gd name="T14" fmla="*/ 3 w 17"/>
                <a:gd name="T15" fmla="*/ 5 h 47"/>
                <a:gd name="T16" fmla="*/ 5 w 17"/>
                <a:gd name="T17" fmla="*/ 6 h 47"/>
                <a:gd name="T18" fmla="*/ 5 w 17"/>
                <a:gd name="T19" fmla="*/ 7 h 47"/>
                <a:gd name="T20" fmla="*/ 7 w 17"/>
                <a:gd name="T21" fmla="*/ 8 h 47"/>
                <a:gd name="T22" fmla="*/ 7 w 17"/>
                <a:gd name="T23" fmla="*/ 10 h 47"/>
                <a:gd name="T24" fmla="*/ 8 w 17"/>
                <a:gd name="T25" fmla="*/ 10 h 47"/>
                <a:gd name="T26" fmla="*/ 8 w 17"/>
                <a:gd name="T27" fmla="*/ 12 h 47"/>
                <a:gd name="T28" fmla="*/ 8 w 17"/>
                <a:gd name="T29" fmla="*/ 12 h 47"/>
                <a:gd name="T30" fmla="*/ 8 w 17"/>
                <a:gd name="T31" fmla="*/ 14 h 47"/>
                <a:gd name="T32" fmla="*/ 10 w 17"/>
                <a:gd name="T33" fmla="*/ 16 h 47"/>
                <a:gd name="T34" fmla="*/ 10 w 17"/>
                <a:gd name="T35" fmla="*/ 17 h 47"/>
                <a:gd name="T36" fmla="*/ 10 w 17"/>
                <a:gd name="T37" fmla="*/ 18 h 47"/>
                <a:gd name="T38" fmla="*/ 10 w 17"/>
                <a:gd name="T39" fmla="*/ 21 h 47"/>
                <a:gd name="T40" fmla="*/ 12 w 17"/>
                <a:gd name="T41" fmla="*/ 21 h 47"/>
                <a:gd name="T42" fmla="*/ 12 w 17"/>
                <a:gd name="T43" fmla="*/ 25 h 47"/>
                <a:gd name="T44" fmla="*/ 14 w 17"/>
                <a:gd name="T45" fmla="*/ 26 h 47"/>
                <a:gd name="T46" fmla="*/ 14 w 17"/>
                <a:gd name="T47" fmla="*/ 31 h 47"/>
                <a:gd name="T48" fmla="*/ 14 w 17"/>
                <a:gd name="T49" fmla="*/ 32 h 47"/>
                <a:gd name="T50" fmla="*/ 14 w 17"/>
                <a:gd name="T51" fmla="*/ 39 h 47"/>
                <a:gd name="T52" fmla="*/ 16 w 17"/>
                <a:gd name="T53" fmla="*/ 39 h 47"/>
                <a:gd name="T54" fmla="*/ 16 w 17"/>
                <a:gd name="T55" fmla="*/ 46 h 4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"/>
                <a:gd name="T85" fmla="*/ 0 h 47"/>
                <a:gd name="T86" fmla="*/ 17 w 17"/>
                <a:gd name="T87" fmla="*/ 47 h 4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" h="47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7" y="8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25"/>
                  </a:lnTo>
                  <a:lnTo>
                    <a:pt x="14" y="26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4" y="39"/>
                  </a:lnTo>
                  <a:lnTo>
                    <a:pt x="16" y="39"/>
                  </a:lnTo>
                  <a:lnTo>
                    <a:pt x="16" y="4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7" name="Freeform 160"/>
            <p:cNvSpPr>
              <a:spLocks/>
            </p:cNvSpPr>
            <p:nvPr/>
          </p:nvSpPr>
          <p:spPr bwMode="auto">
            <a:xfrm>
              <a:off x="3128" y="2641"/>
              <a:ext cx="17" cy="127"/>
            </a:xfrm>
            <a:custGeom>
              <a:avLst/>
              <a:gdLst>
                <a:gd name="T0" fmla="*/ 0 w 17"/>
                <a:gd name="T1" fmla="*/ 0 h 127"/>
                <a:gd name="T2" fmla="*/ 1 w 17"/>
                <a:gd name="T3" fmla="*/ 4 h 127"/>
                <a:gd name="T4" fmla="*/ 1 w 17"/>
                <a:gd name="T5" fmla="*/ 7 h 127"/>
                <a:gd name="T6" fmla="*/ 1 w 17"/>
                <a:gd name="T7" fmla="*/ 11 h 127"/>
                <a:gd name="T8" fmla="*/ 3 w 17"/>
                <a:gd name="T9" fmla="*/ 14 h 127"/>
                <a:gd name="T10" fmla="*/ 3 w 17"/>
                <a:gd name="T11" fmla="*/ 17 h 127"/>
                <a:gd name="T12" fmla="*/ 5 w 17"/>
                <a:gd name="T13" fmla="*/ 21 h 127"/>
                <a:gd name="T14" fmla="*/ 7 w 17"/>
                <a:gd name="T15" fmla="*/ 24 h 127"/>
                <a:gd name="T16" fmla="*/ 7 w 17"/>
                <a:gd name="T17" fmla="*/ 27 h 127"/>
                <a:gd name="T18" fmla="*/ 7 w 17"/>
                <a:gd name="T19" fmla="*/ 30 h 127"/>
                <a:gd name="T20" fmla="*/ 7 w 17"/>
                <a:gd name="T21" fmla="*/ 33 h 127"/>
                <a:gd name="T22" fmla="*/ 8 w 17"/>
                <a:gd name="T23" fmla="*/ 36 h 127"/>
                <a:gd name="T24" fmla="*/ 8 w 17"/>
                <a:gd name="T25" fmla="*/ 39 h 127"/>
                <a:gd name="T26" fmla="*/ 10 w 17"/>
                <a:gd name="T27" fmla="*/ 42 h 127"/>
                <a:gd name="T28" fmla="*/ 10 w 17"/>
                <a:gd name="T29" fmla="*/ 45 h 127"/>
                <a:gd name="T30" fmla="*/ 10 w 17"/>
                <a:gd name="T31" fmla="*/ 47 h 127"/>
                <a:gd name="T32" fmla="*/ 10 w 17"/>
                <a:gd name="T33" fmla="*/ 51 h 127"/>
                <a:gd name="T34" fmla="*/ 12 w 17"/>
                <a:gd name="T35" fmla="*/ 54 h 127"/>
                <a:gd name="T36" fmla="*/ 12 w 17"/>
                <a:gd name="T37" fmla="*/ 59 h 127"/>
                <a:gd name="T38" fmla="*/ 14 w 17"/>
                <a:gd name="T39" fmla="*/ 62 h 127"/>
                <a:gd name="T40" fmla="*/ 14 w 17"/>
                <a:gd name="T41" fmla="*/ 66 h 127"/>
                <a:gd name="T42" fmla="*/ 14 w 17"/>
                <a:gd name="T43" fmla="*/ 69 h 127"/>
                <a:gd name="T44" fmla="*/ 14 w 17"/>
                <a:gd name="T45" fmla="*/ 78 h 127"/>
                <a:gd name="T46" fmla="*/ 16 w 17"/>
                <a:gd name="T47" fmla="*/ 79 h 127"/>
                <a:gd name="T48" fmla="*/ 16 w 17"/>
                <a:gd name="T49" fmla="*/ 105 h 127"/>
                <a:gd name="T50" fmla="*/ 14 w 17"/>
                <a:gd name="T51" fmla="*/ 107 h 127"/>
                <a:gd name="T52" fmla="*/ 14 w 17"/>
                <a:gd name="T53" fmla="*/ 112 h 127"/>
                <a:gd name="T54" fmla="*/ 14 w 17"/>
                <a:gd name="T55" fmla="*/ 113 h 127"/>
                <a:gd name="T56" fmla="*/ 14 w 17"/>
                <a:gd name="T57" fmla="*/ 116 h 127"/>
                <a:gd name="T58" fmla="*/ 12 w 17"/>
                <a:gd name="T59" fmla="*/ 117 h 127"/>
                <a:gd name="T60" fmla="*/ 12 w 17"/>
                <a:gd name="T61" fmla="*/ 119 h 127"/>
                <a:gd name="T62" fmla="*/ 10 w 17"/>
                <a:gd name="T63" fmla="*/ 119 h 127"/>
                <a:gd name="T64" fmla="*/ 10 w 17"/>
                <a:gd name="T65" fmla="*/ 120 h 127"/>
                <a:gd name="T66" fmla="*/ 10 w 17"/>
                <a:gd name="T67" fmla="*/ 121 h 127"/>
                <a:gd name="T68" fmla="*/ 10 w 17"/>
                <a:gd name="T69" fmla="*/ 122 h 127"/>
                <a:gd name="T70" fmla="*/ 8 w 17"/>
                <a:gd name="T71" fmla="*/ 122 h 127"/>
                <a:gd name="T72" fmla="*/ 8 w 17"/>
                <a:gd name="T73" fmla="*/ 123 h 127"/>
                <a:gd name="T74" fmla="*/ 7 w 17"/>
                <a:gd name="T75" fmla="*/ 124 h 127"/>
                <a:gd name="T76" fmla="*/ 7 w 17"/>
                <a:gd name="T77" fmla="*/ 124 h 127"/>
                <a:gd name="T78" fmla="*/ 5 w 17"/>
                <a:gd name="T79" fmla="*/ 126 h 1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"/>
                <a:gd name="T121" fmla="*/ 0 h 127"/>
                <a:gd name="T122" fmla="*/ 17 w 17"/>
                <a:gd name="T123" fmla="*/ 127 h 1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" h="127">
                  <a:moveTo>
                    <a:pt x="0" y="0"/>
                  </a:moveTo>
                  <a:lnTo>
                    <a:pt x="1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5" y="21"/>
                  </a:lnTo>
                  <a:lnTo>
                    <a:pt x="7" y="24"/>
                  </a:lnTo>
                  <a:lnTo>
                    <a:pt x="7" y="27"/>
                  </a:lnTo>
                  <a:lnTo>
                    <a:pt x="7" y="30"/>
                  </a:lnTo>
                  <a:lnTo>
                    <a:pt x="7" y="33"/>
                  </a:lnTo>
                  <a:lnTo>
                    <a:pt x="8" y="36"/>
                  </a:lnTo>
                  <a:lnTo>
                    <a:pt x="8" y="39"/>
                  </a:lnTo>
                  <a:lnTo>
                    <a:pt x="10" y="42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51"/>
                  </a:lnTo>
                  <a:lnTo>
                    <a:pt x="12" y="54"/>
                  </a:lnTo>
                  <a:lnTo>
                    <a:pt x="12" y="59"/>
                  </a:lnTo>
                  <a:lnTo>
                    <a:pt x="14" y="62"/>
                  </a:lnTo>
                  <a:lnTo>
                    <a:pt x="14" y="66"/>
                  </a:lnTo>
                  <a:lnTo>
                    <a:pt x="14" y="69"/>
                  </a:lnTo>
                  <a:lnTo>
                    <a:pt x="14" y="78"/>
                  </a:lnTo>
                  <a:lnTo>
                    <a:pt x="16" y="79"/>
                  </a:lnTo>
                  <a:lnTo>
                    <a:pt x="16" y="105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6"/>
                  </a:lnTo>
                  <a:lnTo>
                    <a:pt x="12" y="117"/>
                  </a:lnTo>
                  <a:lnTo>
                    <a:pt x="12" y="119"/>
                  </a:lnTo>
                  <a:lnTo>
                    <a:pt x="10" y="119"/>
                  </a:lnTo>
                  <a:lnTo>
                    <a:pt x="10" y="120"/>
                  </a:lnTo>
                  <a:lnTo>
                    <a:pt x="10" y="121"/>
                  </a:lnTo>
                  <a:lnTo>
                    <a:pt x="10" y="122"/>
                  </a:lnTo>
                  <a:lnTo>
                    <a:pt x="8" y="122"/>
                  </a:lnTo>
                  <a:lnTo>
                    <a:pt x="8" y="123"/>
                  </a:lnTo>
                  <a:lnTo>
                    <a:pt x="7" y="124"/>
                  </a:lnTo>
                  <a:lnTo>
                    <a:pt x="5" y="12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8" name="Freeform 161"/>
            <p:cNvSpPr>
              <a:spLocks/>
            </p:cNvSpPr>
            <p:nvPr/>
          </p:nvSpPr>
          <p:spPr bwMode="auto">
            <a:xfrm>
              <a:off x="3128" y="2536"/>
              <a:ext cx="35" cy="106"/>
            </a:xfrm>
            <a:custGeom>
              <a:avLst/>
              <a:gdLst>
                <a:gd name="T0" fmla="*/ 34 w 35"/>
                <a:gd name="T1" fmla="*/ 1 h 106"/>
                <a:gd name="T2" fmla="*/ 33 w 35"/>
                <a:gd name="T3" fmla="*/ 2 h 106"/>
                <a:gd name="T4" fmla="*/ 33 w 35"/>
                <a:gd name="T5" fmla="*/ 3 h 106"/>
                <a:gd name="T6" fmla="*/ 32 w 35"/>
                <a:gd name="T7" fmla="*/ 5 h 106"/>
                <a:gd name="T8" fmla="*/ 31 w 35"/>
                <a:gd name="T9" fmla="*/ 6 h 106"/>
                <a:gd name="T10" fmla="*/ 31 w 35"/>
                <a:gd name="T11" fmla="*/ 7 h 106"/>
                <a:gd name="T12" fmla="*/ 30 w 35"/>
                <a:gd name="T13" fmla="*/ 9 h 106"/>
                <a:gd name="T14" fmla="*/ 29 w 35"/>
                <a:gd name="T15" fmla="*/ 10 h 106"/>
                <a:gd name="T16" fmla="*/ 29 w 35"/>
                <a:gd name="T17" fmla="*/ 12 h 106"/>
                <a:gd name="T18" fmla="*/ 28 w 35"/>
                <a:gd name="T19" fmla="*/ 13 h 106"/>
                <a:gd name="T20" fmla="*/ 27 w 35"/>
                <a:gd name="T21" fmla="*/ 14 h 106"/>
                <a:gd name="T22" fmla="*/ 26 w 35"/>
                <a:gd name="T23" fmla="*/ 15 h 106"/>
                <a:gd name="T24" fmla="*/ 26 w 35"/>
                <a:gd name="T25" fmla="*/ 16 h 106"/>
                <a:gd name="T26" fmla="*/ 25 w 35"/>
                <a:gd name="T27" fmla="*/ 17 h 106"/>
                <a:gd name="T28" fmla="*/ 24 w 35"/>
                <a:gd name="T29" fmla="*/ 18 h 106"/>
                <a:gd name="T30" fmla="*/ 24 w 35"/>
                <a:gd name="T31" fmla="*/ 20 h 106"/>
                <a:gd name="T32" fmla="*/ 22 w 35"/>
                <a:gd name="T33" fmla="*/ 21 h 106"/>
                <a:gd name="T34" fmla="*/ 21 w 35"/>
                <a:gd name="T35" fmla="*/ 22 h 106"/>
                <a:gd name="T36" fmla="*/ 20 w 35"/>
                <a:gd name="T37" fmla="*/ 23 h 106"/>
                <a:gd name="T38" fmla="*/ 18 w 35"/>
                <a:gd name="T39" fmla="*/ 23 h 106"/>
                <a:gd name="T40" fmla="*/ 18 w 35"/>
                <a:gd name="T41" fmla="*/ 24 h 106"/>
                <a:gd name="T42" fmla="*/ 17 w 35"/>
                <a:gd name="T43" fmla="*/ 25 h 106"/>
                <a:gd name="T44" fmla="*/ 16 w 35"/>
                <a:gd name="T45" fmla="*/ 26 h 106"/>
                <a:gd name="T46" fmla="*/ 16 w 35"/>
                <a:gd name="T47" fmla="*/ 27 h 106"/>
                <a:gd name="T48" fmla="*/ 15 w 35"/>
                <a:gd name="T49" fmla="*/ 29 h 106"/>
                <a:gd name="T50" fmla="*/ 14 w 35"/>
                <a:gd name="T51" fmla="*/ 30 h 106"/>
                <a:gd name="T52" fmla="*/ 14 w 35"/>
                <a:gd name="T53" fmla="*/ 33 h 106"/>
                <a:gd name="T54" fmla="*/ 12 w 35"/>
                <a:gd name="T55" fmla="*/ 35 h 106"/>
                <a:gd name="T56" fmla="*/ 12 w 35"/>
                <a:gd name="T57" fmla="*/ 39 h 106"/>
                <a:gd name="T58" fmla="*/ 11 w 35"/>
                <a:gd name="T59" fmla="*/ 41 h 106"/>
                <a:gd name="T60" fmla="*/ 10 w 35"/>
                <a:gd name="T61" fmla="*/ 45 h 106"/>
                <a:gd name="T62" fmla="*/ 10 w 35"/>
                <a:gd name="T63" fmla="*/ 48 h 106"/>
                <a:gd name="T64" fmla="*/ 9 w 35"/>
                <a:gd name="T65" fmla="*/ 52 h 106"/>
                <a:gd name="T66" fmla="*/ 8 w 35"/>
                <a:gd name="T67" fmla="*/ 56 h 106"/>
                <a:gd name="T68" fmla="*/ 7 w 35"/>
                <a:gd name="T69" fmla="*/ 61 h 106"/>
                <a:gd name="T70" fmla="*/ 6 w 35"/>
                <a:gd name="T71" fmla="*/ 65 h 106"/>
                <a:gd name="T72" fmla="*/ 6 w 35"/>
                <a:gd name="T73" fmla="*/ 70 h 106"/>
                <a:gd name="T74" fmla="*/ 5 w 35"/>
                <a:gd name="T75" fmla="*/ 74 h 106"/>
                <a:gd name="T76" fmla="*/ 4 w 35"/>
                <a:gd name="T77" fmla="*/ 79 h 106"/>
                <a:gd name="T78" fmla="*/ 3 w 35"/>
                <a:gd name="T79" fmla="*/ 85 h 106"/>
                <a:gd name="T80" fmla="*/ 2 w 35"/>
                <a:gd name="T81" fmla="*/ 90 h 106"/>
                <a:gd name="T82" fmla="*/ 1 w 35"/>
                <a:gd name="T83" fmla="*/ 96 h 106"/>
                <a:gd name="T84" fmla="*/ 1 w 35"/>
                <a:gd name="T85" fmla="*/ 102 h 1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5"/>
                <a:gd name="T130" fmla="*/ 0 h 106"/>
                <a:gd name="T131" fmla="*/ 35 w 35"/>
                <a:gd name="T132" fmla="*/ 106 h 10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5" h="106">
                  <a:moveTo>
                    <a:pt x="34" y="0"/>
                  </a:moveTo>
                  <a:lnTo>
                    <a:pt x="34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5"/>
                  </a:lnTo>
                  <a:lnTo>
                    <a:pt x="26" y="16"/>
                  </a:lnTo>
                  <a:lnTo>
                    <a:pt x="25" y="17"/>
                  </a:lnTo>
                  <a:lnTo>
                    <a:pt x="24" y="17"/>
                  </a:lnTo>
                  <a:lnTo>
                    <a:pt x="24" y="18"/>
                  </a:lnTo>
                  <a:lnTo>
                    <a:pt x="24" y="19"/>
                  </a:lnTo>
                  <a:lnTo>
                    <a:pt x="24" y="20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2"/>
                  </a:lnTo>
                  <a:lnTo>
                    <a:pt x="21" y="22"/>
                  </a:lnTo>
                  <a:lnTo>
                    <a:pt x="20" y="23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4" y="30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3" y="34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48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7" y="61"/>
                  </a:lnTo>
                  <a:lnTo>
                    <a:pt x="7" y="63"/>
                  </a:lnTo>
                  <a:lnTo>
                    <a:pt x="6" y="65"/>
                  </a:lnTo>
                  <a:lnTo>
                    <a:pt x="6" y="67"/>
                  </a:lnTo>
                  <a:lnTo>
                    <a:pt x="6" y="70"/>
                  </a:lnTo>
                  <a:lnTo>
                    <a:pt x="5" y="72"/>
                  </a:lnTo>
                  <a:lnTo>
                    <a:pt x="5" y="74"/>
                  </a:lnTo>
                  <a:lnTo>
                    <a:pt x="4" y="77"/>
                  </a:lnTo>
                  <a:lnTo>
                    <a:pt x="4" y="79"/>
                  </a:lnTo>
                  <a:lnTo>
                    <a:pt x="4" y="82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2" y="90"/>
                  </a:lnTo>
                  <a:lnTo>
                    <a:pt x="2" y="93"/>
                  </a:lnTo>
                  <a:lnTo>
                    <a:pt x="1" y="96"/>
                  </a:lnTo>
                  <a:lnTo>
                    <a:pt x="1" y="99"/>
                  </a:lnTo>
                  <a:lnTo>
                    <a:pt x="1" y="102"/>
                  </a:lnTo>
                  <a:lnTo>
                    <a:pt x="0" y="105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59" name="Freeform 162"/>
            <p:cNvSpPr>
              <a:spLocks/>
            </p:cNvSpPr>
            <p:nvPr/>
          </p:nvSpPr>
          <p:spPr bwMode="auto">
            <a:xfrm>
              <a:off x="3088" y="2287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0 w 1"/>
                <a:gd name="T9" fmla="*/ 16 h 17"/>
                <a:gd name="T10" fmla="*/ 0 w 1"/>
                <a:gd name="T11" fmla="*/ 0 h 17"/>
                <a:gd name="T12" fmla="*/ 0 w 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17"/>
                <a:gd name="T23" fmla="*/ 1 w 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F078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0" name="Freeform 163"/>
            <p:cNvSpPr>
              <a:spLocks/>
            </p:cNvSpPr>
            <p:nvPr/>
          </p:nvSpPr>
          <p:spPr bwMode="auto">
            <a:xfrm>
              <a:off x="3087" y="2286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2 h 17"/>
                <a:gd name="T4" fmla="*/ 16 w 17"/>
                <a:gd name="T5" fmla="*/ 12 h 17"/>
                <a:gd name="T6" fmla="*/ 16 w 17"/>
                <a:gd name="T7" fmla="*/ 3 h 17"/>
                <a:gd name="T8" fmla="*/ 0 w 17"/>
                <a:gd name="T9" fmla="*/ 3 h 17"/>
                <a:gd name="T10" fmla="*/ 0 w 17"/>
                <a:gd name="T11" fmla="*/ 0 h 17"/>
                <a:gd name="T12" fmla="*/ 0 w 17"/>
                <a:gd name="T13" fmla="*/ 3 h 17"/>
                <a:gd name="T14" fmla="*/ 0 w 17"/>
                <a:gd name="T15" fmla="*/ 3 h 17"/>
                <a:gd name="T16" fmla="*/ 0 w 17"/>
                <a:gd name="T17" fmla="*/ 12 h 17"/>
                <a:gd name="T18" fmla="*/ 0 w 17"/>
                <a:gd name="T19" fmla="*/ 12 h 17"/>
                <a:gd name="T20" fmla="*/ 0 w 17"/>
                <a:gd name="T21" fmla="*/ 12 h 17"/>
                <a:gd name="T22" fmla="*/ 0 w 17"/>
                <a:gd name="T23" fmla="*/ 16 h 17"/>
                <a:gd name="T24" fmla="*/ 16 w 17"/>
                <a:gd name="T25" fmla="*/ 16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17"/>
                <a:gd name="T41" fmla="*/ 17 w 17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17">
                  <a:moveTo>
                    <a:pt x="16" y="16"/>
                  </a:moveTo>
                  <a:lnTo>
                    <a:pt x="16" y="12"/>
                  </a:lnTo>
                  <a:lnTo>
                    <a:pt x="1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6" y="16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1" name="Freeform 164"/>
            <p:cNvSpPr>
              <a:spLocks/>
            </p:cNvSpPr>
            <p:nvPr/>
          </p:nvSpPr>
          <p:spPr bwMode="auto">
            <a:xfrm>
              <a:off x="3091" y="230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0 w 17"/>
                <a:gd name="T3" fmla="*/ 16 h 17"/>
                <a:gd name="T4" fmla="*/ 10 w 17"/>
                <a:gd name="T5" fmla="*/ 16 h 17"/>
                <a:gd name="T6" fmla="*/ 5 w 17"/>
                <a:gd name="T7" fmla="*/ 16 h 17"/>
                <a:gd name="T8" fmla="*/ 5 w 17"/>
                <a:gd name="T9" fmla="*/ 0 h 17"/>
                <a:gd name="T10" fmla="*/ 0 w 17"/>
                <a:gd name="T11" fmla="*/ 0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2" name="Freeform 165"/>
            <p:cNvSpPr>
              <a:spLocks/>
            </p:cNvSpPr>
            <p:nvPr/>
          </p:nvSpPr>
          <p:spPr bwMode="auto">
            <a:xfrm>
              <a:off x="3099" y="2286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3 h 17"/>
                <a:gd name="T4" fmla="*/ 5 w 17"/>
                <a:gd name="T5" fmla="*/ 13 h 17"/>
                <a:gd name="T6" fmla="*/ 5 w 17"/>
                <a:gd name="T7" fmla="*/ 16 h 17"/>
                <a:gd name="T8" fmla="*/ 0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16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3" name="Freeform 166"/>
            <p:cNvSpPr>
              <a:spLocks/>
            </p:cNvSpPr>
            <p:nvPr/>
          </p:nvSpPr>
          <p:spPr bwMode="auto">
            <a:xfrm>
              <a:off x="3099" y="2287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0 h 17"/>
                <a:gd name="T4" fmla="*/ 0 w 1"/>
                <a:gd name="T5" fmla="*/ 16 h 17"/>
                <a:gd name="T6" fmla="*/ 0 w 1"/>
                <a:gd name="T7" fmla="*/ 16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0"/>
                  </a:move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4" name="Freeform 167"/>
            <p:cNvSpPr>
              <a:spLocks/>
            </p:cNvSpPr>
            <p:nvPr/>
          </p:nvSpPr>
          <p:spPr bwMode="auto">
            <a:xfrm>
              <a:off x="3098" y="2288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3 h 17"/>
                <a:gd name="T4" fmla="*/ 12 w 17"/>
                <a:gd name="T5" fmla="*/ 13 h 17"/>
                <a:gd name="T6" fmla="*/ 12 w 17"/>
                <a:gd name="T7" fmla="*/ 13 h 17"/>
                <a:gd name="T8" fmla="*/ 12 w 17"/>
                <a:gd name="T9" fmla="*/ 16 h 17"/>
                <a:gd name="T10" fmla="*/ 4 w 17"/>
                <a:gd name="T11" fmla="*/ 16 h 17"/>
                <a:gd name="T12" fmla="*/ 4 w 17"/>
                <a:gd name="T13" fmla="*/ 13 h 17"/>
                <a:gd name="T14" fmla="*/ 0 w 17"/>
                <a:gd name="T15" fmla="*/ 13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0"/>
                  </a:moveTo>
                  <a:lnTo>
                    <a:pt x="16" y="13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0" y="13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5" name="Freeform 168"/>
            <p:cNvSpPr>
              <a:spLocks/>
            </p:cNvSpPr>
            <p:nvPr/>
          </p:nvSpPr>
          <p:spPr bwMode="auto">
            <a:xfrm>
              <a:off x="3083" y="2267"/>
              <a:ext cx="1" cy="17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3 h 17"/>
                <a:gd name="T4" fmla="*/ 0 w 1"/>
                <a:gd name="T5" fmla="*/ 3 h 17"/>
                <a:gd name="T6" fmla="*/ 0 w 1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7"/>
                <a:gd name="T14" fmla="*/ 1 w 1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7">
                  <a:moveTo>
                    <a:pt x="0" y="16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6" name="Freeform 169"/>
            <p:cNvSpPr>
              <a:spLocks/>
            </p:cNvSpPr>
            <p:nvPr/>
          </p:nvSpPr>
          <p:spPr bwMode="auto">
            <a:xfrm>
              <a:off x="3083" y="227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1 h 17"/>
                <a:gd name="T4" fmla="*/ 16 w 17"/>
                <a:gd name="T5" fmla="*/ 11 h 17"/>
                <a:gd name="T6" fmla="*/ 16 w 17"/>
                <a:gd name="T7" fmla="*/ 6 h 17"/>
                <a:gd name="T8" fmla="*/ 12 w 17"/>
                <a:gd name="T9" fmla="*/ 6 h 17"/>
                <a:gd name="T10" fmla="*/ 12 w 17"/>
                <a:gd name="T11" fmla="*/ 2 h 17"/>
                <a:gd name="T12" fmla="*/ 8 w 17"/>
                <a:gd name="T13" fmla="*/ 2 h 17"/>
                <a:gd name="T14" fmla="*/ 8 w 17"/>
                <a:gd name="T15" fmla="*/ 2 h 17"/>
                <a:gd name="T16" fmla="*/ 4 w 17"/>
                <a:gd name="T17" fmla="*/ 2 h 17"/>
                <a:gd name="T18" fmla="*/ 4 w 17"/>
                <a:gd name="T19" fmla="*/ 0 h 17"/>
                <a:gd name="T20" fmla="*/ 0 w 17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16" y="16"/>
                  </a:moveTo>
                  <a:lnTo>
                    <a:pt x="16" y="11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7" name="Freeform 170"/>
            <p:cNvSpPr>
              <a:spLocks/>
            </p:cNvSpPr>
            <p:nvPr/>
          </p:nvSpPr>
          <p:spPr bwMode="auto">
            <a:xfrm>
              <a:off x="3109" y="2461"/>
              <a:ext cx="17" cy="68"/>
            </a:xfrm>
            <a:custGeom>
              <a:avLst/>
              <a:gdLst>
                <a:gd name="T0" fmla="*/ 3 w 17"/>
                <a:gd name="T1" fmla="*/ 67 h 68"/>
                <a:gd name="T2" fmla="*/ 3 w 17"/>
                <a:gd name="T3" fmla="*/ 64 h 68"/>
                <a:gd name="T4" fmla="*/ 0 w 17"/>
                <a:gd name="T5" fmla="*/ 63 h 68"/>
                <a:gd name="T6" fmla="*/ 0 w 17"/>
                <a:gd name="T7" fmla="*/ 50 h 68"/>
                <a:gd name="T8" fmla="*/ 3 w 17"/>
                <a:gd name="T9" fmla="*/ 49 h 68"/>
                <a:gd name="T10" fmla="*/ 3 w 17"/>
                <a:gd name="T11" fmla="*/ 39 h 68"/>
                <a:gd name="T12" fmla="*/ 3 w 17"/>
                <a:gd name="T13" fmla="*/ 38 h 68"/>
                <a:gd name="T14" fmla="*/ 3 w 17"/>
                <a:gd name="T15" fmla="*/ 30 h 68"/>
                <a:gd name="T16" fmla="*/ 6 w 17"/>
                <a:gd name="T17" fmla="*/ 29 h 68"/>
                <a:gd name="T18" fmla="*/ 6 w 17"/>
                <a:gd name="T19" fmla="*/ 23 h 68"/>
                <a:gd name="T20" fmla="*/ 9 w 17"/>
                <a:gd name="T21" fmla="*/ 21 h 68"/>
                <a:gd name="T22" fmla="*/ 9 w 17"/>
                <a:gd name="T23" fmla="*/ 15 h 68"/>
                <a:gd name="T24" fmla="*/ 12 w 17"/>
                <a:gd name="T25" fmla="*/ 14 h 68"/>
                <a:gd name="T26" fmla="*/ 12 w 17"/>
                <a:gd name="T27" fmla="*/ 10 h 68"/>
                <a:gd name="T28" fmla="*/ 12 w 17"/>
                <a:gd name="T29" fmla="*/ 8 h 68"/>
                <a:gd name="T30" fmla="*/ 12 w 17"/>
                <a:gd name="T31" fmla="*/ 3 h 68"/>
                <a:gd name="T32" fmla="*/ 16 w 17"/>
                <a:gd name="T33" fmla="*/ 2 h 68"/>
                <a:gd name="T34" fmla="*/ 16 w 17"/>
                <a:gd name="T35" fmla="*/ 0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68"/>
                <a:gd name="T56" fmla="*/ 17 w 17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68">
                  <a:moveTo>
                    <a:pt x="3" y="67"/>
                  </a:moveTo>
                  <a:lnTo>
                    <a:pt x="3" y="64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3" y="49"/>
                  </a:lnTo>
                  <a:lnTo>
                    <a:pt x="3" y="39"/>
                  </a:lnTo>
                  <a:lnTo>
                    <a:pt x="3" y="38"/>
                  </a:lnTo>
                  <a:lnTo>
                    <a:pt x="3" y="30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9" y="21"/>
                  </a:lnTo>
                  <a:lnTo>
                    <a:pt x="9" y="15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3"/>
                  </a:lnTo>
                  <a:lnTo>
                    <a:pt x="16" y="2"/>
                  </a:lnTo>
                  <a:lnTo>
                    <a:pt x="16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8" name="Freeform 171"/>
            <p:cNvSpPr>
              <a:spLocks/>
            </p:cNvSpPr>
            <p:nvPr/>
          </p:nvSpPr>
          <p:spPr bwMode="auto">
            <a:xfrm>
              <a:off x="3084" y="2234"/>
              <a:ext cx="75" cy="70"/>
            </a:xfrm>
            <a:custGeom>
              <a:avLst/>
              <a:gdLst>
                <a:gd name="T0" fmla="*/ 33 w 75"/>
                <a:gd name="T1" fmla="*/ 1 h 70"/>
                <a:gd name="T2" fmla="*/ 35 w 75"/>
                <a:gd name="T3" fmla="*/ 2 h 70"/>
                <a:gd name="T4" fmla="*/ 41 w 75"/>
                <a:gd name="T5" fmla="*/ 2 h 70"/>
                <a:gd name="T6" fmla="*/ 44 w 75"/>
                <a:gd name="T7" fmla="*/ 4 h 70"/>
                <a:gd name="T8" fmla="*/ 47 w 75"/>
                <a:gd name="T9" fmla="*/ 4 h 70"/>
                <a:gd name="T10" fmla="*/ 49 w 75"/>
                <a:gd name="T11" fmla="*/ 6 h 70"/>
                <a:gd name="T12" fmla="*/ 52 w 75"/>
                <a:gd name="T13" fmla="*/ 6 h 70"/>
                <a:gd name="T14" fmla="*/ 53 w 75"/>
                <a:gd name="T15" fmla="*/ 8 h 70"/>
                <a:gd name="T16" fmla="*/ 58 w 75"/>
                <a:gd name="T17" fmla="*/ 9 h 70"/>
                <a:gd name="T18" fmla="*/ 60 w 75"/>
                <a:gd name="T19" fmla="*/ 11 h 70"/>
                <a:gd name="T20" fmla="*/ 62 w 75"/>
                <a:gd name="T21" fmla="*/ 11 h 70"/>
                <a:gd name="T22" fmla="*/ 63 w 75"/>
                <a:gd name="T23" fmla="*/ 14 h 70"/>
                <a:gd name="T24" fmla="*/ 65 w 75"/>
                <a:gd name="T25" fmla="*/ 15 h 70"/>
                <a:gd name="T26" fmla="*/ 67 w 75"/>
                <a:gd name="T27" fmla="*/ 18 h 70"/>
                <a:gd name="T28" fmla="*/ 68 w 75"/>
                <a:gd name="T29" fmla="*/ 19 h 70"/>
                <a:gd name="T30" fmla="*/ 68 w 75"/>
                <a:gd name="T31" fmla="*/ 22 h 70"/>
                <a:gd name="T32" fmla="*/ 70 w 75"/>
                <a:gd name="T33" fmla="*/ 24 h 70"/>
                <a:gd name="T34" fmla="*/ 71 w 75"/>
                <a:gd name="T35" fmla="*/ 27 h 70"/>
                <a:gd name="T36" fmla="*/ 72 w 75"/>
                <a:gd name="T37" fmla="*/ 32 h 70"/>
                <a:gd name="T38" fmla="*/ 71 w 75"/>
                <a:gd name="T39" fmla="*/ 38 h 70"/>
                <a:gd name="T40" fmla="*/ 71 w 75"/>
                <a:gd name="T41" fmla="*/ 41 h 70"/>
                <a:gd name="T42" fmla="*/ 72 w 75"/>
                <a:gd name="T43" fmla="*/ 47 h 70"/>
                <a:gd name="T44" fmla="*/ 73 w 75"/>
                <a:gd name="T45" fmla="*/ 49 h 70"/>
                <a:gd name="T46" fmla="*/ 73 w 75"/>
                <a:gd name="T47" fmla="*/ 54 h 70"/>
                <a:gd name="T48" fmla="*/ 73 w 75"/>
                <a:gd name="T49" fmla="*/ 60 h 70"/>
                <a:gd name="T50" fmla="*/ 71 w 75"/>
                <a:gd name="T51" fmla="*/ 62 h 70"/>
                <a:gd name="T52" fmla="*/ 71 w 75"/>
                <a:gd name="T53" fmla="*/ 64 h 70"/>
                <a:gd name="T54" fmla="*/ 69 w 75"/>
                <a:gd name="T55" fmla="*/ 66 h 70"/>
                <a:gd name="T56" fmla="*/ 68 w 75"/>
                <a:gd name="T57" fmla="*/ 68 h 70"/>
                <a:gd name="T58" fmla="*/ 36 w 75"/>
                <a:gd name="T59" fmla="*/ 69 h 70"/>
                <a:gd name="T60" fmla="*/ 33 w 75"/>
                <a:gd name="T61" fmla="*/ 68 h 70"/>
                <a:gd name="T62" fmla="*/ 29 w 75"/>
                <a:gd name="T63" fmla="*/ 67 h 70"/>
                <a:gd name="T64" fmla="*/ 28 w 75"/>
                <a:gd name="T65" fmla="*/ 66 h 70"/>
                <a:gd name="T66" fmla="*/ 26 w 75"/>
                <a:gd name="T67" fmla="*/ 64 h 70"/>
                <a:gd name="T68" fmla="*/ 24 w 75"/>
                <a:gd name="T69" fmla="*/ 63 h 70"/>
                <a:gd name="T70" fmla="*/ 22 w 75"/>
                <a:gd name="T71" fmla="*/ 61 h 70"/>
                <a:gd name="T72" fmla="*/ 21 w 75"/>
                <a:gd name="T73" fmla="*/ 57 h 70"/>
                <a:gd name="T74" fmla="*/ 20 w 75"/>
                <a:gd name="T75" fmla="*/ 56 h 70"/>
                <a:gd name="T76" fmla="*/ 20 w 75"/>
                <a:gd name="T77" fmla="*/ 54 h 70"/>
                <a:gd name="T78" fmla="*/ 18 w 75"/>
                <a:gd name="T79" fmla="*/ 52 h 70"/>
                <a:gd name="T80" fmla="*/ 18 w 75"/>
                <a:gd name="T81" fmla="*/ 50 h 70"/>
                <a:gd name="T82" fmla="*/ 16 w 75"/>
                <a:gd name="T83" fmla="*/ 48 h 70"/>
                <a:gd name="T84" fmla="*/ 13 w 75"/>
                <a:gd name="T85" fmla="*/ 46 h 70"/>
                <a:gd name="T86" fmla="*/ 12 w 75"/>
                <a:gd name="T87" fmla="*/ 45 h 70"/>
                <a:gd name="T88" fmla="*/ 8 w 75"/>
                <a:gd name="T89" fmla="*/ 43 h 70"/>
                <a:gd name="T90" fmla="*/ 6 w 75"/>
                <a:gd name="T91" fmla="*/ 41 h 70"/>
                <a:gd name="T92" fmla="*/ 6 w 75"/>
                <a:gd name="T93" fmla="*/ 39 h 70"/>
                <a:gd name="T94" fmla="*/ 4 w 75"/>
                <a:gd name="T95" fmla="*/ 38 h 70"/>
                <a:gd name="T96" fmla="*/ 3 w 75"/>
                <a:gd name="T97" fmla="*/ 34 h 70"/>
                <a:gd name="T98" fmla="*/ 1 w 75"/>
                <a:gd name="T99" fmla="*/ 33 h 70"/>
                <a:gd name="T100" fmla="*/ 1 w 75"/>
                <a:gd name="T101" fmla="*/ 29 h 70"/>
                <a:gd name="T102" fmla="*/ 1 w 75"/>
                <a:gd name="T103" fmla="*/ 18 h 70"/>
                <a:gd name="T104" fmla="*/ 1 w 75"/>
                <a:gd name="T105" fmla="*/ 13 h 70"/>
                <a:gd name="T106" fmla="*/ 3 w 75"/>
                <a:gd name="T107" fmla="*/ 11 h 70"/>
                <a:gd name="T108" fmla="*/ 4 w 75"/>
                <a:gd name="T109" fmla="*/ 9 h 70"/>
                <a:gd name="T110" fmla="*/ 8 w 75"/>
                <a:gd name="T111" fmla="*/ 8 h 70"/>
                <a:gd name="T112" fmla="*/ 11 w 75"/>
                <a:gd name="T113" fmla="*/ 7 h 70"/>
                <a:gd name="T114" fmla="*/ 14 w 75"/>
                <a:gd name="T115" fmla="*/ 6 h 70"/>
                <a:gd name="T116" fmla="*/ 16 w 75"/>
                <a:gd name="T117" fmla="*/ 3 h 70"/>
                <a:gd name="T118" fmla="*/ 18 w 75"/>
                <a:gd name="T119" fmla="*/ 2 h 70"/>
                <a:gd name="T120" fmla="*/ 20 w 75"/>
                <a:gd name="T121" fmla="*/ 1 h 70"/>
                <a:gd name="T122" fmla="*/ 26 w 75"/>
                <a:gd name="T123" fmla="*/ 1 h 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"/>
                <a:gd name="T187" fmla="*/ 0 h 70"/>
                <a:gd name="T188" fmla="*/ 75 w 75"/>
                <a:gd name="T189" fmla="*/ 70 h 7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" h="70">
                  <a:moveTo>
                    <a:pt x="28" y="0"/>
                  </a:moveTo>
                  <a:lnTo>
                    <a:pt x="28" y="1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6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2" y="7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0" y="11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5" y="14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7" y="17"/>
                  </a:lnTo>
                  <a:lnTo>
                    <a:pt x="67" y="18"/>
                  </a:lnTo>
                  <a:lnTo>
                    <a:pt x="67" y="19"/>
                  </a:lnTo>
                  <a:lnTo>
                    <a:pt x="68" y="19"/>
                  </a:lnTo>
                  <a:lnTo>
                    <a:pt x="68" y="20"/>
                  </a:lnTo>
                  <a:lnTo>
                    <a:pt x="68" y="22"/>
                  </a:lnTo>
                  <a:lnTo>
                    <a:pt x="69" y="22"/>
                  </a:lnTo>
                  <a:lnTo>
                    <a:pt x="69" y="24"/>
                  </a:lnTo>
                  <a:lnTo>
                    <a:pt x="70" y="24"/>
                  </a:lnTo>
                  <a:lnTo>
                    <a:pt x="70" y="25"/>
                  </a:lnTo>
                  <a:lnTo>
                    <a:pt x="71" y="25"/>
                  </a:lnTo>
                  <a:lnTo>
                    <a:pt x="71" y="27"/>
                  </a:lnTo>
                  <a:lnTo>
                    <a:pt x="71" y="32"/>
                  </a:lnTo>
                  <a:lnTo>
                    <a:pt x="72" y="32"/>
                  </a:lnTo>
                  <a:lnTo>
                    <a:pt x="72" y="33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1" y="41"/>
                  </a:lnTo>
                  <a:lnTo>
                    <a:pt x="71" y="44"/>
                  </a:lnTo>
                  <a:lnTo>
                    <a:pt x="72" y="44"/>
                  </a:lnTo>
                  <a:lnTo>
                    <a:pt x="72" y="47"/>
                  </a:lnTo>
                  <a:lnTo>
                    <a:pt x="73" y="47"/>
                  </a:lnTo>
                  <a:lnTo>
                    <a:pt x="73" y="49"/>
                  </a:lnTo>
                  <a:lnTo>
                    <a:pt x="73" y="53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3" y="57"/>
                  </a:lnTo>
                  <a:lnTo>
                    <a:pt x="73" y="60"/>
                  </a:lnTo>
                  <a:lnTo>
                    <a:pt x="72" y="60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71" y="63"/>
                  </a:lnTo>
                  <a:lnTo>
                    <a:pt x="71" y="64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69" y="66"/>
                  </a:lnTo>
                  <a:lnTo>
                    <a:pt x="69" y="67"/>
                  </a:lnTo>
                  <a:lnTo>
                    <a:pt x="68" y="67"/>
                  </a:lnTo>
                  <a:lnTo>
                    <a:pt x="68" y="68"/>
                  </a:lnTo>
                  <a:lnTo>
                    <a:pt x="67" y="68"/>
                  </a:lnTo>
                  <a:lnTo>
                    <a:pt x="67" y="69"/>
                  </a:lnTo>
                  <a:lnTo>
                    <a:pt x="36" y="69"/>
                  </a:lnTo>
                  <a:lnTo>
                    <a:pt x="36" y="68"/>
                  </a:lnTo>
                  <a:lnTo>
                    <a:pt x="33" y="68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29" y="67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27" y="66"/>
                  </a:lnTo>
                  <a:lnTo>
                    <a:pt x="27" y="65"/>
                  </a:lnTo>
                  <a:lnTo>
                    <a:pt x="26" y="64"/>
                  </a:lnTo>
                  <a:lnTo>
                    <a:pt x="24" y="63"/>
                  </a:lnTo>
                  <a:lnTo>
                    <a:pt x="23" y="63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22" y="59"/>
                  </a:lnTo>
                  <a:lnTo>
                    <a:pt x="21" y="59"/>
                  </a:lnTo>
                  <a:lnTo>
                    <a:pt x="21" y="57"/>
                  </a:lnTo>
                  <a:lnTo>
                    <a:pt x="21" y="56"/>
                  </a:lnTo>
                  <a:lnTo>
                    <a:pt x="20" y="56"/>
                  </a:lnTo>
                  <a:lnTo>
                    <a:pt x="20" y="55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19" y="52"/>
                  </a:lnTo>
                  <a:lnTo>
                    <a:pt x="18" y="52"/>
                  </a:lnTo>
                  <a:lnTo>
                    <a:pt x="18" y="51"/>
                  </a:lnTo>
                  <a:lnTo>
                    <a:pt x="18" y="50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6" y="48"/>
                  </a:lnTo>
                  <a:lnTo>
                    <a:pt x="16" y="47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2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6" y="41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3" y="36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8"/>
                  </a:lnTo>
                  <a:lnTo>
                    <a:pt x="8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8" y="0"/>
                  </a:lnTo>
                </a:path>
              </a:pathLst>
            </a:custGeom>
            <a:solidFill>
              <a:schemeClr val="accent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69" name="Freeform 172"/>
            <p:cNvSpPr>
              <a:spLocks/>
            </p:cNvSpPr>
            <p:nvPr/>
          </p:nvSpPr>
          <p:spPr bwMode="auto">
            <a:xfrm>
              <a:off x="3083" y="2234"/>
              <a:ext cx="76" cy="73"/>
            </a:xfrm>
            <a:custGeom>
              <a:avLst/>
              <a:gdLst>
                <a:gd name="T0" fmla="*/ 69 w 76"/>
                <a:gd name="T1" fmla="*/ 71 h 73"/>
                <a:gd name="T2" fmla="*/ 70 w 76"/>
                <a:gd name="T3" fmla="*/ 69 h 73"/>
                <a:gd name="T4" fmla="*/ 72 w 76"/>
                <a:gd name="T5" fmla="*/ 67 h 73"/>
                <a:gd name="T6" fmla="*/ 73 w 76"/>
                <a:gd name="T7" fmla="*/ 64 h 73"/>
                <a:gd name="T8" fmla="*/ 74 w 76"/>
                <a:gd name="T9" fmla="*/ 59 h 73"/>
                <a:gd name="T10" fmla="*/ 74 w 76"/>
                <a:gd name="T11" fmla="*/ 51 h 73"/>
                <a:gd name="T12" fmla="*/ 73 w 76"/>
                <a:gd name="T13" fmla="*/ 46 h 73"/>
                <a:gd name="T14" fmla="*/ 72 w 76"/>
                <a:gd name="T15" fmla="*/ 40 h 73"/>
                <a:gd name="T16" fmla="*/ 73 w 76"/>
                <a:gd name="T17" fmla="*/ 33 h 73"/>
                <a:gd name="T18" fmla="*/ 72 w 76"/>
                <a:gd name="T19" fmla="*/ 26 h 73"/>
                <a:gd name="T20" fmla="*/ 70 w 76"/>
                <a:gd name="T21" fmla="*/ 23 h 73"/>
                <a:gd name="T22" fmla="*/ 69 w 76"/>
                <a:gd name="T23" fmla="*/ 20 h 73"/>
                <a:gd name="T24" fmla="*/ 68 w 76"/>
                <a:gd name="T25" fmla="*/ 17 h 73"/>
                <a:gd name="T26" fmla="*/ 66 w 76"/>
                <a:gd name="T27" fmla="*/ 15 h 73"/>
                <a:gd name="T28" fmla="*/ 64 w 76"/>
                <a:gd name="T29" fmla="*/ 14 h 73"/>
                <a:gd name="T30" fmla="*/ 63 w 76"/>
                <a:gd name="T31" fmla="*/ 12 h 73"/>
                <a:gd name="T32" fmla="*/ 61 w 76"/>
                <a:gd name="T33" fmla="*/ 11 h 73"/>
                <a:gd name="T34" fmla="*/ 58 w 76"/>
                <a:gd name="T35" fmla="*/ 10 h 73"/>
                <a:gd name="T36" fmla="*/ 56 w 76"/>
                <a:gd name="T37" fmla="*/ 9 h 73"/>
                <a:gd name="T38" fmla="*/ 53 w 76"/>
                <a:gd name="T39" fmla="*/ 7 h 73"/>
                <a:gd name="T40" fmla="*/ 50 w 76"/>
                <a:gd name="T41" fmla="*/ 6 h 73"/>
                <a:gd name="T42" fmla="*/ 46 w 76"/>
                <a:gd name="T43" fmla="*/ 4 h 73"/>
                <a:gd name="T44" fmla="*/ 42 w 76"/>
                <a:gd name="T45" fmla="*/ 3 h 73"/>
                <a:gd name="T46" fmla="*/ 37 w 76"/>
                <a:gd name="T47" fmla="*/ 2 h 73"/>
                <a:gd name="T48" fmla="*/ 28 w 76"/>
                <a:gd name="T49" fmla="*/ 1 h 73"/>
                <a:gd name="T50" fmla="*/ 23 w 76"/>
                <a:gd name="T51" fmla="*/ 1 h 73"/>
                <a:gd name="T52" fmla="*/ 19 w 76"/>
                <a:gd name="T53" fmla="*/ 2 h 73"/>
                <a:gd name="T54" fmla="*/ 17 w 76"/>
                <a:gd name="T55" fmla="*/ 3 h 73"/>
                <a:gd name="T56" fmla="*/ 14 w 76"/>
                <a:gd name="T57" fmla="*/ 5 h 73"/>
                <a:gd name="T58" fmla="*/ 12 w 76"/>
                <a:gd name="T59" fmla="*/ 7 h 73"/>
                <a:gd name="T60" fmla="*/ 9 w 76"/>
                <a:gd name="T61" fmla="*/ 8 h 73"/>
                <a:gd name="T62" fmla="*/ 6 w 76"/>
                <a:gd name="T63" fmla="*/ 9 h 73"/>
                <a:gd name="T64" fmla="*/ 4 w 76"/>
                <a:gd name="T65" fmla="*/ 10 h 73"/>
                <a:gd name="T66" fmla="*/ 2 w 76"/>
                <a:gd name="T67" fmla="*/ 13 h 73"/>
                <a:gd name="T68" fmla="*/ 1 w 76"/>
                <a:gd name="T69" fmla="*/ 18 h 73"/>
                <a:gd name="T70" fmla="*/ 1 w 76"/>
                <a:gd name="T71" fmla="*/ 32 h 73"/>
                <a:gd name="T72" fmla="*/ 2 w 76"/>
                <a:gd name="T73" fmla="*/ 34 h 73"/>
                <a:gd name="T74" fmla="*/ 3 w 76"/>
                <a:gd name="T75" fmla="*/ 36 h 73"/>
                <a:gd name="T76" fmla="*/ 5 w 76"/>
                <a:gd name="T77" fmla="*/ 39 h 73"/>
                <a:gd name="T78" fmla="*/ 6 w 76"/>
                <a:gd name="T79" fmla="*/ 41 h 73"/>
                <a:gd name="T80" fmla="*/ 7 w 76"/>
                <a:gd name="T81" fmla="*/ 43 h 73"/>
                <a:gd name="T82" fmla="*/ 9 w 76"/>
                <a:gd name="T83" fmla="*/ 45 h 73"/>
                <a:gd name="T84" fmla="*/ 12 w 76"/>
                <a:gd name="T85" fmla="*/ 47 h 73"/>
                <a:gd name="T86" fmla="*/ 14 w 76"/>
                <a:gd name="T87" fmla="*/ 48 h 73"/>
                <a:gd name="T88" fmla="*/ 17 w 76"/>
                <a:gd name="T89" fmla="*/ 50 h 73"/>
                <a:gd name="T90" fmla="*/ 18 w 76"/>
                <a:gd name="T91" fmla="*/ 52 h 73"/>
                <a:gd name="T92" fmla="*/ 19 w 76"/>
                <a:gd name="T93" fmla="*/ 55 h 73"/>
                <a:gd name="T94" fmla="*/ 20 w 76"/>
                <a:gd name="T95" fmla="*/ 58 h 73"/>
                <a:gd name="T96" fmla="*/ 22 w 76"/>
                <a:gd name="T97" fmla="*/ 61 h 73"/>
                <a:gd name="T98" fmla="*/ 23 w 76"/>
                <a:gd name="T99" fmla="*/ 63 h 73"/>
                <a:gd name="T100" fmla="*/ 25 w 76"/>
                <a:gd name="T101" fmla="*/ 65 h 73"/>
                <a:gd name="T102" fmla="*/ 26 w 76"/>
                <a:gd name="T103" fmla="*/ 67 h 73"/>
                <a:gd name="T104" fmla="*/ 27 w 76"/>
                <a:gd name="T105" fmla="*/ 68 h 73"/>
                <a:gd name="T106" fmla="*/ 30 w 76"/>
                <a:gd name="T107" fmla="*/ 69 h 73"/>
                <a:gd name="T108" fmla="*/ 34 w 76"/>
                <a:gd name="T109" fmla="*/ 71 h 73"/>
                <a:gd name="T110" fmla="*/ 55 w 76"/>
                <a:gd name="T111" fmla="*/ 72 h 7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73"/>
                <a:gd name="T170" fmla="*/ 76 w 76"/>
                <a:gd name="T171" fmla="*/ 73 h 7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73">
                  <a:moveTo>
                    <a:pt x="67" y="71"/>
                  </a:moveTo>
                  <a:lnTo>
                    <a:pt x="68" y="71"/>
                  </a:lnTo>
                  <a:lnTo>
                    <a:pt x="69" y="71"/>
                  </a:lnTo>
                  <a:lnTo>
                    <a:pt x="69" y="70"/>
                  </a:lnTo>
                  <a:lnTo>
                    <a:pt x="69" y="69"/>
                  </a:lnTo>
                  <a:lnTo>
                    <a:pt x="70" y="69"/>
                  </a:lnTo>
                  <a:lnTo>
                    <a:pt x="70" y="68"/>
                  </a:lnTo>
                  <a:lnTo>
                    <a:pt x="71" y="68"/>
                  </a:lnTo>
                  <a:lnTo>
                    <a:pt x="71" y="67"/>
                  </a:lnTo>
                  <a:lnTo>
                    <a:pt x="72" y="67"/>
                  </a:lnTo>
                  <a:lnTo>
                    <a:pt x="72" y="65"/>
                  </a:lnTo>
                  <a:lnTo>
                    <a:pt x="72" y="64"/>
                  </a:lnTo>
                  <a:lnTo>
                    <a:pt x="73" y="64"/>
                  </a:lnTo>
                  <a:lnTo>
                    <a:pt x="73" y="62"/>
                  </a:ln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6"/>
                  </a:lnTo>
                  <a:lnTo>
                    <a:pt x="75" y="55"/>
                  </a:lnTo>
                  <a:lnTo>
                    <a:pt x="74" y="55"/>
                  </a:lnTo>
                  <a:lnTo>
                    <a:pt x="74" y="51"/>
                  </a:lnTo>
                  <a:lnTo>
                    <a:pt x="74" y="50"/>
                  </a:lnTo>
                  <a:lnTo>
                    <a:pt x="74" y="49"/>
                  </a:lnTo>
                  <a:lnTo>
                    <a:pt x="73" y="48"/>
                  </a:lnTo>
                  <a:lnTo>
                    <a:pt x="73" y="46"/>
                  </a:lnTo>
                  <a:lnTo>
                    <a:pt x="72" y="45"/>
                  </a:lnTo>
                  <a:lnTo>
                    <a:pt x="72" y="42"/>
                  </a:lnTo>
                  <a:lnTo>
                    <a:pt x="72" y="40"/>
                  </a:lnTo>
                  <a:lnTo>
                    <a:pt x="72" y="39"/>
                  </a:lnTo>
                  <a:lnTo>
                    <a:pt x="72" y="34"/>
                  </a:lnTo>
                  <a:lnTo>
                    <a:pt x="73" y="34"/>
                  </a:lnTo>
                  <a:lnTo>
                    <a:pt x="73" y="33"/>
                  </a:lnTo>
                  <a:lnTo>
                    <a:pt x="72" y="33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1" y="26"/>
                  </a:lnTo>
                  <a:lnTo>
                    <a:pt x="71" y="25"/>
                  </a:lnTo>
                  <a:lnTo>
                    <a:pt x="70" y="24"/>
                  </a:lnTo>
                  <a:lnTo>
                    <a:pt x="70" y="23"/>
                  </a:lnTo>
                  <a:lnTo>
                    <a:pt x="69" y="23"/>
                  </a:lnTo>
                  <a:lnTo>
                    <a:pt x="69" y="21"/>
                  </a:lnTo>
                  <a:lnTo>
                    <a:pt x="69" y="20"/>
                  </a:lnTo>
                  <a:lnTo>
                    <a:pt x="68" y="20"/>
                  </a:lnTo>
                  <a:lnTo>
                    <a:pt x="68" y="18"/>
                  </a:lnTo>
                  <a:lnTo>
                    <a:pt x="68" y="17"/>
                  </a:lnTo>
                  <a:lnTo>
                    <a:pt x="67" y="17"/>
                  </a:lnTo>
                  <a:lnTo>
                    <a:pt x="66" y="16"/>
                  </a:lnTo>
                  <a:lnTo>
                    <a:pt x="66" y="15"/>
                  </a:lnTo>
                  <a:lnTo>
                    <a:pt x="65" y="15"/>
                  </a:lnTo>
                  <a:lnTo>
                    <a:pt x="64" y="14"/>
                  </a:lnTo>
                  <a:lnTo>
                    <a:pt x="64" y="13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61" y="12"/>
                  </a:lnTo>
                  <a:lnTo>
                    <a:pt x="61" y="11"/>
                  </a:lnTo>
                  <a:lnTo>
                    <a:pt x="60" y="10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2" y="7"/>
                  </a:lnTo>
                  <a:lnTo>
                    <a:pt x="51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6" y="1"/>
                  </a:lnTo>
                  <a:lnTo>
                    <a:pt x="34" y="1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1" y="18"/>
                  </a:lnTo>
                  <a:lnTo>
                    <a:pt x="0" y="18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4" y="37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5" y="40"/>
                  </a:lnTo>
                  <a:lnTo>
                    <a:pt x="6" y="41"/>
                  </a:lnTo>
                  <a:lnTo>
                    <a:pt x="6" y="42"/>
                  </a:lnTo>
                  <a:lnTo>
                    <a:pt x="7" y="42"/>
                  </a:lnTo>
                  <a:lnTo>
                    <a:pt x="7" y="43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9" y="45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1" y="46"/>
                  </a:lnTo>
                  <a:lnTo>
                    <a:pt x="12" y="47"/>
                  </a:lnTo>
                  <a:lnTo>
                    <a:pt x="13" y="47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6" y="49"/>
                  </a:lnTo>
                  <a:lnTo>
                    <a:pt x="16" y="50"/>
                  </a:lnTo>
                  <a:lnTo>
                    <a:pt x="17" y="50"/>
                  </a:lnTo>
                  <a:lnTo>
                    <a:pt x="17" y="51"/>
                  </a:lnTo>
                  <a:lnTo>
                    <a:pt x="18" y="52"/>
                  </a:lnTo>
                  <a:lnTo>
                    <a:pt x="19" y="52"/>
                  </a:lnTo>
                  <a:lnTo>
                    <a:pt x="19" y="54"/>
                  </a:lnTo>
                  <a:lnTo>
                    <a:pt x="19" y="55"/>
                  </a:lnTo>
                  <a:lnTo>
                    <a:pt x="20" y="56"/>
                  </a:lnTo>
                  <a:lnTo>
                    <a:pt x="20" y="57"/>
                  </a:lnTo>
                  <a:lnTo>
                    <a:pt x="20" y="58"/>
                  </a:lnTo>
                  <a:lnTo>
                    <a:pt x="21" y="59"/>
                  </a:lnTo>
                  <a:lnTo>
                    <a:pt x="22" y="60"/>
                  </a:lnTo>
                  <a:lnTo>
                    <a:pt x="22" y="61"/>
                  </a:lnTo>
                  <a:lnTo>
                    <a:pt x="22" y="63"/>
                  </a:lnTo>
                  <a:lnTo>
                    <a:pt x="23" y="63"/>
                  </a:lnTo>
                  <a:lnTo>
                    <a:pt x="24" y="63"/>
                  </a:lnTo>
                  <a:lnTo>
                    <a:pt x="24" y="65"/>
                  </a:lnTo>
                  <a:lnTo>
                    <a:pt x="25" y="65"/>
                  </a:lnTo>
                  <a:lnTo>
                    <a:pt x="25" y="66"/>
                  </a:lnTo>
                  <a:lnTo>
                    <a:pt x="26" y="66"/>
                  </a:lnTo>
                  <a:lnTo>
                    <a:pt x="26" y="67"/>
                  </a:lnTo>
                  <a:lnTo>
                    <a:pt x="27" y="67"/>
                  </a:lnTo>
                  <a:lnTo>
                    <a:pt x="27" y="68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0" y="69"/>
                  </a:lnTo>
                  <a:lnTo>
                    <a:pt x="31" y="69"/>
                  </a:lnTo>
                  <a:lnTo>
                    <a:pt x="32" y="70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6" y="71"/>
                  </a:lnTo>
                  <a:lnTo>
                    <a:pt x="55" y="71"/>
                  </a:lnTo>
                  <a:lnTo>
                    <a:pt x="55" y="72"/>
                  </a:lnTo>
                  <a:lnTo>
                    <a:pt x="64" y="72"/>
                  </a:lnTo>
                  <a:lnTo>
                    <a:pt x="64" y="71"/>
                  </a:lnTo>
                  <a:lnTo>
                    <a:pt x="67" y="71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0" name="Freeform 173"/>
            <p:cNvSpPr>
              <a:spLocks/>
            </p:cNvSpPr>
            <p:nvPr/>
          </p:nvSpPr>
          <p:spPr bwMode="auto">
            <a:xfrm>
              <a:off x="3102" y="2313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6 h 17"/>
                <a:gd name="T4" fmla="*/ 16 w 17"/>
                <a:gd name="T5" fmla="*/ 6 h 17"/>
                <a:gd name="T6" fmla="*/ 16 w 17"/>
                <a:gd name="T7" fmla="*/ 8 h 17"/>
                <a:gd name="T8" fmla="*/ 16 w 17"/>
                <a:gd name="T9" fmla="*/ 8 h 17"/>
                <a:gd name="T10" fmla="*/ 16 w 17"/>
                <a:gd name="T11" fmla="*/ 11 h 17"/>
                <a:gd name="T12" fmla="*/ 6 w 17"/>
                <a:gd name="T13" fmla="*/ 11 h 17"/>
                <a:gd name="T14" fmla="*/ 6 w 17"/>
                <a:gd name="T15" fmla="*/ 12 h 17"/>
                <a:gd name="T16" fmla="*/ 3 w 17"/>
                <a:gd name="T17" fmla="*/ 13 h 17"/>
                <a:gd name="T18" fmla="*/ 3 w 17"/>
                <a:gd name="T19" fmla="*/ 14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4 h 17"/>
                <a:gd name="T26" fmla="*/ 6 w 17"/>
                <a:gd name="T27" fmla="*/ 14 h 17"/>
                <a:gd name="T28" fmla="*/ 6 w 17"/>
                <a:gd name="T29" fmla="*/ 13 h 17"/>
                <a:gd name="T30" fmla="*/ 6 w 17"/>
                <a:gd name="T31" fmla="*/ 13 h 17"/>
                <a:gd name="T32" fmla="*/ 6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0 w 17"/>
                <a:gd name="T41" fmla="*/ 16 h 17"/>
                <a:gd name="T42" fmla="*/ 3 w 17"/>
                <a:gd name="T43" fmla="*/ 13 h 17"/>
                <a:gd name="T44" fmla="*/ 3 w 17"/>
                <a:gd name="T45" fmla="*/ 12 h 17"/>
                <a:gd name="T46" fmla="*/ 3 w 17"/>
                <a:gd name="T47" fmla="*/ 12 h 17"/>
                <a:gd name="T48" fmla="*/ 3 w 17"/>
                <a:gd name="T49" fmla="*/ 11 h 17"/>
                <a:gd name="T50" fmla="*/ 6 w 17"/>
                <a:gd name="T51" fmla="*/ 11 h 17"/>
                <a:gd name="T52" fmla="*/ 6 w 17"/>
                <a:gd name="T53" fmla="*/ 9 h 17"/>
                <a:gd name="T54" fmla="*/ 6 w 17"/>
                <a:gd name="T55" fmla="*/ 9 h 17"/>
                <a:gd name="T56" fmla="*/ 6 w 17"/>
                <a:gd name="T57" fmla="*/ 8 h 17"/>
                <a:gd name="T58" fmla="*/ 6 w 17"/>
                <a:gd name="T59" fmla="*/ 8 h 17"/>
                <a:gd name="T60" fmla="*/ 6 w 17"/>
                <a:gd name="T61" fmla="*/ 3 h 17"/>
                <a:gd name="T62" fmla="*/ 6 w 17"/>
                <a:gd name="T63" fmla="*/ 3 h 17"/>
                <a:gd name="T64" fmla="*/ 6 w 17"/>
                <a:gd name="T65" fmla="*/ 2 h 17"/>
                <a:gd name="T66" fmla="*/ 9 w 17"/>
                <a:gd name="T67" fmla="*/ 2 h 17"/>
                <a:gd name="T68" fmla="*/ 9 w 17"/>
                <a:gd name="T69" fmla="*/ 1 h 17"/>
                <a:gd name="T70" fmla="*/ 12 w 17"/>
                <a:gd name="T71" fmla="*/ 1 h 17"/>
                <a:gd name="T72" fmla="*/ 12 w 17"/>
                <a:gd name="T73" fmla="*/ 0 h 17"/>
                <a:gd name="T74" fmla="*/ 16 w 17"/>
                <a:gd name="T75" fmla="*/ 0 h 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"/>
                <a:gd name="T115" fmla="*/ 0 h 17"/>
                <a:gd name="T116" fmla="*/ 17 w 17"/>
                <a:gd name="T117" fmla="*/ 17 h 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" h="17">
                  <a:moveTo>
                    <a:pt x="16" y="0"/>
                  </a:moveTo>
                  <a:lnTo>
                    <a:pt x="16" y="6"/>
                  </a:lnTo>
                  <a:lnTo>
                    <a:pt x="16" y="8"/>
                  </a:lnTo>
                  <a:lnTo>
                    <a:pt x="16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3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6" y="0"/>
                  </a:lnTo>
                </a:path>
              </a:pathLst>
            </a:custGeom>
            <a:solidFill>
              <a:srgbClr val="F078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1" name="Freeform 174"/>
            <p:cNvSpPr>
              <a:spLocks/>
            </p:cNvSpPr>
            <p:nvPr/>
          </p:nvSpPr>
          <p:spPr bwMode="auto">
            <a:xfrm>
              <a:off x="3106" y="2322"/>
              <a:ext cx="1" cy="17"/>
            </a:xfrm>
            <a:custGeom>
              <a:avLst/>
              <a:gdLst>
                <a:gd name="T0" fmla="*/ 0 w 1"/>
                <a:gd name="T1" fmla="*/ 0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0 w 1"/>
                <a:gd name="T9" fmla="*/ 16 h 17"/>
                <a:gd name="T10" fmla="*/ 0 w 1"/>
                <a:gd name="T11" fmla="*/ 16 h 17"/>
                <a:gd name="T12" fmla="*/ 0 w 1"/>
                <a:gd name="T13" fmla="*/ 16 h 17"/>
                <a:gd name="T14" fmla="*/ 0 w 1"/>
                <a:gd name="T15" fmla="*/ 16 h 17"/>
                <a:gd name="T16" fmla="*/ 0 w 1"/>
                <a:gd name="T17" fmla="*/ 16 h 17"/>
                <a:gd name="T18" fmla="*/ 0 w 1"/>
                <a:gd name="T19" fmla="*/ 16 h 17"/>
                <a:gd name="T20" fmla="*/ 0 w 1"/>
                <a:gd name="T21" fmla="*/ 0 h 17"/>
                <a:gd name="T22" fmla="*/ 0 w 1"/>
                <a:gd name="T23" fmla="*/ 0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"/>
                <a:gd name="T37" fmla="*/ 0 h 17"/>
                <a:gd name="T38" fmla="*/ 1 w 1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" h="17">
                  <a:moveTo>
                    <a:pt x="0" y="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F078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2" name="Freeform 175"/>
            <p:cNvSpPr>
              <a:spLocks/>
            </p:cNvSpPr>
            <p:nvPr/>
          </p:nvSpPr>
          <p:spPr bwMode="auto">
            <a:xfrm>
              <a:off x="3099" y="2326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16 h 17"/>
                <a:gd name="T4" fmla="*/ 0 w 17"/>
                <a:gd name="T5" fmla="*/ 16 h 17"/>
                <a:gd name="T6" fmla="*/ 0 w 17"/>
                <a:gd name="T7" fmla="*/ 0 h 17"/>
                <a:gd name="T8" fmla="*/ 16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rgbClr val="F078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3" name="Freeform 176"/>
            <p:cNvSpPr>
              <a:spLocks/>
            </p:cNvSpPr>
            <p:nvPr/>
          </p:nvSpPr>
          <p:spPr bwMode="auto">
            <a:xfrm>
              <a:off x="3099" y="2322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2 h 17"/>
                <a:gd name="T4" fmla="*/ 16 w 17"/>
                <a:gd name="T5" fmla="*/ 2 h 17"/>
                <a:gd name="T6" fmla="*/ 16 w 17"/>
                <a:gd name="T7" fmla="*/ 2 h 17"/>
                <a:gd name="T8" fmla="*/ 12 w 17"/>
                <a:gd name="T9" fmla="*/ 2 h 17"/>
                <a:gd name="T10" fmla="*/ 12 w 17"/>
                <a:gd name="T11" fmla="*/ 4 h 17"/>
                <a:gd name="T12" fmla="*/ 8 w 17"/>
                <a:gd name="T13" fmla="*/ 4 h 17"/>
                <a:gd name="T14" fmla="*/ 8 w 17"/>
                <a:gd name="T15" fmla="*/ 6 h 17"/>
                <a:gd name="T16" fmla="*/ 4 w 17"/>
                <a:gd name="T17" fmla="*/ 6 h 17"/>
                <a:gd name="T18" fmla="*/ 4 w 17"/>
                <a:gd name="T19" fmla="*/ 9 h 17"/>
                <a:gd name="T20" fmla="*/ 4 w 17"/>
                <a:gd name="T21" fmla="*/ 9 h 17"/>
                <a:gd name="T22" fmla="*/ 4 w 17"/>
                <a:gd name="T23" fmla="*/ 11 h 17"/>
                <a:gd name="T24" fmla="*/ 0 w 17"/>
                <a:gd name="T25" fmla="*/ 11 h 17"/>
                <a:gd name="T26" fmla="*/ 0 w 17"/>
                <a:gd name="T27" fmla="*/ 16 h 17"/>
                <a:gd name="T28" fmla="*/ 16 w 17"/>
                <a:gd name="T29" fmla="*/ 0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17"/>
                <a:gd name="T47" fmla="*/ 17 w 17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17">
                  <a:moveTo>
                    <a:pt x="16" y="0"/>
                  </a:moveTo>
                  <a:lnTo>
                    <a:pt x="16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16" y="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4" name="Freeform 177"/>
            <p:cNvSpPr>
              <a:spLocks/>
            </p:cNvSpPr>
            <p:nvPr/>
          </p:nvSpPr>
          <p:spPr bwMode="auto">
            <a:xfrm>
              <a:off x="3101" y="2313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2 w 17"/>
                <a:gd name="T3" fmla="*/ 16 h 17"/>
                <a:gd name="T4" fmla="*/ 2 w 17"/>
                <a:gd name="T5" fmla="*/ 14 h 17"/>
                <a:gd name="T6" fmla="*/ 5 w 17"/>
                <a:gd name="T7" fmla="*/ 14 h 17"/>
                <a:gd name="T8" fmla="*/ 5 w 17"/>
                <a:gd name="T9" fmla="*/ 14 h 17"/>
                <a:gd name="T10" fmla="*/ 5 w 17"/>
                <a:gd name="T11" fmla="*/ 14 h 17"/>
                <a:gd name="T12" fmla="*/ 8 w 17"/>
                <a:gd name="T13" fmla="*/ 13 h 17"/>
                <a:gd name="T14" fmla="*/ 8 w 17"/>
                <a:gd name="T15" fmla="*/ 13 h 17"/>
                <a:gd name="T16" fmla="*/ 8 w 17"/>
                <a:gd name="T17" fmla="*/ 12 h 17"/>
                <a:gd name="T18" fmla="*/ 10 w 17"/>
                <a:gd name="T19" fmla="*/ 12 h 17"/>
                <a:gd name="T20" fmla="*/ 10 w 17"/>
                <a:gd name="T21" fmla="*/ 11 h 17"/>
                <a:gd name="T22" fmla="*/ 13 w 17"/>
                <a:gd name="T23" fmla="*/ 11 h 17"/>
                <a:gd name="T24" fmla="*/ 13 w 17"/>
                <a:gd name="T25" fmla="*/ 10 h 17"/>
                <a:gd name="T26" fmla="*/ 13 w 17"/>
                <a:gd name="T27" fmla="*/ 10 h 17"/>
                <a:gd name="T28" fmla="*/ 13 w 17"/>
                <a:gd name="T29" fmla="*/ 9 h 17"/>
                <a:gd name="T30" fmla="*/ 16 w 17"/>
                <a:gd name="T31" fmla="*/ 9 h 17"/>
                <a:gd name="T32" fmla="*/ 16 w 17"/>
                <a:gd name="T33" fmla="*/ 8 h 17"/>
                <a:gd name="T34" fmla="*/ 16 w 17"/>
                <a:gd name="T35" fmla="*/ 6 h 17"/>
                <a:gd name="T36" fmla="*/ 13 w 17"/>
                <a:gd name="T37" fmla="*/ 5 h 17"/>
                <a:gd name="T38" fmla="*/ 13 w 17"/>
                <a:gd name="T39" fmla="*/ 0 h 17"/>
                <a:gd name="T40" fmla="*/ 13 w 17"/>
                <a:gd name="T41" fmla="*/ 0 h 17"/>
                <a:gd name="T42" fmla="*/ 13 w 17"/>
                <a:gd name="T43" fmla="*/ 1 h 17"/>
                <a:gd name="T44" fmla="*/ 10 w 17"/>
                <a:gd name="T45" fmla="*/ 1 h 17"/>
                <a:gd name="T46" fmla="*/ 10 w 17"/>
                <a:gd name="T47" fmla="*/ 1 h 17"/>
                <a:gd name="T48" fmla="*/ 8 w 17"/>
                <a:gd name="T49" fmla="*/ 1 h 17"/>
                <a:gd name="T50" fmla="*/ 8 w 17"/>
                <a:gd name="T51" fmla="*/ 2 h 17"/>
                <a:gd name="T52" fmla="*/ 8 w 17"/>
                <a:gd name="T53" fmla="*/ 2 h 17"/>
                <a:gd name="T54" fmla="*/ 8 w 17"/>
                <a:gd name="T55" fmla="*/ 3 h 17"/>
                <a:gd name="T56" fmla="*/ 5 w 17"/>
                <a:gd name="T57" fmla="*/ 3 h 17"/>
                <a:gd name="T58" fmla="*/ 5 w 17"/>
                <a:gd name="T59" fmla="*/ 4 h 17"/>
                <a:gd name="T60" fmla="*/ 5 w 17"/>
                <a:gd name="T61" fmla="*/ 4 h 17"/>
                <a:gd name="T62" fmla="*/ 5 w 17"/>
                <a:gd name="T63" fmla="*/ 9 h 17"/>
                <a:gd name="T64" fmla="*/ 5 w 17"/>
                <a:gd name="T65" fmla="*/ 9 h 17"/>
                <a:gd name="T66" fmla="*/ 5 w 17"/>
                <a:gd name="T67" fmla="*/ 10 h 17"/>
                <a:gd name="T68" fmla="*/ 8 w 17"/>
                <a:gd name="T69" fmla="*/ 11 h 17"/>
                <a:gd name="T70" fmla="*/ 8 w 17"/>
                <a:gd name="T71" fmla="*/ 11 h 17"/>
                <a:gd name="T72" fmla="*/ 8 w 17"/>
                <a:gd name="T73" fmla="*/ 11 h 17"/>
                <a:gd name="T74" fmla="*/ 8 w 17"/>
                <a:gd name="T75" fmla="*/ 12 h 17"/>
                <a:gd name="T76" fmla="*/ 10 w 17"/>
                <a:gd name="T77" fmla="*/ 12 h 17"/>
                <a:gd name="T78" fmla="*/ 0 w 17"/>
                <a:gd name="T79" fmla="*/ 16 h 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"/>
                <a:gd name="T121" fmla="*/ 0 h 17"/>
                <a:gd name="T122" fmla="*/ 17 w 17"/>
                <a:gd name="T123" fmla="*/ 17 h 1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" h="17">
                  <a:moveTo>
                    <a:pt x="0" y="16"/>
                  </a:moveTo>
                  <a:lnTo>
                    <a:pt x="2" y="16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9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0" y="16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5" name="Freeform 178"/>
            <p:cNvSpPr>
              <a:spLocks/>
            </p:cNvSpPr>
            <p:nvPr/>
          </p:nvSpPr>
          <p:spPr bwMode="auto">
            <a:xfrm>
              <a:off x="3102" y="2311"/>
              <a:ext cx="57" cy="17"/>
            </a:xfrm>
            <a:custGeom>
              <a:avLst/>
              <a:gdLst>
                <a:gd name="T0" fmla="*/ 53 w 57"/>
                <a:gd name="T1" fmla="*/ 0 h 17"/>
                <a:gd name="T2" fmla="*/ 54 w 57"/>
                <a:gd name="T3" fmla="*/ 2 h 17"/>
                <a:gd name="T4" fmla="*/ 55 w 57"/>
                <a:gd name="T5" fmla="*/ 3 h 17"/>
                <a:gd name="T6" fmla="*/ 55 w 57"/>
                <a:gd name="T7" fmla="*/ 4 h 17"/>
                <a:gd name="T8" fmla="*/ 56 w 57"/>
                <a:gd name="T9" fmla="*/ 6 h 17"/>
                <a:gd name="T10" fmla="*/ 55 w 57"/>
                <a:gd name="T11" fmla="*/ 6 h 17"/>
                <a:gd name="T12" fmla="*/ 54 w 57"/>
                <a:gd name="T13" fmla="*/ 7 h 17"/>
                <a:gd name="T14" fmla="*/ 53 w 57"/>
                <a:gd name="T15" fmla="*/ 7 h 17"/>
                <a:gd name="T16" fmla="*/ 51 w 57"/>
                <a:gd name="T17" fmla="*/ 8 h 17"/>
                <a:gd name="T18" fmla="*/ 50 w 57"/>
                <a:gd name="T19" fmla="*/ 8 h 17"/>
                <a:gd name="T20" fmla="*/ 48 w 57"/>
                <a:gd name="T21" fmla="*/ 9 h 17"/>
                <a:gd name="T22" fmla="*/ 46 w 57"/>
                <a:gd name="T23" fmla="*/ 9 h 17"/>
                <a:gd name="T24" fmla="*/ 43 w 57"/>
                <a:gd name="T25" fmla="*/ 10 h 17"/>
                <a:gd name="T26" fmla="*/ 41 w 57"/>
                <a:gd name="T27" fmla="*/ 11 h 17"/>
                <a:gd name="T28" fmla="*/ 37 w 57"/>
                <a:gd name="T29" fmla="*/ 11 h 17"/>
                <a:gd name="T30" fmla="*/ 33 w 57"/>
                <a:gd name="T31" fmla="*/ 12 h 17"/>
                <a:gd name="T32" fmla="*/ 26 w 57"/>
                <a:gd name="T33" fmla="*/ 12 h 17"/>
                <a:gd name="T34" fmla="*/ 15 w 57"/>
                <a:gd name="T35" fmla="*/ 13 h 17"/>
                <a:gd name="T36" fmla="*/ 11 w 57"/>
                <a:gd name="T37" fmla="*/ 13 h 17"/>
                <a:gd name="T38" fmla="*/ 8 w 57"/>
                <a:gd name="T39" fmla="*/ 14 h 17"/>
                <a:gd name="T40" fmla="*/ 6 w 57"/>
                <a:gd name="T41" fmla="*/ 16 h 17"/>
                <a:gd name="T42" fmla="*/ 2 w 57"/>
                <a:gd name="T43" fmla="*/ 16 h 17"/>
                <a:gd name="T44" fmla="*/ 0 w 57"/>
                <a:gd name="T45" fmla="*/ 16 h 17"/>
                <a:gd name="T46" fmla="*/ 2 w 57"/>
                <a:gd name="T47" fmla="*/ 13 h 17"/>
                <a:gd name="T48" fmla="*/ 5 w 57"/>
                <a:gd name="T49" fmla="*/ 12 h 17"/>
                <a:gd name="T50" fmla="*/ 5 w 57"/>
                <a:gd name="T51" fmla="*/ 11 h 17"/>
                <a:gd name="T52" fmla="*/ 6 w 57"/>
                <a:gd name="T53" fmla="*/ 10 h 17"/>
                <a:gd name="T54" fmla="*/ 7 w 57"/>
                <a:gd name="T55" fmla="*/ 9 h 17"/>
                <a:gd name="T56" fmla="*/ 9 w 57"/>
                <a:gd name="T57" fmla="*/ 8 h 17"/>
                <a:gd name="T58" fmla="*/ 11 w 57"/>
                <a:gd name="T59" fmla="*/ 7 h 17"/>
                <a:gd name="T60" fmla="*/ 13 w 57"/>
                <a:gd name="T61" fmla="*/ 6 h 17"/>
                <a:gd name="T62" fmla="*/ 16 w 57"/>
                <a:gd name="T63" fmla="*/ 5 h 17"/>
                <a:gd name="T64" fmla="*/ 18 w 57"/>
                <a:gd name="T65" fmla="*/ 5 h 17"/>
                <a:gd name="T66" fmla="*/ 19 w 57"/>
                <a:gd name="T67" fmla="*/ 4 h 17"/>
                <a:gd name="T68" fmla="*/ 21 w 57"/>
                <a:gd name="T69" fmla="*/ 3 h 17"/>
                <a:gd name="T70" fmla="*/ 24 w 57"/>
                <a:gd name="T71" fmla="*/ 3 h 17"/>
                <a:gd name="T72" fmla="*/ 26 w 57"/>
                <a:gd name="T73" fmla="*/ 2 h 17"/>
                <a:gd name="T74" fmla="*/ 29 w 57"/>
                <a:gd name="T75" fmla="*/ 2 h 17"/>
                <a:gd name="T76" fmla="*/ 48 w 57"/>
                <a:gd name="T77" fmla="*/ 1 h 17"/>
                <a:gd name="T78" fmla="*/ 51 w 57"/>
                <a:gd name="T79" fmla="*/ 0 h 17"/>
                <a:gd name="T80" fmla="*/ 53 w 57"/>
                <a:gd name="T81" fmla="*/ 0 h 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7"/>
                <a:gd name="T124" fmla="*/ 0 h 17"/>
                <a:gd name="T125" fmla="*/ 57 w 57"/>
                <a:gd name="T126" fmla="*/ 17 h 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7" h="17">
                  <a:moveTo>
                    <a:pt x="53" y="0"/>
                  </a:moveTo>
                  <a:lnTo>
                    <a:pt x="53" y="0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5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3" y="7"/>
                  </a:lnTo>
                  <a:lnTo>
                    <a:pt x="51" y="7"/>
                  </a:lnTo>
                  <a:lnTo>
                    <a:pt x="51" y="8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1" y="10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26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3" y="0"/>
                  </a:lnTo>
                </a:path>
              </a:pathLst>
            </a:custGeom>
            <a:solidFill>
              <a:srgbClr val="0000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6" name="Freeform 179"/>
            <p:cNvSpPr>
              <a:spLocks/>
            </p:cNvSpPr>
            <p:nvPr/>
          </p:nvSpPr>
          <p:spPr bwMode="auto">
            <a:xfrm>
              <a:off x="3099" y="2311"/>
              <a:ext cx="60" cy="18"/>
            </a:xfrm>
            <a:custGeom>
              <a:avLst/>
              <a:gdLst>
                <a:gd name="T0" fmla="*/ 58 w 60"/>
                <a:gd name="T1" fmla="*/ 6 h 18"/>
                <a:gd name="T2" fmla="*/ 57 w 60"/>
                <a:gd name="T3" fmla="*/ 6 h 18"/>
                <a:gd name="T4" fmla="*/ 55 w 60"/>
                <a:gd name="T5" fmla="*/ 7 h 18"/>
                <a:gd name="T6" fmla="*/ 54 w 60"/>
                <a:gd name="T7" fmla="*/ 8 h 18"/>
                <a:gd name="T8" fmla="*/ 53 w 60"/>
                <a:gd name="T9" fmla="*/ 8 h 18"/>
                <a:gd name="T10" fmla="*/ 52 w 60"/>
                <a:gd name="T11" fmla="*/ 9 h 18"/>
                <a:gd name="T12" fmla="*/ 49 w 60"/>
                <a:gd name="T13" fmla="*/ 9 h 18"/>
                <a:gd name="T14" fmla="*/ 47 w 60"/>
                <a:gd name="T15" fmla="*/ 10 h 18"/>
                <a:gd name="T16" fmla="*/ 44 w 60"/>
                <a:gd name="T17" fmla="*/ 11 h 18"/>
                <a:gd name="T18" fmla="*/ 41 w 60"/>
                <a:gd name="T19" fmla="*/ 12 h 18"/>
                <a:gd name="T20" fmla="*/ 36 w 60"/>
                <a:gd name="T21" fmla="*/ 12 h 18"/>
                <a:gd name="T22" fmla="*/ 29 w 60"/>
                <a:gd name="T23" fmla="*/ 13 h 18"/>
                <a:gd name="T24" fmla="*/ 18 w 60"/>
                <a:gd name="T25" fmla="*/ 14 h 18"/>
                <a:gd name="T26" fmla="*/ 16 w 60"/>
                <a:gd name="T27" fmla="*/ 14 h 18"/>
                <a:gd name="T28" fmla="*/ 13 w 60"/>
                <a:gd name="T29" fmla="*/ 14 h 18"/>
                <a:gd name="T30" fmla="*/ 10 w 60"/>
                <a:gd name="T31" fmla="*/ 15 h 18"/>
                <a:gd name="T32" fmla="*/ 7 w 60"/>
                <a:gd name="T33" fmla="*/ 16 h 18"/>
                <a:gd name="T34" fmla="*/ 4 w 60"/>
                <a:gd name="T35" fmla="*/ 16 h 18"/>
                <a:gd name="T36" fmla="*/ 1 w 60"/>
                <a:gd name="T37" fmla="*/ 17 h 18"/>
                <a:gd name="T38" fmla="*/ 1 w 60"/>
                <a:gd name="T39" fmla="*/ 17 h 18"/>
                <a:gd name="T40" fmla="*/ 3 w 60"/>
                <a:gd name="T41" fmla="*/ 16 h 18"/>
                <a:gd name="T42" fmla="*/ 4 w 60"/>
                <a:gd name="T43" fmla="*/ 16 h 18"/>
                <a:gd name="T44" fmla="*/ 5 w 60"/>
                <a:gd name="T45" fmla="*/ 15 h 18"/>
                <a:gd name="T46" fmla="*/ 7 w 60"/>
                <a:gd name="T47" fmla="*/ 13 h 18"/>
                <a:gd name="T48" fmla="*/ 7 w 60"/>
                <a:gd name="T49" fmla="*/ 12 h 18"/>
                <a:gd name="T50" fmla="*/ 8 w 60"/>
                <a:gd name="T51" fmla="*/ 11 h 18"/>
                <a:gd name="T52" fmla="*/ 9 w 60"/>
                <a:gd name="T53" fmla="*/ 9 h 18"/>
                <a:gd name="T54" fmla="*/ 10 w 60"/>
                <a:gd name="T55" fmla="*/ 9 h 18"/>
                <a:gd name="T56" fmla="*/ 11 w 60"/>
                <a:gd name="T57" fmla="*/ 8 h 18"/>
                <a:gd name="T58" fmla="*/ 12 w 60"/>
                <a:gd name="T59" fmla="*/ 8 h 18"/>
                <a:gd name="T60" fmla="*/ 13 w 60"/>
                <a:gd name="T61" fmla="*/ 7 h 18"/>
                <a:gd name="T62" fmla="*/ 15 w 60"/>
                <a:gd name="T63" fmla="*/ 6 h 18"/>
                <a:gd name="T64" fmla="*/ 16 w 60"/>
                <a:gd name="T65" fmla="*/ 6 h 18"/>
                <a:gd name="T66" fmla="*/ 18 w 60"/>
                <a:gd name="T67" fmla="*/ 5 h 18"/>
                <a:gd name="T68" fmla="*/ 20 w 60"/>
                <a:gd name="T69" fmla="*/ 5 h 18"/>
                <a:gd name="T70" fmla="*/ 21 w 60"/>
                <a:gd name="T71" fmla="*/ 4 h 18"/>
                <a:gd name="T72" fmla="*/ 23 w 60"/>
                <a:gd name="T73" fmla="*/ 3 h 18"/>
                <a:gd name="T74" fmla="*/ 26 w 60"/>
                <a:gd name="T75" fmla="*/ 3 h 18"/>
                <a:gd name="T76" fmla="*/ 28 w 60"/>
                <a:gd name="T77" fmla="*/ 2 h 18"/>
                <a:gd name="T78" fmla="*/ 31 w 60"/>
                <a:gd name="T79" fmla="*/ 1 h 18"/>
                <a:gd name="T80" fmla="*/ 50 w 60"/>
                <a:gd name="T81" fmla="*/ 1 h 18"/>
                <a:gd name="T82" fmla="*/ 54 w 60"/>
                <a:gd name="T83" fmla="*/ 1 h 18"/>
                <a:gd name="T84" fmla="*/ 54 w 60"/>
                <a:gd name="T85" fmla="*/ 0 h 18"/>
                <a:gd name="T86" fmla="*/ 55 w 60"/>
                <a:gd name="T87" fmla="*/ 1 h 18"/>
                <a:gd name="T88" fmla="*/ 57 w 60"/>
                <a:gd name="T89" fmla="*/ 2 h 18"/>
                <a:gd name="T90" fmla="*/ 58 w 60"/>
                <a:gd name="T91" fmla="*/ 3 h 18"/>
                <a:gd name="T92" fmla="*/ 58 w 60"/>
                <a:gd name="T93" fmla="*/ 5 h 18"/>
                <a:gd name="T94" fmla="*/ 59 w 60"/>
                <a:gd name="T95" fmla="*/ 6 h 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0"/>
                <a:gd name="T145" fmla="*/ 0 h 18"/>
                <a:gd name="T146" fmla="*/ 60 w 60"/>
                <a:gd name="T147" fmla="*/ 18 h 1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0" h="18">
                  <a:moveTo>
                    <a:pt x="59" y="6"/>
                  </a:moveTo>
                  <a:lnTo>
                    <a:pt x="58" y="6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2" y="9"/>
                  </a:lnTo>
                  <a:lnTo>
                    <a:pt x="51" y="9"/>
                  </a:lnTo>
                  <a:lnTo>
                    <a:pt x="49" y="9"/>
                  </a:lnTo>
                  <a:lnTo>
                    <a:pt x="49" y="10"/>
                  </a:lnTo>
                  <a:lnTo>
                    <a:pt x="47" y="10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3" y="12"/>
                  </a:lnTo>
                  <a:lnTo>
                    <a:pt x="41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5" y="13"/>
                  </a:lnTo>
                  <a:lnTo>
                    <a:pt x="29" y="13"/>
                  </a:lnTo>
                  <a:lnTo>
                    <a:pt x="28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50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6"/>
                  </a:lnTo>
                </a:path>
              </a:pathLst>
            </a:custGeom>
            <a:solidFill>
              <a:srgbClr val="438E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7" name="Freeform 180"/>
            <p:cNvSpPr>
              <a:spLocks/>
            </p:cNvSpPr>
            <p:nvPr/>
          </p:nvSpPr>
          <p:spPr bwMode="auto">
            <a:xfrm>
              <a:off x="3083" y="2329"/>
              <a:ext cx="54" cy="26"/>
            </a:xfrm>
            <a:custGeom>
              <a:avLst/>
              <a:gdLst>
                <a:gd name="T0" fmla="*/ 13 w 54"/>
                <a:gd name="T1" fmla="*/ 1 h 26"/>
                <a:gd name="T2" fmla="*/ 17 w 54"/>
                <a:gd name="T3" fmla="*/ 2 h 26"/>
                <a:gd name="T4" fmla="*/ 19 w 54"/>
                <a:gd name="T5" fmla="*/ 2 h 26"/>
                <a:gd name="T6" fmla="*/ 21 w 54"/>
                <a:gd name="T7" fmla="*/ 2 h 26"/>
                <a:gd name="T8" fmla="*/ 23 w 54"/>
                <a:gd name="T9" fmla="*/ 3 h 26"/>
                <a:gd name="T10" fmla="*/ 24 w 54"/>
                <a:gd name="T11" fmla="*/ 4 h 26"/>
                <a:gd name="T12" fmla="*/ 26 w 54"/>
                <a:gd name="T13" fmla="*/ 4 h 26"/>
                <a:gd name="T14" fmla="*/ 27 w 54"/>
                <a:gd name="T15" fmla="*/ 5 h 26"/>
                <a:gd name="T16" fmla="*/ 28 w 54"/>
                <a:gd name="T17" fmla="*/ 6 h 26"/>
                <a:gd name="T18" fmla="*/ 29 w 54"/>
                <a:gd name="T19" fmla="*/ 6 h 26"/>
                <a:gd name="T20" fmla="*/ 31 w 54"/>
                <a:gd name="T21" fmla="*/ 7 h 26"/>
                <a:gd name="T22" fmla="*/ 32 w 54"/>
                <a:gd name="T23" fmla="*/ 7 h 26"/>
                <a:gd name="T24" fmla="*/ 34 w 54"/>
                <a:gd name="T25" fmla="*/ 8 h 26"/>
                <a:gd name="T26" fmla="*/ 36 w 54"/>
                <a:gd name="T27" fmla="*/ 9 h 26"/>
                <a:gd name="T28" fmla="*/ 37 w 54"/>
                <a:gd name="T29" fmla="*/ 10 h 26"/>
                <a:gd name="T30" fmla="*/ 39 w 54"/>
                <a:gd name="T31" fmla="*/ 11 h 26"/>
                <a:gd name="T32" fmla="*/ 40 w 54"/>
                <a:gd name="T33" fmla="*/ 12 h 26"/>
                <a:gd name="T34" fmla="*/ 41 w 54"/>
                <a:gd name="T35" fmla="*/ 14 h 26"/>
                <a:gd name="T36" fmla="*/ 43 w 54"/>
                <a:gd name="T37" fmla="*/ 15 h 26"/>
                <a:gd name="T38" fmla="*/ 44 w 54"/>
                <a:gd name="T39" fmla="*/ 16 h 26"/>
                <a:gd name="T40" fmla="*/ 45 w 54"/>
                <a:gd name="T41" fmla="*/ 17 h 26"/>
                <a:gd name="T42" fmla="*/ 48 w 54"/>
                <a:gd name="T43" fmla="*/ 18 h 26"/>
                <a:gd name="T44" fmla="*/ 50 w 54"/>
                <a:gd name="T45" fmla="*/ 20 h 26"/>
                <a:gd name="T46" fmla="*/ 51 w 54"/>
                <a:gd name="T47" fmla="*/ 22 h 26"/>
                <a:gd name="T48" fmla="*/ 52 w 54"/>
                <a:gd name="T49" fmla="*/ 22 h 26"/>
                <a:gd name="T50" fmla="*/ 53 w 54"/>
                <a:gd name="T51" fmla="*/ 24 h 26"/>
                <a:gd name="T52" fmla="*/ 40 w 54"/>
                <a:gd name="T53" fmla="*/ 25 h 26"/>
                <a:gd name="T54" fmla="*/ 39 w 54"/>
                <a:gd name="T55" fmla="*/ 23 h 26"/>
                <a:gd name="T56" fmla="*/ 37 w 54"/>
                <a:gd name="T57" fmla="*/ 22 h 26"/>
                <a:gd name="T58" fmla="*/ 36 w 54"/>
                <a:gd name="T59" fmla="*/ 20 h 26"/>
                <a:gd name="T60" fmla="*/ 35 w 54"/>
                <a:gd name="T61" fmla="*/ 19 h 26"/>
                <a:gd name="T62" fmla="*/ 34 w 54"/>
                <a:gd name="T63" fmla="*/ 18 h 26"/>
                <a:gd name="T64" fmla="*/ 33 w 54"/>
                <a:gd name="T65" fmla="*/ 17 h 26"/>
                <a:gd name="T66" fmla="*/ 31 w 54"/>
                <a:gd name="T67" fmla="*/ 16 h 26"/>
                <a:gd name="T68" fmla="*/ 30 w 54"/>
                <a:gd name="T69" fmla="*/ 16 h 26"/>
                <a:gd name="T70" fmla="*/ 27 w 54"/>
                <a:gd name="T71" fmla="*/ 14 h 26"/>
                <a:gd name="T72" fmla="*/ 26 w 54"/>
                <a:gd name="T73" fmla="*/ 13 h 26"/>
                <a:gd name="T74" fmla="*/ 25 w 54"/>
                <a:gd name="T75" fmla="*/ 12 h 26"/>
                <a:gd name="T76" fmla="*/ 23 w 54"/>
                <a:gd name="T77" fmla="*/ 12 h 26"/>
                <a:gd name="T78" fmla="*/ 22 w 54"/>
                <a:gd name="T79" fmla="*/ 11 h 26"/>
                <a:gd name="T80" fmla="*/ 21 w 54"/>
                <a:gd name="T81" fmla="*/ 10 h 26"/>
                <a:gd name="T82" fmla="*/ 20 w 54"/>
                <a:gd name="T83" fmla="*/ 10 h 26"/>
                <a:gd name="T84" fmla="*/ 17 w 54"/>
                <a:gd name="T85" fmla="*/ 9 h 26"/>
                <a:gd name="T86" fmla="*/ 16 w 54"/>
                <a:gd name="T87" fmla="*/ 9 h 26"/>
                <a:gd name="T88" fmla="*/ 15 w 54"/>
                <a:gd name="T89" fmla="*/ 8 h 26"/>
                <a:gd name="T90" fmla="*/ 13 w 54"/>
                <a:gd name="T91" fmla="*/ 7 h 26"/>
                <a:gd name="T92" fmla="*/ 12 w 54"/>
                <a:gd name="T93" fmla="*/ 7 h 26"/>
                <a:gd name="T94" fmla="*/ 9 w 54"/>
                <a:gd name="T95" fmla="*/ 6 h 26"/>
                <a:gd name="T96" fmla="*/ 7 w 54"/>
                <a:gd name="T97" fmla="*/ 6 h 26"/>
                <a:gd name="T98" fmla="*/ 6 w 54"/>
                <a:gd name="T99" fmla="*/ 5 h 26"/>
                <a:gd name="T100" fmla="*/ 4 w 54"/>
                <a:gd name="T101" fmla="*/ 4 h 26"/>
                <a:gd name="T102" fmla="*/ 2 w 54"/>
                <a:gd name="T103" fmla="*/ 4 h 26"/>
                <a:gd name="T104" fmla="*/ 0 w 54"/>
                <a:gd name="T105" fmla="*/ 2 h 26"/>
                <a:gd name="T106" fmla="*/ 3 w 54"/>
                <a:gd name="T107" fmla="*/ 2 h 26"/>
                <a:gd name="T108" fmla="*/ 5 w 54"/>
                <a:gd name="T109" fmla="*/ 2 h 26"/>
                <a:gd name="T110" fmla="*/ 7 w 54"/>
                <a:gd name="T111" fmla="*/ 1 h 26"/>
                <a:gd name="T112" fmla="*/ 9 w 54"/>
                <a:gd name="T113" fmla="*/ 0 h 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4"/>
                <a:gd name="T172" fmla="*/ 0 h 26"/>
                <a:gd name="T173" fmla="*/ 54 w 54"/>
                <a:gd name="T174" fmla="*/ 26 h 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4" h="26">
                  <a:moveTo>
                    <a:pt x="13" y="0"/>
                  </a:moveTo>
                  <a:lnTo>
                    <a:pt x="13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31" y="6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9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7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5"/>
                  </a:lnTo>
                  <a:lnTo>
                    <a:pt x="44" y="16"/>
                  </a:lnTo>
                  <a:lnTo>
                    <a:pt x="45" y="17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20"/>
                  </a:lnTo>
                  <a:lnTo>
                    <a:pt x="50" y="20"/>
                  </a:lnTo>
                  <a:lnTo>
                    <a:pt x="50" y="21"/>
                  </a:lnTo>
                  <a:lnTo>
                    <a:pt x="51" y="22"/>
                  </a:lnTo>
                  <a:lnTo>
                    <a:pt x="52" y="22"/>
                  </a:lnTo>
                  <a:lnTo>
                    <a:pt x="52" y="23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40" y="25"/>
                  </a:lnTo>
                  <a:lnTo>
                    <a:pt x="40" y="23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6" y="20"/>
                  </a:lnTo>
                  <a:lnTo>
                    <a:pt x="35" y="19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33" y="17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0" y="16"/>
                  </a:lnTo>
                  <a:lnTo>
                    <a:pt x="29" y="15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3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0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8" name="Freeform 181"/>
            <p:cNvSpPr>
              <a:spLocks/>
            </p:cNvSpPr>
            <p:nvPr/>
          </p:nvSpPr>
          <p:spPr bwMode="auto">
            <a:xfrm>
              <a:off x="3082" y="2329"/>
              <a:ext cx="55" cy="29"/>
            </a:xfrm>
            <a:custGeom>
              <a:avLst/>
              <a:gdLst>
                <a:gd name="T0" fmla="*/ 13 w 55"/>
                <a:gd name="T1" fmla="*/ 1 h 29"/>
                <a:gd name="T2" fmla="*/ 17 w 55"/>
                <a:gd name="T3" fmla="*/ 1 h 29"/>
                <a:gd name="T4" fmla="*/ 19 w 55"/>
                <a:gd name="T5" fmla="*/ 2 h 29"/>
                <a:gd name="T6" fmla="*/ 21 w 55"/>
                <a:gd name="T7" fmla="*/ 3 h 29"/>
                <a:gd name="T8" fmla="*/ 23 w 55"/>
                <a:gd name="T9" fmla="*/ 3 h 29"/>
                <a:gd name="T10" fmla="*/ 25 w 55"/>
                <a:gd name="T11" fmla="*/ 4 h 29"/>
                <a:gd name="T12" fmla="*/ 26 w 55"/>
                <a:gd name="T13" fmla="*/ 4 h 29"/>
                <a:gd name="T14" fmla="*/ 27 w 55"/>
                <a:gd name="T15" fmla="*/ 5 h 29"/>
                <a:gd name="T16" fmla="*/ 29 w 55"/>
                <a:gd name="T17" fmla="*/ 6 h 29"/>
                <a:gd name="T18" fmla="*/ 30 w 55"/>
                <a:gd name="T19" fmla="*/ 7 h 29"/>
                <a:gd name="T20" fmla="*/ 31 w 55"/>
                <a:gd name="T21" fmla="*/ 7 h 29"/>
                <a:gd name="T22" fmla="*/ 33 w 55"/>
                <a:gd name="T23" fmla="*/ 8 h 29"/>
                <a:gd name="T24" fmla="*/ 34 w 55"/>
                <a:gd name="T25" fmla="*/ 9 h 29"/>
                <a:gd name="T26" fmla="*/ 36 w 55"/>
                <a:gd name="T27" fmla="*/ 10 h 29"/>
                <a:gd name="T28" fmla="*/ 38 w 55"/>
                <a:gd name="T29" fmla="*/ 11 h 29"/>
                <a:gd name="T30" fmla="*/ 42 w 55"/>
                <a:gd name="T31" fmla="*/ 14 h 29"/>
                <a:gd name="T32" fmla="*/ 45 w 55"/>
                <a:gd name="T33" fmla="*/ 17 h 29"/>
                <a:gd name="T34" fmla="*/ 48 w 55"/>
                <a:gd name="T35" fmla="*/ 20 h 29"/>
                <a:gd name="T36" fmla="*/ 49 w 55"/>
                <a:gd name="T37" fmla="*/ 21 h 29"/>
                <a:gd name="T38" fmla="*/ 53 w 55"/>
                <a:gd name="T39" fmla="*/ 25 h 29"/>
                <a:gd name="T40" fmla="*/ 54 w 55"/>
                <a:gd name="T41" fmla="*/ 27 h 29"/>
                <a:gd name="T42" fmla="*/ 42 w 55"/>
                <a:gd name="T43" fmla="*/ 28 h 29"/>
                <a:gd name="T44" fmla="*/ 41 w 55"/>
                <a:gd name="T45" fmla="*/ 27 h 29"/>
                <a:gd name="T46" fmla="*/ 39 w 55"/>
                <a:gd name="T47" fmla="*/ 24 h 29"/>
                <a:gd name="T48" fmla="*/ 38 w 55"/>
                <a:gd name="T49" fmla="*/ 24 h 29"/>
                <a:gd name="T50" fmla="*/ 35 w 55"/>
                <a:gd name="T51" fmla="*/ 21 h 29"/>
                <a:gd name="T52" fmla="*/ 34 w 55"/>
                <a:gd name="T53" fmla="*/ 19 h 29"/>
                <a:gd name="T54" fmla="*/ 31 w 55"/>
                <a:gd name="T55" fmla="*/ 18 h 29"/>
                <a:gd name="T56" fmla="*/ 30 w 55"/>
                <a:gd name="T57" fmla="*/ 16 h 29"/>
                <a:gd name="T58" fmla="*/ 28 w 55"/>
                <a:gd name="T59" fmla="*/ 15 h 29"/>
                <a:gd name="T60" fmla="*/ 26 w 55"/>
                <a:gd name="T61" fmla="*/ 14 h 29"/>
                <a:gd name="T62" fmla="*/ 25 w 55"/>
                <a:gd name="T63" fmla="*/ 13 h 29"/>
                <a:gd name="T64" fmla="*/ 23 w 55"/>
                <a:gd name="T65" fmla="*/ 13 h 29"/>
                <a:gd name="T66" fmla="*/ 22 w 55"/>
                <a:gd name="T67" fmla="*/ 12 h 29"/>
                <a:gd name="T68" fmla="*/ 21 w 55"/>
                <a:gd name="T69" fmla="*/ 11 h 29"/>
                <a:gd name="T70" fmla="*/ 19 w 55"/>
                <a:gd name="T71" fmla="*/ 11 h 29"/>
                <a:gd name="T72" fmla="*/ 17 w 55"/>
                <a:gd name="T73" fmla="*/ 10 h 29"/>
                <a:gd name="T74" fmla="*/ 16 w 55"/>
                <a:gd name="T75" fmla="*/ 10 h 29"/>
                <a:gd name="T76" fmla="*/ 13 w 55"/>
                <a:gd name="T77" fmla="*/ 9 h 29"/>
                <a:gd name="T78" fmla="*/ 12 w 55"/>
                <a:gd name="T79" fmla="*/ 8 h 29"/>
                <a:gd name="T80" fmla="*/ 10 w 55"/>
                <a:gd name="T81" fmla="*/ 7 h 29"/>
                <a:gd name="T82" fmla="*/ 9 w 55"/>
                <a:gd name="T83" fmla="*/ 7 h 29"/>
                <a:gd name="T84" fmla="*/ 7 w 55"/>
                <a:gd name="T85" fmla="*/ 6 h 29"/>
                <a:gd name="T86" fmla="*/ 5 w 55"/>
                <a:gd name="T87" fmla="*/ 5 h 29"/>
                <a:gd name="T88" fmla="*/ 3 w 55"/>
                <a:gd name="T89" fmla="*/ 4 h 29"/>
                <a:gd name="T90" fmla="*/ 1 w 55"/>
                <a:gd name="T91" fmla="*/ 4 h 29"/>
                <a:gd name="T92" fmla="*/ 0 w 55"/>
                <a:gd name="T93" fmla="*/ 3 h 29"/>
                <a:gd name="T94" fmla="*/ 12 w 55"/>
                <a:gd name="T95" fmla="*/ 1 h 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"/>
                <a:gd name="T145" fmla="*/ 0 h 29"/>
                <a:gd name="T146" fmla="*/ 55 w 55"/>
                <a:gd name="T147" fmla="*/ 29 h 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" h="29">
                  <a:moveTo>
                    <a:pt x="12" y="1"/>
                  </a:moveTo>
                  <a:lnTo>
                    <a:pt x="13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2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6" y="10"/>
                  </a:lnTo>
                  <a:lnTo>
                    <a:pt x="38" y="11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53" y="25"/>
                  </a:lnTo>
                  <a:lnTo>
                    <a:pt x="53" y="26"/>
                  </a:lnTo>
                  <a:lnTo>
                    <a:pt x="54" y="27"/>
                  </a:lnTo>
                  <a:lnTo>
                    <a:pt x="41" y="28"/>
                  </a:lnTo>
                  <a:lnTo>
                    <a:pt x="42" y="28"/>
                  </a:lnTo>
                  <a:lnTo>
                    <a:pt x="42" y="27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39" y="24"/>
                  </a:lnTo>
                  <a:lnTo>
                    <a:pt x="38" y="24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5" y="20"/>
                  </a:lnTo>
                  <a:lnTo>
                    <a:pt x="34" y="19"/>
                  </a:lnTo>
                  <a:lnTo>
                    <a:pt x="33" y="19"/>
                  </a:lnTo>
                  <a:lnTo>
                    <a:pt x="31" y="18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8" y="15"/>
                  </a:lnTo>
                  <a:lnTo>
                    <a:pt x="27" y="15"/>
                  </a:lnTo>
                  <a:lnTo>
                    <a:pt x="26" y="14"/>
                  </a:lnTo>
                  <a:lnTo>
                    <a:pt x="25" y="14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6" y="10"/>
                  </a:lnTo>
                  <a:lnTo>
                    <a:pt x="15" y="10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0" y="7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2" y="0"/>
                  </a:lnTo>
                  <a:lnTo>
                    <a:pt x="12" y="1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79" name="Freeform 182"/>
            <p:cNvSpPr>
              <a:spLocks/>
            </p:cNvSpPr>
            <p:nvPr/>
          </p:nvSpPr>
          <p:spPr bwMode="auto">
            <a:xfrm>
              <a:off x="3166" y="2319"/>
              <a:ext cx="18" cy="35"/>
            </a:xfrm>
            <a:custGeom>
              <a:avLst/>
              <a:gdLst>
                <a:gd name="T0" fmla="*/ 6 w 18"/>
                <a:gd name="T1" fmla="*/ 1 h 35"/>
                <a:gd name="T2" fmla="*/ 8 w 18"/>
                <a:gd name="T3" fmla="*/ 1 h 35"/>
                <a:gd name="T4" fmla="*/ 10 w 18"/>
                <a:gd name="T5" fmla="*/ 2 h 35"/>
                <a:gd name="T6" fmla="*/ 11 w 18"/>
                <a:gd name="T7" fmla="*/ 3 h 35"/>
                <a:gd name="T8" fmla="*/ 13 w 18"/>
                <a:gd name="T9" fmla="*/ 3 h 35"/>
                <a:gd name="T10" fmla="*/ 14 w 18"/>
                <a:gd name="T11" fmla="*/ 4 h 35"/>
                <a:gd name="T12" fmla="*/ 16 w 18"/>
                <a:gd name="T13" fmla="*/ 6 h 35"/>
                <a:gd name="T14" fmla="*/ 17 w 18"/>
                <a:gd name="T15" fmla="*/ 18 h 35"/>
                <a:gd name="T16" fmla="*/ 16 w 18"/>
                <a:gd name="T17" fmla="*/ 21 h 35"/>
                <a:gd name="T18" fmla="*/ 16 w 18"/>
                <a:gd name="T19" fmla="*/ 24 h 35"/>
                <a:gd name="T20" fmla="*/ 15 w 18"/>
                <a:gd name="T21" fmla="*/ 25 h 35"/>
                <a:gd name="T22" fmla="*/ 14 w 18"/>
                <a:gd name="T23" fmla="*/ 27 h 35"/>
                <a:gd name="T24" fmla="*/ 14 w 18"/>
                <a:gd name="T25" fmla="*/ 28 h 35"/>
                <a:gd name="T26" fmla="*/ 13 w 18"/>
                <a:gd name="T27" fmla="*/ 30 h 35"/>
                <a:gd name="T28" fmla="*/ 13 w 18"/>
                <a:gd name="T29" fmla="*/ 31 h 35"/>
                <a:gd name="T30" fmla="*/ 12 w 18"/>
                <a:gd name="T31" fmla="*/ 32 h 35"/>
                <a:gd name="T32" fmla="*/ 11 w 18"/>
                <a:gd name="T33" fmla="*/ 33 h 35"/>
                <a:gd name="T34" fmla="*/ 0 w 18"/>
                <a:gd name="T35" fmla="*/ 34 h 35"/>
                <a:gd name="T36" fmla="*/ 1 w 18"/>
                <a:gd name="T37" fmla="*/ 31 h 35"/>
                <a:gd name="T38" fmla="*/ 3 w 18"/>
                <a:gd name="T39" fmla="*/ 30 h 35"/>
                <a:gd name="T40" fmla="*/ 3 w 18"/>
                <a:gd name="T41" fmla="*/ 29 h 35"/>
                <a:gd name="T42" fmla="*/ 4 w 18"/>
                <a:gd name="T43" fmla="*/ 28 h 35"/>
                <a:gd name="T44" fmla="*/ 4 w 18"/>
                <a:gd name="T45" fmla="*/ 26 h 35"/>
                <a:gd name="T46" fmla="*/ 5 w 18"/>
                <a:gd name="T47" fmla="*/ 25 h 35"/>
                <a:gd name="T48" fmla="*/ 5 w 18"/>
                <a:gd name="T49" fmla="*/ 23 h 35"/>
                <a:gd name="T50" fmla="*/ 6 w 18"/>
                <a:gd name="T51" fmla="*/ 21 h 35"/>
                <a:gd name="T52" fmla="*/ 6 w 18"/>
                <a:gd name="T53" fmla="*/ 20 h 35"/>
                <a:gd name="T54" fmla="*/ 7 w 18"/>
                <a:gd name="T55" fmla="*/ 16 h 35"/>
                <a:gd name="T56" fmla="*/ 6 w 18"/>
                <a:gd name="T57" fmla="*/ 7 h 35"/>
                <a:gd name="T58" fmla="*/ 6 w 18"/>
                <a:gd name="T59" fmla="*/ 4 h 35"/>
                <a:gd name="T60" fmla="*/ 5 w 18"/>
                <a:gd name="T61" fmla="*/ 3 h 35"/>
                <a:gd name="T62" fmla="*/ 4 w 18"/>
                <a:gd name="T63" fmla="*/ 1 h 35"/>
                <a:gd name="T64" fmla="*/ 6 w 18"/>
                <a:gd name="T65" fmla="*/ 0 h 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35"/>
                <a:gd name="T101" fmla="*/ 18 w 18"/>
                <a:gd name="T102" fmla="*/ 35 h 3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35">
                  <a:moveTo>
                    <a:pt x="6" y="0"/>
                  </a:moveTo>
                  <a:lnTo>
                    <a:pt x="6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6" y="21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4" y="28"/>
                  </a:lnTo>
                  <a:lnTo>
                    <a:pt x="13" y="28"/>
                  </a:lnTo>
                  <a:lnTo>
                    <a:pt x="13" y="30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32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4"/>
                  </a:lnTo>
                  <a:lnTo>
                    <a:pt x="6" y="3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0" name="Freeform 183"/>
            <p:cNvSpPr>
              <a:spLocks/>
            </p:cNvSpPr>
            <p:nvPr/>
          </p:nvSpPr>
          <p:spPr bwMode="auto">
            <a:xfrm>
              <a:off x="3163" y="2319"/>
              <a:ext cx="21" cy="38"/>
            </a:xfrm>
            <a:custGeom>
              <a:avLst/>
              <a:gdLst>
                <a:gd name="T0" fmla="*/ 5 w 21"/>
                <a:gd name="T1" fmla="*/ 0 h 38"/>
                <a:gd name="T2" fmla="*/ 5 w 21"/>
                <a:gd name="T3" fmla="*/ 1 h 38"/>
                <a:gd name="T4" fmla="*/ 6 w 21"/>
                <a:gd name="T5" fmla="*/ 1 h 38"/>
                <a:gd name="T6" fmla="*/ 6 w 21"/>
                <a:gd name="T7" fmla="*/ 1 h 38"/>
                <a:gd name="T8" fmla="*/ 6 w 21"/>
                <a:gd name="T9" fmla="*/ 2 h 38"/>
                <a:gd name="T10" fmla="*/ 6 w 21"/>
                <a:gd name="T11" fmla="*/ 3 h 38"/>
                <a:gd name="T12" fmla="*/ 7 w 21"/>
                <a:gd name="T13" fmla="*/ 3 h 38"/>
                <a:gd name="T14" fmla="*/ 7 w 21"/>
                <a:gd name="T15" fmla="*/ 5 h 38"/>
                <a:gd name="T16" fmla="*/ 8 w 21"/>
                <a:gd name="T17" fmla="*/ 5 h 38"/>
                <a:gd name="T18" fmla="*/ 8 w 21"/>
                <a:gd name="T19" fmla="*/ 7 h 38"/>
                <a:gd name="T20" fmla="*/ 9 w 21"/>
                <a:gd name="T21" fmla="*/ 7 h 38"/>
                <a:gd name="T22" fmla="*/ 9 w 21"/>
                <a:gd name="T23" fmla="*/ 18 h 38"/>
                <a:gd name="T24" fmla="*/ 8 w 21"/>
                <a:gd name="T25" fmla="*/ 18 h 38"/>
                <a:gd name="T26" fmla="*/ 8 w 21"/>
                <a:gd name="T27" fmla="*/ 21 h 38"/>
                <a:gd name="T28" fmla="*/ 7 w 21"/>
                <a:gd name="T29" fmla="*/ 22 h 38"/>
                <a:gd name="T30" fmla="*/ 7 w 21"/>
                <a:gd name="T31" fmla="*/ 23 h 38"/>
                <a:gd name="T32" fmla="*/ 6 w 21"/>
                <a:gd name="T33" fmla="*/ 23 h 38"/>
                <a:gd name="T34" fmla="*/ 6 w 21"/>
                <a:gd name="T35" fmla="*/ 24 h 38"/>
                <a:gd name="T36" fmla="*/ 6 w 21"/>
                <a:gd name="T37" fmla="*/ 25 h 38"/>
                <a:gd name="T38" fmla="*/ 6 w 21"/>
                <a:gd name="T39" fmla="*/ 26 h 38"/>
                <a:gd name="T40" fmla="*/ 5 w 21"/>
                <a:gd name="T41" fmla="*/ 27 h 38"/>
                <a:gd name="T42" fmla="*/ 5 w 21"/>
                <a:gd name="T43" fmla="*/ 28 h 38"/>
                <a:gd name="T44" fmla="*/ 5 w 21"/>
                <a:gd name="T45" fmla="*/ 28 h 38"/>
                <a:gd name="T46" fmla="*/ 5 w 21"/>
                <a:gd name="T47" fmla="*/ 30 h 38"/>
                <a:gd name="T48" fmla="*/ 4 w 21"/>
                <a:gd name="T49" fmla="*/ 30 h 38"/>
                <a:gd name="T50" fmla="*/ 4 w 21"/>
                <a:gd name="T51" fmla="*/ 31 h 38"/>
                <a:gd name="T52" fmla="*/ 3 w 21"/>
                <a:gd name="T53" fmla="*/ 31 h 38"/>
                <a:gd name="T54" fmla="*/ 3 w 21"/>
                <a:gd name="T55" fmla="*/ 32 h 38"/>
                <a:gd name="T56" fmla="*/ 2 w 21"/>
                <a:gd name="T57" fmla="*/ 34 h 38"/>
                <a:gd name="T58" fmla="*/ 2 w 21"/>
                <a:gd name="T59" fmla="*/ 34 h 38"/>
                <a:gd name="T60" fmla="*/ 1 w 21"/>
                <a:gd name="T61" fmla="*/ 35 h 38"/>
                <a:gd name="T62" fmla="*/ 1 w 21"/>
                <a:gd name="T63" fmla="*/ 36 h 38"/>
                <a:gd name="T64" fmla="*/ 1 w 21"/>
                <a:gd name="T65" fmla="*/ 36 h 38"/>
                <a:gd name="T66" fmla="*/ 0 w 21"/>
                <a:gd name="T67" fmla="*/ 37 h 38"/>
                <a:gd name="T68" fmla="*/ 13 w 21"/>
                <a:gd name="T69" fmla="*/ 36 h 38"/>
                <a:gd name="T70" fmla="*/ 13 w 21"/>
                <a:gd name="T71" fmla="*/ 36 h 38"/>
                <a:gd name="T72" fmla="*/ 13 w 21"/>
                <a:gd name="T73" fmla="*/ 35 h 38"/>
                <a:gd name="T74" fmla="*/ 14 w 21"/>
                <a:gd name="T75" fmla="*/ 35 h 38"/>
                <a:gd name="T76" fmla="*/ 14 w 21"/>
                <a:gd name="T77" fmla="*/ 34 h 38"/>
                <a:gd name="T78" fmla="*/ 14 w 21"/>
                <a:gd name="T79" fmla="*/ 34 h 38"/>
                <a:gd name="T80" fmla="*/ 14 w 21"/>
                <a:gd name="T81" fmla="*/ 33 h 38"/>
                <a:gd name="T82" fmla="*/ 15 w 21"/>
                <a:gd name="T83" fmla="*/ 33 h 38"/>
                <a:gd name="T84" fmla="*/ 15 w 21"/>
                <a:gd name="T85" fmla="*/ 31 h 38"/>
                <a:gd name="T86" fmla="*/ 16 w 21"/>
                <a:gd name="T87" fmla="*/ 31 h 38"/>
                <a:gd name="T88" fmla="*/ 16 w 21"/>
                <a:gd name="T89" fmla="*/ 31 h 38"/>
                <a:gd name="T90" fmla="*/ 17 w 21"/>
                <a:gd name="T91" fmla="*/ 30 h 38"/>
                <a:gd name="T92" fmla="*/ 17 w 21"/>
                <a:gd name="T93" fmla="*/ 30 h 38"/>
                <a:gd name="T94" fmla="*/ 17 w 21"/>
                <a:gd name="T95" fmla="*/ 29 h 38"/>
                <a:gd name="T96" fmla="*/ 17 w 21"/>
                <a:gd name="T97" fmla="*/ 28 h 38"/>
                <a:gd name="T98" fmla="*/ 18 w 21"/>
                <a:gd name="T99" fmla="*/ 27 h 38"/>
                <a:gd name="T100" fmla="*/ 18 w 21"/>
                <a:gd name="T101" fmla="*/ 26 h 38"/>
                <a:gd name="T102" fmla="*/ 19 w 21"/>
                <a:gd name="T103" fmla="*/ 26 h 38"/>
                <a:gd name="T104" fmla="*/ 19 w 21"/>
                <a:gd name="T105" fmla="*/ 23 h 38"/>
                <a:gd name="T106" fmla="*/ 19 w 21"/>
                <a:gd name="T107" fmla="*/ 23 h 38"/>
                <a:gd name="T108" fmla="*/ 19 w 21"/>
                <a:gd name="T109" fmla="*/ 19 h 38"/>
                <a:gd name="T110" fmla="*/ 20 w 21"/>
                <a:gd name="T111" fmla="*/ 19 h 38"/>
                <a:gd name="T112" fmla="*/ 20 w 21"/>
                <a:gd name="T113" fmla="*/ 7 h 38"/>
                <a:gd name="T114" fmla="*/ 19 w 21"/>
                <a:gd name="T115" fmla="*/ 7 h 38"/>
                <a:gd name="T116" fmla="*/ 19 w 21"/>
                <a:gd name="T117" fmla="*/ 5 h 38"/>
                <a:gd name="T118" fmla="*/ 8 w 21"/>
                <a:gd name="T119" fmla="*/ 1 h 38"/>
                <a:gd name="T120" fmla="*/ 5 w 21"/>
                <a:gd name="T121" fmla="*/ 0 h 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1"/>
                <a:gd name="T184" fmla="*/ 0 h 38"/>
                <a:gd name="T185" fmla="*/ 21 w 21"/>
                <a:gd name="T186" fmla="*/ 38 h 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1" h="38">
                  <a:moveTo>
                    <a:pt x="5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1"/>
                  </a:lnTo>
                  <a:lnTo>
                    <a:pt x="7" y="22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3" y="32"/>
                  </a:lnTo>
                  <a:lnTo>
                    <a:pt x="2" y="34"/>
                  </a:lnTo>
                  <a:lnTo>
                    <a:pt x="1" y="35"/>
                  </a:lnTo>
                  <a:lnTo>
                    <a:pt x="1" y="36"/>
                  </a:lnTo>
                  <a:lnTo>
                    <a:pt x="0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4" y="35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5" y="31"/>
                  </a:lnTo>
                  <a:lnTo>
                    <a:pt x="16" y="31"/>
                  </a:lnTo>
                  <a:lnTo>
                    <a:pt x="17" y="30"/>
                  </a:lnTo>
                  <a:lnTo>
                    <a:pt x="17" y="29"/>
                  </a:lnTo>
                  <a:lnTo>
                    <a:pt x="17" y="28"/>
                  </a:lnTo>
                  <a:lnTo>
                    <a:pt x="18" y="27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3"/>
                  </a:lnTo>
                  <a:lnTo>
                    <a:pt x="19" y="19"/>
                  </a:lnTo>
                  <a:lnTo>
                    <a:pt x="20" y="19"/>
                  </a:lnTo>
                  <a:lnTo>
                    <a:pt x="20" y="7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8" y="1"/>
                  </a:lnTo>
                  <a:lnTo>
                    <a:pt x="5" y="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1" name="Freeform 184"/>
            <p:cNvSpPr>
              <a:spLocks/>
            </p:cNvSpPr>
            <p:nvPr/>
          </p:nvSpPr>
          <p:spPr bwMode="auto">
            <a:xfrm>
              <a:off x="3143" y="2344"/>
              <a:ext cx="17" cy="17"/>
            </a:xfrm>
            <a:custGeom>
              <a:avLst/>
              <a:gdLst>
                <a:gd name="T0" fmla="*/ 14 w 17"/>
                <a:gd name="T1" fmla="*/ 13 h 17"/>
                <a:gd name="T2" fmla="*/ 14 w 17"/>
                <a:gd name="T3" fmla="*/ 12 h 17"/>
                <a:gd name="T4" fmla="*/ 14 w 17"/>
                <a:gd name="T5" fmla="*/ 11 h 17"/>
                <a:gd name="T6" fmla="*/ 14 w 17"/>
                <a:gd name="T7" fmla="*/ 11 h 17"/>
                <a:gd name="T8" fmla="*/ 13 w 17"/>
                <a:gd name="T9" fmla="*/ 9 h 17"/>
                <a:gd name="T10" fmla="*/ 13 w 17"/>
                <a:gd name="T11" fmla="*/ 8 h 17"/>
                <a:gd name="T12" fmla="*/ 12 w 17"/>
                <a:gd name="T13" fmla="*/ 8 h 17"/>
                <a:gd name="T14" fmla="*/ 12 w 17"/>
                <a:gd name="T15" fmla="*/ 7 h 17"/>
                <a:gd name="T16" fmla="*/ 11 w 17"/>
                <a:gd name="T17" fmla="*/ 6 h 17"/>
                <a:gd name="T18" fmla="*/ 11 w 17"/>
                <a:gd name="T19" fmla="*/ 4 h 17"/>
                <a:gd name="T20" fmla="*/ 11 w 17"/>
                <a:gd name="T21" fmla="*/ 4 h 17"/>
                <a:gd name="T22" fmla="*/ 11 w 17"/>
                <a:gd name="T23" fmla="*/ 3 h 17"/>
                <a:gd name="T24" fmla="*/ 8 w 17"/>
                <a:gd name="T25" fmla="*/ 1 h 17"/>
                <a:gd name="T26" fmla="*/ 7 w 17"/>
                <a:gd name="T27" fmla="*/ 1 h 17"/>
                <a:gd name="T28" fmla="*/ 6 w 17"/>
                <a:gd name="T29" fmla="*/ 0 h 17"/>
                <a:gd name="T30" fmla="*/ 0 w 17"/>
                <a:gd name="T31" fmla="*/ 0 h 17"/>
                <a:gd name="T32" fmla="*/ 0 w 17"/>
                <a:gd name="T33" fmla="*/ 6 h 17"/>
                <a:gd name="T34" fmla="*/ 1 w 17"/>
                <a:gd name="T35" fmla="*/ 8 h 17"/>
                <a:gd name="T36" fmla="*/ 1 w 17"/>
                <a:gd name="T37" fmla="*/ 8 h 17"/>
                <a:gd name="T38" fmla="*/ 3 w 17"/>
                <a:gd name="T39" fmla="*/ 11 h 17"/>
                <a:gd name="T40" fmla="*/ 3 w 17"/>
                <a:gd name="T41" fmla="*/ 11 h 17"/>
                <a:gd name="T42" fmla="*/ 3 w 17"/>
                <a:gd name="T43" fmla="*/ 11 h 17"/>
                <a:gd name="T44" fmla="*/ 4 w 17"/>
                <a:gd name="T45" fmla="*/ 11 h 17"/>
                <a:gd name="T46" fmla="*/ 5 w 17"/>
                <a:gd name="T47" fmla="*/ 12 h 17"/>
                <a:gd name="T48" fmla="*/ 6 w 17"/>
                <a:gd name="T49" fmla="*/ 12 h 17"/>
                <a:gd name="T50" fmla="*/ 7 w 17"/>
                <a:gd name="T51" fmla="*/ 13 h 17"/>
                <a:gd name="T52" fmla="*/ 9 w 17"/>
                <a:gd name="T53" fmla="*/ 13 h 17"/>
                <a:gd name="T54" fmla="*/ 10 w 17"/>
                <a:gd name="T55" fmla="*/ 14 h 17"/>
                <a:gd name="T56" fmla="*/ 13 w 17"/>
                <a:gd name="T57" fmla="*/ 14 h 17"/>
                <a:gd name="T58" fmla="*/ 14 w 17"/>
                <a:gd name="T59" fmla="*/ 16 h 17"/>
                <a:gd name="T60" fmla="*/ 16 w 17"/>
                <a:gd name="T61" fmla="*/ 16 h 17"/>
                <a:gd name="T62" fmla="*/ 14 w 17"/>
                <a:gd name="T63" fmla="*/ 14 h 17"/>
                <a:gd name="T64" fmla="*/ 14 w 17"/>
                <a:gd name="T65" fmla="*/ 13 h 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"/>
                <a:gd name="T100" fmla="*/ 0 h 17"/>
                <a:gd name="T101" fmla="*/ 17 w 17"/>
                <a:gd name="T102" fmla="*/ 17 h 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" h="17">
                  <a:moveTo>
                    <a:pt x="14" y="13"/>
                  </a:moveTo>
                  <a:lnTo>
                    <a:pt x="14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8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4" y="14"/>
                  </a:lnTo>
                  <a:lnTo>
                    <a:pt x="14" y="13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2" name="Freeform 185"/>
            <p:cNvSpPr>
              <a:spLocks/>
            </p:cNvSpPr>
            <p:nvPr/>
          </p:nvSpPr>
          <p:spPr bwMode="auto">
            <a:xfrm>
              <a:off x="3187" y="2411"/>
              <a:ext cx="17" cy="54"/>
            </a:xfrm>
            <a:custGeom>
              <a:avLst/>
              <a:gdLst>
                <a:gd name="T0" fmla="*/ 11 w 17"/>
                <a:gd name="T1" fmla="*/ 4 h 54"/>
                <a:gd name="T2" fmla="*/ 12 w 17"/>
                <a:gd name="T3" fmla="*/ 7 h 54"/>
                <a:gd name="T4" fmla="*/ 12 w 17"/>
                <a:gd name="T5" fmla="*/ 11 h 54"/>
                <a:gd name="T6" fmla="*/ 13 w 17"/>
                <a:gd name="T7" fmla="*/ 14 h 54"/>
                <a:gd name="T8" fmla="*/ 14 w 17"/>
                <a:gd name="T9" fmla="*/ 19 h 54"/>
                <a:gd name="T10" fmla="*/ 14 w 17"/>
                <a:gd name="T11" fmla="*/ 25 h 54"/>
                <a:gd name="T12" fmla="*/ 16 w 17"/>
                <a:gd name="T13" fmla="*/ 29 h 54"/>
                <a:gd name="T14" fmla="*/ 14 w 17"/>
                <a:gd name="T15" fmla="*/ 32 h 54"/>
                <a:gd name="T16" fmla="*/ 14 w 17"/>
                <a:gd name="T17" fmla="*/ 35 h 54"/>
                <a:gd name="T18" fmla="*/ 13 w 17"/>
                <a:gd name="T19" fmla="*/ 36 h 54"/>
                <a:gd name="T20" fmla="*/ 12 w 17"/>
                <a:gd name="T21" fmla="*/ 39 h 54"/>
                <a:gd name="T22" fmla="*/ 12 w 17"/>
                <a:gd name="T23" fmla="*/ 41 h 54"/>
                <a:gd name="T24" fmla="*/ 11 w 17"/>
                <a:gd name="T25" fmla="*/ 43 h 54"/>
                <a:gd name="T26" fmla="*/ 10 w 17"/>
                <a:gd name="T27" fmla="*/ 45 h 54"/>
                <a:gd name="T28" fmla="*/ 10 w 17"/>
                <a:gd name="T29" fmla="*/ 46 h 54"/>
                <a:gd name="T30" fmla="*/ 9 w 17"/>
                <a:gd name="T31" fmla="*/ 48 h 54"/>
                <a:gd name="T32" fmla="*/ 9 w 17"/>
                <a:gd name="T33" fmla="*/ 49 h 54"/>
                <a:gd name="T34" fmla="*/ 8 w 17"/>
                <a:gd name="T35" fmla="*/ 51 h 54"/>
                <a:gd name="T36" fmla="*/ 8 w 17"/>
                <a:gd name="T37" fmla="*/ 52 h 54"/>
                <a:gd name="T38" fmla="*/ 7 w 17"/>
                <a:gd name="T39" fmla="*/ 52 h 54"/>
                <a:gd name="T40" fmla="*/ 5 w 17"/>
                <a:gd name="T41" fmla="*/ 53 h 54"/>
                <a:gd name="T42" fmla="*/ 1 w 17"/>
                <a:gd name="T43" fmla="*/ 52 h 54"/>
                <a:gd name="T44" fmla="*/ 0 w 17"/>
                <a:gd name="T45" fmla="*/ 49 h 54"/>
                <a:gd name="T46" fmla="*/ 1 w 17"/>
                <a:gd name="T47" fmla="*/ 43 h 54"/>
                <a:gd name="T48" fmla="*/ 1 w 17"/>
                <a:gd name="T49" fmla="*/ 38 h 54"/>
                <a:gd name="T50" fmla="*/ 2 w 17"/>
                <a:gd name="T51" fmla="*/ 35 h 54"/>
                <a:gd name="T52" fmla="*/ 2 w 17"/>
                <a:gd name="T53" fmla="*/ 30 h 54"/>
                <a:gd name="T54" fmla="*/ 3 w 17"/>
                <a:gd name="T55" fmla="*/ 27 h 54"/>
                <a:gd name="T56" fmla="*/ 2 w 17"/>
                <a:gd name="T57" fmla="*/ 25 h 54"/>
                <a:gd name="T58" fmla="*/ 2 w 17"/>
                <a:gd name="T59" fmla="*/ 24 h 54"/>
                <a:gd name="T60" fmla="*/ 1 w 17"/>
                <a:gd name="T61" fmla="*/ 23 h 54"/>
                <a:gd name="T62" fmla="*/ 1 w 17"/>
                <a:gd name="T63" fmla="*/ 18 h 54"/>
                <a:gd name="T64" fmla="*/ 1 w 17"/>
                <a:gd name="T65" fmla="*/ 15 h 54"/>
                <a:gd name="T66" fmla="*/ 2 w 17"/>
                <a:gd name="T67" fmla="*/ 13 h 54"/>
                <a:gd name="T68" fmla="*/ 3 w 17"/>
                <a:gd name="T69" fmla="*/ 11 h 54"/>
                <a:gd name="T70" fmla="*/ 6 w 17"/>
                <a:gd name="T71" fmla="*/ 7 h 54"/>
                <a:gd name="T72" fmla="*/ 7 w 17"/>
                <a:gd name="T73" fmla="*/ 7 h 54"/>
                <a:gd name="T74" fmla="*/ 9 w 17"/>
                <a:gd name="T75" fmla="*/ 5 h 54"/>
                <a:gd name="T76" fmla="*/ 10 w 17"/>
                <a:gd name="T77" fmla="*/ 4 h 54"/>
                <a:gd name="T78" fmla="*/ 11 w 17"/>
                <a:gd name="T79" fmla="*/ 1 h 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"/>
                <a:gd name="T121" fmla="*/ 0 h 54"/>
                <a:gd name="T122" fmla="*/ 17 w 17"/>
                <a:gd name="T123" fmla="*/ 54 h 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" h="54">
                  <a:moveTo>
                    <a:pt x="11" y="1"/>
                  </a:moveTo>
                  <a:lnTo>
                    <a:pt x="11" y="4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3" y="12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4" y="25"/>
                  </a:lnTo>
                  <a:lnTo>
                    <a:pt x="16" y="26"/>
                  </a:lnTo>
                  <a:lnTo>
                    <a:pt x="16" y="29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3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2" y="39"/>
                  </a:lnTo>
                  <a:lnTo>
                    <a:pt x="12" y="40"/>
                  </a:lnTo>
                  <a:lnTo>
                    <a:pt x="12" y="41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9" y="47"/>
                  </a:lnTo>
                  <a:lnTo>
                    <a:pt x="9" y="48"/>
                  </a:lnTo>
                  <a:lnTo>
                    <a:pt x="9" y="49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7" y="52"/>
                  </a:lnTo>
                  <a:lnTo>
                    <a:pt x="6" y="52"/>
                  </a:lnTo>
                  <a:lnTo>
                    <a:pt x="5" y="53"/>
                  </a:lnTo>
                  <a:lnTo>
                    <a:pt x="2" y="53"/>
                  </a:lnTo>
                  <a:lnTo>
                    <a:pt x="1" y="52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1" y="48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2" y="26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18"/>
                  </a:lnTo>
                  <a:lnTo>
                    <a:pt x="1" y="15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6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9" y="5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1" y="1"/>
                  </a:lnTo>
                </a:path>
              </a:pathLst>
            </a:custGeom>
            <a:solidFill>
              <a:srgbClr val="FFFF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3" name="Freeform 186"/>
            <p:cNvSpPr>
              <a:spLocks/>
            </p:cNvSpPr>
            <p:nvPr/>
          </p:nvSpPr>
          <p:spPr bwMode="auto">
            <a:xfrm>
              <a:off x="3079" y="2446"/>
              <a:ext cx="17" cy="23"/>
            </a:xfrm>
            <a:custGeom>
              <a:avLst/>
              <a:gdLst>
                <a:gd name="T0" fmla="*/ 13 w 17"/>
                <a:gd name="T1" fmla="*/ 0 h 23"/>
                <a:gd name="T2" fmla="*/ 13 w 17"/>
                <a:gd name="T3" fmla="*/ 1 h 23"/>
                <a:gd name="T4" fmla="*/ 11 w 17"/>
                <a:gd name="T5" fmla="*/ 1 h 23"/>
                <a:gd name="T6" fmla="*/ 11 w 17"/>
                <a:gd name="T7" fmla="*/ 1 h 23"/>
                <a:gd name="T8" fmla="*/ 9 w 17"/>
                <a:gd name="T9" fmla="*/ 2 h 23"/>
                <a:gd name="T10" fmla="*/ 8 w 17"/>
                <a:gd name="T11" fmla="*/ 3 h 23"/>
                <a:gd name="T12" fmla="*/ 8 w 17"/>
                <a:gd name="T13" fmla="*/ 3 h 23"/>
                <a:gd name="T14" fmla="*/ 5 w 17"/>
                <a:gd name="T15" fmla="*/ 4 h 23"/>
                <a:gd name="T16" fmla="*/ 5 w 17"/>
                <a:gd name="T17" fmla="*/ 5 h 23"/>
                <a:gd name="T18" fmla="*/ 4 w 17"/>
                <a:gd name="T19" fmla="*/ 5 h 23"/>
                <a:gd name="T20" fmla="*/ 1 w 17"/>
                <a:gd name="T21" fmla="*/ 7 h 23"/>
                <a:gd name="T22" fmla="*/ 1 w 17"/>
                <a:gd name="T23" fmla="*/ 8 h 23"/>
                <a:gd name="T24" fmla="*/ 0 w 17"/>
                <a:gd name="T25" fmla="*/ 8 h 23"/>
                <a:gd name="T26" fmla="*/ 0 w 17"/>
                <a:gd name="T27" fmla="*/ 10 h 23"/>
                <a:gd name="T28" fmla="*/ 0 w 17"/>
                <a:gd name="T29" fmla="*/ 10 h 23"/>
                <a:gd name="T30" fmla="*/ 0 w 17"/>
                <a:gd name="T31" fmla="*/ 15 h 23"/>
                <a:gd name="T32" fmla="*/ 0 w 17"/>
                <a:gd name="T33" fmla="*/ 15 h 23"/>
                <a:gd name="T34" fmla="*/ 0 w 17"/>
                <a:gd name="T35" fmla="*/ 17 h 23"/>
                <a:gd name="T36" fmla="*/ 1 w 17"/>
                <a:gd name="T37" fmla="*/ 18 h 23"/>
                <a:gd name="T38" fmla="*/ 1 w 17"/>
                <a:gd name="T39" fmla="*/ 19 h 23"/>
                <a:gd name="T40" fmla="*/ 1 w 17"/>
                <a:gd name="T41" fmla="*/ 20 h 23"/>
                <a:gd name="T42" fmla="*/ 2 w 17"/>
                <a:gd name="T43" fmla="*/ 20 h 23"/>
                <a:gd name="T44" fmla="*/ 3 w 17"/>
                <a:gd name="T45" fmla="*/ 21 h 23"/>
                <a:gd name="T46" fmla="*/ 3 w 17"/>
                <a:gd name="T47" fmla="*/ 21 h 23"/>
                <a:gd name="T48" fmla="*/ 4 w 17"/>
                <a:gd name="T49" fmla="*/ 21 h 23"/>
                <a:gd name="T50" fmla="*/ 5 w 17"/>
                <a:gd name="T51" fmla="*/ 21 h 23"/>
                <a:gd name="T52" fmla="*/ 5 w 17"/>
                <a:gd name="T53" fmla="*/ 22 h 23"/>
                <a:gd name="T54" fmla="*/ 9 w 17"/>
                <a:gd name="T55" fmla="*/ 22 h 23"/>
                <a:gd name="T56" fmla="*/ 10 w 17"/>
                <a:gd name="T57" fmla="*/ 21 h 23"/>
                <a:gd name="T58" fmla="*/ 13 w 17"/>
                <a:gd name="T59" fmla="*/ 21 h 23"/>
                <a:gd name="T60" fmla="*/ 13 w 17"/>
                <a:gd name="T61" fmla="*/ 20 h 23"/>
                <a:gd name="T62" fmla="*/ 14 w 17"/>
                <a:gd name="T63" fmla="*/ 20 h 23"/>
                <a:gd name="T64" fmla="*/ 14 w 17"/>
                <a:gd name="T65" fmla="*/ 18 h 23"/>
                <a:gd name="T66" fmla="*/ 14 w 17"/>
                <a:gd name="T67" fmla="*/ 17 h 23"/>
                <a:gd name="T68" fmla="*/ 14 w 17"/>
                <a:gd name="T69" fmla="*/ 15 h 23"/>
                <a:gd name="T70" fmla="*/ 16 w 17"/>
                <a:gd name="T71" fmla="*/ 14 h 23"/>
                <a:gd name="T72" fmla="*/ 16 w 17"/>
                <a:gd name="T73" fmla="*/ 7 h 23"/>
                <a:gd name="T74" fmla="*/ 14 w 17"/>
                <a:gd name="T75" fmla="*/ 7 h 23"/>
                <a:gd name="T76" fmla="*/ 14 w 17"/>
                <a:gd name="T77" fmla="*/ 0 h 23"/>
                <a:gd name="T78" fmla="*/ 14 w 17"/>
                <a:gd name="T79" fmla="*/ 0 h 23"/>
                <a:gd name="T80" fmla="*/ 14 w 17"/>
                <a:gd name="T81" fmla="*/ 0 h 23"/>
                <a:gd name="T82" fmla="*/ 13 w 17"/>
                <a:gd name="T83" fmla="*/ 0 h 23"/>
                <a:gd name="T84" fmla="*/ 13 w 17"/>
                <a:gd name="T85" fmla="*/ 0 h 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"/>
                <a:gd name="T130" fmla="*/ 0 h 23"/>
                <a:gd name="T131" fmla="*/ 17 w 17"/>
                <a:gd name="T132" fmla="*/ 23 h 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" h="23">
                  <a:moveTo>
                    <a:pt x="13" y="0"/>
                  </a:moveTo>
                  <a:lnTo>
                    <a:pt x="13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9" y="22"/>
                  </a:lnTo>
                  <a:lnTo>
                    <a:pt x="10" y="21"/>
                  </a:lnTo>
                  <a:lnTo>
                    <a:pt x="13" y="21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6" y="14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13" y="0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4" name="Freeform 187"/>
            <p:cNvSpPr>
              <a:spLocks/>
            </p:cNvSpPr>
            <p:nvPr/>
          </p:nvSpPr>
          <p:spPr bwMode="auto">
            <a:xfrm>
              <a:off x="3079" y="2434"/>
              <a:ext cx="17" cy="17"/>
            </a:xfrm>
            <a:custGeom>
              <a:avLst/>
              <a:gdLst>
                <a:gd name="T0" fmla="*/ 14 w 17"/>
                <a:gd name="T1" fmla="*/ 16 h 17"/>
                <a:gd name="T2" fmla="*/ 14 w 17"/>
                <a:gd name="T3" fmla="*/ 10 h 17"/>
                <a:gd name="T4" fmla="*/ 16 w 17"/>
                <a:gd name="T5" fmla="*/ 10 h 17"/>
                <a:gd name="T6" fmla="*/ 16 w 17"/>
                <a:gd name="T7" fmla="*/ 5 h 17"/>
                <a:gd name="T8" fmla="*/ 14 w 17"/>
                <a:gd name="T9" fmla="*/ 5 h 17"/>
                <a:gd name="T10" fmla="*/ 12 w 17"/>
                <a:gd name="T11" fmla="*/ 5 h 17"/>
                <a:gd name="T12" fmla="*/ 12 w 17"/>
                <a:gd name="T13" fmla="*/ 0 h 17"/>
                <a:gd name="T14" fmla="*/ 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4" y="16"/>
                  </a:moveTo>
                  <a:lnTo>
                    <a:pt x="14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4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5" name="Freeform 188"/>
            <p:cNvSpPr>
              <a:spLocks/>
            </p:cNvSpPr>
            <p:nvPr/>
          </p:nvSpPr>
          <p:spPr bwMode="auto">
            <a:xfrm>
              <a:off x="3118" y="2461"/>
              <a:ext cx="74" cy="17"/>
            </a:xfrm>
            <a:custGeom>
              <a:avLst/>
              <a:gdLst>
                <a:gd name="T0" fmla="*/ 2 w 74"/>
                <a:gd name="T1" fmla="*/ 11 h 17"/>
                <a:gd name="T2" fmla="*/ 3 w 74"/>
                <a:gd name="T3" fmla="*/ 11 h 17"/>
                <a:gd name="T4" fmla="*/ 4 w 74"/>
                <a:gd name="T5" fmla="*/ 13 h 17"/>
                <a:gd name="T6" fmla="*/ 8 w 74"/>
                <a:gd name="T7" fmla="*/ 13 h 17"/>
                <a:gd name="T8" fmla="*/ 16 w 74"/>
                <a:gd name="T9" fmla="*/ 14 h 17"/>
                <a:gd name="T10" fmla="*/ 22 w 74"/>
                <a:gd name="T11" fmla="*/ 14 h 17"/>
                <a:gd name="T12" fmla="*/ 30 w 74"/>
                <a:gd name="T13" fmla="*/ 16 h 17"/>
                <a:gd name="T14" fmla="*/ 34 w 74"/>
                <a:gd name="T15" fmla="*/ 14 h 17"/>
                <a:gd name="T16" fmla="*/ 36 w 74"/>
                <a:gd name="T17" fmla="*/ 13 h 17"/>
                <a:gd name="T18" fmla="*/ 37 w 74"/>
                <a:gd name="T19" fmla="*/ 13 h 17"/>
                <a:gd name="T20" fmla="*/ 40 w 74"/>
                <a:gd name="T21" fmla="*/ 12 h 17"/>
                <a:gd name="T22" fmla="*/ 44 w 74"/>
                <a:gd name="T23" fmla="*/ 11 h 17"/>
                <a:gd name="T24" fmla="*/ 46 w 74"/>
                <a:gd name="T25" fmla="*/ 11 h 17"/>
                <a:gd name="T26" fmla="*/ 50 w 74"/>
                <a:gd name="T27" fmla="*/ 10 h 17"/>
                <a:gd name="T28" fmla="*/ 54 w 74"/>
                <a:gd name="T29" fmla="*/ 10 h 17"/>
                <a:gd name="T30" fmla="*/ 57 w 74"/>
                <a:gd name="T31" fmla="*/ 9 h 17"/>
                <a:gd name="T32" fmla="*/ 61 w 74"/>
                <a:gd name="T33" fmla="*/ 8 h 17"/>
                <a:gd name="T34" fmla="*/ 66 w 74"/>
                <a:gd name="T35" fmla="*/ 8 h 17"/>
                <a:gd name="T36" fmla="*/ 68 w 74"/>
                <a:gd name="T37" fmla="*/ 7 h 17"/>
                <a:gd name="T38" fmla="*/ 69 w 74"/>
                <a:gd name="T39" fmla="*/ 7 h 17"/>
                <a:gd name="T40" fmla="*/ 72 w 74"/>
                <a:gd name="T41" fmla="*/ 6 h 17"/>
                <a:gd name="T42" fmla="*/ 73 w 74"/>
                <a:gd name="T43" fmla="*/ 5 h 17"/>
                <a:gd name="T44" fmla="*/ 72 w 74"/>
                <a:gd name="T45" fmla="*/ 1 h 17"/>
                <a:gd name="T46" fmla="*/ 72 w 74"/>
                <a:gd name="T47" fmla="*/ 0 h 17"/>
                <a:gd name="T48" fmla="*/ 65 w 74"/>
                <a:gd name="T49" fmla="*/ 0 h 17"/>
                <a:gd name="T50" fmla="*/ 58 w 74"/>
                <a:gd name="T51" fmla="*/ 1 h 17"/>
                <a:gd name="T52" fmla="*/ 51 w 74"/>
                <a:gd name="T53" fmla="*/ 1 h 17"/>
                <a:gd name="T54" fmla="*/ 45 w 74"/>
                <a:gd name="T55" fmla="*/ 2 h 17"/>
                <a:gd name="T56" fmla="*/ 41 w 74"/>
                <a:gd name="T57" fmla="*/ 3 h 17"/>
                <a:gd name="T58" fmla="*/ 36 w 74"/>
                <a:gd name="T59" fmla="*/ 3 h 17"/>
                <a:gd name="T60" fmla="*/ 30 w 74"/>
                <a:gd name="T61" fmla="*/ 4 h 17"/>
                <a:gd name="T62" fmla="*/ 26 w 74"/>
                <a:gd name="T63" fmla="*/ 5 h 17"/>
                <a:gd name="T64" fmla="*/ 19 w 74"/>
                <a:gd name="T65" fmla="*/ 5 h 17"/>
                <a:gd name="T66" fmla="*/ 12 w 74"/>
                <a:gd name="T67" fmla="*/ 6 h 17"/>
                <a:gd name="T68" fmla="*/ 6 w 74"/>
                <a:gd name="T69" fmla="*/ 6 h 17"/>
                <a:gd name="T70" fmla="*/ 1 w 74"/>
                <a:gd name="T71" fmla="*/ 7 h 17"/>
                <a:gd name="T72" fmla="*/ 1 w 74"/>
                <a:gd name="T73" fmla="*/ 8 h 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"/>
                <a:gd name="T112" fmla="*/ 0 h 17"/>
                <a:gd name="T113" fmla="*/ 74 w 74"/>
                <a:gd name="T114" fmla="*/ 17 h 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" h="17">
                  <a:moveTo>
                    <a:pt x="0" y="9"/>
                  </a:moveTo>
                  <a:lnTo>
                    <a:pt x="2" y="11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15" y="13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8" y="14"/>
                  </a:lnTo>
                  <a:lnTo>
                    <a:pt x="30" y="16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9" y="13"/>
                  </a:lnTo>
                  <a:lnTo>
                    <a:pt x="40" y="12"/>
                  </a:lnTo>
                  <a:lnTo>
                    <a:pt x="43" y="12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6" y="11"/>
                  </a:lnTo>
                  <a:lnTo>
                    <a:pt x="49" y="11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60" y="9"/>
                  </a:lnTo>
                  <a:lnTo>
                    <a:pt x="61" y="8"/>
                  </a:lnTo>
                  <a:lnTo>
                    <a:pt x="65" y="8"/>
                  </a:lnTo>
                  <a:lnTo>
                    <a:pt x="66" y="8"/>
                  </a:lnTo>
                  <a:lnTo>
                    <a:pt x="68" y="8"/>
                  </a:lnTo>
                  <a:lnTo>
                    <a:pt x="68" y="7"/>
                  </a:lnTo>
                  <a:lnTo>
                    <a:pt x="69" y="7"/>
                  </a:lnTo>
                  <a:lnTo>
                    <a:pt x="72" y="7"/>
                  </a:lnTo>
                  <a:lnTo>
                    <a:pt x="72" y="6"/>
                  </a:lnTo>
                  <a:lnTo>
                    <a:pt x="73" y="6"/>
                  </a:lnTo>
                  <a:lnTo>
                    <a:pt x="73" y="5"/>
                  </a:lnTo>
                  <a:lnTo>
                    <a:pt x="72" y="5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47" y="1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38" y="3"/>
                  </a:lnTo>
                  <a:lnTo>
                    <a:pt x="36" y="3"/>
                  </a:lnTo>
                  <a:lnTo>
                    <a:pt x="32" y="3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6" y="5"/>
                  </a:lnTo>
                  <a:lnTo>
                    <a:pt x="21" y="5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2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9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6" name="Freeform 189"/>
            <p:cNvSpPr>
              <a:spLocks/>
            </p:cNvSpPr>
            <p:nvPr/>
          </p:nvSpPr>
          <p:spPr bwMode="auto">
            <a:xfrm>
              <a:off x="3106" y="2352"/>
              <a:ext cx="106" cy="20"/>
            </a:xfrm>
            <a:custGeom>
              <a:avLst/>
              <a:gdLst>
                <a:gd name="T0" fmla="*/ 11 w 106"/>
                <a:gd name="T1" fmla="*/ 6 h 20"/>
                <a:gd name="T2" fmla="*/ 24 w 106"/>
                <a:gd name="T3" fmla="*/ 5 h 20"/>
                <a:gd name="T4" fmla="*/ 38 w 106"/>
                <a:gd name="T5" fmla="*/ 5 h 20"/>
                <a:gd name="T6" fmla="*/ 49 w 106"/>
                <a:gd name="T7" fmla="*/ 4 h 20"/>
                <a:gd name="T8" fmla="*/ 63 w 106"/>
                <a:gd name="T9" fmla="*/ 3 h 20"/>
                <a:gd name="T10" fmla="*/ 74 w 106"/>
                <a:gd name="T11" fmla="*/ 3 h 20"/>
                <a:gd name="T12" fmla="*/ 76 w 106"/>
                <a:gd name="T13" fmla="*/ 2 h 20"/>
                <a:gd name="T14" fmla="*/ 78 w 106"/>
                <a:gd name="T15" fmla="*/ 1 h 20"/>
                <a:gd name="T16" fmla="*/ 80 w 106"/>
                <a:gd name="T17" fmla="*/ 1 h 20"/>
                <a:gd name="T18" fmla="*/ 82 w 106"/>
                <a:gd name="T19" fmla="*/ 0 h 20"/>
                <a:gd name="T20" fmla="*/ 87 w 106"/>
                <a:gd name="T21" fmla="*/ 1 h 20"/>
                <a:gd name="T22" fmla="*/ 90 w 106"/>
                <a:gd name="T23" fmla="*/ 1 h 20"/>
                <a:gd name="T24" fmla="*/ 91 w 106"/>
                <a:gd name="T25" fmla="*/ 2 h 20"/>
                <a:gd name="T26" fmla="*/ 92 w 106"/>
                <a:gd name="T27" fmla="*/ 2 h 20"/>
                <a:gd name="T28" fmla="*/ 94 w 106"/>
                <a:gd name="T29" fmla="*/ 3 h 20"/>
                <a:gd name="T30" fmla="*/ 97 w 106"/>
                <a:gd name="T31" fmla="*/ 5 h 20"/>
                <a:gd name="T32" fmla="*/ 101 w 106"/>
                <a:gd name="T33" fmla="*/ 7 h 20"/>
                <a:gd name="T34" fmla="*/ 101 w 106"/>
                <a:gd name="T35" fmla="*/ 9 h 20"/>
                <a:gd name="T36" fmla="*/ 102 w 106"/>
                <a:gd name="T37" fmla="*/ 10 h 20"/>
                <a:gd name="T38" fmla="*/ 104 w 106"/>
                <a:gd name="T39" fmla="*/ 11 h 20"/>
                <a:gd name="T40" fmla="*/ 105 w 106"/>
                <a:gd name="T41" fmla="*/ 11 h 20"/>
                <a:gd name="T42" fmla="*/ 104 w 106"/>
                <a:gd name="T43" fmla="*/ 12 h 20"/>
                <a:gd name="T44" fmla="*/ 99 w 106"/>
                <a:gd name="T45" fmla="*/ 13 h 20"/>
                <a:gd name="T46" fmla="*/ 93 w 106"/>
                <a:gd name="T47" fmla="*/ 15 h 20"/>
                <a:gd name="T48" fmla="*/ 90 w 106"/>
                <a:gd name="T49" fmla="*/ 16 h 20"/>
                <a:gd name="T50" fmla="*/ 86 w 106"/>
                <a:gd name="T51" fmla="*/ 16 h 20"/>
                <a:gd name="T52" fmla="*/ 84 w 106"/>
                <a:gd name="T53" fmla="*/ 17 h 20"/>
                <a:gd name="T54" fmla="*/ 80 w 106"/>
                <a:gd name="T55" fmla="*/ 18 h 20"/>
                <a:gd name="T56" fmla="*/ 34 w 106"/>
                <a:gd name="T57" fmla="*/ 18 h 20"/>
                <a:gd name="T58" fmla="*/ 28 w 106"/>
                <a:gd name="T59" fmla="*/ 19 h 20"/>
                <a:gd name="T60" fmla="*/ 18 w 106"/>
                <a:gd name="T61" fmla="*/ 19 h 20"/>
                <a:gd name="T62" fmla="*/ 17 w 106"/>
                <a:gd name="T63" fmla="*/ 19 h 20"/>
                <a:gd name="T64" fmla="*/ 16 w 106"/>
                <a:gd name="T65" fmla="*/ 18 h 20"/>
                <a:gd name="T66" fmla="*/ 14 w 106"/>
                <a:gd name="T67" fmla="*/ 17 h 20"/>
                <a:gd name="T68" fmla="*/ 11 w 106"/>
                <a:gd name="T69" fmla="*/ 15 h 20"/>
                <a:gd name="T70" fmla="*/ 9 w 106"/>
                <a:gd name="T71" fmla="*/ 13 h 20"/>
                <a:gd name="T72" fmla="*/ 6 w 106"/>
                <a:gd name="T73" fmla="*/ 12 h 20"/>
                <a:gd name="T74" fmla="*/ 3 w 106"/>
                <a:gd name="T75" fmla="*/ 10 h 20"/>
                <a:gd name="T76" fmla="*/ 0 w 106"/>
                <a:gd name="T77" fmla="*/ 9 h 20"/>
                <a:gd name="T78" fmla="*/ 1 w 106"/>
                <a:gd name="T79" fmla="*/ 6 h 20"/>
                <a:gd name="T80" fmla="*/ 1 w 106"/>
                <a:gd name="T81" fmla="*/ 6 h 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6"/>
                <a:gd name="T124" fmla="*/ 0 h 20"/>
                <a:gd name="T125" fmla="*/ 106 w 106"/>
                <a:gd name="T126" fmla="*/ 20 h 2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6" h="20">
                  <a:moveTo>
                    <a:pt x="1" y="6"/>
                  </a:moveTo>
                  <a:lnTo>
                    <a:pt x="11" y="6"/>
                  </a:lnTo>
                  <a:lnTo>
                    <a:pt x="13" y="5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38" y="5"/>
                  </a:lnTo>
                  <a:lnTo>
                    <a:pt x="40" y="4"/>
                  </a:lnTo>
                  <a:lnTo>
                    <a:pt x="49" y="4"/>
                  </a:lnTo>
                  <a:lnTo>
                    <a:pt x="51" y="3"/>
                  </a:lnTo>
                  <a:lnTo>
                    <a:pt x="63" y="3"/>
                  </a:lnTo>
                  <a:lnTo>
                    <a:pt x="65" y="3"/>
                  </a:lnTo>
                  <a:lnTo>
                    <a:pt x="74" y="3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7" y="1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1" y="2"/>
                  </a:lnTo>
                  <a:lnTo>
                    <a:pt x="92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6" y="5"/>
                  </a:lnTo>
                  <a:lnTo>
                    <a:pt x="97" y="5"/>
                  </a:lnTo>
                  <a:lnTo>
                    <a:pt x="99" y="7"/>
                  </a:lnTo>
                  <a:lnTo>
                    <a:pt x="101" y="7"/>
                  </a:lnTo>
                  <a:lnTo>
                    <a:pt x="101" y="8"/>
                  </a:lnTo>
                  <a:lnTo>
                    <a:pt x="101" y="9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4" y="11"/>
                  </a:lnTo>
                  <a:lnTo>
                    <a:pt x="105" y="11"/>
                  </a:lnTo>
                  <a:lnTo>
                    <a:pt x="104" y="11"/>
                  </a:lnTo>
                  <a:lnTo>
                    <a:pt x="104" y="12"/>
                  </a:lnTo>
                  <a:lnTo>
                    <a:pt x="101" y="12"/>
                  </a:lnTo>
                  <a:lnTo>
                    <a:pt x="99" y="13"/>
                  </a:lnTo>
                  <a:lnTo>
                    <a:pt x="96" y="14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4" y="17"/>
                  </a:lnTo>
                  <a:lnTo>
                    <a:pt x="82" y="17"/>
                  </a:lnTo>
                  <a:lnTo>
                    <a:pt x="80" y="18"/>
                  </a:lnTo>
                  <a:lnTo>
                    <a:pt x="39" y="18"/>
                  </a:lnTo>
                  <a:lnTo>
                    <a:pt x="34" y="18"/>
                  </a:lnTo>
                  <a:lnTo>
                    <a:pt x="28" y="18"/>
                  </a:lnTo>
                  <a:lnTo>
                    <a:pt x="28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8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0" y="14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6" y="12"/>
                  </a:lnTo>
                  <a:lnTo>
                    <a:pt x="5" y="11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6"/>
                  </a:lnTo>
                </a:path>
              </a:pathLst>
            </a:custGeom>
            <a:solidFill>
              <a:srgbClr val="FFFF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7" name="Freeform 190"/>
            <p:cNvSpPr>
              <a:spLocks/>
            </p:cNvSpPr>
            <p:nvPr/>
          </p:nvSpPr>
          <p:spPr bwMode="auto">
            <a:xfrm>
              <a:off x="3093" y="2357"/>
              <a:ext cx="17" cy="111"/>
            </a:xfrm>
            <a:custGeom>
              <a:avLst/>
              <a:gdLst>
                <a:gd name="T0" fmla="*/ 13 w 17"/>
                <a:gd name="T1" fmla="*/ 107 h 111"/>
                <a:gd name="T2" fmla="*/ 16 w 17"/>
                <a:gd name="T3" fmla="*/ 1 h 111"/>
                <a:gd name="T4" fmla="*/ 16 w 17"/>
                <a:gd name="T5" fmla="*/ 1 h 111"/>
                <a:gd name="T6" fmla="*/ 13 w 17"/>
                <a:gd name="T7" fmla="*/ 1 h 111"/>
                <a:gd name="T8" fmla="*/ 13 w 17"/>
                <a:gd name="T9" fmla="*/ 0 h 111"/>
                <a:gd name="T10" fmla="*/ 5 w 17"/>
                <a:gd name="T11" fmla="*/ 0 h 111"/>
                <a:gd name="T12" fmla="*/ 5 w 17"/>
                <a:gd name="T13" fmla="*/ 1 h 111"/>
                <a:gd name="T14" fmla="*/ 4 w 17"/>
                <a:gd name="T15" fmla="*/ 1 h 111"/>
                <a:gd name="T16" fmla="*/ 4 w 17"/>
                <a:gd name="T17" fmla="*/ 1 h 111"/>
                <a:gd name="T18" fmla="*/ 3 w 17"/>
                <a:gd name="T19" fmla="*/ 2 h 111"/>
                <a:gd name="T20" fmla="*/ 3 w 17"/>
                <a:gd name="T21" fmla="*/ 3 h 111"/>
                <a:gd name="T22" fmla="*/ 3 w 17"/>
                <a:gd name="T23" fmla="*/ 5 h 111"/>
                <a:gd name="T24" fmla="*/ 2 w 17"/>
                <a:gd name="T25" fmla="*/ 7 h 111"/>
                <a:gd name="T26" fmla="*/ 2 w 17"/>
                <a:gd name="T27" fmla="*/ 10 h 111"/>
                <a:gd name="T28" fmla="*/ 2 w 17"/>
                <a:gd name="T29" fmla="*/ 13 h 111"/>
                <a:gd name="T30" fmla="*/ 1 w 17"/>
                <a:gd name="T31" fmla="*/ 16 h 111"/>
                <a:gd name="T32" fmla="*/ 1 w 17"/>
                <a:gd name="T33" fmla="*/ 20 h 111"/>
                <a:gd name="T34" fmla="*/ 0 w 17"/>
                <a:gd name="T35" fmla="*/ 24 h 111"/>
                <a:gd name="T36" fmla="*/ 0 w 17"/>
                <a:gd name="T37" fmla="*/ 43 h 111"/>
                <a:gd name="T38" fmla="*/ 0 w 17"/>
                <a:gd name="T39" fmla="*/ 47 h 111"/>
                <a:gd name="T40" fmla="*/ 0 w 17"/>
                <a:gd name="T41" fmla="*/ 90 h 111"/>
                <a:gd name="T42" fmla="*/ 0 w 17"/>
                <a:gd name="T43" fmla="*/ 94 h 111"/>
                <a:gd name="T44" fmla="*/ 0 w 17"/>
                <a:gd name="T45" fmla="*/ 110 h 111"/>
                <a:gd name="T46" fmla="*/ 13 w 17"/>
                <a:gd name="T47" fmla="*/ 107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"/>
                <a:gd name="T73" fmla="*/ 0 h 111"/>
                <a:gd name="T74" fmla="*/ 17 w 17"/>
                <a:gd name="T75" fmla="*/ 111 h 1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" h="111">
                  <a:moveTo>
                    <a:pt x="13" y="107"/>
                  </a:moveTo>
                  <a:lnTo>
                    <a:pt x="16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0" y="110"/>
                  </a:lnTo>
                  <a:lnTo>
                    <a:pt x="13" y="107"/>
                  </a:lnTo>
                </a:path>
              </a:pathLst>
            </a:custGeom>
            <a:solidFill>
              <a:srgbClr val="FFFF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8" name="Freeform 191"/>
            <p:cNvSpPr>
              <a:spLocks/>
            </p:cNvSpPr>
            <p:nvPr/>
          </p:nvSpPr>
          <p:spPr bwMode="auto">
            <a:xfrm>
              <a:off x="3106" y="2358"/>
              <a:ext cx="26" cy="27"/>
            </a:xfrm>
            <a:custGeom>
              <a:avLst/>
              <a:gdLst>
                <a:gd name="T0" fmla="*/ 1 w 26"/>
                <a:gd name="T1" fmla="*/ 1 h 27"/>
                <a:gd name="T2" fmla="*/ 3 w 26"/>
                <a:gd name="T3" fmla="*/ 2 h 27"/>
                <a:gd name="T4" fmla="*/ 6 w 26"/>
                <a:gd name="T5" fmla="*/ 4 h 27"/>
                <a:gd name="T6" fmla="*/ 8 w 26"/>
                <a:gd name="T7" fmla="*/ 6 h 27"/>
                <a:gd name="T8" fmla="*/ 9 w 26"/>
                <a:gd name="T9" fmla="*/ 7 h 27"/>
                <a:gd name="T10" fmla="*/ 11 w 26"/>
                <a:gd name="T11" fmla="*/ 8 h 27"/>
                <a:gd name="T12" fmla="*/ 12 w 26"/>
                <a:gd name="T13" fmla="*/ 9 h 27"/>
                <a:gd name="T14" fmla="*/ 13 w 26"/>
                <a:gd name="T15" fmla="*/ 9 h 27"/>
                <a:gd name="T16" fmla="*/ 15 w 26"/>
                <a:gd name="T17" fmla="*/ 10 h 27"/>
                <a:gd name="T18" fmla="*/ 16 w 26"/>
                <a:gd name="T19" fmla="*/ 11 h 27"/>
                <a:gd name="T20" fmla="*/ 18 w 26"/>
                <a:gd name="T21" fmla="*/ 12 h 27"/>
                <a:gd name="T22" fmla="*/ 20 w 26"/>
                <a:gd name="T23" fmla="*/ 13 h 27"/>
                <a:gd name="T24" fmla="*/ 23 w 26"/>
                <a:gd name="T25" fmla="*/ 13 h 27"/>
                <a:gd name="T26" fmla="*/ 25 w 26"/>
                <a:gd name="T27" fmla="*/ 14 h 27"/>
                <a:gd name="T28" fmla="*/ 24 w 26"/>
                <a:gd name="T29" fmla="*/ 15 h 27"/>
                <a:gd name="T30" fmla="*/ 24 w 26"/>
                <a:gd name="T31" fmla="*/ 18 h 27"/>
                <a:gd name="T32" fmla="*/ 23 w 26"/>
                <a:gd name="T33" fmla="*/ 22 h 27"/>
                <a:gd name="T34" fmla="*/ 23 w 26"/>
                <a:gd name="T35" fmla="*/ 26 h 27"/>
                <a:gd name="T36" fmla="*/ 22 w 26"/>
                <a:gd name="T37" fmla="*/ 26 h 27"/>
                <a:gd name="T38" fmla="*/ 20 w 26"/>
                <a:gd name="T39" fmla="*/ 24 h 27"/>
                <a:gd name="T40" fmla="*/ 18 w 26"/>
                <a:gd name="T41" fmla="*/ 24 h 27"/>
                <a:gd name="T42" fmla="*/ 16 w 26"/>
                <a:gd name="T43" fmla="*/ 23 h 27"/>
                <a:gd name="T44" fmla="*/ 14 w 26"/>
                <a:gd name="T45" fmla="*/ 21 h 27"/>
                <a:gd name="T46" fmla="*/ 12 w 26"/>
                <a:gd name="T47" fmla="*/ 20 h 27"/>
                <a:gd name="T48" fmla="*/ 10 w 26"/>
                <a:gd name="T49" fmla="*/ 19 h 27"/>
                <a:gd name="T50" fmla="*/ 8 w 26"/>
                <a:gd name="T51" fmla="*/ 18 h 27"/>
                <a:gd name="T52" fmla="*/ 7 w 26"/>
                <a:gd name="T53" fmla="*/ 17 h 27"/>
                <a:gd name="T54" fmla="*/ 6 w 26"/>
                <a:gd name="T55" fmla="*/ 17 h 27"/>
                <a:gd name="T56" fmla="*/ 5 w 26"/>
                <a:gd name="T57" fmla="*/ 16 h 27"/>
                <a:gd name="T58" fmla="*/ 2 w 26"/>
                <a:gd name="T59" fmla="*/ 15 h 27"/>
                <a:gd name="T60" fmla="*/ 0 w 26"/>
                <a:gd name="T61" fmla="*/ 15 h 27"/>
                <a:gd name="T62" fmla="*/ 0 w 26"/>
                <a:gd name="T63" fmla="*/ 12 h 27"/>
                <a:gd name="T64" fmla="*/ 1 w 26"/>
                <a:gd name="T65" fmla="*/ 6 h 27"/>
                <a:gd name="T66" fmla="*/ 1 w 26"/>
                <a:gd name="T67" fmla="*/ 2 h 27"/>
                <a:gd name="T68" fmla="*/ 0 w 26"/>
                <a:gd name="T69" fmla="*/ 1 h 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"/>
                <a:gd name="T106" fmla="*/ 0 h 27"/>
                <a:gd name="T107" fmla="*/ 26 w 26"/>
                <a:gd name="T108" fmla="*/ 27 h 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" h="27">
                  <a:moveTo>
                    <a:pt x="0" y="0"/>
                  </a:moveTo>
                  <a:lnTo>
                    <a:pt x="1" y="1"/>
                  </a:lnTo>
                  <a:lnTo>
                    <a:pt x="3" y="2"/>
                  </a:lnTo>
                  <a:lnTo>
                    <a:pt x="5" y="4"/>
                  </a:lnTo>
                  <a:lnTo>
                    <a:pt x="6" y="4"/>
                  </a:lnTo>
                  <a:lnTo>
                    <a:pt x="8" y="6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8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5" y="10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20" y="13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3" y="22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5" y="21"/>
                  </a:lnTo>
                  <a:lnTo>
                    <a:pt x="14" y="21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89" name="Freeform 192"/>
            <p:cNvSpPr>
              <a:spLocks/>
            </p:cNvSpPr>
            <p:nvPr/>
          </p:nvSpPr>
          <p:spPr bwMode="auto">
            <a:xfrm>
              <a:off x="3102" y="2372"/>
              <a:ext cx="21" cy="100"/>
            </a:xfrm>
            <a:custGeom>
              <a:avLst/>
              <a:gdLst>
                <a:gd name="T0" fmla="*/ 2 w 21"/>
                <a:gd name="T1" fmla="*/ 0 h 100"/>
                <a:gd name="T2" fmla="*/ 4 w 21"/>
                <a:gd name="T3" fmla="*/ 1 h 100"/>
                <a:gd name="T4" fmla="*/ 5 w 21"/>
                <a:gd name="T5" fmla="*/ 1 h 100"/>
                <a:gd name="T6" fmla="*/ 6 w 21"/>
                <a:gd name="T7" fmla="*/ 1 h 100"/>
                <a:gd name="T8" fmla="*/ 7 w 21"/>
                <a:gd name="T9" fmla="*/ 1 h 100"/>
                <a:gd name="T10" fmla="*/ 8 w 21"/>
                <a:gd name="T11" fmla="*/ 2 h 100"/>
                <a:gd name="T12" fmla="*/ 9 w 21"/>
                <a:gd name="T13" fmla="*/ 2 h 100"/>
                <a:gd name="T14" fmla="*/ 10 w 21"/>
                <a:gd name="T15" fmla="*/ 2 h 100"/>
                <a:gd name="T16" fmla="*/ 10 w 21"/>
                <a:gd name="T17" fmla="*/ 2 h 100"/>
                <a:gd name="T18" fmla="*/ 11 w 21"/>
                <a:gd name="T19" fmla="*/ 3 h 100"/>
                <a:gd name="T20" fmla="*/ 11 w 21"/>
                <a:gd name="T21" fmla="*/ 3 h 100"/>
                <a:gd name="T22" fmla="*/ 14 w 21"/>
                <a:gd name="T23" fmla="*/ 6 h 100"/>
                <a:gd name="T24" fmla="*/ 15 w 21"/>
                <a:gd name="T25" fmla="*/ 6 h 100"/>
                <a:gd name="T26" fmla="*/ 17 w 21"/>
                <a:gd name="T27" fmla="*/ 9 h 100"/>
                <a:gd name="T28" fmla="*/ 18 w 21"/>
                <a:gd name="T29" fmla="*/ 9 h 100"/>
                <a:gd name="T30" fmla="*/ 19 w 21"/>
                <a:gd name="T31" fmla="*/ 10 h 100"/>
                <a:gd name="T32" fmla="*/ 20 w 21"/>
                <a:gd name="T33" fmla="*/ 11 h 100"/>
                <a:gd name="T34" fmla="*/ 20 w 21"/>
                <a:gd name="T35" fmla="*/ 27 h 100"/>
                <a:gd name="T36" fmla="*/ 19 w 21"/>
                <a:gd name="T37" fmla="*/ 30 h 100"/>
                <a:gd name="T38" fmla="*/ 19 w 21"/>
                <a:gd name="T39" fmla="*/ 65 h 100"/>
                <a:gd name="T40" fmla="*/ 19 w 21"/>
                <a:gd name="T41" fmla="*/ 69 h 100"/>
                <a:gd name="T42" fmla="*/ 19 w 21"/>
                <a:gd name="T43" fmla="*/ 91 h 100"/>
                <a:gd name="T44" fmla="*/ 18 w 21"/>
                <a:gd name="T45" fmla="*/ 93 h 100"/>
                <a:gd name="T46" fmla="*/ 18 w 21"/>
                <a:gd name="T47" fmla="*/ 99 h 100"/>
                <a:gd name="T48" fmla="*/ 17 w 21"/>
                <a:gd name="T49" fmla="*/ 98 h 100"/>
                <a:gd name="T50" fmla="*/ 16 w 21"/>
                <a:gd name="T51" fmla="*/ 98 h 100"/>
                <a:gd name="T52" fmla="*/ 15 w 21"/>
                <a:gd name="T53" fmla="*/ 97 h 100"/>
                <a:gd name="T54" fmla="*/ 12 w 21"/>
                <a:gd name="T55" fmla="*/ 95 h 100"/>
                <a:gd name="T56" fmla="*/ 12 w 21"/>
                <a:gd name="T57" fmla="*/ 95 h 100"/>
                <a:gd name="T58" fmla="*/ 12 w 21"/>
                <a:gd name="T59" fmla="*/ 94 h 100"/>
                <a:gd name="T60" fmla="*/ 11 w 21"/>
                <a:gd name="T61" fmla="*/ 94 h 100"/>
                <a:gd name="T62" fmla="*/ 10 w 21"/>
                <a:gd name="T63" fmla="*/ 93 h 100"/>
                <a:gd name="T64" fmla="*/ 10 w 21"/>
                <a:gd name="T65" fmla="*/ 93 h 100"/>
                <a:gd name="T66" fmla="*/ 9 w 21"/>
                <a:gd name="T67" fmla="*/ 92 h 100"/>
                <a:gd name="T68" fmla="*/ 0 w 21"/>
                <a:gd name="T69" fmla="*/ 92 h 100"/>
                <a:gd name="T70" fmla="*/ 0 w 21"/>
                <a:gd name="T71" fmla="*/ 91 h 100"/>
                <a:gd name="T72" fmla="*/ 1 w 21"/>
                <a:gd name="T73" fmla="*/ 90 h 100"/>
                <a:gd name="T74" fmla="*/ 1 w 21"/>
                <a:gd name="T75" fmla="*/ 86 h 100"/>
                <a:gd name="T76" fmla="*/ 1 w 21"/>
                <a:gd name="T77" fmla="*/ 85 h 100"/>
                <a:gd name="T78" fmla="*/ 1 w 21"/>
                <a:gd name="T79" fmla="*/ 82 h 100"/>
                <a:gd name="T80" fmla="*/ 2 w 21"/>
                <a:gd name="T81" fmla="*/ 81 h 100"/>
                <a:gd name="T82" fmla="*/ 2 w 21"/>
                <a:gd name="T83" fmla="*/ 78 h 100"/>
                <a:gd name="T84" fmla="*/ 2 w 21"/>
                <a:gd name="T85" fmla="*/ 77 h 100"/>
                <a:gd name="T86" fmla="*/ 2 w 21"/>
                <a:gd name="T87" fmla="*/ 74 h 100"/>
                <a:gd name="T88" fmla="*/ 3 w 21"/>
                <a:gd name="T89" fmla="*/ 73 h 100"/>
                <a:gd name="T90" fmla="*/ 3 w 21"/>
                <a:gd name="T91" fmla="*/ 69 h 100"/>
                <a:gd name="T92" fmla="*/ 4 w 21"/>
                <a:gd name="T93" fmla="*/ 68 h 100"/>
                <a:gd name="T94" fmla="*/ 4 w 21"/>
                <a:gd name="T95" fmla="*/ 67 h 100"/>
                <a:gd name="T96" fmla="*/ 2 w 21"/>
                <a:gd name="T97" fmla="*/ 65 h 100"/>
                <a:gd name="T98" fmla="*/ 2 w 21"/>
                <a:gd name="T99" fmla="*/ 35 h 100"/>
                <a:gd name="T100" fmla="*/ 2 w 21"/>
                <a:gd name="T101" fmla="*/ 33 h 100"/>
                <a:gd name="T102" fmla="*/ 2 w 21"/>
                <a:gd name="T103" fmla="*/ 0 h 100"/>
                <a:gd name="T104" fmla="*/ 2 w 21"/>
                <a:gd name="T105" fmla="*/ 0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"/>
                <a:gd name="T160" fmla="*/ 0 h 100"/>
                <a:gd name="T161" fmla="*/ 21 w 21"/>
                <a:gd name="T162" fmla="*/ 100 h 1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" h="100">
                  <a:moveTo>
                    <a:pt x="2" y="0"/>
                  </a:move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9" y="10"/>
                  </a:lnTo>
                  <a:lnTo>
                    <a:pt x="20" y="11"/>
                  </a:lnTo>
                  <a:lnTo>
                    <a:pt x="20" y="27"/>
                  </a:lnTo>
                  <a:lnTo>
                    <a:pt x="19" y="30"/>
                  </a:lnTo>
                  <a:lnTo>
                    <a:pt x="19" y="65"/>
                  </a:lnTo>
                  <a:lnTo>
                    <a:pt x="19" y="69"/>
                  </a:lnTo>
                  <a:lnTo>
                    <a:pt x="19" y="91"/>
                  </a:lnTo>
                  <a:lnTo>
                    <a:pt x="18" y="93"/>
                  </a:lnTo>
                  <a:lnTo>
                    <a:pt x="18" y="99"/>
                  </a:lnTo>
                  <a:lnTo>
                    <a:pt x="17" y="98"/>
                  </a:lnTo>
                  <a:lnTo>
                    <a:pt x="16" y="98"/>
                  </a:lnTo>
                  <a:lnTo>
                    <a:pt x="15" y="97"/>
                  </a:lnTo>
                  <a:lnTo>
                    <a:pt x="12" y="95"/>
                  </a:lnTo>
                  <a:lnTo>
                    <a:pt x="12" y="94"/>
                  </a:lnTo>
                  <a:lnTo>
                    <a:pt x="11" y="94"/>
                  </a:lnTo>
                  <a:lnTo>
                    <a:pt x="10" y="93"/>
                  </a:lnTo>
                  <a:lnTo>
                    <a:pt x="9" y="92"/>
                  </a:lnTo>
                  <a:lnTo>
                    <a:pt x="0" y="92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2"/>
                  </a:lnTo>
                  <a:lnTo>
                    <a:pt x="2" y="81"/>
                  </a:lnTo>
                  <a:lnTo>
                    <a:pt x="2" y="78"/>
                  </a:lnTo>
                  <a:lnTo>
                    <a:pt x="2" y="77"/>
                  </a:lnTo>
                  <a:lnTo>
                    <a:pt x="2" y="74"/>
                  </a:lnTo>
                  <a:lnTo>
                    <a:pt x="3" y="73"/>
                  </a:lnTo>
                  <a:lnTo>
                    <a:pt x="3" y="69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2" y="6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0"/>
                  </a:lnTo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0" name="Freeform 193"/>
            <p:cNvSpPr>
              <a:spLocks/>
            </p:cNvSpPr>
            <p:nvPr/>
          </p:nvSpPr>
          <p:spPr bwMode="auto">
            <a:xfrm>
              <a:off x="3117" y="2371"/>
              <a:ext cx="87" cy="99"/>
            </a:xfrm>
            <a:custGeom>
              <a:avLst/>
              <a:gdLst>
                <a:gd name="T0" fmla="*/ 84 w 87"/>
                <a:gd name="T1" fmla="*/ 14 h 99"/>
                <a:gd name="T2" fmla="*/ 84 w 87"/>
                <a:gd name="T3" fmla="*/ 13 h 99"/>
                <a:gd name="T4" fmla="*/ 85 w 87"/>
                <a:gd name="T5" fmla="*/ 13 h 99"/>
                <a:gd name="T6" fmla="*/ 86 w 87"/>
                <a:gd name="T7" fmla="*/ 12 h 99"/>
                <a:gd name="T8" fmla="*/ 82 w 87"/>
                <a:gd name="T9" fmla="*/ 1 h 99"/>
                <a:gd name="T10" fmla="*/ 75 w 87"/>
                <a:gd name="T11" fmla="*/ 2 h 99"/>
                <a:gd name="T12" fmla="*/ 69 w 87"/>
                <a:gd name="T13" fmla="*/ 3 h 99"/>
                <a:gd name="T14" fmla="*/ 64 w 87"/>
                <a:gd name="T15" fmla="*/ 4 h 99"/>
                <a:gd name="T16" fmla="*/ 58 w 87"/>
                <a:gd name="T17" fmla="*/ 4 h 99"/>
                <a:gd name="T18" fmla="*/ 55 w 87"/>
                <a:gd name="T19" fmla="*/ 5 h 99"/>
                <a:gd name="T20" fmla="*/ 49 w 87"/>
                <a:gd name="T21" fmla="*/ 6 h 99"/>
                <a:gd name="T22" fmla="*/ 43 w 87"/>
                <a:gd name="T23" fmla="*/ 6 h 99"/>
                <a:gd name="T24" fmla="*/ 39 w 87"/>
                <a:gd name="T25" fmla="*/ 7 h 99"/>
                <a:gd name="T26" fmla="*/ 30 w 87"/>
                <a:gd name="T27" fmla="*/ 8 h 99"/>
                <a:gd name="T28" fmla="*/ 23 w 87"/>
                <a:gd name="T29" fmla="*/ 9 h 99"/>
                <a:gd name="T30" fmla="*/ 14 w 87"/>
                <a:gd name="T31" fmla="*/ 9 h 99"/>
                <a:gd name="T32" fmla="*/ 3 w 87"/>
                <a:gd name="T33" fmla="*/ 10 h 99"/>
                <a:gd name="T34" fmla="*/ 3 w 87"/>
                <a:gd name="T35" fmla="*/ 16 h 99"/>
                <a:gd name="T36" fmla="*/ 2 w 87"/>
                <a:gd name="T37" fmla="*/ 23 h 99"/>
                <a:gd name="T38" fmla="*/ 1 w 87"/>
                <a:gd name="T39" fmla="*/ 30 h 99"/>
                <a:gd name="T40" fmla="*/ 1 w 87"/>
                <a:gd name="T41" fmla="*/ 38 h 99"/>
                <a:gd name="T42" fmla="*/ 0 w 87"/>
                <a:gd name="T43" fmla="*/ 50 h 99"/>
                <a:gd name="T44" fmla="*/ 1 w 87"/>
                <a:gd name="T45" fmla="*/ 74 h 99"/>
                <a:gd name="T46" fmla="*/ 1 w 87"/>
                <a:gd name="T47" fmla="*/ 81 h 99"/>
                <a:gd name="T48" fmla="*/ 3 w 87"/>
                <a:gd name="T49" fmla="*/ 88 h 99"/>
                <a:gd name="T50" fmla="*/ 4 w 87"/>
                <a:gd name="T51" fmla="*/ 92 h 99"/>
                <a:gd name="T52" fmla="*/ 7 w 87"/>
                <a:gd name="T53" fmla="*/ 96 h 99"/>
                <a:gd name="T54" fmla="*/ 10 w 87"/>
                <a:gd name="T55" fmla="*/ 98 h 99"/>
                <a:gd name="T56" fmla="*/ 16 w 87"/>
                <a:gd name="T57" fmla="*/ 97 h 99"/>
                <a:gd name="T58" fmla="*/ 19 w 87"/>
                <a:gd name="T59" fmla="*/ 94 h 99"/>
                <a:gd name="T60" fmla="*/ 20 w 87"/>
                <a:gd name="T61" fmla="*/ 91 h 99"/>
                <a:gd name="T62" fmla="*/ 21 w 87"/>
                <a:gd name="T63" fmla="*/ 65 h 99"/>
                <a:gd name="T64" fmla="*/ 21 w 87"/>
                <a:gd name="T65" fmla="*/ 59 h 99"/>
                <a:gd name="T66" fmla="*/ 22 w 87"/>
                <a:gd name="T67" fmla="*/ 56 h 99"/>
                <a:gd name="T68" fmla="*/ 24 w 87"/>
                <a:gd name="T69" fmla="*/ 53 h 99"/>
                <a:gd name="T70" fmla="*/ 27 w 87"/>
                <a:gd name="T71" fmla="*/ 50 h 99"/>
                <a:gd name="T72" fmla="*/ 29 w 87"/>
                <a:gd name="T73" fmla="*/ 48 h 99"/>
                <a:gd name="T74" fmla="*/ 33 w 87"/>
                <a:gd name="T75" fmla="*/ 46 h 99"/>
                <a:gd name="T76" fmla="*/ 36 w 87"/>
                <a:gd name="T77" fmla="*/ 45 h 99"/>
                <a:gd name="T78" fmla="*/ 39 w 87"/>
                <a:gd name="T79" fmla="*/ 43 h 99"/>
                <a:gd name="T80" fmla="*/ 43 w 87"/>
                <a:gd name="T81" fmla="*/ 42 h 99"/>
                <a:gd name="T82" fmla="*/ 46 w 87"/>
                <a:gd name="T83" fmla="*/ 41 h 99"/>
                <a:gd name="T84" fmla="*/ 50 w 87"/>
                <a:gd name="T85" fmla="*/ 40 h 99"/>
                <a:gd name="T86" fmla="*/ 53 w 87"/>
                <a:gd name="T87" fmla="*/ 39 h 99"/>
                <a:gd name="T88" fmla="*/ 57 w 87"/>
                <a:gd name="T89" fmla="*/ 37 h 99"/>
                <a:gd name="T90" fmla="*/ 61 w 87"/>
                <a:gd name="T91" fmla="*/ 36 h 99"/>
                <a:gd name="T92" fmla="*/ 64 w 87"/>
                <a:gd name="T93" fmla="*/ 35 h 99"/>
                <a:gd name="T94" fmla="*/ 67 w 87"/>
                <a:gd name="T95" fmla="*/ 34 h 99"/>
                <a:gd name="T96" fmla="*/ 70 w 87"/>
                <a:gd name="T97" fmla="*/ 33 h 99"/>
                <a:gd name="T98" fmla="*/ 74 w 87"/>
                <a:gd name="T99" fmla="*/ 32 h 99"/>
                <a:gd name="T100" fmla="*/ 78 w 87"/>
                <a:gd name="T101" fmla="*/ 31 h 99"/>
                <a:gd name="T102" fmla="*/ 81 w 87"/>
                <a:gd name="T103" fmla="*/ 30 h 99"/>
                <a:gd name="T104" fmla="*/ 83 w 87"/>
                <a:gd name="T105" fmla="*/ 29 h 99"/>
                <a:gd name="T106" fmla="*/ 84 w 87"/>
                <a:gd name="T107" fmla="*/ 27 h 9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"/>
                <a:gd name="T163" fmla="*/ 0 h 99"/>
                <a:gd name="T164" fmla="*/ 87 w 87"/>
                <a:gd name="T165" fmla="*/ 99 h 9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" h="99">
                  <a:moveTo>
                    <a:pt x="84" y="21"/>
                  </a:moveTo>
                  <a:lnTo>
                    <a:pt x="84" y="14"/>
                  </a:lnTo>
                  <a:lnTo>
                    <a:pt x="84" y="13"/>
                  </a:lnTo>
                  <a:lnTo>
                    <a:pt x="85" y="13"/>
                  </a:lnTo>
                  <a:lnTo>
                    <a:pt x="86" y="12"/>
                  </a:lnTo>
                  <a:lnTo>
                    <a:pt x="86" y="0"/>
                  </a:lnTo>
                  <a:lnTo>
                    <a:pt x="82" y="1"/>
                  </a:lnTo>
                  <a:lnTo>
                    <a:pt x="78" y="1"/>
                  </a:lnTo>
                  <a:lnTo>
                    <a:pt x="75" y="2"/>
                  </a:lnTo>
                  <a:lnTo>
                    <a:pt x="72" y="2"/>
                  </a:lnTo>
                  <a:lnTo>
                    <a:pt x="69" y="3"/>
                  </a:lnTo>
                  <a:lnTo>
                    <a:pt x="66" y="3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8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3" y="6"/>
                  </a:lnTo>
                  <a:lnTo>
                    <a:pt x="49" y="6"/>
                  </a:lnTo>
                  <a:lnTo>
                    <a:pt x="48" y="6"/>
                  </a:lnTo>
                  <a:lnTo>
                    <a:pt x="43" y="6"/>
                  </a:lnTo>
                  <a:lnTo>
                    <a:pt x="42" y="7"/>
                  </a:lnTo>
                  <a:lnTo>
                    <a:pt x="39" y="7"/>
                  </a:lnTo>
                  <a:lnTo>
                    <a:pt x="36" y="8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3" y="9"/>
                  </a:lnTo>
                  <a:lnTo>
                    <a:pt x="19" y="9"/>
                  </a:lnTo>
                  <a:lnTo>
                    <a:pt x="14" y="9"/>
                  </a:lnTo>
                  <a:lnTo>
                    <a:pt x="9" y="10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2" y="23"/>
                  </a:lnTo>
                  <a:lnTo>
                    <a:pt x="2" y="27"/>
                  </a:lnTo>
                  <a:lnTo>
                    <a:pt x="1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0" y="50"/>
                  </a:lnTo>
                  <a:lnTo>
                    <a:pt x="0" y="70"/>
                  </a:lnTo>
                  <a:lnTo>
                    <a:pt x="1" y="74"/>
                  </a:lnTo>
                  <a:lnTo>
                    <a:pt x="1" y="78"/>
                  </a:lnTo>
                  <a:lnTo>
                    <a:pt x="1" y="81"/>
                  </a:lnTo>
                  <a:lnTo>
                    <a:pt x="2" y="84"/>
                  </a:lnTo>
                  <a:lnTo>
                    <a:pt x="3" y="88"/>
                  </a:lnTo>
                  <a:lnTo>
                    <a:pt x="3" y="90"/>
                  </a:lnTo>
                  <a:lnTo>
                    <a:pt x="4" y="92"/>
                  </a:lnTo>
                  <a:lnTo>
                    <a:pt x="5" y="94"/>
                  </a:lnTo>
                  <a:lnTo>
                    <a:pt x="7" y="96"/>
                  </a:lnTo>
                  <a:lnTo>
                    <a:pt x="8" y="97"/>
                  </a:lnTo>
                  <a:lnTo>
                    <a:pt x="10" y="98"/>
                  </a:lnTo>
                  <a:lnTo>
                    <a:pt x="14" y="98"/>
                  </a:lnTo>
                  <a:lnTo>
                    <a:pt x="16" y="97"/>
                  </a:lnTo>
                  <a:lnTo>
                    <a:pt x="19" y="95"/>
                  </a:lnTo>
                  <a:lnTo>
                    <a:pt x="19" y="94"/>
                  </a:lnTo>
                  <a:lnTo>
                    <a:pt x="19" y="92"/>
                  </a:lnTo>
                  <a:lnTo>
                    <a:pt x="20" y="91"/>
                  </a:lnTo>
                  <a:lnTo>
                    <a:pt x="20" y="66"/>
                  </a:lnTo>
                  <a:lnTo>
                    <a:pt x="21" y="65"/>
                  </a:lnTo>
                  <a:lnTo>
                    <a:pt x="21" y="61"/>
                  </a:lnTo>
                  <a:lnTo>
                    <a:pt x="21" y="59"/>
                  </a:lnTo>
                  <a:lnTo>
                    <a:pt x="22" y="57"/>
                  </a:lnTo>
                  <a:lnTo>
                    <a:pt x="22" y="56"/>
                  </a:lnTo>
                  <a:lnTo>
                    <a:pt x="23" y="55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7" y="50"/>
                  </a:lnTo>
                  <a:lnTo>
                    <a:pt x="28" y="49"/>
                  </a:lnTo>
                  <a:lnTo>
                    <a:pt x="29" y="48"/>
                  </a:lnTo>
                  <a:lnTo>
                    <a:pt x="31" y="47"/>
                  </a:lnTo>
                  <a:lnTo>
                    <a:pt x="33" y="46"/>
                  </a:lnTo>
                  <a:lnTo>
                    <a:pt x="35" y="46"/>
                  </a:lnTo>
                  <a:lnTo>
                    <a:pt x="36" y="45"/>
                  </a:lnTo>
                  <a:lnTo>
                    <a:pt x="38" y="44"/>
                  </a:lnTo>
                  <a:lnTo>
                    <a:pt x="39" y="43"/>
                  </a:lnTo>
                  <a:lnTo>
                    <a:pt x="42" y="43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1"/>
                  </a:lnTo>
                  <a:lnTo>
                    <a:pt x="48" y="41"/>
                  </a:lnTo>
                  <a:lnTo>
                    <a:pt x="50" y="40"/>
                  </a:lnTo>
                  <a:lnTo>
                    <a:pt x="51" y="39"/>
                  </a:lnTo>
                  <a:lnTo>
                    <a:pt x="53" y="39"/>
                  </a:lnTo>
                  <a:lnTo>
                    <a:pt x="55" y="38"/>
                  </a:lnTo>
                  <a:lnTo>
                    <a:pt x="57" y="37"/>
                  </a:lnTo>
                  <a:lnTo>
                    <a:pt x="58" y="37"/>
                  </a:lnTo>
                  <a:lnTo>
                    <a:pt x="61" y="36"/>
                  </a:lnTo>
                  <a:lnTo>
                    <a:pt x="62" y="36"/>
                  </a:lnTo>
                  <a:lnTo>
                    <a:pt x="64" y="35"/>
                  </a:lnTo>
                  <a:lnTo>
                    <a:pt x="65" y="35"/>
                  </a:lnTo>
                  <a:lnTo>
                    <a:pt x="67" y="34"/>
                  </a:lnTo>
                  <a:lnTo>
                    <a:pt x="69" y="34"/>
                  </a:lnTo>
                  <a:lnTo>
                    <a:pt x="70" y="33"/>
                  </a:lnTo>
                  <a:lnTo>
                    <a:pt x="72" y="33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8" y="31"/>
                  </a:lnTo>
                  <a:lnTo>
                    <a:pt x="79" y="31"/>
                  </a:lnTo>
                  <a:lnTo>
                    <a:pt x="81" y="30"/>
                  </a:lnTo>
                  <a:lnTo>
                    <a:pt x="82" y="30"/>
                  </a:lnTo>
                  <a:lnTo>
                    <a:pt x="83" y="29"/>
                  </a:lnTo>
                  <a:lnTo>
                    <a:pt x="83" y="28"/>
                  </a:lnTo>
                  <a:lnTo>
                    <a:pt x="84" y="27"/>
                  </a:lnTo>
                  <a:lnTo>
                    <a:pt x="84" y="21"/>
                  </a:lnTo>
                </a:path>
              </a:pathLst>
            </a:custGeom>
            <a:solidFill>
              <a:srgbClr val="FFFF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1" name="Freeform 194"/>
            <p:cNvSpPr>
              <a:spLocks/>
            </p:cNvSpPr>
            <p:nvPr/>
          </p:nvSpPr>
          <p:spPr bwMode="auto">
            <a:xfrm>
              <a:off x="3131" y="2363"/>
              <a:ext cx="81" cy="17"/>
            </a:xfrm>
            <a:custGeom>
              <a:avLst/>
              <a:gdLst>
                <a:gd name="T0" fmla="*/ 1 w 81"/>
                <a:gd name="T1" fmla="*/ 8 h 17"/>
                <a:gd name="T2" fmla="*/ 7 w 81"/>
                <a:gd name="T3" fmla="*/ 7 h 17"/>
                <a:gd name="T4" fmla="*/ 12 w 81"/>
                <a:gd name="T5" fmla="*/ 7 h 17"/>
                <a:gd name="T6" fmla="*/ 16 w 81"/>
                <a:gd name="T7" fmla="*/ 7 h 17"/>
                <a:gd name="T8" fmla="*/ 25 w 81"/>
                <a:gd name="T9" fmla="*/ 7 h 17"/>
                <a:gd name="T10" fmla="*/ 29 w 81"/>
                <a:gd name="T11" fmla="*/ 6 h 17"/>
                <a:gd name="T12" fmla="*/ 41 w 81"/>
                <a:gd name="T13" fmla="*/ 6 h 17"/>
                <a:gd name="T14" fmla="*/ 43 w 81"/>
                <a:gd name="T15" fmla="*/ 6 h 17"/>
                <a:gd name="T16" fmla="*/ 51 w 81"/>
                <a:gd name="T17" fmla="*/ 6 h 17"/>
                <a:gd name="T18" fmla="*/ 52 w 81"/>
                <a:gd name="T19" fmla="*/ 5 h 17"/>
                <a:gd name="T20" fmla="*/ 55 w 81"/>
                <a:gd name="T21" fmla="*/ 5 h 17"/>
                <a:gd name="T22" fmla="*/ 56 w 81"/>
                <a:gd name="T23" fmla="*/ 4 h 17"/>
                <a:gd name="T24" fmla="*/ 59 w 81"/>
                <a:gd name="T25" fmla="*/ 4 h 17"/>
                <a:gd name="T26" fmla="*/ 61 w 81"/>
                <a:gd name="T27" fmla="*/ 4 h 17"/>
                <a:gd name="T28" fmla="*/ 62 w 81"/>
                <a:gd name="T29" fmla="*/ 3 h 17"/>
                <a:gd name="T30" fmla="*/ 65 w 81"/>
                <a:gd name="T31" fmla="*/ 3 h 17"/>
                <a:gd name="T32" fmla="*/ 67 w 81"/>
                <a:gd name="T33" fmla="*/ 3 h 17"/>
                <a:gd name="T34" fmla="*/ 70 w 81"/>
                <a:gd name="T35" fmla="*/ 2 h 17"/>
                <a:gd name="T36" fmla="*/ 72 w 81"/>
                <a:gd name="T37" fmla="*/ 1 h 17"/>
                <a:gd name="T38" fmla="*/ 76 w 81"/>
                <a:gd name="T39" fmla="*/ 0 h 17"/>
                <a:gd name="T40" fmla="*/ 79 w 81"/>
                <a:gd name="T41" fmla="*/ 0 h 17"/>
                <a:gd name="T42" fmla="*/ 79 w 81"/>
                <a:gd name="T43" fmla="*/ 5 h 17"/>
                <a:gd name="T44" fmla="*/ 80 w 81"/>
                <a:gd name="T45" fmla="*/ 6 h 17"/>
                <a:gd name="T46" fmla="*/ 80 w 81"/>
                <a:gd name="T47" fmla="*/ 8 h 17"/>
                <a:gd name="T48" fmla="*/ 76 w 81"/>
                <a:gd name="T49" fmla="*/ 8 h 17"/>
                <a:gd name="T50" fmla="*/ 71 w 81"/>
                <a:gd name="T51" fmla="*/ 9 h 17"/>
                <a:gd name="T52" fmla="*/ 67 w 81"/>
                <a:gd name="T53" fmla="*/ 10 h 17"/>
                <a:gd name="T54" fmla="*/ 62 w 81"/>
                <a:gd name="T55" fmla="*/ 11 h 17"/>
                <a:gd name="T56" fmla="*/ 58 w 81"/>
                <a:gd name="T57" fmla="*/ 11 h 17"/>
                <a:gd name="T58" fmla="*/ 54 w 81"/>
                <a:gd name="T59" fmla="*/ 11 h 17"/>
                <a:gd name="T60" fmla="*/ 50 w 81"/>
                <a:gd name="T61" fmla="*/ 12 h 17"/>
                <a:gd name="T62" fmla="*/ 46 w 81"/>
                <a:gd name="T63" fmla="*/ 12 h 17"/>
                <a:gd name="T64" fmla="*/ 42 w 81"/>
                <a:gd name="T65" fmla="*/ 13 h 17"/>
                <a:gd name="T66" fmla="*/ 39 w 81"/>
                <a:gd name="T67" fmla="*/ 13 h 17"/>
                <a:gd name="T68" fmla="*/ 36 w 81"/>
                <a:gd name="T69" fmla="*/ 14 h 17"/>
                <a:gd name="T70" fmla="*/ 32 w 81"/>
                <a:gd name="T71" fmla="*/ 14 h 17"/>
                <a:gd name="T72" fmla="*/ 29 w 81"/>
                <a:gd name="T73" fmla="*/ 14 h 17"/>
                <a:gd name="T74" fmla="*/ 23 w 81"/>
                <a:gd name="T75" fmla="*/ 14 h 17"/>
                <a:gd name="T76" fmla="*/ 21 w 81"/>
                <a:gd name="T77" fmla="*/ 16 h 17"/>
                <a:gd name="T78" fmla="*/ 8 w 81"/>
                <a:gd name="T79" fmla="*/ 16 h 17"/>
                <a:gd name="T80" fmla="*/ 7 w 81"/>
                <a:gd name="T81" fmla="*/ 16 h 17"/>
                <a:gd name="T82" fmla="*/ 5 w 81"/>
                <a:gd name="T83" fmla="*/ 16 h 17"/>
                <a:gd name="T84" fmla="*/ 4 w 81"/>
                <a:gd name="T85" fmla="*/ 16 h 17"/>
                <a:gd name="T86" fmla="*/ 0 w 81"/>
                <a:gd name="T87" fmla="*/ 16 h 17"/>
                <a:gd name="T88" fmla="*/ 0 w 81"/>
                <a:gd name="T89" fmla="*/ 9 h 17"/>
                <a:gd name="T90" fmla="*/ 1 w 81"/>
                <a:gd name="T91" fmla="*/ 9 h 17"/>
                <a:gd name="T92" fmla="*/ 1 w 81"/>
                <a:gd name="T93" fmla="*/ 8 h 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"/>
                <a:gd name="T142" fmla="*/ 0 h 17"/>
                <a:gd name="T143" fmla="*/ 81 w 81"/>
                <a:gd name="T144" fmla="*/ 17 h 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" h="17">
                  <a:moveTo>
                    <a:pt x="1" y="8"/>
                  </a:moveTo>
                  <a:lnTo>
                    <a:pt x="7" y="7"/>
                  </a:lnTo>
                  <a:lnTo>
                    <a:pt x="12" y="7"/>
                  </a:lnTo>
                  <a:lnTo>
                    <a:pt x="16" y="7"/>
                  </a:lnTo>
                  <a:lnTo>
                    <a:pt x="25" y="7"/>
                  </a:lnTo>
                  <a:lnTo>
                    <a:pt x="29" y="6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51" y="6"/>
                  </a:lnTo>
                  <a:lnTo>
                    <a:pt x="52" y="5"/>
                  </a:lnTo>
                  <a:lnTo>
                    <a:pt x="55" y="5"/>
                  </a:lnTo>
                  <a:lnTo>
                    <a:pt x="56" y="4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2" y="3"/>
                  </a:lnTo>
                  <a:lnTo>
                    <a:pt x="65" y="3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79" y="5"/>
                  </a:lnTo>
                  <a:lnTo>
                    <a:pt x="80" y="6"/>
                  </a:lnTo>
                  <a:lnTo>
                    <a:pt x="80" y="8"/>
                  </a:lnTo>
                  <a:lnTo>
                    <a:pt x="76" y="8"/>
                  </a:lnTo>
                  <a:lnTo>
                    <a:pt x="71" y="9"/>
                  </a:lnTo>
                  <a:lnTo>
                    <a:pt x="67" y="10"/>
                  </a:lnTo>
                  <a:lnTo>
                    <a:pt x="62" y="11"/>
                  </a:lnTo>
                  <a:lnTo>
                    <a:pt x="58" y="11"/>
                  </a:lnTo>
                  <a:lnTo>
                    <a:pt x="54" y="11"/>
                  </a:lnTo>
                  <a:lnTo>
                    <a:pt x="50" y="12"/>
                  </a:lnTo>
                  <a:lnTo>
                    <a:pt x="46" y="12"/>
                  </a:lnTo>
                  <a:lnTo>
                    <a:pt x="42" y="13"/>
                  </a:lnTo>
                  <a:lnTo>
                    <a:pt x="39" y="13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29" y="14"/>
                  </a:lnTo>
                  <a:lnTo>
                    <a:pt x="23" y="14"/>
                  </a:lnTo>
                  <a:lnTo>
                    <a:pt x="21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8"/>
                  </a:lnTo>
                </a:path>
              </a:pathLst>
            </a:custGeom>
            <a:solidFill>
              <a:srgbClr val="FFFF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2" name="Freeform 195"/>
            <p:cNvSpPr>
              <a:spLocks/>
            </p:cNvSpPr>
            <p:nvPr/>
          </p:nvSpPr>
          <p:spPr bwMode="auto">
            <a:xfrm>
              <a:off x="3124" y="2386"/>
              <a:ext cx="79" cy="86"/>
            </a:xfrm>
            <a:custGeom>
              <a:avLst/>
              <a:gdLst>
                <a:gd name="T0" fmla="*/ 74 w 79"/>
                <a:gd name="T1" fmla="*/ 0 h 86"/>
                <a:gd name="T2" fmla="*/ 66 w 79"/>
                <a:gd name="T3" fmla="*/ 1 h 86"/>
                <a:gd name="T4" fmla="*/ 60 w 79"/>
                <a:gd name="T5" fmla="*/ 1 h 86"/>
                <a:gd name="T6" fmla="*/ 55 w 79"/>
                <a:gd name="T7" fmla="*/ 2 h 86"/>
                <a:gd name="T8" fmla="*/ 48 w 79"/>
                <a:gd name="T9" fmla="*/ 3 h 86"/>
                <a:gd name="T10" fmla="*/ 44 w 79"/>
                <a:gd name="T11" fmla="*/ 3 h 86"/>
                <a:gd name="T12" fmla="*/ 37 w 79"/>
                <a:gd name="T13" fmla="*/ 4 h 86"/>
                <a:gd name="T14" fmla="*/ 32 w 79"/>
                <a:gd name="T15" fmla="*/ 4 h 86"/>
                <a:gd name="T16" fmla="*/ 25 w 79"/>
                <a:gd name="T17" fmla="*/ 5 h 86"/>
                <a:gd name="T18" fmla="*/ 21 w 79"/>
                <a:gd name="T19" fmla="*/ 6 h 86"/>
                <a:gd name="T20" fmla="*/ 14 w 79"/>
                <a:gd name="T21" fmla="*/ 6 h 86"/>
                <a:gd name="T22" fmla="*/ 7 w 79"/>
                <a:gd name="T23" fmla="*/ 7 h 86"/>
                <a:gd name="T24" fmla="*/ 3 w 79"/>
                <a:gd name="T25" fmla="*/ 8 h 86"/>
                <a:gd name="T26" fmla="*/ 3 w 79"/>
                <a:gd name="T27" fmla="*/ 12 h 86"/>
                <a:gd name="T28" fmla="*/ 3 w 79"/>
                <a:gd name="T29" fmla="*/ 27 h 86"/>
                <a:gd name="T30" fmla="*/ 2 w 79"/>
                <a:gd name="T31" fmla="*/ 39 h 86"/>
                <a:gd name="T32" fmla="*/ 1 w 79"/>
                <a:gd name="T33" fmla="*/ 53 h 86"/>
                <a:gd name="T34" fmla="*/ 1 w 79"/>
                <a:gd name="T35" fmla="*/ 68 h 86"/>
                <a:gd name="T36" fmla="*/ 0 w 79"/>
                <a:gd name="T37" fmla="*/ 74 h 86"/>
                <a:gd name="T38" fmla="*/ 1 w 79"/>
                <a:gd name="T39" fmla="*/ 75 h 86"/>
                <a:gd name="T40" fmla="*/ 1 w 79"/>
                <a:gd name="T41" fmla="*/ 77 h 86"/>
                <a:gd name="T42" fmla="*/ 1 w 79"/>
                <a:gd name="T43" fmla="*/ 79 h 86"/>
                <a:gd name="T44" fmla="*/ 0 w 79"/>
                <a:gd name="T45" fmla="*/ 84 h 86"/>
                <a:gd name="T46" fmla="*/ 6 w 79"/>
                <a:gd name="T47" fmla="*/ 85 h 86"/>
                <a:gd name="T48" fmla="*/ 25 w 79"/>
                <a:gd name="T49" fmla="*/ 84 h 86"/>
                <a:gd name="T50" fmla="*/ 33 w 79"/>
                <a:gd name="T51" fmla="*/ 84 h 86"/>
                <a:gd name="T52" fmla="*/ 34 w 79"/>
                <a:gd name="T53" fmla="*/ 83 h 86"/>
                <a:gd name="T54" fmla="*/ 34 w 79"/>
                <a:gd name="T55" fmla="*/ 83 h 86"/>
                <a:gd name="T56" fmla="*/ 35 w 79"/>
                <a:gd name="T57" fmla="*/ 82 h 86"/>
                <a:gd name="T58" fmla="*/ 37 w 79"/>
                <a:gd name="T59" fmla="*/ 81 h 86"/>
                <a:gd name="T60" fmla="*/ 37 w 79"/>
                <a:gd name="T61" fmla="*/ 81 h 86"/>
                <a:gd name="T62" fmla="*/ 38 w 79"/>
                <a:gd name="T63" fmla="*/ 80 h 86"/>
                <a:gd name="T64" fmla="*/ 38 w 79"/>
                <a:gd name="T65" fmla="*/ 79 h 86"/>
                <a:gd name="T66" fmla="*/ 47 w 79"/>
                <a:gd name="T67" fmla="*/ 78 h 86"/>
                <a:gd name="T68" fmla="*/ 58 w 79"/>
                <a:gd name="T69" fmla="*/ 79 h 86"/>
                <a:gd name="T70" fmla="*/ 59 w 79"/>
                <a:gd name="T71" fmla="*/ 78 h 86"/>
                <a:gd name="T72" fmla="*/ 59 w 79"/>
                <a:gd name="T73" fmla="*/ 77 h 86"/>
                <a:gd name="T74" fmla="*/ 67 w 79"/>
                <a:gd name="T75" fmla="*/ 77 h 86"/>
                <a:gd name="T76" fmla="*/ 66 w 79"/>
                <a:gd name="T77" fmla="*/ 72 h 86"/>
                <a:gd name="T78" fmla="*/ 67 w 79"/>
                <a:gd name="T79" fmla="*/ 52 h 86"/>
                <a:gd name="T80" fmla="*/ 68 w 79"/>
                <a:gd name="T81" fmla="*/ 50 h 86"/>
                <a:gd name="T82" fmla="*/ 68 w 79"/>
                <a:gd name="T83" fmla="*/ 46 h 86"/>
                <a:gd name="T84" fmla="*/ 69 w 79"/>
                <a:gd name="T85" fmla="*/ 44 h 86"/>
                <a:gd name="T86" fmla="*/ 70 w 79"/>
                <a:gd name="T87" fmla="*/ 40 h 86"/>
                <a:gd name="T88" fmla="*/ 70 w 79"/>
                <a:gd name="T89" fmla="*/ 37 h 86"/>
                <a:gd name="T90" fmla="*/ 71 w 79"/>
                <a:gd name="T91" fmla="*/ 35 h 86"/>
                <a:gd name="T92" fmla="*/ 72 w 79"/>
                <a:gd name="T93" fmla="*/ 31 h 86"/>
                <a:gd name="T94" fmla="*/ 72 w 79"/>
                <a:gd name="T95" fmla="*/ 28 h 86"/>
                <a:gd name="T96" fmla="*/ 73 w 79"/>
                <a:gd name="T97" fmla="*/ 24 h 86"/>
                <a:gd name="T98" fmla="*/ 74 w 79"/>
                <a:gd name="T99" fmla="*/ 21 h 86"/>
                <a:gd name="T100" fmla="*/ 74 w 79"/>
                <a:gd name="T101" fmla="*/ 17 h 86"/>
                <a:gd name="T102" fmla="*/ 75 w 79"/>
                <a:gd name="T103" fmla="*/ 13 h 86"/>
                <a:gd name="T104" fmla="*/ 76 w 79"/>
                <a:gd name="T105" fmla="*/ 10 h 86"/>
                <a:gd name="T106" fmla="*/ 76 w 79"/>
                <a:gd name="T107" fmla="*/ 8 h 86"/>
                <a:gd name="T108" fmla="*/ 77 w 79"/>
                <a:gd name="T109" fmla="*/ 5 h 86"/>
                <a:gd name="T110" fmla="*/ 78 w 79"/>
                <a:gd name="T111" fmla="*/ 3 h 86"/>
                <a:gd name="T112" fmla="*/ 78 w 79"/>
                <a:gd name="T113" fmla="*/ 1 h 86"/>
                <a:gd name="T114" fmla="*/ 76 w 79"/>
                <a:gd name="T115" fmla="*/ 0 h 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9"/>
                <a:gd name="T175" fmla="*/ 0 h 86"/>
                <a:gd name="T176" fmla="*/ 79 w 79"/>
                <a:gd name="T177" fmla="*/ 86 h 8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9" h="86">
                  <a:moveTo>
                    <a:pt x="76" y="0"/>
                  </a:moveTo>
                  <a:lnTo>
                    <a:pt x="74" y="0"/>
                  </a:lnTo>
                  <a:lnTo>
                    <a:pt x="71" y="1"/>
                  </a:lnTo>
                  <a:lnTo>
                    <a:pt x="66" y="1"/>
                  </a:lnTo>
                  <a:lnTo>
                    <a:pt x="64" y="1"/>
                  </a:lnTo>
                  <a:lnTo>
                    <a:pt x="60" y="1"/>
                  </a:lnTo>
                  <a:lnTo>
                    <a:pt x="57" y="2"/>
                  </a:lnTo>
                  <a:lnTo>
                    <a:pt x="55" y="2"/>
                  </a:lnTo>
                  <a:lnTo>
                    <a:pt x="53" y="3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1" y="4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4" y="6"/>
                  </a:lnTo>
                  <a:lnTo>
                    <a:pt x="12" y="7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8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27"/>
                  </a:lnTo>
                  <a:lnTo>
                    <a:pt x="2" y="28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1" y="53"/>
                  </a:lnTo>
                  <a:lnTo>
                    <a:pt x="1" y="55"/>
                  </a:lnTo>
                  <a:lnTo>
                    <a:pt x="1" y="68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2" y="77"/>
                  </a:lnTo>
                  <a:lnTo>
                    <a:pt x="1" y="77"/>
                  </a:lnTo>
                  <a:lnTo>
                    <a:pt x="1" y="78"/>
                  </a:lnTo>
                  <a:lnTo>
                    <a:pt x="1" y="79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5"/>
                  </a:lnTo>
                  <a:lnTo>
                    <a:pt x="6" y="85"/>
                  </a:lnTo>
                  <a:lnTo>
                    <a:pt x="7" y="84"/>
                  </a:lnTo>
                  <a:lnTo>
                    <a:pt x="25" y="84"/>
                  </a:lnTo>
                  <a:lnTo>
                    <a:pt x="26" y="84"/>
                  </a:lnTo>
                  <a:lnTo>
                    <a:pt x="33" y="84"/>
                  </a:lnTo>
                  <a:lnTo>
                    <a:pt x="33" y="83"/>
                  </a:lnTo>
                  <a:lnTo>
                    <a:pt x="34" y="83"/>
                  </a:lnTo>
                  <a:lnTo>
                    <a:pt x="34" y="82"/>
                  </a:lnTo>
                  <a:lnTo>
                    <a:pt x="35" y="82"/>
                  </a:lnTo>
                  <a:lnTo>
                    <a:pt x="36" y="81"/>
                  </a:lnTo>
                  <a:lnTo>
                    <a:pt x="37" y="81"/>
                  </a:lnTo>
                  <a:lnTo>
                    <a:pt x="37" y="80"/>
                  </a:lnTo>
                  <a:lnTo>
                    <a:pt x="38" y="80"/>
                  </a:lnTo>
                  <a:lnTo>
                    <a:pt x="38" y="79"/>
                  </a:lnTo>
                  <a:lnTo>
                    <a:pt x="38" y="78"/>
                  </a:lnTo>
                  <a:lnTo>
                    <a:pt x="47" y="78"/>
                  </a:lnTo>
                  <a:lnTo>
                    <a:pt x="48" y="79"/>
                  </a:lnTo>
                  <a:lnTo>
                    <a:pt x="58" y="79"/>
                  </a:lnTo>
                  <a:lnTo>
                    <a:pt x="58" y="78"/>
                  </a:lnTo>
                  <a:lnTo>
                    <a:pt x="59" y="78"/>
                  </a:lnTo>
                  <a:lnTo>
                    <a:pt x="59" y="77"/>
                  </a:lnTo>
                  <a:lnTo>
                    <a:pt x="67" y="77"/>
                  </a:lnTo>
                  <a:lnTo>
                    <a:pt x="66" y="77"/>
                  </a:lnTo>
                  <a:lnTo>
                    <a:pt x="66" y="72"/>
                  </a:lnTo>
                  <a:lnTo>
                    <a:pt x="67" y="70"/>
                  </a:lnTo>
                  <a:lnTo>
                    <a:pt x="67" y="52"/>
                  </a:lnTo>
                  <a:lnTo>
                    <a:pt x="68" y="51"/>
                  </a:lnTo>
                  <a:lnTo>
                    <a:pt x="68" y="50"/>
                  </a:lnTo>
                  <a:lnTo>
                    <a:pt x="68" y="48"/>
                  </a:lnTo>
                  <a:lnTo>
                    <a:pt x="68" y="46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70" y="42"/>
                  </a:lnTo>
                  <a:lnTo>
                    <a:pt x="70" y="40"/>
                  </a:lnTo>
                  <a:lnTo>
                    <a:pt x="70" y="38"/>
                  </a:lnTo>
                  <a:lnTo>
                    <a:pt x="70" y="37"/>
                  </a:lnTo>
                  <a:lnTo>
                    <a:pt x="71" y="36"/>
                  </a:lnTo>
                  <a:lnTo>
                    <a:pt x="71" y="35"/>
                  </a:lnTo>
                  <a:lnTo>
                    <a:pt x="72" y="34"/>
                  </a:lnTo>
                  <a:lnTo>
                    <a:pt x="72" y="31"/>
                  </a:lnTo>
                  <a:lnTo>
                    <a:pt x="72" y="30"/>
                  </a:lnTo>
                  <a:lnTo>
                    <a:pt x="72" y="28"/>
                  </a:lnTo>
                  <a:lnTo>
                    <a:pt x="73" y="27"/>
                  </a:lnTo>
                  <a:lnTo>
                    <a:pt x="73" y="24"/>
                  </a:lnTo>
                  <a:lnTo>
                    <a:pt x="74" y="23"/>
                  </a:lnTo>
                  <a:lnTo>
                    <a:pt x="74" y="21"/>
                  </a:lnTo>
                  <a:lnTo>
                    <a:pt x="74" y="20"/>
                  </a:lnTo>
                  <a:lnTo>
                    <a:pt x="74" y="17"/>
                  </a:lnTo>
                  <a:lnTo>
                    <a:pt x="75" y="15"/>
                  </a:lnTo>
                  <a:lnTo>
                    <a:pt x="75" y="13"/>
                  </a:lnTo>
                  <a:lnTo>
                    <a:pt x="76" y="12"/>
                  </a:lnTo>
                  <a:lnTo>
                    <a:pt x="76" y="10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7" y="7"/>
                  </a:lnTo>
                  <a:lnTo>
                    <a:pt x="77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1"/>
                  </a:lnTo>
                  <a:lnTo>
                    <a:pt x="77" y="1"/>
                  </a:lnTo>
                  <a:lnTo>
                    <a:pt x="76" y="0"/>
                  </a:lnTo>
                </a:path>
              </a:pathLst>
            </a:custGeom>
            <a:solidFill>
              <a:srgbClr val="FFFF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3" name="Freeform 196"/>
            <p:cNvSpPr>
              <a:spLocks/>
            </p:cNvSpPr>
            <p:nvPr/>
          </p:nvSpPr>
          <p:spPr bwMode="auto">
            <a:xfrm>
              <a:off x="3134" y="2397"/>
              <a:ext cx="19" cy="33"/>
            </a:xfrm>
            <a:custGeom>
              <a:avLst/>
              <a:gdLst>
                <a:gd name="T0" fmla="*/ 0 w 19"/>
                <a:gd name="T1" fmla="*/ 0 h 33"/>
                <a:gd name="T2" fmla="*/ 0 w 19"/>
                <a:gd name="T3" fmla="*/ 3 h 33"/>
                <a:gd name="T4" fmla="*/ 1 w 19"/>
                <a:gd name="T5" fmla="*/ 5 h 33"/>
                <a:gd name="T6" fmla="*/ 1 w 19"/>
                <a:gd name="T7" fmla="*/ 6 h 33"/>
                <a:gd name="T8" fmla="*/ 1 w 19"/>
                <a:gd name="T9" fmla="*/ 7 h 33"/>
                <a:gd name="T10" fmla="*/ 1 w 19"/>
                <a:gd name="T11" fmla="*/ 8 h 33"/>
                <a:gd name="T12" fmla="*/ 2 w 19"/>
                <a:gd name="T13" fmla="*/ 9 h 33"/>
                <a:gd name="T14" fmla="*/ 2 w 19"/>
                <a:gd name="T15" fmla="*/ 11 h 33"/>
                <a:gd name="T16" fmla="*/ 3 w 19"/>
                <a:gd name="T17" fmla="*/ 11 h 33"/>
                <a:gd name="T18" fmla="*/ 4 w 19"/>
                <a:gd name="T19" fmla="*/ 12 h 33"/>
                <a:gd name="T20" fmla="*/ 8 w 19"/>
                <a:gd name="T21" fmla="*/ 16 h 33"/>
                <a:gd name="T22" fmla="*/ 9 w 19"/>
                <a:gd name="T23" fmla="*/ 17 h 33"/>
                <a:gd name="T24" fmla="*/ 14 w 19"/>
                <a:gd name="T25" fmla="*/ 23 h 33"/>
                <a:gd name="T26" fmla="*/ 15 w 19"/>
                <a:gd name="T27" fmla="*/ 24 h 33"/>
                <a:gd name="T28" fmla="*/ 15 w 19"/>
                <a:gd name="T29" fmla="*/ 24 h 33"/>
                <a:gd name="T30" fmla="*/ 16 w 19"/>
                <a:gd name="T31" fmla="*/ 25 h 33"/>
                <a:gd name="T32" fmla="*/ 17 w 19"/>
                <a:gd name="T33" fmla="*/ 27 h 33"/>
                <a:gd name="T34" fmla="*/ 17 w 19"/>
                <a:gd name="T35" fmla="*/ 28 h 33"/>
                <a:gd name="T36" fmla="*/ 17 w 19"/>
                <a:gd name="T37" fmla="*/ 29 h 33"/>
                <a:gd name="T38" fmla="*/ 18 w 19"/>
                <a:gd name="T39" fmla="*/ 31 h 33"/>
                <a:gd name="T40" fmla="*/ 18 w 19"/>
                <a:gd name="T41" fmla="*/ 32 h 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"/>
                <a:gd name="T64" fmla="*/ 0 h 33"/>
                <a:gd name="T65" fmla="*/ 19 w 19"/>
                <a:gd name="T66" fmla="*/ 33 h 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" h="33">
                  <a:moveTo>
                    <a:pt x="0" y="0"/>
                  </a:moveTo>
                  <a:lnTo>
                    <a:pt x="0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8" y="16"/>
                  </a:lnTo>
                  <a:lnTo>
                    <a:pt x="9" y="17"/>
                  </a:lnTo>
                  <a:lnTo>
                    <a:pt x="14" y="23"/>
                  </a:lnTo>
                  <a:lnTo>
                    <a:pt x="15" y="24"/>
                  </a:lnTo>
                  <a:lnTo>
                    <a:pt x="16" y="25"/>
                  </a:lnTo>
                  <a:lnTo>
                    <a:pt x="17" y="27"/>
                  </a:lnTo>
                  <a:lnTo>
                    <a:pt x="17" y="28"/>
                  </a:lnTo>
                  <a:lnTo>
                    <a:pt x="17" y="29"/>
                  </a:lnTo>
                  <a:lnTo>
                    <a:pt x="18" y="31"/>
                  </a:lnTo>
                  <a:lnTo>
                    <a:pt x="18" y="32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4" name="Freeform 197"/>
            <p:cNvSpPr>
              <a:spLocks/>
            </p:cNvSpPr>
            <p:nvPr/>
          </p:nvSpPr>
          <p:spPr bwMode="auto">
            <a:xfrm>
              <a:off x="3173" y="2396"/>
              <a:ext cx="20" cy="44"/>
            </a:xfrm>
            <a:custGeom>
              <a:avLst/>
              <a:gdLst>
                <a:gd name="T0" fmla="*/ 19 w 20"/>
                <a:gd name="T1" fmla="*/ 0 h 44"/>
                <a:gd name="T2" fmla="*/ 17 w 20"/>
                <a:gd name="T3" fmla="*/ 2 h 44"/>
                <a:gd name="T4" fmla="*/ 16 w 20"/>
                <a:gd name="T5" fmla="*/ 2 h 44"/>
                <a:gd name="T6" fmla="*/ 16 w 20"/>
                <a:gd name="T7" fmla="*/ 2 h 44"/>
                <a:gd name="T8" fmla="*/ 15 w 20"/>
                <a:gd name="T9" fmla="*/ 3 h 44"/>
                <a:gd name="T10" fmla="*/ 15 w 20"/>
                <a:gd name="T11" fmla="*/ 3 h 44"/>
                <a:gd name="T12" fmla="*/ 15 w 20"/>
                <a:gd name="T13" fmla="*/ 4 h 44"/>
                <a:gd name="T14" fmla="*/ 14 w 20"/>
                <a:gd name="T15" fmla="*/ 4 h 44"/>
                <a:gd name="T16" fmla="*/ 14 w 20"/>
                <a:gd name="T17" fmla="*/ 4 h 44"/>
                <a:gd name="T18" fmla="*/ 13 w 20"/>
                <a:gd name="T19" fmla="*/ 5 h 44"/>
                <a:gd name="T20" fmla="*/ 13 w 20"/>
                <a:gd name="T21" fmla="*/ 6 h 44"/>
                <a:gd name="T22" fmla="*/ 13 w 20"/>
                <a:gd name="T23" fmla="*/ 6 h 44"/>
                <a:gd name="T24" fmla="*/ 13 w 20"/>
                <a:gd name="T25" fmla="*/ 8 h 44"/>
                <a:gd name="T26" fmla="*/ 12 w 20"/>
                <a:gd name="T27" fmla="*/ 9 h 44"/>
                <a:gd name="T28" fmla="*/ 12 w 20"/>
                <a:gd name="T29" fmla="*/ 10 h 44"/>
                <a:gd name="T30" fmla="*/ 12 w 20"/>
                <a:gd name="T31" fmla="*/ 10 h 44"/>
                <a:gd name="T32" fmla="*/ 12 w 20"/>
                <a:gd name="T33" fmla="*/ 13 h 44"/>
                <a:gd name="T34" fmla="*/ 11 w 20"/>
                <a:gd name="T35" fmla="*/ 14 h 44"/>
                <a:gd name="T36" fmla="*/ 10 w 20"/>
                <a:gd name="T37" fmla="*/ 15 h 44"/>
                <a:gd name="T38" fmla="*/ 10 w 20"/>
                <a:gd name="T39" fmla="*/ 17 h 44"/>
                <a:gd name="T40" fmla="*/ 10 w 20"/>
                <a:gd name="T41" fmla="*/ 18 h 44"/>
                <a:gd name="T42" fmla="*/ 9 w 20"/>
                <a:gd name="T43" fmla="*/ 19 h 44"/>
                <a:gd name="T44" fmla="*/ 9 w 20"/>
                <a:gd name="T45" fmla="*/ 32 h 44"/>
                <a:gd name="T46" fmla="*/ 8 w 20"/>
                <a:gd name="T47" fmla="*/ 32 h 44"/>
                <a:gd name="T48" fmla="*/ 8 w 20"/>
                <a:gd name="T49" fmla="*/ 34 h 44"/>
                <a:gd name="T50" fmla="*/ 7 w 20"/>
                <a:gd name="T51" fmla="*/ 35 h 44"/>
                <a:gd name="T52" fmla="*/ 7 w 20"/>
                <a:gd name="T53" fmla="*/ 35 h 44"/>
                <a:gd name="T54" fmla="*/ 5 w 20"/>
                <a:gd name="T55" fmla="*/ 37 h 44"/>
                <a:gd name="T56" fmla="*/ 5 w 20"/>
                <a:gd name="T57" fmla="*/ 37 h 44"/>
                <a:gd name="T58" fmla="*/ 2 w 20"/>
                <a:gd name="T59" fmla="*/ 40 h 44"/>
                <a:gd name="T60" fmla="*/ 1 w 20"/>
                <a:gd name="T61" fmla="*/ 41 h 44"/>
                <a:gd name="T62" fmla="*/ 0 w 20"/>
                <a:gd name="T63" fmla="*/ 42 h 44"/>
                <a:gd name="T64" fmla="*/ 0 w 20"/>
                <a:gd name="T65" fmla="*/ 42 h 44"/>
                <a:gd name="T66" fmla="*/ 1 w 20"/>
                <a:gd name="T67" fmla="*/ 43 h 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"/>
                <a:gd name="T103" fmla="*/ 0 h 44"/>
                <a:gd name="T104" fmla="*/ 20 w 20"/>
                <a:gd name="T105" fmla="*/ 44 h 4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" h="44">
                  <a:moveTo>
                    <a:pt x="19" y="0"/>
                  </a:moveTo>
                  <a:lnTo>
                    <a:pt x="17" y="2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9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7" y="35"/>
                  </a:lnTo>
                  <a:lnTo>
                    <a:pt x="5" y="37"/>
                  </a:lnTo>
                  <a:lnTo>
                    <a:pt x="2" y="40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1" y="43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5" name="Freeform 198"/>
            <p:cNvSpPr>
              <a:spLocks/>
            </p:cNvSpPr>
            <p:nvPr/>
          </p:nvSpPr>
          <p:spPr bwMode="auto">
            <a:xfrm>
              <a:off x="3136" y="2434"/>
              <a:ext cx="23" cy="28"/>
            </a:xfrm>
            <a:custGeom>
              <a:avLst/>
              <a:gdLst>
                <a:gd name="T0" fmla="*/ 22 w 23"/>
                <a:gd name="T1" fmla="*/ 0 h 28"/>
                <a:gd name="T2" fmla="*/ 21 w 23"/>
                <a:gd name="T3" fmla="*/ 1 h 28"/>
                <a:gd name="T4" fmla="*/ 21 w 23"/>
                <a:gd name="T5" fmla="*/ 2 h 28"/>
                <a:gd name="T6" fmla="*/ 20 w 23"/>
                <a:gd name="T7" fmla="*/ 3 h 28"/>
                <a:gd name="T8" fmla="*/ 19 w 23"/>
                <a:gd name="T9" fmla="*/ 4 h 28"/>
                <a:gd name="T10" fmla="*/ 16 w 23"/>
                <a:gd name="T11" fmla="*/ 8 h 28"/>
                <a:gd name="T12" fmla="*/ 15 w 23"/>
                <a:gd name="T13" fmla="*/ 9 h 28"/>
                <a:gd name="T14" fmla="*/ 12 w 23"/>
                <a:gd name="T15" fmla="*/ 12 h 28"/>
                <a:gd name="T16" fmla="*/ 11 w 23"/>
                <a:gd name="T17" fmla="*/ 12 h 28"/>
                <a:gd name="T18" fmla="*/ 6 w 23"/>
                <a:gd name="T19" fmla="*/ 18 h 28"/>
                <a:gd name="T20" fmla="*/ 5 w 23"/>
                <a:gd name="T21" fmla="*/ 19 h 28"/>
                <a:gd name="T22" fmla="*/ 3 w 23"/>
                <a:gd name="T23" fmla="*/ 21 h 28"/>
                <a:gd name="T24" fmla="*/ 2 w 23"/>
                <a:gd name="T25" fmla="*/ 23 h 28"/>
                <a:gd name="T26" fmla="*/ 1 w 23"/>
                <a:gd name="T27" fmla="*/ 23 h 28"/>
                <a:gd name="T28" fmla="*/ 1 w 23"/>
                <a:gd name="T29" fmla="*/ 25 h 28"/>
                <a:gd name="T30" fmla="*/ 1 w 23"/>
                <a:gd name="T31" fmla="*/ 26 h 28"/>
                <a:gd name="T32" fmla="*/ 0 w 23"/>
                <a:gd name="T33" fmla="*/ 2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8"/>
                <a:gd name="T53" fmla="*/ 23 w 23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8">
                  <a:moveTo>
                    <a:pt x="22" y="0"/>
                  </a:moveTo>
                  <a:lnTo>
                    <a:pt x="21" y="1"/>
                  </a:lnTo>
                  <a:lnTo>
                    <a:pt x="21" y="2"/>
                  </a:lnTo>
                  <a:lnTo>
                    <a:pt x="20" y="3"/>
                  </a:lnTo>
                  <a:lnTo>
                    <a:pt x="19" y="4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0" y="27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6" name="Freeform 199"/>
            <p:cNvSpPr>
              <a:spLocks/>
            </p:cNvSpPr>
            <p:nvPr/>
          </p:nvSpPr>
          <p:spPr bwMode="auto">
            <a:xfrm>
              <a:off x="3151" y="2444"/>
              <a:ext cx="17" cy="19"/>
            </a:xfrm>
            <a:custGeom>
              <a:avLst/>
              <a:gdLst>
                <a:gd name="T0" fmla="*/ 0 w 17"/>
                <a:gd name="T1" fmla="*/ 0 h 19"/>
                <a:gd name="T2" fmla="*/ 0 w 17"/>
                <a:gd name="T3" fmla="*/ 1 h 19"/>
                <a:gd name="T4" fmla="*/ 1 w 17"/>
                <a:gd name="T5" fmla="*/ 2 h 19"/>
                <a:gd name="T6" fmla="*/ 1 w 17"/>
                <a:gd name="T7" fmla="*/ 3 h 19"/>
                <a:gd name="T8" fmla="*/ 1 w 17"/>
                <a:gd name="T9" fmla="*/ 4 h 19"/>
                <a:gd name="T10" fmla="*/ 1 w 17"/>
                <a:gd name="T11" fmla="*/ 5 h 19"/>
                <a:gd name="T12" fmla="*/ 2 w 17"/>
                <a:gd name="T13" fmla="*/ 5 h 19"/>
                <a:gd name="T14" fmla="*/ 2 w 17"/>
                <a:gd name="T15" fmla="*/ 6 h 19"/>
                <a:gd name="T16" fmla="*/ 5 w 17"/>
                <a:gd name="T17" fmla="*/ 8 h 19"/>
                <a:gd name="T18" fmla="*/ 5 w 17"/>
                <a:gd name="T19" fmla="*/ 9 h 19"/>
                <a:gd name="T20" fmla="*/ 5 w 17"/>
                <a:gd name="T21" fmla="*/ 9 h 19"/>
                <a:gd name="T22" fmla="*/ 5 w 17"/>
                <a:gd name="T23" fmla="*/ 9 h 19"/>
                <a:gd name="T24" fmla="*/ 7 w 17"/>
                <a:gd name="T25" fmla="*/ 10 h 19"/>
                <a:gd name="T26" fmla="*/ 8 w 17"/>
                <a:gd name="T27" fmla="*/ 10 h 19"/>
                <a:gd name="T28" fmla="*/ 8 w 17"/>
                <a:gd name="T29" fmla="*/ 10 h 19"/>
                <a:gd name="T30" fmla="*/ 11 w 17"/>
                <a:gd name="T31" fmla="*/ 13 h 19"/>
                <a:gd name="T32" fmla="*/ 11 w 17"/>
                <a:gd name="T33" fmla="*/ 14 h 19"/>
                <a:gd name="T34" fmla="*/ 13 w 17"/>
                <a:gd name="T35" fmla="*/ 14 h 19"/>
                <a:gd name="T36" fmla="*/ 13 w 17"/>
                <a:gd name="T37" fmla="*/ 15 h 19"/>
                <a:gd name="T38" fmla="*/ 14 w 17"/>
                <a:gd name="T39" fmla="*/ 16 h 19"/>
                <a:gd name="T40" fmla="*/ 14 w 17"/>
                <a:gd name="T41" fmla="*/ 16 h 19"/>
                <a:gd name="T42" fmla="*/ 16 w 17"/>
                <a:gd name="T43" fmla="*/ 17 h 19"/>
                <a:gd name="T44" fmla="*/ 16 w 17"/>
                <a:gd name="T45" fmla="*/ 18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7"/>
                <a:gd name="T70" fmla="*/ 0 h 19"/>
                <a:gd name="T71" fmla="*/ 17 w 17"/>
                <a:gd name="T72" fmla="*/ 19 h 1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7" h="19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5" y="8"/>
                  </a:lnTo>
                  <a:lnTo>
                    <a:pt x="5" y="9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6" y="17"/>
                  </a:lnTo>
                  <a:lnTo>
                    <a:pt x="16" y="18"/>
                  </a:lnTo>
                </a:path>
              </a:pathLst>
            </a:custGeom>
            <a:noFill/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7" name="Freeform 200"/>
            <p:cNvSpPr>
              <a:spLocks/>
            </p:cNvSpPr>
            <p:nvPr/>
          </p:nvSpPr>
          <p:spPr bwMode="auto">
            <a:xfrm>
              <a:off x="3134" y="2389"/>
              <a:ext cx="66" cy="17"/>
            </a:xfrm>
            <a:custGeom>
              <a:avLst/>
              <a:gdLst>
                <a:gd name="T0" fmla="*/ 64 w 66"/>
                <a:gd name="T1" fmla="*/ 0 h 17"/>
                <a:gd name="T2" fmla="*/ 65 w 66"/>
                <a:gd name="T3" fmla="*/ 1 h 17"/>
                <a:gd name="T4" fmla="*/ 64 w 66"/>
                <a:gd name="T5" fmla="*/ 5 h 17"/>
                <a:gd name="T6" fmla="*/ 61 w 66"/>
                <a:gd name="T7" fmla="*/ 3 h 17"/>
                <a:gd name="T8" fmla="*/ 64 w 66"/>
                <a:gd name="T9" fmla="*/ 5 h 17"/>
                <a:gd name="T10" fmla="*/ 55 w 66"/>
                <a:gd name="T11" fmla="*/ 5 h 17"/>
                <a:gd name="T12" fmla="*/ 51 w 66"/>
                <a:gd name="T13" fmla="*/ 7 h 17"/>
                <a:gd name="T14" fmla="*/ 44 w 66"/>
                <a:gd name="T15" fmla="*/ 7 h 17"/>
                <a:gd name="T16" fmla="*/ 38 w 66"/>
                <a:gd name="T17" fmla="*/ 8 h 17"/>
                <a:gd name="T18" fmla="*/ 30 w 66"/>
                <a:gd name="T19" fmla="*/ 8 h 17"/>
                <a:gd name="T20" fmla="*/ 23 w 66"/>
                <a:gd name="T21" fmla="*/ 10 h 17"/>
                <a:gd name="T22" fmla="*/ 16 w 66"/>
                <a:gd name="T23" fmla="*/ 10 h 17"/>
                <a:gd name="T24" fmla="*/ 10 w 66"/>
                <a:gd name="T25" fmla="*/ 12 h 17"/>
                <a:gd name="T26" fmla="*/ 5 w 66"/>
                <a:gd name="T27" fmla="*/ 12 h 17"/>
                <a:gd name="T28" fmla="*/ 6 w 66"/>
                <a:gd name="T29" fmla="*/ 10 h 17"/>
                <a:gd name="T30" fmla="*/ 6 w 66"/>
                <a:gd name="T31" fmla="*/ 12 h 17"/>
                <a:gd name="T32" fmla="*/ 6 w 66"/>
                <a:gd name="T33" fmla="*/ 12 h 17"/>
                <a:gd name="T34" fmla="*/ 4 w 66"/>
                <a:gd name="T35" fmla="*/ 14 h 17"/>
                <a:gd name="T36" fmla="*/ 4 w 66"/>
                <a:gd name="T37" fmla="*/ 12 h 17"/>
                <a:gd name="T38" fmla="*/ 2 w 66"/>
                <a:gd name="T39" fmla="*/ 16 h 17"/>
                <a:gd name="T40" fmla="*/ 1 w 66"/>
                <a:gd name="T41" fmla="*/ 14 h 17"/>
                <a:gd name="T42" fmla="*/ 0 w 66"/>
                <a:gd name="T43" fmla="*/ 12 h 17"/>
                <a:gd name="T44" fmla="*/ 1 w 66"/>
                <a:gd name="T45" fmla="*/ 10 h 17"/>
                <a:gd name="T46" fmla="*/ 0 w 66"/>
                <a:gd name="T47" fmla="*/ 12 h 17"/>
                <a:gd name="T48" fmla="*/ 2 w 66"/>
                <a:gd name="T49" fmla="*/ 8 h 17"/>
                <a:gd name="T50" fmla="*/ 3 w 66"/>
                <a:gd name="T51" fmla="*/ 8 h 17"/>
                <a:gd name="T52" fmla="*/ 4 w 66"/>
                <a:gd name="T53" fmla="*/ 8 h 17"/>
                <a:gd name="T54" fmla="*/ 3 w 66"/>
                <a:gd name="T55" fmla="*/ 10 h 17"/>
                <a:gd name="T56" fmla="*/ 4 w 66"/>
                <a:gd name="T57" fmla="*/ 7 h 17"/>
                <a:gd name="T58" fmla="*/ 10 w 66"/>
                <a:gd name="T59" fmla="*/ 7 h 17"/>
                <a:gd name="T60" fmla="*/ 15 w 66"/>
                <a:gd name="T61" fmla="*/ 5 h 17"/>
                <a:gd name="T62" fmla="*/ 23 w 66"/>
                <a:gd name="T63" fmla="*/ 5 h 17"/>
                <a:gd name="T64" fmla="*/ 30 w 66"/>
                <a:gd name="T65" fmla="*/ 3 h 17"/>
                <a:gd name="T66" fmla="*/ 37 w 66"/>
                <a:gd name="T67" fmla="*/ 3 h 17"/>
                <a:gd name="T68" fmla="*/ 43 w 66"/>
                <a:gd name="T69" fmla="*/ 1 h 17"/>
                <a:gd name="T70" fmla="*/ 50 w 66"/>
                <a:gd name="T71" fmla="*/ 1 h 17"/>
                <a:gd name="T72" fmla="*/ 54 w 66"/>
                <a:gd name="T73" fmla="*/ 0 h 17"/>
                <a:gd name="T74" fmla="*/ 63 w 66"/>
                <a:gd name="T75" fmla="*/ 0 h 17"/>
                <a:gd name="T76" fmla="*/ 65 w 66"/>
                <a:gd name="T77" fmla="*/ 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"/>
                <a:gd name="T118" fmla="*/ 0 h 17"/>
                <a:gd name="T119" fmla="*/ 66 w 66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" h="17">
                  <a:moveTo>
                    <a:pt x="63" y="0"/>
                  </a:moveTo>
                  <a:lnTo>
                    <a:pt x="64" y="0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5" y="3"/>
                  </a:lnTo>
                  <a:lnTo>
                    <a:pt x="64" y="5"/>
                  </a:lnTo>
                  <a:lnTo>
                    <a:pt x="63" y="5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4" y="5"/>
                  </a:lnTo>
                  <a:lnTo>
                    <a:pt x="58" y="5"/>
                  </a:lnTo>
                  <a:lnTo>
                    <a:pt x="55" y="5"/>
                  </a:lnTo>
                  <a:lnTo>
                    <a:pt x="52" y="5"/>
                  </a:lnTo>
                  <a:lnTo>
                    <a:pt x="51" y="7"/>
                  </a:lnTo>
                  <a:lnTo>
                    <a:pt x="45" y="7"/>
                  </a:lnTo>
                  <a:lnTo>
                    <a:pt x="44" y="7"/>
                  </a:lnTo>
                  <a:lnTo>
                    <a:pt x="40" y="7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4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5" y="3"/>
                  </a:lnTo>
                  <a:lnTo>
                    <a:pt x="30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5" y="1"/>
                  </a:lnTo>
                  <a:lnTo>
                    <a:pt x="50" y="1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5" y="1"/>
                  </a:lnTo>
                  <a:lnTo>
                    <a:pt x="65" y="3"/>
                  </a:lnTo>
                  <a:lnTo>
                    <a:pt x="63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8" name="Freeform 201"/>
            <p:cNvSpPr>
              <a:spLocks/>
            </p:cNvSpPr>
            <p:nvPr/>
          </p:nvSpPr>
          <p:spPr bwMode="auto">
            <a:xfrm>
              <a:off x="3093" y="2408"/>
              <a:ext cx="30" cy="67"/>
            </a:xfrm>
            <a:custGeom>
              <a:avLst/>
              <a:gdLst>
                <a:gd name="T0" fmla="*/ 11 w 30"/>
                <a:gd name="T1" fmla="*/ 1 h 67"/>
                <a:gd name="T2" fmla="*/ 9 w 30"/>
                <a:gd name="T3" fmla="*/ 1 h 67"/>
                <a:gd name="T4" fmla="*/ 7 w 30"/>
                <a:gd name="T5" fmla="*/ 2 h 67"/>
                <a:gd name="T6" fmla="*/ 7 w 30"/>
                <a:gd name="T7" fmla="*/ 5 h 67"/>
                <a:gd name="T8" fmla="*/ 6 w 30"/>
                <a:gd name="T9" fmla="*/ 6 h 67"/>
                <a:gd name="T10" fmla="*/ 4 w 30"/>
                <a:gd name="T11" fmla="*/ 8 h 67"/>
                <a:gd name="T12" fmla="*/ 2 w 30"/>
                <a:gd name="T13" fmla="*/ 9 h 67"/>
                <a:gd name="T14" fmla="*/ 1 w 30"/>
                <a:gd name="T15" fmla="*/ 12 h 67"/>
                <a:gd name="T16" fmla="*/ 1 w 30"/>
                <a:gd name="T17" fmla="*/ 19 h 67"/>
                <a:gd name="T18" fmla="*/ 0 w 30"/>
                <a:gd name="T19" fmla="*/ 26 h 67"/>
                <a:gd name="T20" fmla="*/ 1 w 30"/>
                <a:gd name="T21" fmla="*/ 53 h 67"/>
                <a:gd name="T22" fmla="*/ 1 w 30"/>
                <a:gd name="T23" fmla="*/ 56 h 67"/>
                <a:gd name="T24" fmla="*/ 5 w 30"/>
                <a:gd name="T25" fmla="*/ 60 h 67"/>
                <a:gd name="T26" fmla="*/ 6 w 30"/>
                <a:gd name="T27" fmla="*/ 61 h 67"/>
                <a:gd name="T28" fmla="*/ 6 w 30"/>
                <a:gd name="T29" fmla="*/ 63 h 67"/>
                <a:gd name="T30" fmla="*/ 7 w 30"/>
                <a:gd name="T31" fmla="*/ 64 h 67"/>
                <a:gd name="T32" fmla="*/ 11 w 30"/>
                <a:gd name="T33" fmla="*/ 65 h 67"/>
                <a:gd name="T34" fmla="*/ 22 w 30"/>
                <a:gd name="T35" fmla="*/ 65 h 67"/>
                <a:gd name="T36" fmla="*/ 26 w 30"/>
                <a:gd name="T37" fmla="*/ 66 h 67"/>
                <a:gd name="T38" fmla="*/ 26 w 30"/>
                <a:gd name="T39" fmla="*/ 57 h 67"/>
                <a:gd name="T40" fmla="*/ 27 w 30"/>
                <a:gd name="T41" fmla="*/ 54 h 67"/>
                <a:gd name="T42" fmla="*/ 28 w 30"/>
                <a:gd name="T43" fmla="*/ 51 h 67"/>
                <a:gd name="T44" fmla="*/ 29 w 30"/>
                <a:gd name="T45" fmla="*/ 47 h 67"/>
                <a:gd name="T46" fmla="*/ 28 w 30"/>
                <a:gd name="T47" fmla="*/ 40 h 67"/>
                <a:gd name="T48" fmla="*/ 27 w 30"/>
                <a:gd name="T49" fmla="*/ 36 h 67"/>
                <a:gd name="T50" fmla="*/ 27 w 30"/>
                <a:gd name="T51" fmla="*/ 32 h 67"/>
                <a:gd name="T52" fmla="*/ 26 w 30"/>
                <a:gd name="T53" fmla="*/ 25 h 67"/>
                <a:gd name="T54" fmla="*/ 26 w 30"/>
                <a:gd name="T55" fmla="*/ 18 h 67"/>
                <a:gd name="T56" fmla="*/ 25 w 30"/>
                <a:gd name="T57" fmla="*/ 13 h 67"/>
                <a:gd name="T58" fmla="*/ 25 w 30"/>
                <a:gd name="T59" fmla="*/ 10 h 67"/>
                <a:gd name="T60" fmla="*/ 24 w 30"/>
                <a:gd name="T61" fmla="*/ 8 h 67"/>
                <a:gd name="T62" fmla="*/ 23 w 30"/>
                <a:gd name="T63" fmla="*/ 3 h 67"/>
                <a:gd name="T64" fmla="*/ 23 w 30"/>
                <a:gd name="T65" fmla="*/ 1 h 67"/>
                <a:gd name="T66" fmla="*/ 20 w 30"/>
                <a:gd name="T67" fmla="*/ 0 h 67"/>
                <a:gd name="T68" fmla="*/ 12 w 30"/>
                <a:gd name="T69" fmla="*/ 1 h 6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"/>
                <a:gd name="T106" fmla="*/ 0 h 67"/>
                <a:gd name="T107" fmla="*/ 30 w 30"/>
                <a:gd name="T108" fmla="*/ 67 h 6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" h="67">
                  <a:moveTo>
                    <a:pt x="12" y="1"/>
                  </a:moveTo>
                  <a:lnTo>
                    <a:pt x="11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8"/>
                  </a:lnTo>
                  <a:lnTo>
                    <a:pt x="2" y="9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1" y="53"/>
                  </a:lnTo>
                  <a:lnTo>
                    <a:pt x="1" y="56"/>
                  </a:lnTo>
                  <a:lnTo>
                    <a:pt x="5" y="60"/>
                  </a:lnTo>
                  <a:lnTo>
                    <a:pt x="5" y="61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7" y="64"/>
                  </a:lnTo>
                  <a:lnTo>
                    <a:pt x="8" y="65"/>
                  </a:lnTo>
                  <a:lnTo>
                    <a:pt x="11" y="65"/>
                  </a:lnTo>
                  <a:lnTo>
                    <a:pt x="12" y="65"/>
                  </a:lnTo>
                  <a:lnTo>
                    <a:pt x="22" y="65"/>
                  </a:lnTo>
                  <a:lnTo>
                    <a:pt x="23" y="66"/>
                  </a:lnTo>
                  <a:lnTo>
                    <a:pt x="26" y="66"/>
                  </a:lnTo>
                  <a:lnTo>
                    <a:pt x="26" y="65"/>
                  </a:lnTo>
                  <a:lnTo>
                    <a:pt x="26" y="57"/>
                  </a:lnTo>
                  <a:lnTo>
                    <a:pt x="27" y="56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8" y="51"/>
                  </a:lnTo>
                  <a:lnTo>
                    <a:pt x="28" y="48"/>
                  </a:lnTo>
                  <a:lnTo>
                    <a:pt x="29" y="47"/>
                  </a:lnTo>
                  <a:lnTo>
                    <a:pt x="29" y="41"/>
                  </a:lnTo>
                  <a:lnTo>
                    <a:pt x="28" y="40"/>
                  </a:lnTo>
                  <a:lnTo>
                    <a:pt x="28" y="37"/>
                  </a:lnTo>
                  <a:lnTo>
                    <a:pt x="27" y="36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4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12" y="1"/>
                  </a:lnTo>
                </a:path>
              </a:pathLst>
            </a:custGeom>
            <a:solidFill>
              <a:srgbClr val="FFFF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499" name="Freeform 202"/>
            <p:cNvSpPr>
              <a:spLocks/>
            </p:cNvSpPr>
            <p:nvPr/>
          </p:nvSpPr>
          <p:spPr bwMode="auto">
            <a:xfrm>
              <a:off x="3091" y="2419"/>
              <a:ext cx="19" cy="54"/>
            </a:xfrm>
            <a:custGeom>
              <a:avLst/>
              <a:gdLst>
                <a:gd name="T0" fmla="*/ 3 w 19"/>
                <a:gd name="T1" fmla="*/ 0 h 54"/>
                <a:gd name="T2" fmla="*/ 3 w 19"/>
                <a:gd name="T3" fmla="*/ 0 h 54"/>
                <a:gd name="T4" fmla="*/ 4 w 19"/>
                <a:gd name="T5" fmla="*/ 1 h 54"/>
                <a:gd name="T6" fmla="*/ 5 w 19"/>
                <a:gd name="T7" fmla="*/ 1 h 54"/>
                <a:gd name="T8" fmla="*/ 5 w 19"/>
                <a:gd name="T9" fmla="*/ 1 h 54"/>
                <a:gd name="T10" fmla="*/ 6 w 19"/>
                <a:gd name="T11" fmla="*/ 1 h 54"/>
                <a:gd name="T12" fmla="*/ 6 w 19"/>
                <a:gd name="T13" fmla="*/ 2 h 54"/>
                <a:gd name="T14" fmla="*/ 7 w 19"/>
                <a:gd name="T15" fmla="*/ 2 h 54"/>
                <a:gd name="T16" fmla="*/ 8 w 19"/>
                <a:gd name="T17" fmla="*/ 2 h 54"/>
                <a:gd name="T18" fmla="*/ 9 w 19"/>
                <a:gd name="T19" fmla="*/ 2 h 54"/>
                <a:gd name="T20" fmla="*/ 9 w 19"/>
                <a:gd name="T21" fmla="*/ 3 h 54"/>
                <a:gd name="T22" fmla="*/ 10 w 19"/>
                <a:gd name="T23" fmla="*/ 3 h 54"/>
                <a:gd name="T24" fmla="*/ 10 w 19"/>
                <a:gd name="T25" fmla="*/ 2 h 54"/>
                <a:gd name="T26" fmla="*/ 13 w 19"/>
                <a:gd name="T27" fmla="*/ 2 h 54"/>
                <a:gd name="T28" fmla="*/ 13 w 19"/>
                <a:gd name="T29" fmla="*/ 3 h 54"/>
                <a:gd name="T30" fmla="*/ 14 w 19"/>
                <a:gd name="T31" fmla="*/ 3 h 54"/>
                <a:gd name="T32" fmla="*/ 14 w 19"/>
                <a:gd name="T33" fmla="*/ 4 h 54"/>
                <a:gd name="T34" fmla="*/ 14 w 19"/>
                <a:gd name="T35" fmla="*/ 4 h 54"/>
                <a:gd name="T36" fmla="*/ 14 w 19"/>
                <a:gd name="T37" fmla="*/ 4 h 54"/>
                <a:gd name="T38" fmla="*/ 15 w 19"/>
                <a:gd name="T39" fmla="*/ 4 h 54"/>
                <a:gd name="T40" fmla="*/ 15 w 19"/>
                <a:gd name="T41" fmla="*/ 5 h 54"/>
                <a:gd name="T42" fmla="*/ 16 w 19"/>
                <a:gd name="T43" fmla="*/ 5 h 54"/>
                <a:gd name="T44" fmla="*/ 16 w 19"/>
                <a:gd name="T45" fmla="*/ 6 h 54"/>
                <a:gd name="T46" fmla="*/ 16 w 19"/>
                <a:gd name="T47" fmla="*/ 6 h 54"/>
                <a:gd name="T48" fmla="*/ 17 w 19"/>
                <a:gd name="T49" fmla="*/ 6 h 54"/>
                <a:gd name="T50" fmla="*/ 17 w 19"/>
                <a:gd name="T51" fmla="*/ 7 h 54"/>
                <a:gd name="T52" fmla="*/ 17 w 19"/>
                <a:gd name="T53" fmla="*/ 39 h 54"/>
                <a:gd name="T54" fmla="*/ 18 w 19"/>
                <a:gd name="T55" fmla="*/ 40 h 54"/>
                <a:gd name="T56" fmla="*/ 18 w 19"/>
                <a:gd name="T57" fmla="*/ 48 h 54"/>
                <a:gd name="T58" fmla="*/ 17 w 19"/>
                <a:gd name="T59" fmla="*/ 48 h 54"/>
                <a:gd name="T60" fmla="*/ 17 w 19"/>
                <a:gd name="T61" fmla="*/ 49 h 54"/>
                <a:gd name="T62" fmla="*/ 17 w 19"/>
                <a:gd name="T63" fmla="*/ 49 h 54"/>
                <a:gd name="T64" fmla="*/ 17 w 19"/>
                <a:gd name="T65" fmla="*/ 53 h 54"/>
                <a:gd name="T66" fmla="*/ 14 w 19"/>
                <a:gd name="T67" fmla="*/ 53 h 54"/>
                <a:gd name="T68" fmla="*/ 13 w 19"/>
                <a:gd name="T69" fmla="*/ 52 h 54"/>
                <a:gd name="T70" fmla="*/ 11 w 19"/>
                <a:gd name="T71" fmla="*/ 52 h 54"/>
                <a:gd name="T72" fmla="*/ 9 w 19"/>
                <a:gd name="T73" fmla="*/ 52 h 54"/>
                <a:gd name="T74" fmla="*/ 7 w 19"/>
                <a:gd name="T75" fmla="*/ 50 h 54"/>
                <a:gd name="T76" fmla="*/ 6 w 19"/>
                <a:gd name="T77" fmla="*/ 50 h 54"/>
                <a:gd name="T78" fmla="*/ 4 w 19"/>
                <a:gd name="T79" fmla="*/ 47 h 54"/>
                <a:gd name="T80" fmla="*/ 3 w 19"/>
                <a:gd name="T81" fmla="*/ 46 h 54"/>
                <a:gd name="T82" fmla="*/ 3 w 19"/>
                <a:gd name="T83" fmla="*/ 44 h 54"/>
                <a:gd name="T84" fmla="*/ 2 w 19"/>
                <a:gd name="T85" fmla="*/ 43 h 54"/>
                <a:gd name="T86" fmla="*/ 1 w 19"/>
                <a:gd name="T87" fmla="*/ 41 h 54"/>
                <a:gd name="T88" fmla="*/ 1 w 19"/>
                <a:gd name="T89" fmla="*/ 39 h 54"/>
                <a:gd name="T90" fmla="*/ 1 w 19"/>
                <a:gd name="T91" fmla="*/ 37 h 54"/>
                <a:gd name="T92" fmla="*/ 0 w 19"/>
                <a:gd name="T93" fmla="*/ 36 h 54"/>
                <a:gd name="T94" fmla="*/ 0 w 19"/>
                <a:gd name="T95" fmla="*/ 22 h 54"/>
                <a:gd name="T96" fmla="*/ 1 w 19"/>
                <a:gd name="T97" fmla="*/ 21 h 54"/>
                <a:gd name="T98" fmla="*/ 1 w 19"/>
                <a:gd name="T99" fmla="*/ 14 h 54"/>
                <a:gd name="T100" fmla="*/ 1 w 19"/>
                <a:gd name="T101" fmla="*/ 12 h 54"/>
                <a:gd name="T102" fmla="*/ 1 w 19"/>
                <a:gd name="T103" fmla="*/ 7 h 54"/>
                <a:gd name="T104" fmla="*/ 2 w 19"/>
                <a:gd name="T105" fmla="*/ 6 h 54"/>
                <a:gd name="T106" fmla="*/ 2 w 19"/>
                <a:gd name="T107" fmla="*/ 0 h 54"/>
                <a:gd name="T108" fmla="*/ 3 w 19"/>
                <a:gd name="T109" fmla="*/ 0 h 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"/>
                <a:gd name="T166" fmla="*/ 0 h 54"/>
                <a:gd name="T167" fmla="*/ 19 w 19"/>
                <a:gd name="T168" fmla="*/ 54 h 5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" h="54">
                  <a:moveTo>
                    <a:pt x="3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39"/>
                  </a:lnTo>
                  <a:lnTo>
                    <a:pt x="18" y="40"/>
                  </a:lnTo>
                  <a:lnTo>
                    <a:pt x="18" y="48"/>
                  </a:lnTo>
                  <a:lnTo>
                    <a:pt x="17" y="48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4" y="53"/>
                  </a:lnTo>
                  <a:lnTo>
                    <a:pt x="13" y="52"/>
                  </a:lnTo>
                  <a:lnTo>
                    <a:pt x="11" y="52"/>
                  </a:lnTo>
                  <a:lnTo>
                    <a:pt x="9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4" y="47"/>
                  </a:lnTo>
                  <a:lnTo>
                    <a:pt x="3" y="46"/>
                  </a:lnTo>
                  <a:lnTo>
                    <a:pt x="3" y="44"/>
                  </a:lnTo>
                  <a:lnTo>
                    <a:pt x="2" y="43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0" y="22"/>
                  </a:lnTo>
                  <a:lnTo>
                    <a:pt x="1" y="21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solidFill>
              <a:srgbClr val="FFFF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0" name="Freeform 203"/>
            <p:cNvSpPr>
              <a:spLocks/>
            </p:cNvSpPr>
            <p:nvPr/>
          </p:nvSpPr>
          <p:spPr bwMode="auto">
            <a:xfrm>
              <a:off x="3097" y="2412"/>
              <a:ext cx="20" cy="65"/>
            </a:xfrm>
            <a:custGeom>
              <a:avLst/>
              <a:gdLst>
                <a:gd name="T0" fmla="*/ 0 w 20"/>
                <a:gd name="T1" fmla="*/ 2 h 65"/>
                <a:gd name="T2" fmla="*/ 1 w 20"/>
                <a:gd name="T3" fmla="*/ 1 h 65"/>
                <a:gd name="T4" fmla="*/ 2 w 20"/>
                <a:gd name="T5" fmla="*/ 0 h 65"/>
                <a:gd name="T6" fmla="*/ 7 w 20"/>
                <a:gd name="T7" fmla="*/ 1 h 65"/>
                <a:gd name="T8" fmla="*/ 9 w 20"/>
                <a:gd name="T9" fmla="*/ 1 h 65"/>
                <a:gd name="T10" fmla="*/ 11 w 20"/>
                <a:gd name="T11" fmla="*/ 2 h 65"/>
                <a:gd name="T12" fmla="*/ 13 w 20"/>
                <a:gd name="T13" fmla="*/ 3 h 65"/>
                <a:gd name="T14" fmla="*/ 14 w 20"/>
                <a:gd name="T15" fmla="*/ 4 h 65"/>
                <a:gd name="T16" fmla="*/ 15 w 20"/>
                <a:gd name="T17" fmla="*/ 6 h 65"/>
                <a:gd name="T18" fmla="*/ 16 w 20"/>
                <a:gd name="T19" fmla="*/ 10 h 65"/>
                <a:gd name="T20" fmla="*/ 17 w 20"/>
                <a:gd name="T21" fmla="*/ 11 h 65"/>
                <a:gd name="T22" fmla="*/ 18 w 20"/>
                <a:gd name="T23" fmla="*/ 20 h 65"/>
                <a:gd name="T24" fmla="*/ 19 w 20"/>
                <a:gd name="T25" fmla="*/ 57 h 65"/>
                <a:gd name="T26" fmla="*/ 19 w 20"/>
                <a:gd name="T27" fmla="*/ 58 h 65"/>
                <a:gd name="T28" fmla="*/ 18 w 20"/>
                <a:gd name="T29" fmla="*/ 62 h 65"/>
                <a:gd name="T30" fmla="*/ 18 w 20"/>
                <a:gd name="T31" fmla="*/ 63 h 65"/>
                <a:gd name="T32" fmla="*/ 18 w 20"/>
                <a:gd name="T33" fmla="*/ 63 h 65"/>
                <a:gd name="T34" fmla="*/ 16 w 20"/>
                <a:gd name="T35" fmla="*/ 64 h 65"/>
                <a:gd name="T36" fmla="*/ 15 w 20"/>
                <a:gd name="T37" fmla="*/ 63 h 65"/>
                <a:gd name="T38" fmla="*/ 14 w 20"/>
                <a:gd name="T39" fmla="*/ 62 h 65"/>
                <a:gd name="T40" fmla="*/ 15 w 20"/>
                <a:gd name="T41" fmla="*/ 61 h 65"/>
                <a:gd name="T42" fmla="*/ 15 w 20"/>
                <a:gd name="T43" fmla="*/ 59 h 65"/>
                <a:gd name="T44" fmla="*/ 15 w 20"/>
                <a:gd name="T45" fmla="*/ 56 h 65"/>
                <a:gd name="T46" fmla="*/ 15 w 20"/>
                <a:gd name="T47" fmla="*/ 56 h 65"/>
                <a:gd name="T48" fmla="*/ 15 w 20"/>
                <a:gd name="T49" fmla="*/ 56 h 65"/>
                <a:gd name="T50" fmla="*/ 15 w 20"/>
                <a:gd name="T51" fmla="*/ 21 h 65"/>
                <a:gd name="T52" fmla="*/ 15 w 20"/>
                <a:gd name="T53" fmla="*/ 17 h 65"/>
                <a:gd name="T54" fmla="*/ 15 w 20"/>
                <a:gd name="T55" fmla="*/ 14 h 65"/>
                <a:gd name="T56" fmla="*/ 14 w 20"/>
                <a:gd name="T57" fmla="*/ 12 h 65"/>
                <a:gd name="T58" fmla="*/ 13 w 20"/>
                <a:gd name="T59" fmla="*/ 11 h 65"/>
                <a:gd name="T60" fmla="*/ 13 w 20"/>
                <a:gd name="T61" fmla="*/ 9 h 65"/>
                <a:gd name="T62" fmla="*/ 12 w 20"/>
                <a:gd name="T63" fmla="*/ 7 h 65"/>
                <a:gd name="T64" fmla="*/ 8 w 20"/>
                <a:gd name="T65" fmla="*/ 5 h 65"/>
                <a:gd name="T66" fmla="*/ 7 w 20"/>
                <a:gd name="T67" fmla="*/ 4 h 65"/>
                <a:gd name="T68" fmla="*/ 2 w 20"/>
                <a:gd name="T69" fmla="*/ 4 h 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"/>
                <a:gd name="T106" fmla="*/ 0 h 65"/>
                <a:gd name="T107" fmla="*/ 20 w 20"/>
                <a:gd name="T108" fmla="*/ 65 h 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" h="65">
                  <a:moveTo>
                    <a:pt x="2" y="4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5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8" y="13"/>
                  </a:lnTo>
                  <a:lnTo>
                    <a:pt x="18" y="20"/>
                  </a:lnTo>
                  <a:lnTo>
                    <a:pt x="19" y="22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8"/>
                  </a:lnTo>
                  <a:lnTo>
                    <a:pt x="18" y="59"/>
                  </a:lnTo>
                  <a:lnTo>
                    <a:pt x="18" y="62"/>
                  </a:lnTo>
                  <a:lnTo>
                    <a:pt x="18" y="63"/>
                  </a:lnTo>
                  <a:lnTo>
                    <a:pt x="17" y="63"/>
                  </a:lnTo>
                  <a:lnTo>
                    <a:pt x="18" y="63"/>
                  </a:lnTo>
                  <a:lnTo>
                    <a:pt x="16" y="64"/>
                  </a:lnTo>
                  <a:lnTo>
                    <a:pt x="15" y="63"/>
                  </a:lnTo>
                  <a:lnTo>
                    <a:pt x="14" y="62"/>
                  </a:lnTo>
                  <a:lnTo>
                    <a:pt x="14" y="61"/>
                  </a:lnTo>
                  <a:lnTo>
                    <a:pt x="15" y="61"/>
                  </a:lnTo>
                  <a:lnTo>
                    <a:pt x="15" y="59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5" y="56"/>
                  </a:lnTo>
                  <a:lnTo>
                    <a:pt x="16" y="56"/>
                  </a:lnTo>
                  <a:lnTo>
                    <a:pt x="15" y="56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0" y="5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4"/>
                  </a:lnTo>
                  <a:lnTo>
                    <a:pt x="2" y="4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501" name="Freeform 204"/>
            <p:cNvSpPr>
              <a:spLocks/>
            </p:cNvSpPr>
            <p:nvPr/>
          </p:nvSpPr>
          <p:spPr bwMode="auto">
            <a:xfrm>
              <a:off x="3192" y="2416"/>
              <a:ext cx="17" cy="49"/>
            </a:xfrm>
            <a:custGeom>
              <a:avLst/>
              <a:gdLst>
                <a:gd name="T0" fmla="*/ 7 w 17"/>
                <a:gd name="T1" fmla="*/ 2 h 49"/>
                <a:gd name="T2" fmla="*/ 7 w 17"/>
                <a:gd name="T3" fmla="*/ 1 h 49"/>
                <a:gd name="T4" fmla="*/ 8 w 17"/>
                <a:gd name="T5" fmla="*/ 0 h 49"/>
                <a:gd name="T6" fmla="*/ 12 w 17"/>
                <a:gd name="T7" fmla="*/ 0 h 49"/>
                <a:gd name="T8" fmla="*/ 14 w 17"/>
                <a:gd name="T9" fmla="*/ 1 h 49"/>
                <a:gd name="T10" fmla="*/ 14 w 17"/>
                <a:gd name="T11" fmla="*/ 1 h 49"/>
                <a:gd name="T12" fmla="*/ 14 w 17"/>
                <a:gd name="T13" fmla="*/ 6 h 49"/>
                <a:gd name="T14" fmla="*/ 14 w 17"/>
                <a:gd name="T15" fmla="*/ 13 h 49"/>
                <a:gd name="T16" fmla="*/ 16 w 17"/>
                <a:gd name="T17" fmla="*/ 14 h 49"/>
                <a:gd name="T18" fmla="*/ 16 w 17"/>
                <a:gd name="T19" fmla="*/ 22 h 49"/>
                <a:gd name="T20" fmla="*/ 14 w 17"/>
                <a:gd name="T21" fmla="*/ 22 h 49"/>
                <a:gd name="T22" fmla="*/ 14 w 17"/>
                <a:gd name="T23" fmla="*/ 26 h 49"/>
                <a:gd name="T24" fmla="*/ 14 w 17"/>
                <a:gd name="T25" fmla="*/ 26 h 49"/>
                <a:gd name="T26" fmla="*/ 12 w 17"/>
                <a:gd name="T27" fmla="*/ 29 h 49"/>
                <a:gd name="T28" fmla="*/ 12 w 17"/>
                <a:gd name="T29" fmla="*/ 31 h 49"/>
                <a:gd name="T30" fmla="*/ 12 w 17"/>
                <a:gd name="T31" fmla="*/ 33 h 49"/>
                <a:gd name="T32" fmla="*/ 10 w 17"/>
                <a:gd name="T33" fmla="*/ 34 h 49"/>
                <a:gd name="T34" fmla="*/ 10 w 17"/>
                <a:gd name="T35" fmla="*/ 36 h 49"/>
                <a:gd name="T36" fmla="*/ 8 w 17"/>
                <a:gd name="T37" fmla="*/ 39 h 49"/>
                <a:gd name="T38" fmla="*/ 8 w 17"/>
                <a:gd name="T39" fmla="*/ 41 h 49"/>
                <a:gd name="T40" fmla="*/ 7 w 17"/>
                <a:gd name="T41" fmla="*/ 43 h 49"/>
                <a:gd name="T42" fmla="*/ 7 w 17"/>
                <a:gd name="T43" fmla="*/ 46 h 49"/>
                <a:gd name="T44" fmla="*/ 7 w 17"/>
                <a:gd name="T45" fmla="*/ 47 h 49"/>
                <a:gd name="T46" fmla="*/ 5 w 17"/>
                <a:gd name="T47" fmla="*/ 47 h 49"/>
                <a:gd name="T48" fmla="*/ 5 w 17"/>
                <a:gd name="T49" fmla="*/ 48 h 49"/>
                <a:gd name="T50" fmla="*/ 3 w 17"/>
                <a:gd name="T51" fmla="*/ 48 h 49"/>
                <a:gd name="T52" fmla="*/ 1 w 17"/>
                <a:gd name="T53" fmla="*/ 47 h 49"/>
                <a:gd name="T54" fmla="*/ 1 w 17"/>
                <a:gd name="T55" fmla="*/ 47 h 49"/>
                <a:gd name="T56" fmla="*/ 1 w 17"/>
                <a:gd name="T57" fmla="*/ 47 h 49"/>
                <a:gd name="T58" fmla="*/ 0 w 17"/>
                <a:gd name="T59" fmla="*/ 46 h 49"/>
                <a:gd name="T60" fmla="*/ 0 w 17"/>
                <a:gd name="T61" fmla="*/ 45 h 49"/>
                <a:gd name="T62" fmla="*/ 1 w 17"/>
                <a:gd name="T63" fmla="*/ 43 h 49"/>
                <a:gd name="T64" fmla="*/ 1 w 17"/>
                <a:gd name="T65" fmla="*/ 40 h 49"/>
                <a:gd name="T66" fmla="*/ 3 w 17"/>
                <a:gd name="T67" fmla="*/ 38 h 49"/>
                <a:gd name="T68" fmla="*/ 5 w 17"/>
                <a:gd name="T69" fmla="*/ 36 h 49"/>
                <a:gd name="T70" fmla="*/ 5 w 17"/>
                <a:gd name="T71" fmla="*/ 34 h 49"/>
                <a:gd name="T72" fmla="*/ 5 w 17"/>
                <a:gd name="T73" fmla="*/ 32 h 49"/>
                <a:gd name="T74" fmla="*/ 7 w 17"/>
                <a:gd name="T75" fmla="*/ 30 h 49"/>
                <a:gd name="T76" fmla="*/ 7 w 17"/>
                <a:gd name="T77" fmla="*/ 28 h 49"/>
                <a:gd name="T78" fmla="*/ 7 w 17"/>
                <a:gd name="T79" fmla="*/ 26 h 49"/>
                <a:gd name="T80" fmla="*/ 8 w 17"/>
                <a:gd name="T81" fmla="*/ 25 h 49"/>
                <a:gd name="T82" fmla="*/ 8 w 17"/>
                <a:gd name="T83" fmla="*/ 22 h 49"/>
                <a:gd name="T84" fmla="*/ 8 w 17"/>
                <a:gd name="T85" fmla="*/ 21 h 49"/>
                <a:gd name="T86" fmla="*/ 8 w 17"/>
                <a:gd name="T87" fmla="*/ 14 h 49"/>
                <a:gd name="T88" fmla="*/ 8 w 17"/>
                <a:gd name="T89" fmla="*/ 13 h 49"/>
                <a:gd name="T90" fmla="*/ 8 w 17"/>
                <a:gd name="T91" fmla="*/ 6 h 49"/>
                <a:gd name="T92" fmla="*/ 7 w 17"/>
                <a:gd name="T93" fmla="*/ 2 h 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"/>
                <a:gd name="T142" fmla="*/ 0 h 49"/>
                <a:gd name="T143" fmla="*/ 17 w 17"/>
                <a:gd name="T144" fmla="*/ 49 h 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" h="49">
                  <a:moveTo>
                    <a:pt x="7" y="2"/>
                  </a:moveTo>
                  <a:lnTo>
                    <a:pt x="7" y="1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4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4" y="26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8" y="39"/>
                  </a:lnTo>
                  <a:lnTo>
                    <a:pt x="8" y="41"/>
                  </a:lnTo>
                  <a:lnTo>
                    <a:pt x="7" y="43"/>
                  </a:lnTo>
                  <a:lnTo>
                    <a:pt x="7" y="46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1" y="47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0"/>
                  </a:lnTo>
                  <a:lnTo>
                    <a:pt x="3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6"/>
                  </a:lnTo>
                  <a:lnTo>
                    <a:pt x="8" y="25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8" y="6"/>
                  </a:lnTo>
                  <a:lnTo>
                    <a:pt x="7" y="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14" name="TextBox 205"/>
          <p:cNvSpPr txBox="1">
            <a:spLocks noChangeArrowheads="1"/>
          </p:cNvSpPr>
          <p:nvPr/>
        </p:nvSpPr>
        <p:spPr bwMode="auto">
          <a:xfrm>
            <a:off x="993775" y="5619750"/>
            <a:ext cx="328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>
                <a:latin typeface="Calibri" pitchFamily="34" charset="0"/>
              </a:rPr>
              <a:t>Nákvæmni án ruglunar á merki</a:t>
            </a:r>
          </a:p>
        </p:txBody>
      </p:sp>
    </p:spTree>
    <p:extLst>
      <p:ext uri="{BB962C8B-B14F-4D97-AF65-F5344CB8AC3E}">
        <p14:creationId xmlns:p14="http://schemas.microsoft.com/office/powerpoint/2010/main" val="3906833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DGPS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DGPS stendur fyrir </a:t>
            </a:r>
            <a:r>
              <a:rPr lang="is-IS" dirty="0" err="1"/>
              <a:t>Differential</a:t>
            </a:r>
            <a:r>
              <a:rPr lang="is-IS" dirty="0"/>
              <a:t> GPS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Tveir móttakarar taka á móti SÖMU merkjum og vitleysum á SAMA tíma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Byggir á því að reiknaður er munur á </a:t>
            </a:r>
            <a:r>
              <a:rPr lang="is-IS" dirty="0" err="1"/>
              <a:t>útreiknaðri</a:t>
            </a:r>
            <a:r>
              <a:rPr lang="is-IS" dirty="0"/>
              <a:t> staðsetningu (skv. mælingu) og raunverulegri staðsetningu (þekkt staðsetning t.d. fastmerki)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Leiðréttingin er reiknuð og send með útvarpssendi eða </a:t>
            </a:r>
            <a:r>
              <a:rPr lang="is-IS"/>
              <a:t>gegnum netið </a:t>
            </a:r>
            <a:r>
              <a:rPr lang="is-IS" dirty="0"/>
              <a:t>til notenda sem geta reiknað sína staðsetningu í rauntíma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Notað bæði í kóðamælingu og burðarbylgjumælingu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Nákvæmnin minnkar með aukinni fjarlægð!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F1737-610C-404D-A007-DA7057BDFAE0}" type="slidenum">
              <a:rPr lang="is-IS"/>
              <a:pPr>
                <a:defRPr/>
              </a:pPr>
              <a:t>41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50899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DGPS (kóða)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332D90-C658-40D4-AA33-A7AFE1AFE07A}" type="slidenum">
              <a:rPr lang="is-IS"/>
              <a:pPr>
                <a:defRPr/>
              </a:pPr>
              <a:t>42</a:t>
            </a:fld>
            <a:endParaRPr lang="is-I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88975" y="1519238"/>
            <a:ext cx="793750" cy="631825"/>
            <a:chOff x="434" y="957"/>
            <a:chExt cx="500" cy="398"/>
          </a:xfrm>
        </p:grpSpPr>
        <p:sp>
          <p:nvSpPr>
            <p:cNvPr id="59419" name="Freeform 7"/>
            <p:cNvSpPr>
              <a:spLocks/>
            </p:cNvSpPr>
            <p:nvPr/>
          </p:nvSpPr>
          <p:spPr bwMode="auto">
            <a:xfrm>
              <a:off x="608" y="1095"/>
              <a:ext cx="170" cy="208"/>
            </a:xfrm>
            <a:custGeom>
              <a:avLst/>
              <a:gdLst>
                <a:gd name="T0" fmla="*/ 23 w 170"/>
                <a:gd name="T1" fmla="*/ 15 h 208"/>
                <a:gd name="T2" fmla="*/ 19 w 170"/>
                <a:gd name="T3" fmla="*/ 15 h 208"/>
                <a:gd name="T4" fmla="*/ 17 w 170"/>
                <a:gd name="T5" fmla="*/ 19 h 208"/>
                <a:gd name="T6" fmla="*/ 11 w 170"/>
                <a:gd name="T7" fmla="*/ 24 h 208"/>
                <a:gd name="T8" fmla="*/ 8 w 170"/>
                <a:gd name="T9" fmla="*/ 29 h 208"/>
                <a:gd name="T10" fmla="*/ 5 w 170"/>
                <a:gd name="T11" fmla="*/ 32 h 208"/>
                <a:gd name="T12" fmla="*/ 2 w 170"/>
                <a:gd name="T13" fmla="*/ 40 h 208"/>
                <a:gd name="T14" fmla="*/ 0 w 170"/>
                <a:gd name="T15" fmla="*/ 47 h 208"/>
                <a:gd name="T16" fmla="*/ 0 w 170"/>
                <a:gd name="T17" fmla="*/ 51 h 208"/>
                <a:gd name="T18" fmla="*/ 0 w 170"/>
                <a:gd name="T19" fmla="*/ 55 h 208"/>
                <a:gd name="T20" fmla="*/ 20 w 170"/>
                <a:gd name="T21" fmla="*/ 173 h 208"/>
                <a:gd name="T22" fmla="*/ 24 w 170"/>
                <a:gd name="T23" fmla="*/ 172 h 208"/>
                <a:gd name="T24" fmla="*/ 24 w 170"/>
                <a:gd name="T25" fmla="*/ 180 h 208"/>
                <a:gd name="T26" fmla="*/ 28 w 170"/>
                <a:gd name="T27" fmla="*/ 187 h 208"/>
                <a:gd name="T28" fmla="*/ 28 w 170"/>
                <a:gd name="T29" fmla="*/ 194 h 208"/>
                <a:gd name="T30" fmla="*/ 32 w 170"/>
                <a:gd name="T31" fmla="*/ 193 h 208"/>
                <a:gd name="T32" fmla="*/ 36 w 170"/>
                <a:gd name="T33" fmla="*/ 201 h 208"/>
                <a:gd name="T34" fmla="*/ 40 w 170"/>
                <a:gd name="T35" fmla="*/ 203 h 208"/>
                <a:gd name="T36" fmla="*/ 46 w 170"/>
                <a:gd name="T37" fmla="*/ 207 h 208"/>
                <a:gd name="T38" fmla="*/ 53 w 170"/>
                <a:gd name="T39" fmla="*/ 206 h 208"/>
                <a:gd name="T40" fmla="*/ 142 w 170"/>
                <a:gd name="T41" fmla="*/ 191 h 208"/>
                <a:gd name="T42" fmla="*/ 148 w 170"/>
                <a:gd name="T43" fmla="*/ 187 h 208"/>
                <a:gd name="T44" fmla="*/ 154 w 170"/>
                <a:gd name="T45" fmla="*/ 186 h 208"/>
                <a:gd name="T46" fmla="*/ 157 w 170"/>
                <a:gd name="T47" fmla="*/ 181 h 208"/>
                <a:gd name="T48" fmla="*/ 160 w 170"/>
                <a:gd name="T49" fmla="*/ 178 h 208"/>
                <a:gd name="T50" fmla="*/ 164 w 170"/>
                <a:gd name="T51" fmla="*/ 173 h 208"/>
                <a:gd name="T52" fmla="*/ 164 w 170"/>
                <a:gd name="T53" fmla="*/ 173 h 208"/>
                <a:gd name="T54" fmla="*/ 166 w 170"/>
                <a:gd name="T55" fmla="*/ 166 h 208"/>
                <a:gd name="T56" fmla="*/ 165 w 170"/>
                <a:gd name="T57" fmla="*/ 158 h 208"/>
                <a:gd name="T58" fmla="*/ 169 w 170"/>
                <a:gd name="T59" fmla="*/ 155 h 208"/>
                <a:gd name="T60" fmla="*/ 168 w 170"/>
                <a:gd name="T61" fmla="*/ 147 h 208"/>
                <a:gd name="T62" fmla="*/ 148 w 170"/>
                <a:gd name="T63" fmla="*/ 32 h 208"/>
                <a:gd name="T64" fmla="*/ 144 w 170"/>
                <a:gd name="T65" fmla="*/ 29 h 208"/>
                <a:gd name="T66" fmla="*/ 144 w 170"/>
                <a:gd name="T67" fmla="*/ 25 h 208"/>
                <a:gd name="T68" fmla="*/ 143 w 170"/>
                <a:gd name="T69" fmla="*/ 18 h 208"/>
                <a:gd name="T70" fmla="*/ 136 w 170"/>
                <a:gd name="T71" fmla="*/ 12 h 208"/>
                <a:gd name="T72" fmla="*/ 132 w 170"/>
                <a:gd name="T73" fmla="*/ 5 h 208"/>
                <a:gd name="T74" fmla="*/ 125 w 170"/>
                <a:gd name="T75" fmla="*/ 2 h 208"/>
                <a:gd name="T76" fmla="*/ 118 w 170"/>
                <a:gd name="T77" fmla="*/ 0 h 208"/>
                <a:gd name="T78" fmla="*/ 115 w 170"/>
                <a:gd name="T79" fmla="*/ 0 h 2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0"/>
                <a:gd name="T121" fmla="*/ 0 h 208"/>
                <a:gd name="T122" fmla="*/ 170 w 170"/>
                <a:gd name="T123" fmla="*/ 208 h 2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0" h="208">
                  <a:moveTo>
                    <a:pt x="111" y="0"/>
                  </a:moveTo>
                  <a:lnTo>
                    <a:pt x="23" y="15"/>
                  </a:lnTo>
                  <a:lnTo>
                    <a:pt x="20" y="19"/>
                  </a:lnTo>
                  <a:lnTo>
                    <a:pt x="19" y="15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2"/>
                  </a:lnTo>
                  <a:lnTo>
                    <a:pt x="6" y="35"/>
                  </a:lnTo>
                  <a:lnTo>
                    <a:pt x="2" y="40"/>
                  </a:lnTo>
                  <a:lnTo>
                    <a:pt x="2" y="43"/>
                  </a:lnTo>
                  <a:lnTo>
                    <a:pt x="0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1" y="62"/>
                  </a:lnTo>
                  <a:lnTo>
                    <a:pt x="20" y="173"/>
                  </a:lnTo>
                  <a:lnTo>
                    <a:pt x="24" y="177"/>
                  </a:lnTo>
                  <a:lnTo>
                    <a:pt x="24" y="172"/>
                  </a:lnTo>
                  <a:lnTo>
                    <a:pt x="24" y="177"/>
                  </a:lnTo>
                  <a:lnTo>
                    <a:pt x="24" y="180"/>
                  </a:lnTo>
                  <a:lnTo>
                    <a:pt x="25" y="183"/>
                  </a:lnTo>
                  <a:lnTo>
                    <a:pt x="28" y="187"/>
                  </a:lnTo>
                  <a:lnTo>
                    <a:pt x="28" y="191"/>
                  </a:lnTo>
                  <a:lnTo>
                    <a:pt x="28" y="194"/>
                  </a:lnTo>
                  <a:lnTo>
                    <a:pt x="32" y="191"/>
                  </a:lnTo>
                  <a:lnTo>
                    <a:pt x="32" y="193"/>
                  </a:lnTo>
                  <a:lnTo>
                    <a:pt x="33" y="197"/>
                  </a:lnTo>
                  <a:lnTo>
                    <a:pt x="36" y="201"/>
                  </a:lnTo>
                  <a:lnTo>
                    <a:pt x="40" y="201"/>
                  </a:lnTo>
                  <a:lnTo>
                    <a:pt x="40" y="203"/>
                  </a:lnTo>
                  <a:lnTo>
                    <a:pt x="43" y="203"/>
                  </a:lnTo>
                  <a:lnTo>
                    <a:pt x="46" y="207"/>
                  </a:lnTo>
                  <a:lnTo>
                    <a:pt x="51" y="206"/>
                  </a:lnTo>
                  <a:lnTo>
                    <a:pt x="53" y="206"/>
                  </a:lnTo>
                  <a:lnTo>
                    <a:pt x="57" y="205"/>
                  </a:lnTo>
                  <a:lnTo>
                    <a:pt x="142" y="191"/>
                  </a:lnTo>
                  <a:lnTo>
                    <a:pt x="145" y="191"/>
                  </a:lnTo>
                  <a:lnTo>
                    <a:pt x="148" y="187"/>
                  </a:lnTo>
                  <a:lnTo>
                    <a:pt x="151" y="186"/>
                  </a:lnTo>
                  <a:lnTo>
                    <a:pt x="154" y="186"/>
                  </a:lnTo>
                  <a:lnTo>
                    <a:pt x="154" y="181"/>
                  </a:lnTo>
                  <a:lnTo>
                    <a:pt x="157" y="181"/>
                  </a:lnTo>
                  <a:lnTo>
                    <a:pt x="161" y="181"/>
                  </a:lnTo>
                  <a:lnTo>
                    <a:pt x="160" y="178"/>
                  </a:lnTo>
                  <a:lnTo>
                    <a:pt x="164" y="177"/>
                  </a:lnTo>
                  <a:lnTo>
                    <a:pt x="164" y="173"/>
                  </a:lnTo>
                  <a:lnTo>
                    <a:pt x="164" y="177"/>
                  </a:lnTo>
                  <a:lnTo>
                    <a:pt x="164" y="173"/>
                  </a:lnTo>
                  <a:lnTo>
                    <a:pt x="164" y="170"/>
                  </a:lnTo>
                  <a:lnTo>
                    <a:pt x="166" y="166"/>
                  </a:lnTo>
                  <a:lnTo>
                    <a:pt x="166" y="162"/>
                  </a:lnTo>
                  <a:lnTo>
                    <a:pt x="165" y="158"/>
                  </a:lnTo>
                  <a:lnTo>
                    <a:pt x="169" y="158"/>
                  </a:lnTo>
                  <a:lnTo>
                    <a:pt x="169" y="155"/>
                  </a:lnTo>
                  <a:lnTo>
                    <a:pt x="168" y="151"/>
                  </a:lnTo>
                  <a:lnTo>
                    <a:pt x="168" y="147"/>
                  </a:lnTo>
                  <a:lnTo>
                    <a:pt x="144" y="36"/>
                  </a:lnTo>
                  <a:lnTo>
                    <a:pt x="148" y="32"/>
                  </a:lnTo>
                  <a:lnTo>
                    <a:pt x="144" y="33"/>
                  </a:lnTo>
                  <a:lnTo>
                    <a:pt x="144" y="29"/>
                  </a:lnTo>
                  <a:lnTo>
                    <a:pt x="147" y="25"/>
                  </a:lnTo>
                  <a:lnTo>
                    <a:pt x="144" y="25"/>
                  </a:lnTo>
                  <a:lnTo>
                    <a:pt x="143" y="22"/>
                  </a:lnTo>
                  <a:lnTo>
                    <a:pt x="143" y="18"/>
                  </a:lnTo>
                  <a:lnTo>
                    <a:pt x="140" y="15"/>
                  </a:lnTo>
                  <a:lnTo>
                    <a:pt x="136" y="12"/>
                  </a:lnTo>
                  <a:lnTo>
                    <a:pt x="132" y="9"/>
                  </a:lnTo>
                  <a:lnTo>
                    <a:pt x="132" y="5"/>
                  </a:lnTo>
                  <a:lnTo>
                    <a:pt x="129" y="6"/>
                  </a:lnTo>
                  <a:lnTo>
                    <a:pt x="125" y="2"/>
                  </a:lnTo>
                  <a:lnTo>
                    <a:pt x="122" y="3"/>
                  </a:lnTo>
                  <a:lnTo>
                    <a:pt x="118" y="0"/>
                  </a:lnTo>
                  <a:lnTo>
                    <a:pt x="115" y="4"/>
                  </a:lnTo>
                  <a:lnTo>
                    <a:pt x="115" y="0"/>
                  </a:lnTo>
                  <a:lnTo>
                    <a:pt x="111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Freeform 8"/>
            <p:cNvSpPr>
              <a:spLocks/>
            </p:cNvSpPr>
            <p:nvPr/>
          </p:nvSpPr>
          <p:spPr bwMode="auto">
            <a:xfrm>
              <a:off x="751" y="957"/>
              <a:ext cx="183" cy="343"/>
            </a:xfrm>
            <a:custGeom>
              <a:avLst/>
              <a:gdLst>
                <a:gd name="T0" fmla="*/ 128 w 183"/>
                <a:gd name="T1" fmla="*/ 0 h 343"/>
                <a:gd name="T2" fmla="*/ 0 w 183"/>
                <a:gd name="T3" fmla="*/ 19 h 343"/>
                <a:gd name="T4" fmla="*/ 54 w 183"/>
                <a:gd name="T5" fmla="*/ 342 h 343"/>
                <a:gd name="T6" fmla="*/ 182 w 183"/>
                <a:gd name="T7" fmla="*/ 318 h 343"/>
                <a:gd name="T8" fmla="*/ 128 w 183"/>
                <a:gd name="T9" fmla="*/ 0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343"/>
                <a:gd name="T17" fmla="*/ 183 w 183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343">
                  <a:moveTo>
                    <a:pt x="128" y="0"/>
                  </a:moveTo>
                  <a:lnTo>
                    <a:pt x="0" y="19"/>
                  </a:lnTo>
                  <a:lnTo>
                    <a:pt x="54" y="342"/>
                  </a:lnTo>
                  <a:lnTo>
                    <a:pt x="182" y="318"/>
                  </a:lnTo>
                  <a:lnTo>
                    <a:pt x="12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Freeform 9"/>
            <p:cNvSpPr>
              <a:spLocks/>
            </p:cNvSpPr>
            <p:nvPr/>
          </p:nvSpPr>
          <p:spPr bwMode="auto">
            <a:xfrm>
              <a:off x="434" y="1012"/>
              <a:ext cx="183" cy="343"/>
            </a:xfrm>
            <a:custGeom>
              <a:avLst/>
              <a:gdLst>
                <a:gd name="T0" fmla="*/ 131 w 183"/>
                <a:gd name="T1" fmla="*/ 0 h 343"/>
                <a:gd name="T2" fmla="*/ 0 w 183"/>
                <a:gd name="T3" fmla="*/ 19 h 343"/>
                <a:gd name="T4" fmla="*/ 57 w 183"/>
                <a:gd name="T5" fmla="*/ 342 h 343"/>
                <a:gd name="T6" fmla="*/ 182 w 183"/>
                <a:gd name="T7" fmla="*/ 318 h 343"/>
                <a:gd name="T8" fmla="*/ 131 w 183"/>
                <a:gd name="T9" fmla="*/ 0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343"/>
                <a:gd name="T17" fmla="*/ 183 w 183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343">
                  <a:moveTo>
                    <a:pt x="131" y="0"/>
                  </a:moveTo>
                  <a:lnTo>
                    <a:pt x="0" y="19"/>
                  </a:lnTo>
                  <a:lnTo>
                    <a:pt x="57" y="342"/>
                  </a:lnTo>
                  <a:lnTo>
                    <a:pt x="182" y="318"/>
                  </a:lnTo>
                  <a:lnTo>
                    <a:pt x="131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Freeform 10"/>
            <p:cNvSpPr>
              <a:spLocks/>
            </p:cNvSpPr>
            <p:nvPr/>
          </p:nvSpPr>
          <p:spPr bwMode="auto">
            <a:xfrm>
              <a:off x="592" y="1064"/>
              <a:ext cx="92" cy="72"/>
            </a:xfrm>
            <a:custGeom>
              <a:avLst/>
              <a:gdLst>
                <a:gd name="T0" fmla="*/ 91 w 92"/>
                <a:gd name="T1" fmla="*/ 0 h 72"/>
                <a:gd name="T2" fmla="*/ 11 w 92"/>
                <a:gd name="T3" fmla="*/ 17 h 72"/>
                <a:gd name="T4" fmla="*/ 12 w 92"/>
                <a:gd name="T5" fmla="*/ 24 h 72"/>
                <a:gd name="T6" fmla="*/ 9 w 92"/>
                <a:gd name="T7" fmla="*/ 32 h 72"/>
                <a:gd name="T8" fmla="*/ 10 w 92"/>
                <a:gd name="T9" fmla="*/ 36 h 72"/>
                <a:gd name="T10" fmla="*/ 10 w 92"/>
                <a:gd name="T11" fmla="*/ 39 h 72"/>
                <a:gd name="T12" fmla="*/ 6 w 92"/>
                <a:gd name="T13" fmla="*/ 25 h 72"/>
                <a:gd name="T14" fmla="*/ 6 w 92"/>
                <a:gd name="T15" fmla="*/ 36 h 72"/>
                <a:gd name="T16" fmla="*/ 6 w 92"/>
                <a:gd name="T17" fmla="*/ 40 h 72"/>
                <a:gd name="T18" fmla="*/ 6 w 92"/>
                <a:gd name="T19" fmla="*/ 43 h 72"/>
                <a:gd name="T20" fmla="*/ 4 w 92"/>
                <a:gd name="T21" fmla="*/ 43 h 72"/>
                <a:gd name="T22" fmla="*/ 4 w 92"/>
                <a:gd name="T23" fmla="*/ 48 h 72"/>
                <a:gd name="T24" fmla="*/ 5 w 92"/>
                <a:gd name="T25" fmla="*/ 54 h 72"/>
                <a:gd name="T26" fmla="*/ 2 w 92"/>
                <a:gd name="T27" fmla="*/ 55 h 72"/>
                <a:gd name="T28" fmla="*/ 2 w 92"/>
                <a:gd name="T29" fmla="*/ 59 h 72"/>
                <a:gd name="T30" fmla="*/ 2 w 92"/>
                <a:gd name="T31" fmla="*/ 66 h 72"/>
                <a:gd name="T32" fmla="*/ 2 w 92"/>
                <a:gd name="T33" fmla="*/ 59 h 72"/>
                <a:gd name="T34" fmla="*/ 3 w 92"/>
                <a:gd name="T35" fmla="*/ 70 h 72"/>
                <a:gd name="T36" fmla="*/ 0 w 92"/>
                <a:gd name="T37" fmla="*/ 71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72"/>
                <a:gd name="T59" fmla="*/ 92 w 92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72">
                  <a:moveTo>
                    <a:pt x="91" y="0"/>
                  </a:moveTo>
                  <a:lnTo>
                    <a:pt x="11" y="17"/>
                  </a:lnTo>
                  <a:lnTo>
                    <a:pt x="12" y="24"/>
                  </a:lnTo>
                  <a:lnTo>
                    <a:pt x="9" y="32"/>
                  </a:lnTo>
                  <a:lnTo>
                    <a:pt x="10" y="36"/>
                  </a:lnTo>
                  <a:lnTo>
                    <a:pt x="10" y="39"/>
                  </a:lnTo>
                  <a:lnTo>
                    <a:pt x="6" y="25"/>
                  </a:lnTo>
                  <a:lnTo>
                    <a:pt x="6" y="36"/>
                  </a:lnTo>
                  <a:lnTo>
                    <a:pt x="6" y="40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4" y="48"/>
                  </a:lnTo>
                  <a:lnTo>
                    <a:pt x="5" y="54"/>
                  </a:lnTo>
                  <a:lnTo>
                    <a:pt x="2" y="55"/>
                  </a:lnTo>
                  <a:lnTo>
                    <a:pt x="2" y="59"/>
                  </a:lnTo>
                  <a:lnTo>
                    <a:pt x="2" y="66"/>
                  </a:lnTo>
                  <a:lnTo>
                    <a:pt x="2" y="59"/>
                  </a:lnTo>
                  <a:lnTo>
                    <a:pt x="3" y="70"/>
                  </a:lnTo>
                  <a:lnTo>
                    <a:pt x="0" y="71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Freeform 11"/>
            <p:cNvSpPr>
              <a:spLocks/>
            </p:cNvSpPr>
            <p:nvPr/>
          </p:nvSpPr>
          <p:spPr bwMode="auto">
            <a:xfrm>
              <a:off x="652" y="1171"/>
              <a:ext cx="61" cy="89"/>
            </a:xfrm>
            <a:custGeom>
              <a:avLst/>
              <a:gdLst>
                <a:gd name="T0" fmla="*/ 60 w 61"/>
                <a:gd name="T1" fmla="*/ 5 h 89"/>
                <a:gd name="T2" fmla="*/ 60 w 61"/>
                <a:gd name="T3" fmla="*/ 5 h 89"/>
                <a:gd name="T4" fmla="*/ 56 w 61"/>
                <a:gd name="T5" fmla="*/ 2 h 89"/>
                <a:gd name="T6" fmla="*/ 56 w 61"/>
                <a:gd name="T7" fmla="*/ 6 h 89"/>
                <a:gd name="T8" fmla="*/ 56 w 61"/>
                <a:gd name="T9" fmla="*/ 2 h 89"/>
                <a:gd name="T10" fmla="*/ 53 w 61"/>
                <a:gd name="T11" fmla="*/ 3 h 89"/>
                <a:gd name="T12" fmla="*/ 50 w 61"/>
                <a:gd name="T13" fmla="*/ 3 h 89"/>
                <a:gd name="T14" fmla="*/ 49 w 61"/>
                <a:gd name="T15" fmla="*/ 0 h 89"/>
                <a:gd name="T16" fmla="*/ 46 w 61"/>
                <a:gd name="T17" fmla="*/ 0 h 89"/>
                <a:gd name="T18" fmla="*/ 43 w 61"/>
                <a:gd name="T19" fmla="*/ 0 h 89"/>
                <a:gd name="T20" fmla="*/ 46 w 61"/>
                <a:gd name="T21" fmla="*/ 0 h 89"/>
                <a:gd name="T22" fmla="*/ 43 w 61"/>
                <a:gd name="T23" fmla="*/ 0 h 89"/>
                <a:gd name="T24" fmla="*/ 40 w 61"/>
                <a:gd name="T25" fmla="*/ 0 h 89"/>
                <a:gd name="T26" fmla="*/ 36 w 61"/>
                <a:gd name="T27" fmla="*/ 1 h 89"/>
                <a:gd name="T28" fmla="*/ 33 w 61"/>
                <a:gd name="T29" fmla="*/ 1 h 89"/>
                <a:gd name="T30" fmla="*/ 30 w 61"/>
                <a:gd name="T31" fmla="*/ 2 h 89"/>
                <a:gd name="T32" fmla="*/ 26 w 61"/>
                <a:gd name="T33" fmla="*/ 3 h 89"/>
                <a:gd name="T34" fmla="*/ 22 w 61"/>
                <a:gd name="T35" fmla="*/ 3 h 89"/>
                <a:gd name="T36" fmla="*/ 19 w 61"/>
                <a:gd name="T37" fmla="*/ 6 h 89"/>
                <a:gd name="T38" fmla="*/ 19 w 61"/>
                <a:gd name="T39" fmla="*/ 10 h 89"/>
                <a:gd name="T40" fmla="*/ 19 w 61"/>
                <a:gd name="T41" fmla="*/ 6 h 89"/>
                <a:gd name="T42" fmla="*/ 17 w 61"/>
                <a:gd name="T43" fmla="*/ 10 h 89"/>
                <a:gd name="T44" fmla="*/ 17 w 61"/>
                <a:gd name="T45" fmla="*/ 7 h 89"/>
                <a:gd name="T46" fmla="*/ 13 w 61"/>
                <a:gd name="T47" fmla="*/ 11 h 89"/>
                <a:gd name="T48" fmla="*/ 14 w 61"/>
                <a:gd name="T49" fmla="*/ 15 h 89"/>
                <a:gd name="T50" fmla="*/ 14 w 61"/>
                <a:gd name="T51" fmla="*/ 18 h 89"/>
                <a:gd name="T52" fmla="*/ 11 w 61"/>
                <a:gd name="T53" fmla="*/ 19 h 89"/>
                <a:gd name="T54" fmla="*/ 8 w 61"/>
                <a:gd name="T55" fmla="*/ 23 h 89"/>
                <a:gd name="T56" fmla="*/ 8 w 61"/>
                <a:gd name="T57" fmla="*/ 26 h 89"/>
                <a:gd name="T58" fmla="*/ 5 w 61"/>
                <a:gd name="T59" fmla="*/ 30 h 89"/>
                <a:gd name="T60" fmla="*/ 6 w 61"/>
                <a:gd name="T61" fmla="*/ 34 h 89"/>
                <a:gd name="T62" fmla="*/ 6 w 61"/>
                <a:gd name="T63" fmla="*/ 38 h 89"/>
                <a:gd name="T64" fmla="*/ 2 w 61"/>
                <a:gd name="T65" fmla="*/ 38 h 89"/>
                <a:gd name="T66" fmla="*/ 3 w 61"/>
                <a:gd name="T67" fmla="*/ 41 h 89"/>
                <a:gd name="T68" fmla="*/ 0 w 61"/>
                <a:gd name="T69" fmla="*/ 46 h 89"/>
                <a:gd name="T70" fmla="*/ 4 w 61"/>
                <a:gd name="T71" fmla="*/ 49 h 89"/>
                <a:gd name="T72" fmla="*/ 4 w 61"/>
                <a:gd name="T73" fmla="*/ 52 h 89"/>
                <a:gd name="T74" fmla="*/ 4 w 61"/>
                <a:gd name="T75" fmla="*/ 57 h 89"/>
                <a:gd name="T76" fmla="*/ 4 w 61"/>
                <a:gd name="T77" fmla="*/ 60 h 89"/>
                <a:gd name="T78" fmla="*/ 5 w 61"/>
                <a:gd name="T79" fmla="*/ 63 h 89"/>
                <a:gd name="T80" fmla="*/ 5 w 61"/>
                <a:gd name="T81" fmla="*/ 67 h 89"/>
                <a:gd name="T82" fmla="*/ 8 w 61"/>
                <a:gd name="T83" fmla="*/ 67 h 89"/>
                <a:gd name="T84" fmla="*/ 6 w 61"/>
                <a:gd name="T85" fmla="*/ 71 h 89"/>
                <a:gd name="T86" fmla="*/ 8 w 61"/>
                <a:gd name="T87" fmla="*/ 71 h 89"/>
                <a:gd name="T88" fmla="*/ 8 w 61"/>
                <a:gd name="T89" fmla="*/ 73 h 89"/>
                <a:gd name="T90" fmla="*/ 13 w 61"/>
                <a:gd name="T91" fmla="*/ 77 h 89"/>
                <a:gd name="T92" fmla="*/ 13 w 61"/>
                <a:gd name="T93" fmla="*/ 81 h 89"/>
                <a:gd name="T94" fmla="*/ 13 w 61"/>
                <a:gd name="T95" fmla="*/ 84 h 89"/>
                <a:gd name="T96" fmla="*/ 17 w 61"/>
                <a:gd name="T97" fmla="*/ 83 h 89"/>
                <a:gd name="T98" fmla="*/ 17 w 61"/>
                <a:gd name="T99" fmla="*/ 88 h 89"/>
                <a:gd name="T100" fmla="*/ 17 w 61"/>
                <a:gd name="T101" fmla="*/ 83 h 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"/>
                <a:gd name="T154" fmla="*/ 0 h 89"/>
                <a:gd name="T155" fmla="*/ 61 w 61"/>
                <a:gd name="T156" fmla="*/ 89 h 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" h="89">
                  <a:moveTo>
                    <a:pt x="60" y="5"/>
                  </a:moveTo>
                  <a:lnTo>
                    <a:pt x="60" y="5"/>
                  </a:lnTo>
                  <a:lnTo>
                    <a:pt x="56" y="2"/>
                  </a:lnTo>
                  <a:lnTo>
                    <a:pt x="56" y="6"/>
                  </a:lnTo>
                  <a:lnTo>
                    <a:pt x="56" y="2"/>
                  </a:lnTo>
                  <a:lnTo>
                    <a:pt x="53" y="3"/>
                  </a:lnTo>
                  <a:lnTo>
                    <a:pt x="50" y="3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3" y="1"/>
                  </a:lnTo>
                  <a:lnTo>
                    <a:pt x="30" y="2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3" y="11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1" y="19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5" y="30"/>
                  </a:lnTo>
                  <a:lnTo>
                    <a:pt x="6" y="34"/>
                  </a:lnTo>
                  <a:lnTo>
                    <a:pt x="6" y="38"/>
                  </a:lnTo>
                  <a:lnTo>
                    <a:pt x="2" y="38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4" y="57"/>
                  </a:lnTo>
                  <a:lnTo>
                    <a:pt x="4" y="60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8" y="67"/>
                  </a:lnTo>
                  <a:lnTo>
                    <a:pt x="6" y="71"/>
                  </a:lnTo>
                  <a:lnTo>
                    <a:pt x="8" y="71"/>
                  </a:lnTo>
                  <a:lnTo>
                    <a:pt x="8" y="73"/>
                  </a:lnTo>
                  <a:lnTo>
                    <a:pt x="13" y="77"/>
                  </a:lnTo>
                  <a:lnTo>
                    <a:pt x="13" y="81"/>
                  </a:lnTo>
                  <a:lnTo>
                    <a:pt x="13" y="84"/>
                  </a:lnTo>
                  <a:lnTo>
                    <a:pt x="17" y="83"/>
                  </a:lnTo>
                  <a:lnTo>
                    <a:pt x="17" y="88"/>
                  </a:lnTo>
                  <a:lnTo>
                    <a:pt x="17" y="83"/>
                  </a:lnTo>
                </a:path>
              </a:pathLst>
            </a:custGeom>
            <a:noFill/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24" name="Line 12"/>
            <p:cNvSpPr>
              <a:spLocks noChangeShapeType="1"/>
            </p:cNvSpPr>
            <p:nvPr/>
          </p:nvSpPr>
          <p:spPr bwMode="auto">
            <a:xfrm flipH="1">
              <a:off x="668" y="1147"/>
              <a:ext cx="3" cy="4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5" name="Line 13"/>
            <p:cNvSpPr>
              <a:spLocks noChangeShapeType="1"/>
            </p:cNvSpPr>
            <p:nvPr/>
          </p:nvSpPr>
          <p:spPr bwMode="auto">
            <a:xfrm flipV="1">
              <a:off x="699" y="1213"/>
              <a:ext cx="0" cy="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8" name="Oval 14"/>
          <p:cNvSpPr>
            <a:spLocks noChangeArrowheads="1"/>
          </p:cNvSpPr>
          <p:nvPr/>
        </p:nvSpPr>
        <p:spPr bwMode="auto">
          <a:xfrm>
            <a:off x="509588" y="4751388"/>
            <a:ext cx="2330450" cy="1268412"/>
          </a:xfrm>
          <a:prstGeom prst="ellipse">
            <a:avLst/>
          </a:prstGeom>
          <a:solidFill>
            <a:srgbClr val="05C00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59399" name="Group 15"/>
          <p:cNvGrpSpPr>
            <a:grpSpLocks/>
          </p:cNvGrpSpPr>
          <p:nvPr/>
        </p:nvGrpSpPr>
        <p:grpSpPr bwMode="auto">
          <a:xfrm>
            <a:off x="1458913" y="4598988"/>
            <a:ext cx="492125" cy="830262"/>
            <a:chOff x="919" y="2897"/>
            <a:chExt cx="310" cy="523"/>
          </a:xfrm>
        </p:grpSpPr>
        <p:pic>
          <p:nvPicPr>
            <p:cNvPr id="59415" name="Picture 1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9" y="2953"/>
              <a:ext cx="31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16" name="Oval 17"/>
            <p:cNvSpPr>
              <a:spLocks noChangeArrowheads="1"/>
            </p:cNvSpPr>
            <p:nvPr/>
          </p:nvSpPr>
          <p:spPr bwMode="auto">
            <a:xfrm>
              <a:off x="976" y="2897"/>
              <a:ext cx="180" cy="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9417" name="Line 18"/>
            <p:cNvSpPr>
              <a:spLocks noChangeShapeType="1"/>
            </p:cNvSpPr>
            <p:nvPr/>
          </p:nvSpPr>
          <p:spPr bwMode="auto">
            <a:xfrm flipV="1">
              <a:off x="1027" y="2910"/>
              <a:ext cx="32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8" name="Line 19"/>
            <p:cNvSpPr>
              <a:spLocks noChangeShapeType="1"/>
            </p:cNvSpPr>
            <p:nvPr/>
          </p:nvSpPr>
          <p:spPr bwMode="auto">
            <a:xfrm>
              <a:off x="1061" y="2910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400" name="Oval 20"/>
          <p:cNvSpPr>
            <a:spLocks noChangeArrowheads="1"/>
          </p:cNvSpPr>
          <p:nvPr/>
        </p:nvSpPr>
        <p:spPr bwMode="auto">
          <a:xfrm>
            <a:off x="5441950" y="4084638"/>
            <a:ext cx="2330450" cy="1268412"/>
          </a:xfrm>
          <a:prstGeom prst="ellipse">
            <a:avLst/>
          </a:prstGeom>
          <a:solidFill>
            <a:srgbClr val="05C00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59401" name="Group 21"/>
          <p:cNvGrpSpPr>
            <a:grpSpLocks/>
          </p:cNvGrpSpPr>
          <p:nvPr/>
        </p:nvGrpSpPr>
        <p:grpSpPr bwMode="auto">
          <a:xfrm>
            <a:off x="6391275" y="3932238"/>
            <a:ext cx="492125" cy="830262"/>
            <a:chOff x="4026" y="2477"/>
            <a:chExt cx="310" cy="523"/>
          </a:xfrm>
        </p:grpSpPr>
        <p:pic>
          <p:nvPicPr>
            <p:cNvPr id="59411" name="Picture 2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26" y="2533"/>
              <a:ext cx="31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12" name="Oval 23"/>
            <p:cNvSpPr>
              <a:spLocks noChangeArrowheads="1"/>
            </p:cNvSpPr>
            <p:nvPr/>
          </p:nvSpPr>
          <p:spPr bwMode="auto">
            <a:xfrm>
              <a:off x="4083" y="2477"/>
              <a:ext cx="180" cy="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9413" name="Line 24"/>
            <p:cNvSpPr>
              <a:spLocks noChangeShapeType="1"/>
            </p:cNvSpPr>
            <p:nvPr/>
          </p:nvSpPr>
          <p:spPr bwMode="auto">
            <a:xfrm flipV="1">
              <a:off x="4134" y="2490"/>
              <a:ext cx="32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4" name="Line 25"/>
            <p:cNvSpPr>
              <a:spLocks noChangeShapeType="1"/>
            </p:cNvSpPr>
            <p:nvPr/>
          </p:nvSpPr>
          <p:spPr bwMode="auto">
            <a:xfrm>
              <a:off x="4168" y="2490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165225" y="2106613"/>
            <a:ext cx="5365750" cy="2468562"/>
            <a:chOff x="734" y="1327"/>
            <a:chExt cx="3380" cy="1555"/>
          </a:xfrm>
        </p:grpSpPr>
        <p:sp>
          <p:nvSpPr>
            <p:cNvPr id="59409" name="Line 27"/>
            <p:cNvSpPr>
              <a:spLocks noChangeShapeType="1"/>
            </p:cNvSpPr>
            <p:nvPr/>
          </p:nvSpPr>
          <p:spPr bwMode="auto">
            <a:xfrm>
              <a:off x="734" y="1393"/>
              <a:ext cx="328" cy="148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0" name="Line 28"/>
            <p:cNvSpPr>
              <a:spLocks noChangeShapeType="1"/>
            </p:cNvSpPr>
            <p:nvPr/>
          </p:nvSpPr>
          <p:spPr bwMode="auto">
            <a:xfrm>
              <a:off x="932" y="1327"/>
              <a:ext cx="3182" cy="113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403" name="Rectangle 29"/>
          <p:cNvSpPr>
            <a:spLocks noChangeArrowheads="1"/>
          </p:cNvSpPr>
          <p:nvPr/>
        </p:nvSpPr>
        <p:spPr bwMode="auto">
          <a:xfrm>
            <a:off x="373063" y="4159250"/>
            <a:ext cx="11826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Grunnstöð</a:t>
            </a:r>
          </a:p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(e. Base)</a:t>
            </a:r>
          </a:p>
        </p:txBody>
      </p:sp>
      <p:sp>
        <p:nvSpPr>
          <p:cNvPr id="59404" name="Rectangle 30"/>
          <p:cNvSpPr>
            <a:spLocks noChangeArrowheads="1"/>
          </p:cNvSpPr>
          <p:nvPr/>
        </p:nvSpPr>
        <p:spPr bwMode="auto">
          <a:xfrm>
            <a:off x="5257800" y="3754438"/>
            <a:ext cx="1092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Flakkari</a:t>
            </a:r>
          </a:p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(e. Rover)</a:t>
            </a:r>
          </a:p>
        </p:txBody>
      </p:sp>
      <p:sp>
        <p:nvSpPr>
          <p:cNvPr id="59405" name="Text Box 31"/>
          <p:cNvSpPr txBox="1">
            <a:spLocks noChangeArrowheads="1"/>
          </p:cNvSpPr>
          <p:nvPr/>
        </p:nvSpPr>
        <p:spPr bwMode="auto">
          <a:xfrm>
            <a:off x="3276600" y="5486400"/>
            <a:ext cx="4876800" cy="36988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med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Í rauntíma eða leiðrétt eftirá</a:t>
            </a:r>
          </a:p>
        </p:txBody>
      </p:sp>
      <p:sp>
        <p:nvSpPr>
          <p:cNvPr id="59406" name="Text Box 32"/>
          <p:cNvSpPr txBox="1">
            <a:spLocks noChangeArrowheads="1"/>
          </p:cNvSpPr>
          <p:nvPr/>
        </p:nvSpPr>
        <p:spPr bwMode="auto">
          <a:xfrm>
            <a:off x="2819400" y="4343400"/>
            <a:ext cx="2057400" cy="369888"/>
          </a:xfrm>
          <a:prstGeom prst="rect">
            <a:avLst/>
          </a:prstGeom>
          <a:solidFill>
            <a:schemeClr val="bg2"/>
          </a:solidFill>
          <a:ln w="25400">
            <a:noFill/>
            <a:miter lim="800000"/>
            <a:headEnd type="none" w="sm" len="sm"/>
            <a:tailEnd type="none" w="med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>
                <a:solidFill>
                  <a:schemeClr val="tx2"/>
                </a:solidFill>
                <a:latin typeface="Calibri" pitchFamily="34" charset="0"/>
              </a:rPr>
              <a:t>Staðsetning</a:t>
            </a: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3962400" y="1749425"/>
            <a:ext cx="5181600" cy="1136650"/>
          </a:xfrm>
          <a:prstGeom prst="roundRect">
            <a:avLst>
              <a:gd name="adj" fmla="val 2313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n-lt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4135438" y="1873250"/>
            <a:ext cx="48355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r>
              <a:rPr lang="en-GB">
                <a:solidFill>
                  <a:srgbClr val="000000"/>
                </a:solidFill>
                <a:latin typeface="Calibri" pitchFamily="34" charset="0"/>
              </a:rPr>
              <a:t>Tveir móttakarar taka á móti SÖMU merkjum </a:t>
            </a:r>
          </a:p>
          <a:p>
            <a:r>
              <a:rPr lang="en-GB">
                <a:solidFill>
                  <a:srgbClr val="000000"/>
                </a:solidFill>
                <a:latin typeface="Calibri" pitchFamily="34" charset="0"/>
              </a:rPr>
              <a:t>og vitleysum á SAMA tíma</a:t>
            </a:r>
          </a:p>
        </p:txBody>
      </p:sp>
    </p:spTree>
    <p:extLst>
      <p:ext uri="{BB962C8B-B14F-4D97-AF65-F5344CB8AC3E}">
        <p14:creationId xmlns:p14="http://schemas.microsoft.com/office/powerpoint/2010/main" val="23774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dirty="0"/>
              <a:t>RTK (burðarbylgju)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7B38B-7396-4F85-AB6F-1264155CE22C}" type="slidenum">
              <a:rPr lang="is-IS"/>
              <a:pPr>
                <a:defRPr/>
              </a:pPr>
              <a:t>43</a:t>
            </a:fld>
            <a:endParaRPr lang="is-I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88975" y="1519238"/>
            <a:ext cx="793750" cy="631825"/>
            <a:chOff x="434" y="957"/>
            <a:chExt cx="500" cy="398"/>
          </a:xfrm>
        </p:grpSpPr>
        <p:sp>
          <p:nvSpPr>
            <p:cNvPr id="61468" name="Freeform 7"/>
            <p:cNvSpPr>
              <a:spLocks/>
            </p:cNvSpPr>
            <p:nvPr/>
          </p:nvSpPr>
          <p:spPr bwMode="auto">
            <a:xfrm>
              <a:off x="608" y="1095"/>
              <a:ext cx="170" cy="208"/>
            </a:xfrm>
            <a:custGeom>
              <a:avLst/>
              <a:gdLst>
                <a:gd name="T0" fmla="*/ 23 w 170"/>
                <a:gd name="T1" fmla="*/ 15 h 208"/>
                <a:gd name="T2" fmla="*/ 19 w 170"/>
                <a:gd name="T3" fmla="*/ 15 h 208"/>
                <a:gd name="T4" fmla="*/ 17 w 170"/>
                <a:gd name="T5" fmla="*/ 19 h 208"/>
                <a:gd name="T6" fmla="*/ 11 w 170"/>
                <a:gd name="T7" fmla="*/ 24 h 208"/>
                <a:gd name="T8" fmla="*/ 8 w 170"/>
                <a:gd name="T9" fmla="*/ 29 h 208"/>
                <a:gd name="T10" fmla="*/ 5 w 170"/>
                <a:gd name="T11" fmla="*/ 32 h 208"/>
                <a:gd name="T12" fmla="*/ 2 w 170"/>
                <a:gd name="T13" fmla="*/ 40 h 208"/>
                <a:gd name="T14" fmla="*/ 0 w 170"/>
                <a:gd name="T15" fmla="*/ 47 h 208"/>
                <a:gd name="T16" fmla="*/ 0 w 170"/>
                <a:gd name="T17" fmla="*/ 51 h 208"/>
                <a:gd name="T18" fmla="*/ 0 w 170"/>
                <a:gd name="T19" fmla="*/ 55 h 208"/>
                <a:gd name="T20" fmla="*/ 20 w 170"/>
                <a:gd name="T21" fmla="*/ 173 h 208"/>
                <a:gd name="T22" fmla="*/ 24 w 170"/>
                <a:gd name="T23" fmla="*/ 172 h 208"/>
                <a:gd name="T24" fmla="*/ 24 w 170"/>
                <a:gd name="T25" fmla="*/ 180 h 208"/>
                <a:gd name="T26" fmla="*/ 28 w 170"/>
                <a:gd name="T27" fmla="*/ 187 h 208"/>
                <a:gd name="T28" fmla="*/ 28 w 170"/>
                <a:gd name="T29" fmla="*/ 194 h 208"/>
                <a:gd name="T30" fmla="*/ 32 w 170"/>
                <a:gd name="T31" fmla="*/ 193 h 208"/>
                <a:gd name="T32" fmla="*/ 36 w 170"/>
                <a:gd name="T33" fmla="*/ 201 h 208"/>
                <a:gd name="T34" fmla="*/ 40 w 170"/>
                <a:gd name="T35" fmla="*/ 203 h 208"/>
                <a:gd name="T36" fmla="*/ 46 w 170"/>
                <a:gd name="T37" fmla="*/ 207 h 208"/>
                <a:gd name="T38" fmla="*/ 53 w 170"/>
                <a:gd name="T39" fmla="*/ 206 h 208"/>
                <a:gd name="T40" fmla="*/ 142 w 170"/>
                <a:gd name="T41" fmla="*/ 191 h 208"/>
                <a:gd name="T42" fmla="*/ 148 w 170"/>
                <a:gd name="T43" fmla="*/ 187 h 208"/>
                <a:gd name="T44" fmla="*/ 154 w 170"/>
                <a:gd name="T45" fmla="*/ 186 h 208"/>
                <a:gd name="T46" fmla="*/ 157 w 170"/>
                <a:gd name="T47" fmla="*/ 181 h 208"/>
                <a:gd name="T48" fmla="*/ 160 w 170"/>
                <a:gd name="T49" fmla="*/ 178 h 208"/>
                <a:gd name="T50" fmla="*/ 164 w 170"/>
                <a:gd name="T51" fmla="*/ 173 h 208"/>
                <a:gd name="T52" fmla="*/ 164 w 170"/>
                <a:gd name="T53" fmla="*/ 173 h 208"/>
                <a:gd name="T54" fmla="*/ 166 w 170"/>
                <a:gd name="T55" fmla="*/ 166 h 208"/>
                <a:gd name="T56" fmla="*/ 165 w 170"/>
                <a:gd name="T57" fmla="*/ 158 h 208"/>
                <a:gd name="T58" fmla="*/ 169 w 170"/>
                <a:gd name="T59" fmla="*/ 155 h 208"/>
                <a:gd name="T60" fmla="*/ 168 w 170"/>
                <a:gd name="T61" fmla="*/ 147 h 208"/>
                <a:gd name="T62" fmla="*/ 148 w 170"/>
                <a:gd name="T63" fmla="*/ 32 h 208"/>
                <a:gd name="T64" fmla="*/ 144 w 170"/>
                <a:gd name="T65" fmla="*/ 29 h 208"/>
                <a:gd name="T66" fmla="*/ 144 w 170"/>
                <a:gd name="T67" fmla="*/ 25 h 208"/>
                <a:gd name="T68" fmla="*/ 143 w 170"/>
                <a:gd name="T69" fmla="*/ 18 h 208"/>
                <a:gd name="T70" fmla="*/ 136 w 170"/>
                <a:gd name="T71" fmla="*/ 12 h 208"/>
                <a:gd name="T72" fmla="*/ 132 w 170"/>
                <a:gd name="T73" fmla="*/ 5 h 208"/>
                <a:gd name="T74" fmla="*/ 125 w 170"/>
                <a:gd name="T75" fmla="*/ 2 h 208"/>
                <a:gd name="T76" fmla="*/ 118 w 170"/>
                <a:gd name="T77" fmla="*/ 0 h 208"/>
                <a:gd name="T78" fmla="*/ 115 w 170"/>
                <a:gd name="T79" fmla="*/ 0 h 2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0"/>
                <a:gd name="T121" fmla="*/ 0 h 208"/>
                <a:gd name="T122" fmla="*/ 170 w 170"/>
                <a:gd name="T123" fmla="*/ 208 h 2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0" h="208">
                  <a:moveTo>
                    <a:pt x="111" y="0"/>
                  </a:moveTo>
                  <a:lnTo>
                    <a:pt x="23" y="15"/>
                  </a:lnTo>
                  <a:lnTo>
                    <a:pt x="20" y="19"/>
                  </a:lnTo>
                  <a:lnTo>
                    <a:pt x="19" y="15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2"/>
                  </a:lnTo>
                  <a:lnTo>
                    <a:pt x="6" y="35"/>
                  </a:lnTo>
                  <a:lnTo>
                    <a:pt x="2" y="40"/>
                  </a:lnTo>
                  <a:lnTo>
                    <a:pt x="2" y="43"/>
                  </a:lnTo>
                  <a:lnTo>
                    <a:pt x="0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1" y="62"/>
                  </a:lnTo>
                  <a:lnTo>
                    <a:pt x="20" y="173"/>
                  </a:lnTo>
                  <a:lnTo>
                    <a:pt x="24" y="177"/>
                  </a:lnTo>
                  <a:lnTo>
                    <a:pt x="24" y="172"/>
                  </a:lnTo>
                  <a:lnTo>
                    <a:pt x="24" y="177"/>
                  </a:lnTo>
                  <a:lnTo>
                    <a:pt x="24" y="180"/>
                  </a:lnTo>
                  <a:lnTo>
                    <a:pt x="25" y="183"/>
                  </a:lnTo>
                  <a:lnTo>
                    <a:pt x="28" y="187"/>
                  </a:lnTo>
                  <a:lnTo>
                    <a:pt x="28" y="191"/>
                  </a:lnTo>
                  <a:lnTo>
                    <a:pt x="28" y="194"/>
                  </a:lnTo>
                  <a:lnTo>
                    <a:pt x="32" y="191"/>
                  </a:lnTo>
                  <a:lnTo>
                    <a:pt x="32" y="193"/>
                  </a:lnTo>
                  <a:lnTo>
                    <a:pt x="33" y="197"/>
                  </a:lnTo>
                  <a:lnTo>
                    <a:pt x="36" y="201"/>
                  </a:lnTo>
                  <a:lnTo>
                    <a:pt x="40" y="201"/>
                  </a:lnTo>
                  <a:lnTo>
                    <a:pt x="40" y="203"/>
                  </a:lnTo>
                  <a:lnTo>
                    <a:pt x="43" y="203"/>
                  </a:lnTo>
                  <a:lnTo>
                    <a:pt x="46" y="207"/>
                  </a:lnTo>
                  <a:lnTo>
                    <a:pt x="51" y="206"/>
                  </a:lnTo>
                  <a:lnTo>
                    <a:pt x="53" y="206"/>
                  </a:lnTo>
                  <a:lnTo>
                    <a:pt x="57" y="205"/>
                  </a:lnTo>
                  <a:lnTo>
                    <a:pt x="142" y="191"/>
                  </a:lnTo>
                  <a:lnTo>
                    <a:pt x="145" y="191"/>
                  </a:lnTo>
                  <a:lnTo>
                    <a:pt x="148" y="187"/>
                  </a:lnTo>
                  <a:lnTo>
                    <a:pt x="151" y="186"/>
                  </a:lnTo>
                  <a:lnTo>
                    <a:pt x="154" y="186"/>
                  </a:lnTo>
                  <a:lnTo>
                    <a:pt x="154" y="181"/>
                  </a:lnTo>
                  <a:lnTo>
                    <a:pt x="157" y="181"/>
                  </a:lnTo>
                  <a:lnTo>
                    <a:pt x="161" y="181"/>
                  </a:lnTo>
                  <a:lnTo>
                    <a:pt x="160" y="178"/>
                  </a:lnTo>
                  <a:lnTo>
                    <a:pt x="164" y="177"/>
                  </a:lnTo>
                  <a:lnTo>
                    <a:pt x="164" y="173"/>
                  </a:lnTo>
                  <a:lnTo>
                    <a:pt x="164" y="177"/>
                  </a:lnTo>
                  <a:lnTo>
                    <a:pt x="164" y="173"/>
                  </a:lnTo>
                  <a:lnTo>
                    <a:pt x="164" y="170"/>
                  </a:lnTo>
                  <a:lnTo>
                    <a:pt x="166" y="166"/>
                  </a:lnTo>
                  <a:lnTo>
                    <a:pt x="166" y="162"/>
                  </a:lnTo>
                  <a:lnTo>
                    <a:pt x="165" y="158"/>
                  </a:lnTo>
                  <a:lnTo>
                    <a:pt x="169" y="158"/>
                  </a:lnTo>
                  <a:lnTo>
                    <a:pt x="169" y="155"/>
                  </a:lnTo>
                  <a:lnTo>
                    <a:pt x="168" y="151"/>
                  </a:lnTo>
                  <a:lnTo>
                    <a:pt x="168" y="147"/>
                  </a:lnTo>
                  <a:lnTo>
                    <a:pt x="144" y="36"/>
                  </a:lnTo>
                  <a:lnTo>
                    <a:pt x="148" y="32"/>
                  </a:lnTo>
                  <a:lnTo>
                    <a:pt x="144" y="33"/>
                  </a:lnTo>
                  <a:lnTo>
                    <a:pt x="144" y="29"/>
                  </a:lnTo>
                  <a:lnTo>
                    <a:pt x="147" y="25"/>
                  </a:lnTo>
                  <a:lnTo>
                    <a:pt x="144" y="25"/>
                  </a:lnTo>
                  <a:lnTo>
                    <a:pt x="143" y="22"/>
                  </a:lnTo>
                  <a:lnTo>
                    <a:pt x="143" y="18"/>
                  </a:lnTo>
                  <a:lnTo>
                    <a:pt x="140" y="15"/>
                  </a:lnTo>
                  <a:lnTo>
                    <a:pt x="136" y="12"/>
                  </a:lnTo>
                  <a:lnTo>
                    <a:pt x="132" y="9"/>
                  </a:lnTo>
                  <a:lnTo>
                    <a:pt x="132" y="5"/>
                  </a:lnTo>
                  <a:lnTo>
                    <a:pt x="129" y="6"/>
                  </a:lnTo>
                  <a:lnTo>
                    <a:pt x="125" y="2"/>
                  </a:lnTo>
                  <a:lnTo>
                    <a:pt x="122" y="3"/>
                  </a:lnTo>
                  <a:lnTo>
                    <a:pt x="118" y="0"/>
                  </a:lnTo>
                  <a:lnTo>
                    <a:pt x="115" y="4"/>
                  </a:lnTo>
                  <a:lnTo>
                    <a:pt x="115" y="0"/>
                  </a:lnTo>
                  <a:lnTo>
                    <a:pt x="111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9" name="Freeform 8"/>
            <p:cNvSpPr>
              <a:spLocks/>
            </p:cNvSpPr>
            <p:nvPr/>
          </p:nvSpPr>
          <p:spPr bwMode="auto">
            <a:xfrm>
              <a:off x="751" y="957"/>
              <a:ext cx="183" cy="343"/>
            </a:xfrm>
            <a:custGeom>
              <a:avLst/>
              <a:gdLst>
                <a:gd name="T0" fmla="*/ 128 w 183"/>
                <a:gd name="T1" fmla="*/ 0 h 343"/>
                <a:gd name="T2" fmla="*/ 0 w 183"/>
                <a:gd name="T3" fmla="*/ 19 h 343"/>
                <a:gd name="T4" fmla="*/ 54 w 183"/>
                <a:gd name="T5" fmla="*/ 342 h 343"/>
                <a:gd name="T6" fmla="*/ 182 w 183"/>
                <a:gd name="T7" fmla="*/ 318 h 343"/>
                <a:gd name="T8" fmla="*/ 128 w 183"/>
                <a:gd name="T9" fmla="*/ 0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343"/>
                <a:gd name="T17" fmla="*/ 183 w 183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343">
                  <a:moveTo>
                    <a:pt x="128" y="0"/>
                  </a:moveTo>
                  <a:lnTo>
                    <a:pt x="0" y="19"/>
                  </a:lnTo>
                  <a:lnTo>
                    <a:pt x="54" y="342"/>
                  </a:lnTo>
                  <a:lnTo>
                    <a:pt x="182" y="318"/>
                  </a:lnTo>
                  <a:lnTo>
                    <a:pt x="12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0" name="Freeform 9"/>
            <p:cNvSpPr>
              <a:spLocks/>
            </p:cNvSpPr>
            <p:nvPr/>
          </p:nvSpPr>
          <p:spPr bwMode="auto">
            <a:xfrm>
              <a:off x="434" y="1012"/>
              <a:ext cx="183" cy="343"/>
            </a:xfrm>
            <a:custGeom>
              <a:avLst/>
              <a:gdLst>
                <a:gd name="T0" fmla="*/ 131 w 183"/>
                <a:gd name="T1" fmla="*/ 0 h 343"/>
                <a:gd name="T2" fmla="*/ 0 w 183"/>
                <a:gd name="T3" fmla="*/ 19 h 343"/>
                <a:gd name="T4" fmla="*/ 57 w 183"/>
                <a:gd name="T5" fmla="*/ 342 h 343"/>
                <a:gd name="T6" fmla="*/ 182 w 183"/>
                <a:gd name="T7" fmla="*/ 318 h 343"/>
                <a:gd name="T8" fmla="*/ 131 w 183"/>
                <a:gd name="T9" fmla="*/ 0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343"/>
                <a:gd name="T17" fmla="*/ 183 w 183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343">
                  <a:moveTo>
                    <a:pt x="131" y="0"/>
                  </a:moveTo>
                  <a:lnTo>
                    <a:pt x="0" y="19"/>
                  </a:lnTo>
                  <a:lnTo>
                    <a:pt x="57" y="342"/>
                  </a:lnTo>
                  <a:lnTo>
                    <a:pt x="182" y="318"/>
                  </a:lnTo>
                  <a:lnTo>
                    <a:pt x="131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1" name="Freeform 10"/>
            <p:cNvSpPr>
              <a:spLocks/>
            </p:cNvSpPr>
            <p:nvPr/>
          </p:nvSpPr>
          <p:spPr bwMode="auto">
            <a:xfrm>
              <a:off x="592" y="1064"/>
              <a:ext cx="92" cy="72"/>
            </a:xfrm>
            <a:custGeom>
              <a:avLst/>
              <a:gdLst>
                <a:gd name="T0" fmla="*/ 91 w 92"/>
                <a:gd name="T1" fmla="*/ 0 h 72"/>
                <a:gd name="T2" fmla="*/ 11 w 92"/>
                <a:gd name="T3" fmla="*/ 17 h 72"/>
                <a:gd name="T4" fmla="*/ 12 w 92"/>
                <a:gd name="T5" fmla="*/ 24 h 72"/>
                <a:gd name="T6" fmla="*/ 9 w 92"/>
                <a:gd name="T7" fmla="*/ 32 h 72"/>
                <a:gd name="T8" fmla="*/ 10 w 92"/>
                <a:gd name="T9" fmla="*/ 36 h 72"/>
                <a:gd name="T10" fmla="*/ 10 w 92"/>
                <a:gd name="T11" fmla="*/ 39 h 72"/>
                <a:gd name="T12" fmla="*/ 6 w 92"/>
                <a:gd name="T13" fmla="*/ 25 h 72"/>
                <a:gd name="T14" fmla="*/ 6 w 92"/>
                <a:gd name="T15" fmla="*/ 36 h 72"/>
                <a:gd name="T16" fmla="*/ 6 w 92"/>
                <a:gd name="T17" fmla="*/ 40 h 72"/>
                <a:gd name="T18" fmla="*/ 6 w 92"/>
                <a:gd name="T19" fmla="*/ 43 h 72"/>
                <a:gd name="T20" fmla="*/ 4 w 92"/>
                <a:gd name="T21" fmla="*/ 43 h 72"/>
                <a:gd name="T22" fmla="*/ 4 w 92"/>
                <a:gd name="T23" fmla="*/ 48 h 72"/>
                <a:gd name="T24" fmla="*/ 5 w 92"/>
                <a:gd name="T25" fmla="*/ 54 h 72"/>
                <a:gd name="T26" fmla="*/ 2 w 92"/>
                <a:gd name="T27" fmla="*/ 55 h 72"/>
                <a:gd name="T28" fmla="*/ 2 w 92"/>
                <a:gd name="T29" fmla="*/ 59 h 72"/>
                <a:gd name="T30" fmla="*/ 2 w 92"/>
                <a:gd name="T31" fmla="*/ 66 h 72"/>
                <a:gd name="T32" fmla="*/ 2 w 92"/>
                <a:gd name="T33" fmla="*/ 59 h 72"/>
                <a:gd name="T34" fmla="*/ 3 w 92"/>
                <a:gd name="T35" fmla="*/ 70 h 72"/>
                <a:gd name="T36" fmla="*/ 0 w 92"/>
                <a:gd name="T37" fmla="*/ 71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72"/>
                <a:gd name="T59" fmla="*/ 92 w 92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72">
                  <a:moveTo>
                    <a:pt x="91" y="0"/>
                  </a:moveTo>
                  <a:lnTo>
                    <a:pt x="11" y="17"/>
                  </a:lnTo>
                  <a:lnTo>
                    <a:pt x="12" y="24"/>
                  </a:lnTo>
                  <a:lnTo>
                    <a:pt x="9" y="32"/>
                  </a:lnTo>
                  <a:lnTo>
                    <a:pt x="10" y="36"/>
                  </a:lnTo>
                  <a:lnTo>
                    <a:pt x="10" y="39"/>
                  </a:lnTo>
                  <a:lnTo>
                    <a:pt x="6" y="25"/>
                  </a:lnTo>
                  <a:lnTo>
                    <a:pt x="6" y="36"/>
                  </a:lnTo>
                  <a:lnTo>
                    <a:pt x="6" y="40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4" y="48"/>
                  </a:lnTo>
                  <a:lnTo>
                    <a:pt x="5" y="54"/>
                  </a:lnTo>
                  <a:lnTo>
                    <a:pt x="2" y="55"/>
                  </a:lnTo>
                  <a:lnTo>
                    <a:pt x="2" y="59"/>
                  </a:lnTo>
                  <a:lnTo>
                    <a:pt x="2" y="66"/>
                  </a:lnTo>
                  <a:lnTo>
                    <a:pt x="2" y="59"/>
                  </a:lnTo>
                  <a:lnTo>
                    <a:pt x="3" y="70"/>
                  </a:lnTo>
                  <a:lnTo>
                    <a:pt x="0" y="71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2" name="Freeform 11"/>
            <p:cNvSpPr>
              <a:spLocks/>
            </p:cNvSpPr>
            <p:nvPr/>
          </p:nvSpPr>
          <p:spPr bwMode="auto">
            <a:xfrm>
              <a:off x="652" y="1171"/>
              <a:ext cx="61" cy="89"/>
            </a:xfrm>
            <a:custGeom>
              <a:avLst/>
              <a:gdLst>
                <a:gd name="T0" fmla="*/ 60 w 61"/>
                <a:gd name="T1" fmla="*/ 5 h 89"/>
                <a:gd name="T2" fmla="*/ 60 w 61"/>
                <a:gd name="T3" fmla="*/ 5 h 89"/>
                <a:gd name="T4" fmla="*/ 56 w 61"/>
                <a:gd name="T5" fmla="*/ 2 h 89"/>
                <a:gd name="T6" fmla="*/ 56 w 61"/>
                <a:gd name="T7" fmla="*/ 6 h 89"/>
                <a:gd name="T8" fmla="*/ 56 w 61"/>
                <a:gd name="T9" fmla="*/ 2 h 89"/>
                <a:gd name="T10" fmla="*/ 53 w 61"/>
                <a:gd name="T11" fmla="*/ 3 h 89"/>
                <a:gd name="T12" fmla="*/ 50 w 61"/>
                <a:gd name="T13" fmla="*/ 3 h 89"/>
                <a:gd name="T14" fmla="*/ 49 w 61"/>
                <a:gd name="T15" fmla="*/ 0 h 89"/>
                <a:gd name="T16" fmla="*/ 46 w 61"/>
                <a:gd name="T17" fmla="*/ 0 h 89"/>
                <a:gd name="T18" fmla="*/ 43 w 61"/>
                <a:gd name="T19" fmla="*/ 0 h 89"/>
                <a:gd name="T20" fmla="*/ 46 w 61"/>
                <a:gd name="T21" fmla="*/ 0 h 89"/>
                <a:gd name="T22" fmla="*/ 43 w 61"/>
                <a:gd name="T23" fmla="*/ 0 h 89"/>
                <a:gd name="T24" fmla="*/ 40 w 61"/>
                <a:gd name="T25" fmla="*/ 0 h 89"/>
                <a:gd name="T26" fmla="*/ 36 w 61"/>
                <a:gd name="T27" fmla="*/ 1 h 89"/>
                <a:gd name="T28" fmla="*/ 33 w 61"/>
                <a:gd name="T29" fmla="*/ 1 h 89"/>
                <a:gd name="T30" fmla="*/ 30 w 61"/>
                <a:gd name="T31" fmla="*/ 2 h 89"/>
                <a:gd name="T32" fmla="*/ 26 w 61"/>
                <a:gd name="T33" fmla="*/ 3 h 89"/>
                <a:gd name="T34" fmla="*/ 22 w 61"/>
                <a:gd name="T35" fmla="*/ 3 h 89"/>
                <a:gd name="T36" fmla="*/ 19 w 61"/>
                <a:gd name="T37" fmla="*/ 6 h 89"/>
                <a:gd name="T38" fmla="*/ 19 w 61"/>
                <a:gd name="T39" fmla="*/ 10 h 89"/>
                <a:gd name="T40" fmla="*/ 19 w 61"/>
                <a:gd name="T41" fmla="*/ 6 h 89"/>
                <a:gd name="T42" fmla="*/ 17 w 61"/>
                <a:gd name="T43" fmla="*/ 10 h 89"/>
                <a:gd name="T44" fmla="*/ 17 w 61"/>
                <a:gd name="T45" fmla="*/ 7 h 89"/>
                <a:gd name="T46" fmla="*/ 13 w 61"/>
                <a:gd name="T47" fmla="*/ 11 h 89"/>
                <a:gd name="T48" fmla="*/ 14 w 61"/>
                <a:gd name="T49" fmla="*/ 15 h 89"/>
                <a:gd name="T50" fmla="*/ 14 w 61"/>
                <a:gd name="T51" fmla="*/ 18 h 89"/>
                <a:gd name="T52" fmla="*/ 11 w 61"/>
                <a:gd name="T53" fmla="*/ 19 h 89"/>
                <a:gd name="T54" fmla="*/ 8 w 61"/>
                <a:gd name="T55" fmla="*/ 23 h 89"/>
                <a:gd name="T56" fmla="*/ 8 w 61"/>
                <a:gd name="T57" fmla="*/ 26 h 89"/>
                <a:gd name="T58" fmla="*/ 5 w 61"/>
                <a:gd name="T59" fmla="*/ 30 h 89"/>
                <a:gd name="T60" fmla="*/ 6 w 61"/>
                <a:gd name="T61" fmla="*/ 34 h 89"/>
                <a:gd name="T62" fmla="*/ 6 w 61"/>
                <a:gd name="T63" fmla="*/ 38 h 89"/>
                <a:gd name="T64" fmla="*/ 2 w 61"/>
                <a:gd name="T65" fmla="*/ 38 h 89"/>
                <a:gd name="T66" fmla="*/ 3 w 61"/>
                <a:gd name="T67" fmla="*/ 41 h 89"/>
                <a:gd name="T68" fmla="*/ 0 w 61"/>
                <a:gd name="T69" fmla="*/ 46 h 89"/>
                <a:gd name="T70" fmla="*/ 4 w 61"/>
                <a:gd name="T71" fmla="*/ 49 h 89"/>
                <a:gd name="T72" fmla="*/ 4 w 61"/>
                <a:gd name="T73" fmla="*/ 52 h 89"/>
                <a:gd name="T74" fmla="*/ 4 w 61"/>
                <a:gd name="T75" fmla="*/ 57 h 89"/>
                <a:gd name="T76" fmla="*/ 4 w 61"/>
                <a:gd name="T77" fmla="*/ 60 h 89"/>
                <a:gd name="T78" fmla="*/ 5 w 61"/>
                <a:gd name="T79" fmla="*/ 63 h 89"/>
                <a:gd name="T80" fmla="*/ 5 w 61"/>
                <a:gd name="T81" fmla="*/ 67 h 89"/>
                <a:gd name="T82" fmla="*/ 8 w 61"/>
                <a:gd name="T83" fmla="*/ 67 h 89"/>
                <a:gd name="T84" fmla="*/ 6 w 61"/>
                <a:gd name="T85" fmla="*/ 71 h 89"/>
                <a:gd name="T86" fmla="*/ 8 w 61"/>
                <a:gd name="T87" fmla="*/ 71 h 89"/>
                <a:gd name="T88" fmla="*/ 8 w 61"/>
                <a:gd name="T89" fmla="*/ 73 h 89"/>
                <a:gd name="T90" fmla="*/ 13 w 61"/>
                <a:gd name="T91" fmla="*/ 77 h 89"/>
                <a:gd name="T92" fmla="*/ 13 w 61"/>
                <a:gd name="T93" fmla="*/ 81 h 89"/>
                <a:gd name="T94" fmla="*/ 13 w 61"/>
                <a:gd name="T95" fmla="*/ 84 h 89"/>
                <a:gd name="T96" fmla="*/ 17 w 61"/>
                <a:gd name="T97" fmla="*/ 83 h 89"/>
                <a:gd name="T98" fmla="*/ 17 w 61"/>
                <a:gd name="T99" fmla="*/ 88 h 89"/>
                <a:gd name="T100" fmla="*/ 17 w 61"/>
                <a:gd name="T101" fmla="*/ 83 h 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"/>
                <a:gd name="T154" fmla="*/ 0 h 89"/>
                <a:gd name="T155" fmla="*/ 61 w 61"/>
                <a:gd name="T156" fmla="*/ 89 h 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" h="89">
                  <a:moveTo>
                    <a:pt x="60" y="5"/>
                  </a:moveTo>
                  <a:lnTo>
                    <a:pt x="60" y="5"/>
                  </a:lnTo>
                  <a:lnTo>
                    <a:pt x="56" y="2"/>
                  </a:lnTo>
                  <a:lnTo>
                    <a:pt x="56" y="6"/>
                  </a:lnTo>
                  <a:lnTo>
                    <a:pt x="56" y="2"/>
                  </a:lnTo>
                  <a:lnTo>
                    <a:pt x="53" y="3"/>
                  </a:lnTo>
                  <a:lnTo>
                    <a:pt x="50" y="3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3" y="1"/>
                  </a:lnTo>
                  <a:lnTo>
                    <a:pt x="30" y="2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3" y="11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1" y="19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5" y="30"/>
                  </a:lnTo>
                  <a:lnTo>
                    <a:pt x="6" y="34"/>
                  </a:lnTo>
                  <a:lnTo>
                    <a:pt x="6" y="38"/>
                  </a:lnTo>
                  <a:lnTo>
                    <a:pt x="2" y="38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4" y="57"/>
                  </a:lnTo>
                  <a:lnTo>
                    <a:pt x="4" y="60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8" y="67"/>
                  </a:lnTo>
                  <a:lnTo>
                    <a:pt x="6" y="71"/>
                  </a:lnTo>
                  <a:lnTo>
                    <a:pt x="8" y="71"/>
                  </a:lnTo>
                  <a:lnTo>
                    <a:pt x="8" y="73"/>
                  </a:lnTo>
                  <a:lnTo>
                    <a:pt x="13" y="77"/>
                  </a:lnTo>
                  <a:lnTo>
                    <a:pt x="13" y="81"/>
                  </a:lnTo>
                  <a:lnTo>
                    <a:pt x="13" y="84"/>
                  </a:lnTo>
                  <a:lnTo>
                    <a:pt x="17" y="83"/>
                  </a:lnTo>
                  <a:lnTo>
                    <a:pt x="17" y="88"/>
                  </a:lnTo>
                  <a:lnTo>
                    <a:pt x="17" y="83"/>
                  </a:lnTo>
                </a:path>
              </a:pathLst>
            </a:custGeom>
            <a:noFill/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3" name="Line 12"/>
            <p:cNvSpPr>
              <a:spLocks noChangeShapeType="1"/>
            </p:cNvSpPr>
            <p:nvPr/>
          </p:nvSpPr>
          <p:spPr bwMode="auto">
            <a:xfrm flipH="1">
              <a:off x="668" y="1147"/>
              <a:ext cx="3" cy="4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4" name="Line 13"/>
            <p:cNvSpPr>
              <a:spLocks noChangeShapeType="1"/>
            </p:cNvSpPr>
            <p:nvPr/>
          </p:nvSpPr>
          <p:spPr bwMode="auto">
            <a:xfrm flipV="1">
              <a:off x="699" y="1213"/>
              <a:ext cx="0" cy="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46" name="Oval 14"/>
          <p:cNvSpPr>
            <a:spLocks noChangeArrowheads="1"/>
          </p:cNvSpPr>
          <p:nvPr/>
        </p:nvSpPr>
        <p:spPr bwMode="auto">
          <a:xfrm>
            <a:off x="509588" y="4751388"/>
            <a:ext cx="2330450" cy="1268412"/>
          </a:xfrm>
          <a:prstGeom prst="ellipse">
            <a:avLst/>
          </a:prstGeom>
          <a:solidFill>
            <a:srgbClr val="05C00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61447" name="Group 15"/>
          <p:cNvGrpSpPr>
            <a:grpSpLocks/>
          </p:cNvGrpSpPr>
          <p:nvPr/>
        </p:nvGrpSpPr>
        <p:grpSpPr bwMode="auto">
          <a:xfrm>
            <a:off x="1458913" y="4598988"/>
            <a:ext cx="492125" cy="830262"/>
            <a:chOff x="919" y="2897"/>
            <a:chExt cx="310" cy="523"/>
          </a:xfrm>
        </p:grpSpPr>
        <p:pic>
          <p:nvPicPr>
            <p:cNvPr id="61464" name="Picture 1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9" y="2953"/>
              <a:ext cx="31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65" name="Oval 17"/>
            <p:cNvSpPr>
              <a:spLocks noChangeArrowheads="1"/>
            </p:cNvSpPr>
            <p:nvPr/>
          </p:nvSpPr>
          <p:spPr bwMode="auto">
            <a:xfrm>
              <a:off x="976" y="2897"/>
              <a:ext cx="180" cy="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466" name="Line 18"/>
            <p:cNvSpPr>
              <a:spLocks noChangeShapeType="1"/>
            </p:cNvSpPr>
            <p:nvPr/>
          </p:nvSpPr>
          <p:spPr bwMode="auto">
            <a:xfrm flipV="1">
              <a:off x="1027" y="2910"/>
              <a:ext cx="32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7" name="Line 19"/>
            <p:cNvSpPr>
              <a:spLocks noChangeShapeType="1"/>
            </p:cNvSpPr>
            <p:nvPr/>
          </p:nvSpPr>
          <p:spPr bwMode="auto">
            <a:xfrm>
              <a:off x="1061" y="2910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48" name="Oval 20"/>
          <p:cNvSpPr>
            <a:spLocks noChangeArrowheads="1"/>
          </p:cNvSpPr>
          <p:nvPr/>
        </p:nvSpPr>
        <p:spPr bwMode="auto">
          <a:xfrm>
            <a:off x="5441950" y="4084638"/>
            <a:ext cx="2330450" cy="1268412"/>
          </a:xfrm>
          <a:prstGeom prst="ellipse">
            <a:avLst/>
          </a:prstGeom>
          <a:solidFill>
            <a:srgbClr val="05C00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61449" name="Group 21"/>
          <p:cNvGrpSpPr>
            <a:grpSpLocks/>
          </p:cNvGrpSpPr>
          <p:nvPr/>
        </p:nvGrpSpPr>
        <p:grpSpPr bwMode="auto">
          <a:xfrm>
            <a:off x="6391275" y="3932238"/>
            <a:ext cx="492125" cy="830262"/>
            <a:chOff x="4026" y="2477"/>
            <a:chExt cx="310" cy="523"/>
          </a:xfrm>
        </p:grpSpPr>
        <p:pic>
          <p:nvPicPr>
            <p:cNvPr id="61460" name="Picture 22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26" y="2533"/>
              <a:ext cx="310" cy="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61" name="Oval 23"/>
            <p:cNvSpPr>
              <a:spLocks noChangeArrowheads="1"/>
            </p:cNvSpPr>
            <p:nvPr/>
          </p:nvSpPr>
          <p:spPr bwMode="auto">
            <a:xfrm>
              <a:off x="4083" y="2477"/>
              <a:ext cx="180" cy="42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462" name="Line 24"/>
            <p:cNvSpPr>
              <a:spLocks noChangeShapeType="1"/>
            </p:cNvSpPr>
            <p:nvPr/>
          </p:nvSpPr>
          <p:spPr bwMode="auto">
            <a:xfrm flipV="1">
              <a:off x="4134" y="2490"/>
              <a:ext cx="32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63" name="Line 25"/>
            <p:cNvSpPr>
              <a:spLocks noChangeShapeType="1"/>
            </p:cNvSpPr>
            <p:nvPr/>
          </p:nvSpPr>
          <p:spPr bwMode="auto">
            <a:xfrm>
              <a:off x="4168" y="2490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6"/>
          <p:cNvGrpSpPr>
            <a:grpSpLocks/>
          </p:cNvGrpSpPr>
          <p:nvPr/>
        </p:nvGrpSpPr>
        <p:grpSpPr bwMode="auto">
          <a:xfrm>
            <a:off x="1165225" y="2106613"/>
            <a:ext cx="5365750" cy="2468562"/>
            <a:chOff x="734" y="1327"/>
            <a:chExt cx="3380" cy="1555"/>
          </a:xfrm>
        </p:grpSpPr>
        <p:sp>
          <p:nvSpPr>
            <p:cNvPr id="61458" name="Line 27"/>
            <p:cNvSpPr>
              <a:spLocks noChangeShapeType="1"/>
            </p:cNvSpPr>
            <p:nvPr/>
          </p:nvSpPr>
          <p:spPr bwMode="auto">
            <a:xfrm>
              <a:off x="734" y="1393"/>
              <a:ext cx="328" cy="148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9" name="Line 28"/>
            <p:cNvSpPr>
              <a:spLocks noChangeShapeType="1"/>
            </p:cNvSpPr>
            <p:nvPr/>
          </p:nvSpPr>
          <p:spPr bwMode="auto">
            <a:xfrm>
              <a:off x="932" y="1327"/>
              <a:ext cx="3182" cy="113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51" name="Rectangle 29"/>
          <p:cNvSpPr>
            <a:spLocks noChangeArrowheads="1"/>
          </p:cNvSpPr>
          <p:nvPr/>
        </p:nvSpPr>
        <p:spPr bwMode="auto">
          <a:xfrm>
            <a:off x="373063" y="4159250"/>
            <a:ext cx="11826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Grunnstöð</a:t>
            </a:r>
          </a:p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(e. Base)</a:t>
            </a:r>
          </a:p>
        </p:txBody>
      </p:sp>
      <p:sp>
        <p:nvSpPr>
          <p:cNvPr id="61452" name="Rectangle 30"/>
          <p:cNvSpPr>
            <a:spLocks noChangeArrowheads="1"/>
          </p:cNvSpPr>
          <p:nvPr/>
        </p:nvSpPr>
        <p:spPr bwMode="auto">
          <a:xfrm>
            <a:off x="5257800" y="3754438"/>
            <a:ext cx="1092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Flakkari</a:t>
            </a:r>
          </a:p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(e. Rover)</a:t>
            </a:r>
          </a:p>
        </p:txBody>
      </p:sp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3276600" y="5486400"/>
            <a:ext cx="4876800" cy="36988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med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 pitchFamily="34" charset="0"/>
              </a:rPr>
              <a:t>Í rauntíma eða leiðrétt eftirá</a:t>
            </a:r>
          </a:p>
        </p:txBody>
      </p:sp>
      <p:sp>
        <p:nvSpPr>
          <p:cNvPr id="61454" name="Text Box 32"/>
          <p:cNvSpPr txBox="1">
            <a:spLocks noChangeArrowheads="1"/>
          </p:cNvSpPr>
          <p:nvPr/>
        </p:nvSpPr>
        <p:spPr bwMode="auto">
          <a:xfrm>
            <a:off x="2819400" y="4343400"/>
            <a:ext cx="2057400" cy="369888"/>
          </a:xfrm>
          <a:prstGeom prst="rect">
            <a:avLst/>
          </a:prstGeom>
          <a:solidFill>
            <a:schemeClr val="bg2"/>
          </a:solidFill>
          <a:ln w="25400">
            <a:noFill/>
            <a:miter lim="800000"/>
            <a:headEnd type="none" w="sm" len="sm"/>
            <a:tailEnd type="none" w="med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i="1">
                <a:solidFill>
                  <a:schemeClr val="tx2"/>
                </a:solidFill>
                <a:latin typeface="Calibri" pitchFamily="34" charset="0"/>
              </a:rPr>
              <a:t>Vektorar</a:t>
            </a: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3962400" y="1749425"/>
            <a:ext cx="5181600" cy="1136650"/>
          </a:xfrm>
          <a:prstGeom prst="roundRect">
            <a:avLst>
              <a:gd name="adj" fmla="val 23130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n-lt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4135438" y="1873250"/>
            <a:ext cx="48355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r>
              <a:rPr lang="en-GB">
                <a:solidFill>
                  <a:srgbClr val="000000"/>
                </a:solidFill>
                <a:latin typeface="Calibri" pitchFamily="34" charset="0"/>
              </a:rPr>
              <a:t>Tveir móttakarar taka á móti SÖMU merkjum </a:t>
            </a:r>
          </a:p>
          <a:p>
            <a:r>
              <a:rPr lang="en-GB">
                <a:solidFill>
                  <a:srgbClr val="000000"/>
                </a:solidFill>
                <a:latin typeface="Calibri" pitchFamily="34" charset="0"/>
              </a:rPr>
              <a:t>og MISMUNANDI vitleysum á SAMA tíma</a:t>
            </a:r>
          </a:p>
        </p:txBody>
      </p:sp>
      <p:sp>
        <p:nvSpPr>
          <p:cNvPr id="61457" name="Line 31"/>
          <p:cNvSpPr>
            <a:spLocks noChangeShapeType="1"/>
          </p:cNvSpPr>
          <p:nvPr/>
        </p:nvSpPr>
        <p:spPr bwMode="auto">
          <a:xfrm flipV="1">
            <a:off x="1746250" y="4714875"/>
            <a:ext cx="4821238" cy="64293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Skekkjuþættir í GPS mælingum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s-IS" dirty="0"/>
              <a:t>Fjölmörg atriði hafa áhrif á nákvæmni GPS mælinga</a:t>
            </a:r>
          </a:p>
          <a:p>
            <a:pPr lvl="1"/>
            <a:r>
              <a:rPr lang="is-IS" dirty="0"/>
              <a:t>Klukkur í gervitunglum. Skekkja upp á aðeins 10 ns veldur 3m skekkju</a:t>
            </a:r>
          </a:p>
          <a:p>
            <a:pPr lvl="1"/>
            <a:r>
              <a:rPr lang="is-IS" dirty="0"/>
              <a:t>Brautir gervitungla. Staðsetningin sem við fáum frá gervitunglunum er þekkt með um 1.5-2.5 m nákvæmni</a:t>
            </a:r>
          </a:p>
          <a:p>
            <a:pPr lvl="1"/>
            <a:r>
              <a:rPr lang="is-IS" dirty="0"/>
              <a:t>Ljóshraðinn getur breyst þegar merki ferðast í gegnum jónahvolfið og veðrahvolfið</a:t>
            </a:r>
          </a:p>
          <a:p>
            <a:pPr lvl="1"/>
            <a:r>
              <a:rPr lang="is-IS" dirty="0"/>
              <a:t>Rúmfræði gervitunglana þegar mælt er</a:t>
            </a:r>
          </a:p>
          <a:p>
            <a:pPr lvl="1"/>
            <a:r>
              <a:rPr lang="is-IS" dirty="0"/>
              <a:t>Endurkast. Merkið endurkastast frá hlut í nágrenni loftnetsins</a:t>
            </a:r>
          </a:p>
          <a:p>
            <a:pPr lvl="1"/>
            <a:r>
              <a:rPr lang="is-IS" dirty="0"/>
              <a:t>Fasamiðja loftnets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FF39C37-8C20-4681-8520-A41DC00B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C0DA828-164C-4280-B7CE-8E52B01A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7FAC4CB-7392-49C3-B1F6-8C2EB12D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5123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Skekkja við venjulegar aðstæður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1560" y="1556792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2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Skekkjuþáttur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Skekkja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Áhrif jónahvolfsins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Klukkur í gervitunglum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2.1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Mótakarinn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Brautir gervitungla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2.5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Veðrahvolfið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0.7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Endurkast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1.4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Fasamiðja loftnets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&lt;10</a:t>
                      </a:r>
                      <a:r>
                        <a:rPr lang="is-IS" baseline="0" dirty="0">
                          <a:solidFill>
                            <a:srgbClr val="002060"/>
                          </a:solidFill>
                        </a:rPr>
                        <a:t> cm</a:t>
                      </a:r>
                      <a:endParaRPr lang="is-I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5EEC416C-4B45-47AB-A70F-28CD22243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D6D5B8C-C309-4772-9810-0124CB9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A66766F-356E-4506-B7AE-B5B8E3B8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1652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Rúmfræði gervitunglanna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/>
              <a:t>Staðsetning gervitunglanna á hverjum tíma hefur áhrif á mögulega nákvæmni sem við getum náð</a:t>
            </a:r>
          </a:p>
          <a:p>
            <a:r>
              <a:rPr lang="is-IS" dirty="0"/>
              <a:t>Eftir því sem tunglin eru dreifðari þeim mun betri rúmfræði</a:t>
            </a:r>
          </a:p>
          <a:p>
            <a:r>
              <a:rPr lang="is-IS" dirty="0"/>
              <a:t>Hægt er að sjá þetta fyrir og ber að skipuleggja styttri mælingar með hliðsjón af svokölluðum DOP gildum</a:t>
            </a:r>
          </a:p>
          <a:p>
            <a:r>
              <a:rPr lang="is-IS" dirty="0"/>
              <a:t>Hugbúnaður til þess að reikna DOP gildi fylgir felstum GPS úrvinnsluforritum</a:t>
            </a:r>
          </a:p>
          <a:p>
            <a:r>
              <a:rPr lang="is-IS" dirty="0"/>
              <a:t>Ekki mikið vandamál þegar við notum fleira en eitt leiðsögukerfi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A1CF43A-D6CC-4123-8C0D-9A3409DF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AB7149F-6AF5-497A-AA24-28389000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3BE9AD5-CCEC-4C84-8659-CF09EDAE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1142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Rúmfræði gervitunglanna (2)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t="34777" r="33143" b="31072"/>
          <a:stretch/>
        </p:blipFill>
        <p:spPr bwMode="auto">
          <a:xfrm>
            <a:off x="2054614" y="1354403"/>
            <a:ext cx="4965659" cy="2347873"/>
          </a:xfrm>
          <a:prstGeom prst="rect">
            <a:avLst/>
          </a:prstGeom>
          <a:noFill/>
          <a:ln w="25400" cmpd="tri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t="30641" r="30185" b="32628"/>
          <a:stretch/>
        </p:blipFill>
        <p:spPr bwMode="auto">
          <a:xfrm>
            <a:off x="2054615" y="3933056"/>
            <a:ext cx="4965658" cy="2342149"/>
          </a:xfrm>
          <a:prstGeom prst="rect">
            <a:avLst/>
          </a:prstGeom>
          <a:noFill/>
          <a:ln w="25400" cap="flat" cmpd="tri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AF34AEE9-AD88-4520-BA01-0B61C812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9B016B0C-2E06-44F8-BFBD-CFECEDE9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31736734-FDF1-4F8B-ADD5-8963F0F5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2433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Rúmfræði gervitunglanna (3)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13245" r="2286" b="4680"/>
          <a:stretch/>
        </p:blipFill>
        <p:spPr bwMode="auto">
          <a:xfrm>
            <a:off x="500826" y="1340768"/>
            <a:ext cx="8305237" cy="4415521"/>
          </a:xfrm>
          <a:prstGeom prst="rect">
            <a:avLst/>
          </a:prstGeom>
          <a:noFill/>
          <a:ln w="25400" cmpd="tri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7AA0ADF0-893E-4F39-A822-E10E6C1C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AFF751B1-197A-4E8B-9F3A-CAA43873C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13CCEF7C-D2B0-4CAF-8F7C-BAE850B5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158769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Rúmfræði gervitunglanna (4)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2483" r="1949" b="4346"/>
          <a:stretch/>
        </p:blipFill>
        <p:spPr bwMode="auto">
          <a:xfrm>
            <a:off x="611560" y="1549987"/>
            <a:ext cx="7888942" cy="4267200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3E1AB427-0CFD-40F2-9E57-B91A5B17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6E184D56-41B4-49CA-81D8-4B918039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35770ACC-7A2B-4C2E-B64A-BFD0FBFC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096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SAGA GPS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/>
          <a:lstStyle/>
          <a:p>
            <a:pPr eaLnBrk="1" hangingPunct="1"/>
            <a:r>
              <a:rPr lang="is-IS"/>
              <a:t>Grunnhugmyndin var að búa til leiðsögukerfi  með nákvæmum upplýsingum í þrívídd fyrir notendur</a:t>
            </a:r>
          </a:p>
          <a:p>
            <a:pPr lvl="1" eaLnBrk="1" hangingPunct="1"/>
            <a:r>
              <a:rPr lang="is-IS"/>
              <a:t>Alltaf í boði</a:t>
            </a:r>
          </a:p>
          <a:p>
            <a:pPr lvl="1" eaLnBrk="1" hangingPunct="1"/>
            <a:r>
              <a:rPr lang="is-IS"/>
              <a:t>Um allan heim</a:t>
            </a:r>
          </a:p>
          <a:p>
            <a:pPr lvl="1" eaLnBrk="1" hangingPunct="1"/>
            <a:r>
              <a:rPr lang="is-IS"/>
              <a:t>Óháð veðuraðstæðum</a:t>
            </a:r>
          </a:p>
          <a:p>
            <a:pPr lvl="1" eaLnBrk="1" hangingPunct="1"/>
            <a:r>
              <a:rPr lang="is-IS"/>
              <a:t>Óháð sjónskilyrðum</a:t>
            </a:r>
          </a:p>
          <a:p>
            <a:pPr lvl="1" eaLnBrk="1" hangingPunct="1"/>
            <a:r>
              <a:rPr lang="is-IS"/>
              <a:t>Passíft kerfi</a:t>
            </a:r>
          </a:p>
          <a:p>
            <a:pPr eaLnBrk="1" hangingPunct="1"/>
            <a:endParaRPr lang="is-IS"/>
          </a:p>
          <a:p>
            <a:pPr eaLnBrk="1" hangingPunct="1"/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2575F-B9B4-4DCF-893B-679847755AEA}" type="slidenum">
              <a:rPr lang="is-IS"/>
              <a:pPr>
                <a:defRPr/>
              </a:pPr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40193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Jónahvolfið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s-IS" dirty="0"/>
              <a:t>Jónahvolfið er á 50 til 1000 km frá yfirborði jarðar</a:t>
            </a:r>
          </a:p>
          <a:p>
            <a:r>
              <a:rPr lang="is-IS" dirty="0"/>
              <a:t>Merkið frá gervitunglinu getur truflast þegar það fer í gegnum jónahvolfið þegar það rekst á hlaðnar rafagnir</a:t>
            </a:r>
          </a:p>
          <a:p>
            <a:r>
              <a:rPr lang="is-IS" dirty="0"/>
              <a:t>Hraðar burðarbylgjunni og seinkar kóðanum</a:t>
            </a:r>
          </a:p>
          <a:p>
            <a:r>
              <a:rPr lang="is-IS" dirty="0"/>
              <a:t>Truflunin getur verið mjög misjöfn jafnvel frá degi til dags</a:t>
            </a:r>
          </a:p>
          <a:p>
            <a:r>
              <a:rPr lang="is-IS" dirty="0"/>
              <a:t>Mikili truflun getur eyðilagt mælingarnar</a:t>
            </a:r>
          </a:p>
          <a:p>
            <a:r>
              <a:rPr lang="is-IS" dirty="0"/>
              <a:t>Sólgos hafa mikil áhrif á virknina í jónahvolfinu</a:t>
            </a:r>
          </a:p>
          <a:p>
            <a:r>
              <a:rPr lang="is-IS" dirty="0"/>
              <a:t>Hámarks og lágmarks virkni sólgosa sveiflast með ca. 11 tímabili</a:t>
            </a:r>
          </a:p>
          <a:p>
            <a:r>
              <a:rPr lang="is-IS" dirty="0"/>
              <a:t>Hægt er að nálgast líkan af jónhvolfinu á heimasíðu IGS eða hjá Háskólanum í Bern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BF4535B-A72D-432D-87C0-983048EF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C39C3BC-9440-405B-B9BB-B88201CF9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18BDC1A-2016-4CA9-9531-77838519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87107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Veðrahvolfið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s-IS" dirty="0"/>
              <a:t>Veðrahvolfið er frá yfirborði jarðar upp í 80 km hæð</a:t>
            </a:r>
          </a:p>
          <a:p>
            <a:r>
              <a:rPr lang="is-IS" dirty="0"/>
              <a:t>Skiptist upp í þurrann og votann hluta</a:t>
            </a:r>
          </a:p>
          <a:p>
            <a:r>
              <a:rPr lang="is-IS" dirty="0"/>
              <a:t>Veðrahvolfið seinkar merkinu frá gervitunglunum</a:t>
            </a:r>
          </a:p>
          <a:p>
            <a:r>
              <a:rPr lang="is-IS" dirty="0"/>
              <a:t>Hægt að meta þurra hlutann nokkuð nákvæmlega út frá líkani</a:t>
            </a:r>
          </a:p>
          <a:p>
            <a:r>
              <a:rPr lang="is-IS" dirty="0"/>
              <a:t>Erfiðra að gera líkan af vota hlutanum</a:t>
            </a:r>
          </a:p>
          <a:p>
            <a:r>
              <a:rPr lang="is-IS" dirty="0"/>
              <a:t>Oft reynt að meta seinkunina í vota hlutanum með mælingum</a:t>
            </a:r>
          </a:p>
          <a:p>
            <a:r>
              <a:rPr lang="is-IS" dirty="0"/>
              <a:t>Hefur mest áhrif á hæðarþáttinn</a:t>
            </a:r>
          </a:p>
          <a:p>
            <a:r>
              <a:rPr lang="is-IS" dirty="0"/>
              <a:t>Dæmi um líkön af fyrir veðrahvolfið er t.d. Niell líkanið eða Viena mapping function</a:t>
            </a:r>
          </a:p>
          <a:p>
            <a:r>
              <a:rPr lang="is-IS" dirty="0"/>
              <a:t>Metum vota hlutan með 1-4 klst bili við úrvinnslu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3476B3A-D589-43FC-BBBB-D74D282E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8A19EF8-C08C-4796-BD14-478A32FA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AF66AAC-9E54-4355-98E3-C8AB0063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44237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1657730-5533-4723-8506-CC24C3C6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is-IS" dirty="0" err="1"/>
              <a:t>Endurkast</a:t>
            </a:r>
            <a:endParaRPr lang="is-IS" dirty="0"/>
          </a:p>
        </p:txBody>
      </p:sp>
      <p:sp>
        <p:nvSpPr>
          <p:cNvPr id="12" name="Staðgengill efnis 11">
            <a:extLst>
              <a:ext uri="{FF2B5EF4-FFF2-40B4-BE49-F238E27FC236}">
                <a16:creationId xmlns:a16="http://schemas.microsoft.com/office/drawing/2014/main" id="{25C5512F-C444-4EEC-A971-BF1DC17A2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is-IS" dirty="0" err="1"/>
              <a:t>Endurkast</a:t>
            </a:r>
            <a:r>
              <a:rPr lang="is-IS" dirty="0"/>
              <a:t> verður þegar merkið frá gervitunglum fer ekki beina leið í loftnetið, heldur endurkasta t.d. af byggingum</a:t>
            </a:r>
          </a:p>
          <a:p>
            <a:r>
              <a:rPr lang="is-IS" dirty="0"/>
              <a:t>Góð hönnun á loftnetum kemur að einhverju leyti í veg fyrir þetta</a:t>
            </a:r>
          </a:p>
          <a:p>
            <a:r>
              <a:rPr lang="is-IS" dirty="0"/>
              <a:t>Ný gervitungla merki eiga einnig að minnka þessa skekkju</a:t>
            </a:r>
          </a:p>
        </p:txBody>
      </p:sp>
      <p:pic>
        <p:nvPicPr>
          <p:cNvPr id="9218" name="Picture 2" descr="Two innovative integrations of high-precision GNSS - GPS World">
            <a:extLst>
              <a:ext uri="{FF2B5EF4-FFF2-40B4-BE49-F238E27FC236}">
                <a16:creationId xmlns:a16="http://schemas.microsoft.com/office/drawing/2014/main" id="{5056A14D-92DF-46D2-9DCD-5F44C860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7E0B2AB-0528-4CE0-BBAF-FAFAFDA9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4F54737-52AF-49FF-B4CE-80733743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EFFC620-AC5B-430A-8783-0DC94244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52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6113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A72D67B-D691-4829-8C6C-885B39F2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is-IS" dirty="0"/>
              <a:t>Loftnetið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CD0BD58-A344-4F0C-9709-AEAE9C48E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3346" y="1432450"/>
            <a:ext cx="4038600" cy="451681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endParaRPr lang="is-IS" sz="2400" dirty="0"/>
          </a:p>
          <a:p>
            <a:pPr>
              <a:lnSpc>
                <a:spcPct val="90000"/>
              </a:lnSpc>
            </a:pPr>
            <a:r>
              <a:rPr lang="is-IS" sz="2400" dirty="0"/>
              <a:t>Núllpunktur GNSS loftnets er ekki alltaf í miðju loftnetinu</a:t>
            </a:r>
          </a:p>
          <a:p>
            <a:pPr>
              <a:lnSpc>
                <a:spcPct val="90000"/>
              </a:lnSpc>
            </a:pPr>
            <a:r>
              <a:rPr lang="is-IS" sz="2400" dirty="0"/>
              <a:t>Miðjan er í raun </a:t>
            </a:r>
            <a:r>
              <a:rPr lang="is-IS" sz="2400" dirty="0" err="1"/>
              <a:t>elektrónísk</a:t>
            </a:r>
            <a:r>
              <a:rPr lang="is-IS" sz="2400" dirty="0"/>
              <a:t> og er vanalega kölluð fasamiðja</a:t>
            </a:r>
          </a:p>
          <a:p>
            <a:pPr>
              <a:lnSpc>
                <a:spcPct val="90000"/>
              </a:lnSpc>
            </a:pPr>
            <a:r>
              <a:rPr lang="is-IS" sz="2400" dirty="0"/>
              <a:t>Miðjan er mismunandi fyrir eftir undir hvaða horni merkið kemur inn</a:t>
            </a:r>
          </a:p>
          <a:p>
            <a:pPr>
              <a:lnSpc>
                <a:spcPct val="90000"/>
              </a:lnSpc>
            </a:pPr>
            <a:r>
              <a:rPr lang="is-IS" sz="2400" dirty="0"/>
              <a:t>Hefur mest hárif á hæð</a:t>
            </a:r>
          </a:p>
          <a:p>
            <a:pPr>
              <a:lnSpc>
                <a:spcPct val="90000"/>
              </a:lnSpc>
            </a:pPr>
            <a:r>
              <a:rPr lang="is-IS" sz="2400" dirty="0"/>
              <a:t>Nota loftnetskvörðun og passa að skár niður rétta loftnetsgerð við mælingar</a:t>
            </a:r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D7A7C51E-B08A-4C36-ABE6-2BFD28AE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9" y="1543164"/>
            <a:ext cx="4038600" cy="1562553"/>
          </a:xfrm>
          <a:prstGeom prst="rect">
            <a:avLst/>
          </a:prstGeom>
          <a:noFill/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C188781-42CA-49A6-8E90-5D62C418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17553C0-2790-4095-8F0C-498917B8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8E998DC-4563-4871-8DB5-F62847A3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32C6AE-17C7-409E-A9FE-C920BA265E2C}" type="slidenum">
              <a:rPr lang="is-IS" smtClean="0"/>
              <a:pPr>
                <a:spcAft>
                  <a:spcPts val="600"/>
                </a:spcAft>
              </a:pPr>
              <a:t>53</a:t>
            </a:fld>
            <a:endParaRPr lang="is-IS"/>
          </a:p>
        </p:txBody>
      </p:sp>
      <p:pic>
        <p:nvPicPr>
          <p:cNvPr id="8" name="Mynd 7">
            <a:extLst>
              <a:ext uri="{FF2B5EF4-FFF2-40B4-BE49-F238E27FC236}">
                <a16:creationId xmlns:a16="http://schemas.microsoft.com/office/drawing/2014/main" id="{6BF34A77-10B4-48F0-A9E9-D30490E84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56" y="3512798"/>
            <a:ext cx="3703899" cy="24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61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46088" y="325438"/>
            <a:ext cx="8229600" cy="1143000"/>
          </a:xfrm>
        </p:spPr>
        <p:txBody>
          <a:bodyPr/>
          <a:lstStyle/>
          <a:p>
            <a:pPr eaLnBrk="1" hangingPunct="1"/>
            <a:r>
              <a:rPr lang="is-IS" dirty="0"/>
              <a:t>LANDMÆLINGAR MEÐ GNSS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 err="1"/>
              <a:t>Static</a:t>
            </a:r>
            <a:r>
              <a:rPr lang="is-IS" dirty="0"/>
              <a:t> eða Fast </a:t>
            </a:r>
            <a:r>
              <a:rPr lang="is-IS" dirty="0" err="1"/>
              <a:t>Static</a:t>
            </a:r>
            <a:endParaRPr lang="is-IS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 err="1"/>
              <a:t>Eftirávinnsla</a:t>
            </a:r>
            <a:r>
              <a:rPr lang="is-IS" dirty="0"/>
              <a:t> þar sem mælitæki er staðsett í lengri </a:t>
            </a:r>
            <a:r>
              <a:rPr lang="is-IS"/>
              <a:t>eða styttir tíma </a:t>
            </a:r>
            <a:r>
              <a:rPr lang="is-IS" dirty="0"/>
              <a:t>yfir hverjum punkti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 err="1"/>
              <a:t>Static</a:t>
            </a:r>
            <a:r>
              <a:rPr lang="is-IS" dirty="0"/>
              <a:t> notað t.d. við mælingu á grunnstöðvanetinu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Fast </a:t>
            </a:r>
            <a:r>
              <a:rPr lang="is-IS" dirty="0" err="1"/>
              <a:t>Static</a:t>
            </a:r>
            <a:r>
              <a:rPr lang="is-IS" dirty="0"/>
              <a:t> notað við innmælingu á fastmerkjum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Post </a:t>
            </a:r>
            <a:r>
              <a:rPr lang="is-IS" dirty="0" err="1"/>
              <a:t>Processed</a:t>
            </a:r>
            <a:r>
              <a:rPr lang="is-IS" dirty="0"/>
              <a:t> </a:t>
            </a:r>
            <a:r>
              <a:rPr lang="is-IS" dirty="0" err="1"/>
              <a:t>Kinematic</a:t>
            </a:r>
            <a:endParaRPr lang="is-IS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 err="1"/>
              <a:t>Eftirávinnsla</a:t>
            </a:r>
            <a:r>
              <a:rPr lang="is-IS" dirty="0"/>
              <a:t> þar sem mælitæki er staðsett stutt yfir hverjum punkti og síðan farið á næsta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Innmæling á punktum í landslagi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 dirty="0"/>
              <a:t>Real Time </a:t>
            </a:r>
            <a:r>
              <a:rPr lang="is-IS" dirty="0" err="1"/>
              <a:t>Kinematic</a:t>
            </a:r>
            <a:r>
              <a:rPr lang="is-IS" dirty="0"/>
              <a:t> (Rauntímamæling)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Innmæling á punktum í landslagi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 dirty="0"/>
              <a:t>Útsetningar á punktum, vegum o.s.frv.</a:t>
            </a:r>
          </a:p>
          <a:p>
            <a:pPr>
              <a:buFont typeface="Arial" pitchFamily="34" charset="0"/>
              <a:buChar char="–"/>
              <a:defRPr/>
            </a:pPr>
            <a:r>
              <a:rPr lang="is-IS" dirty="0"/>
              <a:t>PPP og RTK-PPP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0EEF9-872B-4A35-BDAA-1D9B62089EA3}" type="slidenum">
              <a:rPr lang="is-IS"/>
              <a:pPr>
                <a:defRPr/>
              </a:pPr>
              <a:t>54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27021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B804C0E-1BA5-4560-AE7D-DCA0A8CF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Afstæð og algild mælingar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4FDF404-2148-464A-A0C0-FEEC7129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Með afstæðri mælingum reynum við að stytta sem mest út af skekkjunum</a:t>
            </a:r>
          </a:p>
          <a:p>
            <a:r>
              <a:rPr lang="is-IS" dirty="0"/>
              <a:t>Með algildu, mælingum reynum við að meta skekkjurnar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5CDB826-A699-4841-94C1-198E6062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F70A122E-45B8-421F-A9BF-826E88F9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9E41F34-1F73-4536-93F2-65F770D3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02087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Afstæðar mælingar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s-IS" dirty="0"/>
              <a:t>Í landmælingum er oftast notast við afstæðar mælingar þegar ákvarða á staðsetningu</a:t>
            </a:r>
          </a:p>
          <a:p>
            <a:r>
              <a:rPr lang="is-IS" dirty="0"/>
              <a:t>Notast er við tvö tæki eða fleiri og einu tækjanna stillt upp yfir punkti með  þekktri staðsetningu (Base)</a:t>
            </a:r>
          </a:p>
          <a:p>
            <a:r>
              <a:rPr lang="is-IS" dirty="0"/>
              <a:t>Línan á milli móttakaranna er kölluð grunnlína</a:t>
            </a:r>
          </a:p>
          <a:p>
            <a:r>
              <a:rPr lang="is-IS" dirty="0"/>
              <a:t>Við rauntíma mælingar er frávikið í mælingum á þekkta puntinum metið og sú leiðrétting send yfir í hitt tækið (rover)</a:t>
            </a:r>
          </a:p>
          <a:p>
            <a:r>
              <a:rPr lang="is-IS" dirty="0"/>
              <a:t>Skekkjan þarf hinnsvegar ekki að vera sú sama í báðum punktum og allmennt eykst hún með aukinni fjarlægð milli base og rovers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EA5101C-CA44-4C2B-8E05-3847A1AD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55C577E-7CE5-4BB1-93CA-DD7177A6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A652E15-28AD-4CCA-99DD-9D23B60D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694506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Nákvæmar afstæðar 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Fasamælingu frá móttakara upp í gervitungl má lýsa með eftirfarandi jöfnu</a:t>
            </a:r>
          </a:p>
          <a:p>
            <a:r>
              <a:rPr lang="is-IS" dirty="0"/>
              <a:t>Grunnformúlan er P=φ + Nλ + skekkja</a:t>
            </a:r>
          </a:p>
          <a:p>
            <a:r>
              <a:rPr lang="is-IS" dirty="0"/>
              <a:t>P er vegalengd milli móttakara og gervitungls</a:t>
            </a:r>
          </a:p>
          <a:p>
            <a:r>
              <a:rPr lang="is-IS" dirty="0"/>
              <a:t>Φ er mældur fasi</a:t>
            </a:r>
          </a:p>
          <a:p>
            <a:r>
              <a:rPr lang="is-IS" dirty="0"/>
              <a:t>λ er bylgjulengd</a:t>
            </a:r>
          </a:p>
          <a:p>
            <a:r>
              <a:rPr lang="is-IS" dirty="0"/>
              <a:t>N er heiltölufjöldi bylgja milli móttakara og gervitungls</a:t>
            </a:r>
            <a:endParaRPr lang="en-U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0A4E05E-42B7-4D91-9965-A5C06AF5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9BB6022-6683-44E4-A4F0-E9F0F904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53A6932-0AAB-41DA-BB14-5F9B4FC72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26813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Einfaldur mismunur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92500" lnSpcReduction="20000"/>
          </a:bodyPr>
          <a:lstStyle/>
          <a:p>
            <a:r>
              <a:rPr lang="is-IS" dirty="0"/>
              <a:t>Þegar tveir móttakarar mæla í sama gervitungl samtímis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Styttir út klukkuskekkju frá gervitunglum</a:t>
            </a:r>
          </a:p>
          <a:p>
            <a:r>
              <a:rPr lang="is-IS" dirty="0"/>
              <a:t>Minnkar brautarskekkju</a:t>
            </a:r>
          </a:p>
          <a:p>
            <a:endParaRPr lang="is-I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63688" y="2276872"/>
          <a:ext cx="4924425" cy="280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582423" imgH="3337567" progId="Photoshop.Image.7">
                  <p:embed/>
                </p:oleObj>
              </mc:Choice>
              <mc:Fallback>
                <p:oleObj name="Image" r:id="rId3" imgW="5582423" imgH="3337567" progId="Photoshop.Image.7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276872"/>
                        <a:ext cx="4924425" cy="2800796"/>
                      </a:xfrm>
                      <a:prstGeom prst="rect">
                        <a:avLst/>
                      </a:prstGeom>
                      <a:noFill/>
                      <a:ln w="25400" cmpd="tri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F2F6B086-ACAF-49EB-98EC-7248C1B5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1E96FF98-704A-4DC5-8D9A-8CEAFF03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0CA8CE01-3D5F-4974-B6F6-C9067D17C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7754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Tvöfaldur mismunur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s-IS" dirty="0"/>
              <a:t>Tveir móttakarar mæla samtímis í tvö gervitung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Styttir út klukkuskekkju í móttakara</a:t>
            </a:r>
          </a:p>
          <a:p>
            <a:endParaRPr lang="is-IS" dirty="0"/>
          </a:p>
          <a:p>
            <a:endParaRPr lang="is-I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47664" y="2492896"/>
          <a:ext cx="5378203" cy="2736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103632" imgH="3104394" progId="Photoshop.Image.7">
                  <p:embed/>
                </p:oleObj>
              </mc:Choice>
              <mc:Fallback>
                <p:oleObj name="Image" r:id="rId3" imgW="6103632" imgH="3104394" progId="Photoshop.Image.7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2492896"/>
                        <a:ext cx="5378203" cy="2736329"/>
                      </a:xfrm>
                      <a:prstGeom prst="rect">
                        <a:avLst/>
                      </a:prstGeom>
                      <a:noFill/>
                      <a:ln w="25400" cmpd="tri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3FFD0237-BC0C-49A1-8F3D-E1E68D87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37DD94A4-4A15-4E63-86A2-65DCB6C7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386CAFA1-6159-46B4-937C-F794A485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98518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Uppbygging kerfisins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59213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GPS samanstendur af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Gervitunglum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Stjórnstöðvum, sem fylgist með gervitunglunum og ástandi þeirra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s-IS"/>
              <a:t>Notendahluta, þ.e. gps-móttakarar og mælitæki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04D10-C2F0-4421-8C66-CA22CF384D4D}" type="slidenum">
              <a:rPr lang="is-IS"/>
              <a:pPr>
                <a:defRPr/>
              </a:pPr>
              <a:t>6</a:t>
            </a:fld>
            <a:endParaRPr lang="is-IS"/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6945313" y="2182813"/>
            <a:ext cx="792162" cy="792162"/>
          </a:xfrm>
          <a:prstGeom prst="ellipse">
            <a:avLst/>
          </a:prstGeom>
          <a:solidFill>
            <a:schemeClr val="bg1">
              <a:alpha val="70195"/>
            </a:schemeClr>
          </a:solidFill>
          <a:ln w="25400" algn="ctr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8" name="Picture 4" descr="GPS-orbitdistribution-bu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5588" y="1731963"/>
            <a:ext cx="4608512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352925" y="1822450"/>
            <a:ext cx="4248150" cy="3960813"/>
            <a:chOff x="1610" y="1162"/>
            <a:chExt cx="2676" cy="2495"/>
          </a:xfrm>
        </p:grpSpPr>
        <p:sp>
          <p:nvSpPr>
            <p:cNvPr id="20493" name="Line 6"/>
            <p:cNvSpPr>
              <a:spLocks noChangeShapeType="1"/>
            </p:cNvSpPr>
            <p:nvPr/>
          </p:nvSpPr>
          <p:spPr bwMode="auto">
            <a:xfrm>
              <a:off x="2925" y="1162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Line 7"/>
            <p:cNvSpPr>
              <a:spLocks noChangeShapeType="1"/>
            </p:cNvSpPr>
            <p:nvPr/>
          </p:nvSpPr>
          <p:spPr bwMode="auto">
            <a:xfrm rot="5400000">
              <a:off x="3039" y="1213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Line 8"/>
            <p:cNvSpPr>
              <a:spLocks noChangeShapeType="1"/>
            </p:cNvSpPr>
            <p:nvPr/>
          </p:nvSpPr>
          <p:spPr bwMode="auto">
            <a:xfrm rot="-7800000">
              <a:off x="2858" y="1275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792788" y="2614613"/>
            <a:ext cx="2325687" cy="1871662"/>
            <a:chOff x="2517" y="1661"/>
            <a:chExt cx="1465" cy="1179"/>
          </a:xfrm>
        </p:grpSpPr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>
              <a:off x="2517" y="2840"/>
              <a:ext cx="953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 rot="-2400000">
              <a:off x="3424" y="2659"/>
              <a:ext cx="558" cy="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 rot="5400000">
              <a:off x="2880" y="2251"/>
              <a:ext cx="1179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1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Þerfaldur mismunur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is-IS" dirty="0"/>
              <a:t>Tveir móttakarar mæla tvisvar sinnum samtímis í tvö gervitung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r>
              <a:rPr lang="is-IS" dirty="0"/>
              <a:t>Notað sem fyrsta nálgun á lausn</a:t>
            </a:r>
          </a:p>
          <a:p>
            <a:r>
              <a:rPr lang="is-IS" dirty="0"/>
              <a:t>Notað til að finna fasabrot (cycle slip)</a:t>
            </a:r>
          </a:p>
          <a:p>
            <a:endParaRPr lang="is-I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63688" y="2492896"/>
          <a:ext cx="5520613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925324" imgH="3090678" progId="Photoshop.Image.7">
                  <p:embed/>
                </p:oleObj>
              </mc:Choice>
              <mc:Fallback>
                <p:oleObj name="Image" r:id="rId3" imgW="5925324" imgH="3090678" progId="Photoshop.Image.7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492896"/>
                        <a:ext cx="5520613" cy="2880320"/>
                      </a:xfrm>
                      <a:prstGeom prst="rect">
                        <a:avLst/>
                      </a:prstGeom>
                      <a:noFill/>
                      <a:ln w="25400" cmpd="tri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B0A94571-31EA-4659-8016-0741C38C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370A7E47-53EA-4DE7-A7E2-FCB9515C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D02DE21D-A7AB-4670-98C2-E325A972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78214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Rauntölulausn (float lausn)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Hægt er að reikna nálgað gildi á N með tvöföldum og þreföldum mismun</a:t>
            </a:r>
          </a:p>
          <a:p>
            <a:r>
              <a:rPr lang="is-IS" dirty="0"/>
              <a:t>Þessi tala er ekki heiltala eins og hún á að vera í raun og veru</a:t>
            </a:r>
          </a:p>
          <a:p>
            <a:r>
              <a:rPr lang="is-IS" dirty="0"/>
              <a:t>Verður þó vanalega nálægt heitölu ef mælitíminn er nægilega langur m.v. grunnlínulengdina</a:t>
            </a:r>
          </a:p>
          <a:p>
            <a:r>
              <a:rPr lang="is-IS" dirty="0"/>
              <a:t>Þessi lausn kallast rauntölulausn (float)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0516530D-A87D-4E4D-80B6-A99BEAB80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04C4412-8DC0-45B8-8E1F-DE410085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BEFE090-7E1F-404D-A862-5C0F3780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569146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446088" y="361950"/>
            <a:ext cx="8229600" cy="1143000"/>
          </a:xfrm>
        </p:spPr>
        <p:txBody>
          <a:bodyPr/>
          <a:lstStyle/>
          <a:p>
            <a:pPr eaLnBrk="1" hangingPunct="1"/>
            <a:r>
              <a:rPr lang="is-IS" dirty="0"/>
              <a:t>Heiltölulausn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8647-DB97-455E-AC55-B8778C44C6F5}" type="slidenum">
              <a:rPr lang="is-IS"/>
              <a:pPr>
                <a:defRPr/>
              </a:pPr>
              <a:t>62</a:t>
            </a:fld>
            <a:endParaRPr lang="is-IS"/>
          </a:p>
        </p:txBody>
      </p:sp>
      <p:sp>
        <p:nvSpPr>
          <p:cNvPr id="67589" name="Oval 3"/>
          <p:cNvSpPr>
            <a:spLocks noChangeArrowheads="1"/>
          </p:cNvSpPr>
          <p:nvPr/>
        </p:nvSpPr>
        <p:spPr bwMode="auto">
          <a:xfrm>
            <a:off x="719138" y="5722938"/>
            <a:ext cx="3044825" cy="1074737"/>
          </a:xfrm>
          <a:prstGeom prst="ellipse">
            <a:avLst/>
          </a:prstGeom>
          <a:solidFill>
            <a:srgbClr val="05C005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67590" name="Group 12"/>
          <p:cNvGrpSpPr>
            <a:grpSpLocks/>
          </p:cNvGrpSpPr>
          <p:nvPr/>
        </p:nvGrpSpPr>
        <p:grpSpPr bwMode="auto">
          <a:xfrm>
            <a:off x="1643063" y="4572000"/>
            <a:ext cx="1198562" cy="1812925"/>
            <a:chOff x="1035" y="2880"/>
            <a:chExt cx="755" cy="1142"/>
          </a:xfrm>
        </p:grpSpPr>
        <p:pic>
          <p:nvPicPr>
            <p:cNvPr id="67667" name="Picture 1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5" y="3012"/>
              <a:ext cx="755" cy="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68" name="Oval 14"/>
            <p:cNvSpPr>
              <a:spLocks noChangeArrowheads="1"/>
            </p:cNvSpPr>
            <p:nvPr/>
          </p:nvSpPr>
          <p:spPr bwMode="auto">
            <a:xfrm>
              <a:off x="1178" y="2880"/>
              <a:ext cx="486" cy="10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7669" name="Line 15"/>
            <p:cNvSpPr>
              <a:spLocks noChangeShapeType="1"/>
            </p:cNvSpPr>
            <p:nvPr/>
          </p:nvSpPr>
          <p:spPr bwMode="auto">
            <a:xfrm flipV="1">
              <a:off x="1318" y="2908"/>
              <a:ext cx="94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70" name="Line 16"/>
            <p:cNvSpPr>
              <a:spLocks noChangeShapeType="1"/>
            </p:cNvSpPr>
            <p:nvPr/>
          </p:nvSpPr>
          <p:spPr bwMode="auto">
            <a:xfrm>
              <a:off x="1404" y="2908"/>
              <a:ext cx="78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2514600" y="1600200"/>
            <a:ext cx="6011863" cy="2947988"/>
            <a:chOff x="1430" y="1060"/>
            <a:chExt cx="3787" cy="1857"/>
          </a:xfrm>
        </p:grpSpPr>
        <p:sp>
          <p:nvSpPr>
            <p:cNvPr id="67617" name="Freeform 19"/>
            <p:cNvSpPr>
              <a:spLocks/>
            </p:cNvSpPr>
            <p:nvPr/>
          </p:nvSpPr>
          <p:spPr bwMode="auto">
            <a:xfrm>
              <a:off x="1732" y="2696"/>
              <a:ext cx="51" cy="123"/>
            </a:xfrm>
            <a:custGeom>
              <a:avLst/>
              <a:gdLst>
                <a:gd name="T0" fmla="*/ 37 w 51"/>
                <a:gd name="T1" fmla="*/ 45 h 123"/>
                <a:gd name="T2" fmla="*/ 35 w 51"/>
                <a:gd name="T3" fmla="*/ 37 h 123"/>
                <a:gd name="T4" fmla="*/ 34 w 51"/>
                <a:gd name="T5" fmla="*/ 29 h 123"/>
                <a:gd name="T6" fmla="*/ 36 w 51"/>
                <a:gd name="T7" fmla="*/ 22 h 123"/>
                <a:gd name="T8" fmla="*/ 36 w 51"/>
                <a:gd name="T9" fmla="*/ 17 h 123"/>
                <a:gd name="T10" fmla="*/ 38 w 51"/>
                <a:gd name="T11" fmla="*/ 13 h 123"/>
                <a:gd name="T12" fmla="*/ 42 w 51"/>
                <a:gd name="T13" fmla="*/ 9 h 123"/>
                <a:gd name="T14" fmla="*/ 45 w 51"/>
                <a:gd name="T15" fmla="*/ 6 h 123"/>
                <a:gd name="T16" fmla="*/ 50 w 51"/>
                <a:gd name="T17" fmla="*/ 3 h 123"/>
                <a:gd name="T18" fmla="*/ 45 w 51"/>
                <a:gd name="T19" fmla="*/ 1 h 123"/>
                <a:gd name="T20" fmla="*/ 41 w 51"/>
                <a:gd name="T21" fmla="*/ 0 h 123"/>
                <a:gd name="T22" fmla="*/ 33 w 51"/>
                <a:gd name="T23" fmla="*/ 0 h 123"/>
                <a:gd name="T24" fmla="*/ 28 w 51"/>
                <a:gd name="T25" fmla="*/ 0 h 123"/>
                <a:gd name="T26" fmla="*/ 23 w 51"/>
                <a:gd name="T27" fmla="*/ 1 h 123"/>
                <a:gd name="T28" fmla="*/ 18 w 51"/>
                <a:gd name="T29" fmla="*/ 3 h 123"/>
                <a:gd name="T30" fmla="*/ 13 w 51"/>
                <a:gd name="T31" fmla="*/ 4 h 123"/>
                <a:gd name="T32" fmla="*/ 7 w 51"/>
                <a:gd name="T33" fmla="*/ 6 h 123"/>
                <a:gd name="T34" fmla="*/ 4 w 51"/>
                <a:gd name="T35" fmla="*/ 8 h 123"/>
                <a:gd name="T36" fmla="*/ 1 w 51"/>
                <a:gd name="T37" fmla="*/ 11 h 123"/>
                <a:gd name="T38" fmla="*/ 0 w 51"/>
                <a:gd name="T39" fmla="*/ 15 h 123"/>
                <a:gd name="T40" fmla="*/ 0 w 51"/>
                <a:gd name="T41" fmla="*/ 19 h 123"/>
                <a:gd name="T42" fmla="*/ 0 w 51"/>
                <a:gd name="T43" fmla="*/ 22 h 123"/>
                <a:gd name="T44" fmla="*/ 4 w 51"/>
                <a:gd name="T45" fmla="*/ 63 h 123"/>
                <a:gd name="T46" fmla="*/ 10 w 51"/>
                <a:gd name="T47" fmla="*/ 99 h 123"/>
                <a:gd name="T48" fmla="*/ 11 w 51"/>
                <a:gd name="T49" fmla="*/ 103 h 123"/>
                <a:gd name="T50" fmla="*/ 11 w 51"/>
                <a:gd name="T51" fmla="*/ 106 h 123"/>
                <a:gd name="T52" fmla="*/ 10 w 51"/>
                <a:gd name="T53" fmla="*/ 108 h 123"/>
                <a:gd name="T54" fmla="*/ 7 w 51"/>
                <a:gd name="T55" fmla="*/ 111 h 123"/>
                <a:gd name="T56" fmla="*/ 4 w 51"/>
                <a:gd name="T57" fmla="*/ 114 h 123"/>
                <a:gd name="T58" fmla="*/ 14 w 51"/>
                <a:gd name="T59" fmla="*/ 119 h 123"/>
                <a:gd name="T60" fmla="*/ 25 w 51"/>
                <a:gd name="T61" fmla="*/ 122 h 123"/>
                <a:gd name="T62" fmla="*/ 32 w 51"/>
                <a:gd name="T63" fmla="*/ 121 h 123"/>
                <a:gd name="T64" fmla="*/ 37 w 51"/>
                <a:gd name="T65" fmla="*/ 121 h 123"/>
                <a:gd name="T66" fmla="*/ 41 w 51"/>
                <a:gd name="T67" fmla="*/ 118 h 123"/>
                <a:gd name="T68" fmla="*/ 45 w 51"/>
                <a:gd name="T69" fmla="*/ 116 h 123"/>
                <a:gd name="T70" fmla="*/ 47 w 51"/>
                <a:gd name="T71" fmla="*/ 112 h 123"/>
                <a:gd name="T72" fmla="*/ 47 w 51"/>
                <a:gd name="T73" fmla="*/ 109 h 123"/>
                <a:gd name="T74" fmla="*/ 47 w 51"/>
                <a:gd name="T75" fmla="*/ 105 h 123"/>
                <a:gd name="T76" fmla="*/ 47 w 51"/>
                <a:gd name="T77" fmla="*/ 100 h 123"/>
                <a:gd name="T78" fmla="*/ 46 w 51"/>
                <a:gd name="T79" fmla="*/ 94 h 123"/>
                <a:gd name="T80" fmla="*/ 44 w 51"/>
                <a:gd name="T81" fmla="*/ 86 h 123"/>
                <a:gd name="T82" fmla="*/ 37 w 51"/>
                <a:gd name="T83" fmla="*/ 45 h 1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1"/>
                <a:gd name="T127" fmla="*/ 0 h 123"/>
                <a:gd name="T128" fmla="*/ 51 w 51"/>
                <a:gd name="T129" fmla="*/ 123 h 1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1" h="123">
                  <a:moveTo>
                    <a:pt x="37" y="45"/>
                  </a:moveTo>
                  <a:lnTo>
                    <a:pt x="35" y="37"/>
                  </a:lnTo>
                  <a:lnTo>
                    <a:pt x="34" y="29"/>
                  </a:lnTo>
                  <a:lnTo>
                    <a:pt x="36" y="22"/>
                  </a:lnTo>
                  <a:lnTo>
                    <a:pt x="36" y="17"/>
                  </a:lnTo>
                  <a:lnTo>
                    <a:pt x="38" y="13"/>
                  </a:lnTo>
                  <a:lnTo>
                    <a:pt x="42" y="9"/>
                  </a:lnTo>
                  <a:lnTo>
                    <a:pt x="45" y="6"/>
                  </a:lnTo>
                  <a:lnTo>
                    <a:pt x="50" y="3"/>
                  </a:lnTo>
                  <a:lnTo>
                    <a:pt x="45" y="1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63"/>
                  </a:lnTo>
                  <a:lnTo>
                    <a:pt x="10" y="99"/>
                  </a:lnTo>
                  <a:lnTo>
                    <a:pt x="11" y="103"/>
                  </a:lnTo>
                  <a:lnTo>
                    <a:pt x="11" y="106"/>
                  </a:lnTo>
                  <a:lnTo>
                    <a:pt x="10" y="108"/>
                  </a:lnTo>
                  <a:lnTo>
                    <a:pt x="7" y="111"/>
                  </a:lnTo>
                  <a:lnTo>
                    <a:pt x="4" y="114"/>
                  </a:lnTo>
                  <a:lnTo>
                    <a:pt x="14" y="119"/>
                  </a:lnTo>
                  <a:lnTo>
                    <a:pt x="25" y="122"/>
                  </a:lnTo>
                  <a:lnTo>
                    <a:pt x="32" y="121"/>
                  </a:lnTo>
                  <a:lnTo>
                    <a:pt x="37" y="121"/>
                  </a:lnTo>
                  <a:lnTo>
                    <a:pt x="41" y="118"/>
                  </a:lnTo>
                  <a:lnTo>
                    <a:pt x="45" y="116"/>
                  </a:lnTo>
                  <a:lnTo>
                    <a:pt x="47" y="112"/>
                  </a:lnTo>
                  <a:lnTo>
                    <a:pt x="47" y="109"/>
                  </a:lnTo>
                  <a:lnTo>
                    <a:pt x="47" y="105"/>
                  </a:lnTo>
                  <a:lnTo>
                    <a:pt x="47" y="100"/>
                  </a:lnTo>
                  <a:lnTo>
                    <a:pt x="46" y="94"/>
                  </a:lnTo>
                  <a:lnTo>
                    <a:pt x="44" y="86"/>
                  </a:lnTo>
                  <a:lnTo>
                    <a:pt x="37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8" name="Freeform 20"/>
            <p:cNvSpPr>
              <a:spLocks/>
            </p:cNvSpPr>
            <p:nvPr/>
          </p:nvSpPr>
          <p:spPr bwMode="auto">
            <a:xfrm>
              <a:off x="1583" y="2773"/>
              <a:ext cx="50" cy="119"/>
            </a:xfrm>
            <a:custGeom>
              <a:avLst/>
              <a:gdLst>
                <a:gd name="T0" fmla="*/ 34 w 50"/>
                <a:gd name="T1" fmla="*/ 43 h 119"/>
                <a:gd name="T2" fmla="*/ 33 w 50"/>
                <a:gd name="T3" fmla="*/ 37 h 119"/>
                <a:gd name="T4" fmla="*/ 34 w 50"/>
                <a:gd name="T5" fmla="*/ 29 h 119"/>
                <a:gd name="T6" fmla="*/ 34 w 50"/>
                <a:gd name="T7" fmla="*/ 22 h 119"/>
                <a:gd name="T8" fmla="*/ 35 w 50"/>
                <a:gd name="T9" fmla="*/ 17 h 119"/>
                <a:gd name="T10" fmla="*/ 37 w 50"/>
                <a:gd name="T11" fmla="*/ 12 h 119"/>
                <a:gd name="T12" fmla="*/ 39 w 50"/>
                <a:gd name="T13" fmla="*/ 9 h 119"/>
                <a:gd name="T14" fmla="*/ 42 w 50"/>
                <a:gd name="T15" fmla="*/ 6 h 119"/>
                <a:gd name="T16" fmla="*/ 49 w 50"/>
                <a:gd name="T17" fmla="*/ 3 h 119"/>
                <a:gd name="T18" fmla="*/ 44 w 50"/>
                <a:gd name="T19" fmla="*/ 1 h 119"/>
                <a:gd name="T20" fmla="*/ 39 w 50"/>
                <a:gd name="T21" fmla="*/ 0 h 119"/>
                <a:gd name="T22" fmla="*/ 32 w 50"/>
                <a:gd name="T23" fmla="*/ 0 h 119"/>
                <a:gd name="T24" fmla="*/ 26 w 50"/>
                <a:gd name="T25" fmla="*/ 0 h 119"/>
                <a:gd name="T26" fmla="*/ 21 w 50"/>
                <a:gd name="T27" fmla="*/ 2 h 119"/>
                <a:gd name="T28" fmla="*/ 17 w 50"/>
                <a:gd name="T29" fmla="*/ 3 h 119"/>
                <a:gd name="T30" fmla="*/ 12 w 50"/>
                <a:gd name="T31" fmla="*/ 4 h 119"/>
                <a:gd name="T32" fmla="*/ 7 w 50"/>
                <a:gd name="T33" fmla="*/ 6 h 119"/>
                <a:gd name="T34" fmla="*/ 3 w 50"/>
                <a:gd name="T35" fmla="*/ 8 h 119"/>
                <a:gd name="T36" fmla="*/ 2 w 50"/>
                <a:gd name="T37" fmla="*/ 12 h 119"/>
                <a:gd name="T38" fmla="*/ 1 w 50"/>
                <a:gd name="T39" fmla="*/ 15 h 119"/>
                <a:gd name="T40" fmla="*/ 0 w 50"/>
                <a:gd name="T41" fmla="*/ 18 h 119"/>
                <a:gd name="T42" fmla="*/ 1 w 50"/>
                <a:gd name="T43" fmla="*/ 22 h 119"/>
                <a:gd name="T44" fmla="*/ 3 w 50"/>
                <a:gd name="T45" fmla="*/ 62 h 119"/>
                <a:gd name="T46" fmla="*/ 10 w 50"/>
                <a:gd name="T47" fmla="*/ 98 h 119"/>
                <a:gd name="T48" fmla="*/ 10 w 50"/>
                <a:gd name="T49" fmla="*/ 103 h 119"/>
                <a:gd name="T50" fmla="*/ 11 w 50"/>
                <a:gd name="T51" fmla="*/ 105 h 119"/>
                <a:gd name="T52" fmla="*/ 11 w 50"/>
                <a:gd name="T53" fmla="*/ 107 h 119"/>
                <a:gd name="T54" fmla="*/ 9 w 50"/>
                <a:gd name="T55" fmla="*/ 110 h 119"/>
                <a:gd name="T56" fmla="*/ 6 w 50"/>
                <a:gd name="T57" fmla="*/ 111 h 119"/>
                <a:gd name="T58" fmla="*/ 16 w 50"/>
                <a:gd name="T59" fmla="*/ 115 h 119"/>
                <a:gd name="T60" fmla="*/ 25 w 50"/>
                <a:gd name="T61" fmla="*/ 118 h 119"/>
                <a:gd name="T62" fmla="*/ 30 w 50"/>
                <a:gd name="T63" fmla="*/ 118 h 119"/>
                <a:gd name="T64" fmla="*/ 34 w 50"/>
                <a:gd name="T65" fmla="*/ 117 h 119"/>
                <a:gd name="T66" fmla="*/ 38 w 50"/>
                <a:gd name="T67" fmla="*/ 116 h 119"/>
                <a:gd name="T68" fmla="*/ 42 w 50"/>
                <a:gd name="T69" fmla="*/ 114 h 119"/>
                <a:gd name="T70" fmla="*/ 44 w 50"/>
                <a:gd name="T71" fmla="*/ 112 h 119"/>
                <a:gd name="T72" fmla="*/ 45 w 50"/>
                <a:gd name="T73" fmla="*/ 110 h 119"/>
                <a:gd name="T74" fmla="*/ 45 w 50"/>
                <a:gd name="T75" fmla="*/ 107 h 119"/>
                <a:gd name="T76" fmla="*/ 44 w 50"/>
                <a:gd name="T77" fmla="*/ 104 h 119"/>
                <a:gd name="T78" fmla="*/ 43 w 50"/>
                <a:gd name="T79" fmla="*/ 99 h 119"/>
                <a:gd name="T80" fmla="*/ 41 w 50"/>
                <a:gd name="T81" fmla="*/ 92 h 119"/>
                <a:gd name="T82" fmla="*/ 40 w 50"/>
                <a:gd name="T83" fmla="*/ 85 h 119"/>
                <a:gd name="T84" fmla="*/ 34 w 50"/>
                <a:gd name="T85" fmla="*/ 43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"/>
                <a:gd name="T130" fmla="*/ 0 h 119"/>
                <a:gd name="T131" fmla="*/ 50 w 50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" h="119">
                  <a:moveTo>
                    <a:pt x="34" y="43"/>
                  </a:moveTo>
                  <a:lnTo>
                    <a:pt x="33" y="37"/>
                  </a:lnTo>
                  <a:lnTo>
                    <a:pt x="34" y="29"/>
                  </a:lnTo>
                  <a:lnTo>
                    <a:pt x="34" y="22"/>
                  </a:lnTo>
                  <a:lnTo>
                    <a:pt x="35" y="17"/>
                  </a:lnTo>
                  <a:lnTo>
                    <a:pt x="37" y="12"/>
                  </a:lnTo>
                  <a:lnTo>
                    <a:pt x="39" y="9"/>
                  </a:lnTo>
                  <a:lnTo>
                    <a:pt x="42" y="6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62"/>
                  </a:lnTo>
                  <a:lnTo>
                    <a:pt x="10" y="98"/>
                  </a:lnTo>
                  <a:lnTo>
                    <a:pt x="10" y="103"/>
                  </a:lnTo>
                  <a:lnTo>
                    <a:pt x="11" y="105"/>
                  </a:lnTo>
                  <a:lnTo>
                    <a:pt x="11" y="107"/>
                  </a:lnTo>
                  <a:lnTo>
                    <a:pt x="9" y="110"/>
                  </a:lnTo>
                  <a:lnTo>
                    <a:pt x="6" y="111"/>
                  </a:lnTo>
                  <a:lnTo>
                    <a:pt x="16" y="115"/>
                  </a:lnTo>
                  <a:lnTo>
                    <a:pt x="25" y="118"/>
                  </a:lnTo>
                  <a:lnTo>
                    <a:pt x="30" y="118"/>
                  </a:lnTo>
                  <a:lnTo>
                    <a:pt x="34" y="117"/>
                  </a:lnTo>
                  <a:lnTo>
                    <a:pt x="38" y="116"/>
                  </a:lnTo>
                  <a:lnTo>
                    <a:pt x="42" y="114"/>
                  </a:lnTo>
                  <a:lnTo>
                    <a:pt x="44" y="112"/>
                  </a:lnTo>
                  <a:lnTo>
                    <a:pt x="45" y="110"/>
                  </a:lnTo>
                  <a:lnTo>
                    <a:pt x="45" y="107"/>
                  </a:lnTo>
                  <a:lnTo>
                    <a:pt x="44" y="104"/>
                  </a:lnTo>
                  <a:lnTo>
                    <a:pt x="43" y="99"/>
                  </a:lnTo>
                  <a:lnTo>
                    <a:pt x="41" y="92"/>
                  </a:lnTo>
                  <a:lnTo>
                    <a:pt x="40" y="85"/>
                  </a:lnTo>
                  <a:lnTo>
                    <a:pt x="34" y="43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9" name="Freeform 21"/>
            <p:cNvSpPr>
              <a:spLocks/>
            </p:cNvSpPr>
            <p:nvPr/>
          </p:nvSpPr>
          <p:spPr bwMode="auto">
            <a:xfrm>
              <a:off x="2029" y="2551"/>
              <a:ext cx="49" cy="123"/>
            </a:xfrm>
            <a:custGeom>
              <a:avLst/>
              <a:gdLst>
                <a:gd name="T0" fmla="*/ 35 w 49"/>
                <a:gd name="T1" fmla="*/ 45 h 123"/>
                <a:gd name="T2" fmla="*/ 34 w 49"/>
                <a:gd name="T3" fmla="*/ 37 h 123"/>
                <a:gd name="T4" fmla="*/ 32 w 49"/>
                <a:gd name="T5" fmla="*/ 29 h 123"/>
                <a:gd name="T6" fmla="*/ 34 w 49"/>
                <a:gd name="T7" fmla="*/ 22 h 123"/>
                <a:gd name="T8" fmla="*/ 35 w 49"/>
                <a:gd name="T9" fmla="*/ 17 h 123"/>
                <a:gd name="T10" fmla="*/ 37 w 49"/>
                <a:gd name="T11" fmla="*/ 13 h 123"/>
                <a:gd name="T12" fmla="*/ 40 w 49"/>
                <a:gd name="T13" fmla="*/ 9 h 123"/>
                <a:gd name="T14" fmla="*/ 43 w 49"/>
                <a:gd name="T15" fmla="*/ 6 h 123"/>
                <a:gd name="T16" fmla="*/ 48 w 49"/>
                <a:gd name="T17" fmla="*/ 3 h 123"/>
                <a:gd name="T18" fmla="*/ 43 w 49"/>
                <a:gd name="T19" fmla="*/ 1 h 123"/>
                <a:gd name="T20" fmla="*/ 39 w 49"/>
                <a:gd name="T21" fmla="*/ 0 h 123"/>
                <a:gd name="T22" fmla="*/ 32 w 49"/>
                <a:gd name="T23" fmla="*/ 0 h 123"/>
                <a:gd name="T24" fmla="*/ 27 w 49"/>
                <a:gd name="T25" fmla="*/ 0 h 123"/>
                <a:gd name="T26" fmla="*/ 22 w 49"/>
                <a:gd name="T27" fmla="*/ 1 h 123"/>
                <a:gd name="T28" fmla="*/ 17 w 49"/>
                <a:gd name="T29" fmla="*/ 3 h 123"/>
                <a:gd name="T30" fmla="*/ 13 w 49"/>
                <a:gd name="T31" fmla="*/ 4 h 123"/>
                <a:gd name="T32" fmla="*/ 7 w 49"/>
                <a:gd name="T33" fmla="*/ 6 h 123"/>
                <a:gd name="T34" fmla="*/ 4 w 49"/>
                <a:gd name="T35" fmla="*/ 8 h 123"/>
                <a:gd name="T36" fmla="*/ 1 w 49"/>
                <a:gd name="T37" fmla="*/ 11 h 123"/>
                <a:gd name="T38" fmla="*/ 0 w 49"/>
                <a:gd name="T39" fmla="*/ 15 h 123"/>
                <a:gd name="T40" fmla="*/ 0 w 49"/>
                <a:gd name="T41" fmla="*/ 19 h 123"/>
                <a:gd name="T42" fmla="*/ 0 w 49"/>
                <a:gd name="T43" fmla="*/ 22 h 123"/>
                <a:gd name="T44" fmla="*/ 4 w 49"/>
                <a:gd name="T45" fmla="*/ 63 h 123"/>
                <a:gd name="T46" fmla="*/ 9 w 49"/>
                <a:gd name="T47" fmla="*/ 99 h 123"/>
                <a:gd name="T48" fmla="*/ 11 w 49"/>
                <a:gd name="T49" fmla="*/ 103 h 123"/>
                <a:gd name="T50" fmla="*/ 10 w 49"/>
                <a:gd name="T51" fmla="*/ 106 h 123"/>
                <a:gd name="T52" fmla="*/ 9 w 49"/>
                <a:gd name="T53" fmla="*/ 108 h 123"/>
                <a:gd name="T54" fmla="*/ 7 w 49"/>
                <a:gd name="T55" fmla="*/ 111 h 123"/>
                <a:gd name="T56" fmla="*/ 4 w 49"/>
                <a:gd name="T57" fmla="*/ 114 h 123"/>
                <a:gd name="T58" fmla="*/ 14 w 49"/>
                <a:gd name="T59" fmla="*/ 119 h 123"/>
                <a:gd name="T60" fmla="*/ 24 w 49"/>
                <a:gd name="T61" fmla="*/ 122 h 123"/>
                <a:gd name="T62" fmla="*/ 31 w 49"/>
                <a:gd name="T63" fmla="*/ 121 h 123"/>
                <a:gd name="T64" fmla="*/ 35 w 49"/>
                <a:gd name="T65" fmla="*/ 121 h 123"/>
                <a:gd name="T66" fmla="*/ 39 w 49"/>
                <a:gd name="T67" fmla="*/ 118 h 123"/>
                <a:gd name="T68" fmla="*/ 43 w 49"/>
                <a:gd name="T69" fmla="*/ 116 h 123"/>
                <a:gd name="T70" fmla="*/ 45 w 49"/>
                <a:gd name="T71" fmla="*/ 112 h 123"/>
                <a:gd name="T72" fmla="*/ 45 w 49"/>
                <a:gd name="T73" fmla="*/ 109 h 123"/>
                <a:gd name="T74" fmla="*/ 45 w 49"/>
                <a:gd name="T75" fmla="*/ 105 h 123"/>
                <a:gd name="T76" fmla="*/ 45 w 49"/>
                <a:gd name="T77" fmla="*/ 100 h 123"/>
                <a:gd name="T78" fmla="*/ 44 w 49"/>
                <a:gd name="T79" fmla="*/ 94 h 123"/>
                <a:gd name="T80" fmla="*/ 42 w 49"/>
                <a:gd name="T81" fmla="*/ 86 h 123"/>
                <a:gd name="T82" fmla="*/ 35 w 49"/>
                <a:gd name="T83" fmla="*/ 45 h 1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123"/>
                <a:gd name="T128" fmla="*/ 49 w 49"/>
                <a:gd name="T129" fmla="*/ 123 h 1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123">
                  <a:moveTo>
                    <a:pt x="35" y="45"/>
                  </a:moveTo>
                  <a:lnTo>
                    <a:pt x="34" y="37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5" y="17"/>
                  </a:lnTo>
                  <a:lnTo>
                    <a:pt x="37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63"/>
                  </a:lnTo>
                  <a:lnTo>
                    <a:pt x="9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9" y="108"/>
                  </a:lnTo>
                  <a:lnTo>
                    <a:pt x="7" y="111"/>
                  </a:lnTo>
                  <a:lnTo>
                    <a:pt x="4" y="114"/>
                  </a:lnTo>
                  <a:lnTo>
                    <a:pt x="14" y="119"/>
                  </a:lnTo>
                  <a:lnTo>
                    <a:pt x="24" y="122"/>
                  </a:lnTo>
                  <a:lnTo>
                    <a:pt x="31" y="121"/>
                  </a:lnTo>
                  <a:lnTo>
                    <a:pt x="35" y="121"/>
                  </a:lnTo>
                  <a:lnTo>
                    <a:pt x="39" y="118"/>
                  </a:lnTo>
                  <a:lnTo>
                    <a:pt x="43" y="116"/>
                  </a:lnTo>
                  <a:lnTo>
                    <a:pt x="45" y="112"/>
                  </a:lnTo>
                  <a:lnTo>
                    <a:pt x="45" y="109"/>
                  </a:lnTo>
                  <a:lnTo>
                    <a:pt x="45" y="105"/>
                  </a:lnTo>
                  <a:lnTo>
                    <a:pt x="45" y="100"/>
                  </a:lnTo>
                  <a:lnTo>
                    <a:pt x="44" y="94"/>
                  </a:lnTo>
                  <a:lnTo>
                    <a:pt x="42" y="86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0" name="Freeform 22"/>
            <p:cNvSpPr>
              <a:spLocks/>
            </p:cNvSpPr>
            <p:nvPr/>
          </p:nvSpPr>
          <p:spPr bwMode="auto">
            <a:xfrm>
              <a:off x="1880" y="2622"/>
              <a:ext cx="51" cy="121"/>
            </a:xfrm>
            <a:custGeom>
              <a:avLst/>
              <a:gdLst>
                <a:gd name="T0" fmla="*/ 35 w 51"/>
                <a:gd name="T1" fmla="*/ 44 h 121"/>
                <a:gd name="T2" fmla="*/ 34 w 51"/>
                <a:gd name="T3" fmla="*/ 38 h 121"/>
                <a:gd name="T4" fmla="*/ 35 w 51"/>
                <a:gd name="T5" fmla="*/ 30 h 121"/>
                <a:gd name="T6" fmla="*/ 35 w 51"/>
                <a:gd name="T7" fmla="*/ 22 h 121"/>
                <a:gd name="T8" fmla="*/ 36 w 51"/>
                <a:gd name="T9" fmla="*/ 17 h 121"/>
                <a:gd name="T10" fmla="*/ 38 w 51"/>
                <a:gd name="T11" fmla="*/ 13 h 121"/>
                <a:gd name="T12" fmla="*/ 40 w 51"/>
                <a:gd name="T13" fmla="*/ 9 h 121"/>
                <a:gd name="T14" fmla="*/ 43 w 51"/>
                <a:gd name="T15" fmla="*/ 6 h 121"/>
                <a:gd name="T16" fmla="*/ 50 w 51"/>
                <a:gd name="T17" fmla="*/ 3 h 121"/>
                <a:gd name="T18" fmla="*/ 45 w 51"/>
                <a:gd name="T19" fmla="*/ 1 h 121"/>
                <a:gd name="T20" fmla="*/ 40 w 51"/>
                <a:gd name="T21" fmla="*/ 0 h 121"/>
                <a:gd name="T22" fmla="*/ 33 w 51"/>
                <a:gd name="T23" fmla="*/ 0 h 121"/>
                <a:gd name="T24" fmla="*/ 27 w 51"/>
                <a:gd name="T25" fmla="*/ 0 h 121"/>
                <a:gd name="T26" fmla="*/ 22 w 51"/>
                <a:gd name="T27" fmla="*/ 2 h 121"/>
                <a:gd name="T28" fmla="*/ 17 w 51"/>
                <a:gd name="T29" fmla="*/ 3 h 121"/>
                <a:gd name="T30" fmla="*/ 12 w 51"/>
                <a:gd name="T31" fmla="*/ 4 h 121"/>
                <a:gd name="T32" fmla="*/ 7 w 51"/>
                <a:gd name="T33" fmla="*/ 7 h 121"/>
                <a:gd name="T34" fmla="*/ 3 w 51"/>
                <a:gd name="T35" fmla="*/ 8 h 121"/>
                <a:gd name="T36" fmla="*/ 2 w 51"/>
                <a:gd name="T37" fmla="*/ 12 h 121"/>
                <a:gd name="T38" fmla="*/ 1 w 51"/>
                <a:gd name="T39" fmla="*/ 15 h 121"/>
                <a:gd name="T40" fmla="*/ 0 w 51"/>
                <a:gd name="T41" fmla="*/ 18 h 121"/>
                <a:gd name="T42" fmla="*/ 1 w 51"/>
                <a:gd name="T43" fmla="*/ 23 h 121"/>
                <a:gd name="T44" fmla="*/ 3 w 51"/>
                <a:gd name="T45" fmla="*/ 64 h 121"/>
                <a:gd name="T46" fmla="*/ 10 w 51"/>
                <a:gd name="T47" fmla="*/ 99 h 121"/>
                <a:gd name="T48" fmla="*/ 10 w 51"/>
                <a:gd name="T49" fmla="*/ 104 h 121"/>
                <a:gd name="T50" fmla="*/ 11 w 51"/>
                <a:gd name="T51" fmla="*/ 106 h 121"/>
                <a:gd name="T52" fmla="*/ 11 w 51"/>
                <a:gd name="T53" fmla="*/ 109 h 121"/>
                <a:gd name="T54" fmla="*/ 9 w 51"/>
                <a:gd name="T55" fmla="*/ 112 h 121"/>
                <a:gd name="T56" fmla="*/ 6 w 51"/>
                <a:gd name="T57" fmla="*/ 113 h 121"/>
                <a:gd name="T58" fmla="*/ 17 w 51"/>
                <a:gd name="T59" fmla="*/ 117 h 121"/>
                <a:gd name="T60" fmla="*/ 26 w 51"/>
                <a:gd name="T61" fmla="*/ 120 h 121"/>
                <a:gd name="T62" fmla="*/ 31 w 51"/>
                <a:gd name="T63" fmla="*/ 120 h 121"/>
                <a:gd name="T64" fmla="*/ 35 w 51"/>
                <a:gd name="T65" fmla="*/ 119 h 121"/>
                <a:gd name="T66" fmla="*/ 39 w 51"/>
                <a:gd name="T67" fmla="*/ 118 h 121"/>
                <a:gd name="T68" fmla="*/ 43 w 51"/>
                <a:gd name="T69" fmla="*/ 116 h 121"/>
                <a:gd name="T70" fmla="*/ 45 w 51"/>
                <a:gd name="T71" fmla="*/ 114 h 121"/>
                <a:gd name="T72" fmla="*/ 46 w 51"/>
                <a:gd name="T73" fmla="*/ 112 h 121"/>
                <a:gd name="T74" fmla="*/ 46 w 51"/>
                <a:gd name="T75" fmla="*/ 109 h 121"/>
                <a:gd name="T76" fmla="*/ 45 w 51"/>
                <a:gd name="T77" fmla="*/ 106 h 121"/>
                <a:gd name="T78" fmla="*/ 44 w 51"/>
                <a:gd name="T79" fmla="*/ 101 h 121"/>
                <a:gd name="T80" fmla="*/ 42 w 51"/>
                <a:gd name="T81" fmla="*/ 94 h 121"/>
                <a:gd name="T82" fmla="*/ 41 w 51"/>
                <a:gd name="T83" fmla="*/ 86 h 121"/>
                <a:gd name="T84" fmla="*/ 35 w 51"/>
                <a:gd name="T85" fmla="*/ 44 h 1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1"/>
                <a:gd name="T130" fmla="*/ 0 h 121"/>
                <a:gd name="T131" fmla="*/ 51 w 51"/>
                <a:gd name="T132" fmla="*/ 121 h 1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1" h="121">
                  <a:moveTo>
                    <a:pt x="35" y="44"/>
                  </a:moveTo>
                  <a:lnTo>
                    <a:pt x="34" y="38"/>
                  </a:lnTo>
                  <a:lnTo>
                    <a:pt x="35" y="30"/>
                  </a:lnTo>
                  <a:lnTo>
                    <a:pt x="35" y="22"/>
                  </a:lnTo>
                  <a:lnTo>
                    <a:pt x="36" y="17"/>
                  </a:lnTo>
                  <a:lnTo>
                    <a:pt x="38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50" y="3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64"/>
                  </a:lnTo>
                  <a:lnTo>
                    <a:pt x="10" y="99"/>
                  </a:lnTo>
                  <a:lnTo>
                    <a:pt x="10" y="104"/>
                  </a:lnTo>
                  <a:lnTo>
                    <a:pt x="11" y="106"/>
                  </a:lnTo>
                  <a:lnTo>
                    <a:pt x="11" y="109"/>
                  </a:lnTo>
                  <a:lnTo>
                    <a:pt x="9" y="112"/>
                  </a:lnTo>
                  <a:lnTo>
                    <a:pt x="6" y="113"/>
                  </a:lnTo>
                  <a:lnTo>
                    <a:pt x="17" y="117"/>
                  </a:lnTo>
                  <a:lnTo>
                    <a:pt x="26" y="120"/>
                  </a:lnTo>
                  <a:lnTo>
                    <a:pt x="31" y="120"/>
                  </a:lnTo>
                  <a:lnTo>
                    <a:pt x="35" y="119"/>
                  </a:lnTo>
                  <a:lnTo>
                    <a:pt x="39" y="118"/>
                  </a:lnTo>
                  <a:lnTo>
                    <a:pt x="43" y="116"/>
                  </a:lnTo>
                  <a:lnTo>
                    <a:pt x="45" y="114"/>
                  </a:lnTo>
                  <a:lnTo>
                    <a:pt x="46" y="112"/>
                  </a:lnTo>
                  <a:lnTo>
                    <a:pt x="46" y="109"/>
                  </a:lnTo>
                  <a:lnTo>
                    <a:pt x="45" y="106"/>
                  </a:lnTo>
                  <a:lnTo>
                    <a:pt x="44" y="101"/>
                  </a:lnTo>
                  <a:lnTo>
                    <a:pt x="42" y="94"/>
                  </a:lnTo>
                  <a:lnTo>
                    <a:pt x="41" y="86"/>
                  </a:lnTo>
                  <a:lnTo>
                    <a:pt x="35" y="4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1" name="Freeform 23"/>
            <p:cNvSpPr>
              <a:spLocks/>
            </p:cNvSpPr>
            <p:nvPr/>
          </p:nvSpPr>
          <p:spPr bwMode="auto">
            <a:xfrm>
              <a:off x="2328" y="2404"/>
              <a:ext cx="49" cy="121"/>
            </a:xfrm>
            <a:custGeom>
              <a:avLst/>
              <a:gdLst>
                <a:gd name="T0" fmla="*/ 35 w 49"/>
                <a:gd name="T1" fmla="*/ 45 h 121"/>
                <a:gd name="T2" fmla="*/ 34 w 49"/>
                <a:gd name="T3" fmla="*/ 37 h 121"/>
                <a:gd name="T4" fmla="*/ 32 w 49"/>
                <a:gd name="T5" fmla="*/ 29 h 121"/>
                <a:gd name="T6" fmla="*/ 34 w 49"/>
                <a:gd name="T7" fmla="*/ 22 h 121"/>
                <a:gd name="T8" fmla="*/ 35 w 49"/>
                <a:gd name="T9" fmla="*/ 17 h 121"/>
                <a:gd name="T10" fmla="*/ 37 w 49"/>
                <a:gd name="T11" fmla="*/ 13 h 121"/>
                <a:gd name="T12" fmla="*/ 40 w 49"/>
                <a:gd name="T13" fmla="*/ 9 h 121"/>
                <a:gd name="T14" fmla="*/ 43 w 49"/>
                <a:gd name="T15" fmla="*/ 5 h 121"/>
                <a:gd name="T16" fmla="*/ 48 w 49"/>
                <a:gd name="T17" fmla="*/ 3 h 121"/>
                <a:gd name="T18" fmla="*/ 43 w 49"/>
                <a:gd name="T19" fmla="*/ 1 h 121"/>
                <a:gd name="T20" fmla="*/ 39 w 49"/>
                <a:gd name="T21" fmla="*/ 0 h 121"/>
                <a:gd name="T22" fmla="*/ 32 w 49"/>
                <a:gd name="T23" fmla="*/ 0 h 121"/>
                <a:gd name="T24" fmla="*/ 27 w 49"/>
                <a:gd name="T25" fmla="*/ 0 h 121"/>
                <a:gd name="T26" fmla="*/ 22 w 49"/>
                <a:gd name="T27" fmla="*/ 1 h 121"/>
                <a:gd name="T28" fmla="*/ 17 w 49"/>
                <a:gd name="T29" fmla="*/ 3 h 121"/>
                <a:gd name="T30" fmla="*/ 13 w 49"/>
                <a:gd name="T31" fmla="*/ 4 h 121"/>
                <a:gd name="T32" fmla="*/ 7 w 49"/>
                <a:gd name="T33" fmla="*/ 6 h 121"/>
                <a:gd name="T34" fmla="*/ 4 w 49"/>
                <a:gd name="T35" fmla="*/ 8 h 121"/>
                <a:gd name="T36" fmla="*/ 1 w 49"/>
                <a:gd name="T37" fmla="*/ 11 h 121"/>
                <a:gd name="T38" fmla="*/ 0 w 49"/>
                <a:gd name="T39" fmla="*/ 15 h 121"/>
                <a:gd name="T40" fmla="*/ 0 w 49"/>
                <a:gd name="T41" fmla="*/ 18 h 121"/>
                <a:gd name="T42" fmla="*/ 0 w 49"/>
                <a:gd name="T43" fmla="*/ 22 h 121"/>
                <a:gd name="T44" fmla="*/ 4 w 49"/>
                <a:gd name="T45" fmla="*/ 62 h 121"/>
                <a:gd name="T46" fmla="*/ 9 w 49"/>
                <a:gd name="T47" fmla="*/ 97 h 121"/>
                <a:gd name="T48" fmla="*/ 11 w 49"/>
                <a:gd name="T49" fmla="*/ 102 h 121"/>
                <a:gd name="T50" fmla="*/ 10 w 49"/>
                <a:gd name="T51" fmla="*/ 104 h 121"/>
                <a:gd name="T52" fmla="*/ 9 w 49"/>
                <a:gd name="T53" fmla="*/ 106 h 121"/>
                <a:gd name="T54" fmla="*/ 7 w 49"/>
                <a:gd name="T55" fmla="*/ 109 h 121"/>
                <a:gd name="T56" fmla="*/ 4 w 49"/>
                <a:gd name="T57" fmla="*/ 112 h 121"/>
                <a:gd name="T58" fmla="*/ 14 w 49"/>
                <a:gd name="T59" fmla="*/ 117 h 121"/>
                <a:gd name="T60" fmla="*/ 24 w 49"/>
                <a:gd name="T61" fmla="*/ 120 h 121"/>
                <a:gd name="T62" fmla="*/ 31 w 49"/>
                <a:gd name="T63" fmla="*/ 119 h 121"/>
                <a:gd name="T64" fmla="*/ 35 w 49"/>
                <a:gd name="T65" fmla="*/ 119 h 121"/>
                <a:gd name="T66" fmla="*/ 39 w 49"/>
                <a:gd name="T67" fmla="*/ 116 h 121"/>
                <a:gd name="T68" fmla="*/ 43 w 49"/>
                <a:gd name="T69" fmla="*/ 114 h 121"/>
                <a:gd name="T70" fmla="*/ 45 w 49"/>
                <a:gd name="T71" fmla="*/ 110 h 121"/>
                <a:gd name="T72" fmla="*/ 45 w 49"/>
                <a:gd name="T73" fmla="*/ 107 h 121"/>
                <a:gd name="T74" fmla="*/ 45 w 49"/>
                <a:gd name="T75" fmla="*/ 103 h 121"/>
                <a:gd name="T76" fmla="*/ 45 w 49"/>
                <a:gd name="T77" fmla="*/ 99 h 121"/>
                <a:gd name="T78" fmla="*/ 44 w 49"/>
                <a:gd name="T79" fmla="*/ 93 h 121"/>
                <a:gd name="T80" fmla="*/ 42 w 49"/>
                <a:gd name="T81" fmla="*/ 84 h 121"/>
                <a:gd name="T82" fmla="*/ 35 w 49"/>
                <a:gd name="T83" fmla="*/ 45 h 1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121"/>
                <a:gd name="T128" fmla="*/ 49 w 49"/>
                <a:gd name="T129" fmla="*/ 121 h 1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121">
                  <a:moveTo>
                    <a:pt x="35" y="45"/>
                  </a:moveTo>
                  <a:lnTo>
                    <a:pt x="34" y="37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5" y="17"/>
                  </a:lnTo>
                  <a:lnTo>
                    <a:pt x="37" y="13"/>
                  </a:lnTo>
                  <a:lnTo>
                    <a:pt x="40" y="9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62"/>
                  </a:lnTo>
                  <a:lnTo>
                    <a:pt x="9" y="97"/>
                  </a:lnTo>
                  <a:lnTo>
                    <a:pt x="11" y="102"/>
                  </a:lnTo>
                  <a:lnTo>
                    <a:pt x="10" y="104"/>
                  </a:lnTo>
                  <a:lnTo>
                    <a:pt x="9" y="106"/>
                  </a:lnTo>
                  <a:lnTo>
                    <a:pt x="7" y="109"/>
                  </a:lnTo>
                  <a:lnTo>
                    <a:pt x="4" y="112"/>
                  </a:lnTo>
                  <a:lnTo>
                    <a:pt x="14" y="117"/>
                  </a:lnTo>
                  <a:lnTo>
                    <a:pt x="24" y="120"/>
                  </a:lnTo>
                  <a:lnTo>
                    <a:pt x="31" y="119"/>
                  </a:lnTo>
                  <a:lnTo>
                    <a:pt x="35" y="119"/>
                  </a:lnTo>
                  <a:lnTo>
                    <a:pt x="39" y="116"/>
                  </a:lnTo>
                  <a:lnTo>
                    <a:pt x="43" y="114"/>
                  </a:lnTo>
                  <a:lnTo>
                    <a:pt x="45" y="110"/>
                  </a:lnTo>
                  <a:lnTo>
                    <a:pt x="45" y="107"/>
                  </a:lnTo>
                  <a:lnTo>
                    <a:pt x="45" y="103"/>
                  </a:lnTo>
                  <a:lnTo>
                    <a:pt x="45" y="99"/>
                  </a:lnTo>
                  <a:lnTo>
                    <a:pt x="44" y="93"/>
                  </a:lnTo>
                  <a:lnTo>
                    <a:pt x="42" y="84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2" name="Freeform 24"/>
            <p:cNvSpPr>
              <a:spLocks/>
            </p:cNvSpPr>
            <p:nvPr/>
          </p:nvSpPr>
          <p:spPr bwMode="auto">
            <a:xfrm>
              <a:off x="2183" y="2478"/>
              <a:ext cx="48" cy="121"/>
            </a:xfrm>
            <a:custGeom>
              <a:avLst/>
              <a:gdLst>
                <a:gd name="T0" fmla="*/ 33 w 48"/>
                <a:gd name="T1" fmla="*/ 44 h 121"/>
                <a:gd name="T2" fmla="*/ 32 w 48"/>
                <a:gd name="T3" fmla="*/ 38 h 121"/>
                <a:gd name="T4" fmla="*/ 32 w 48"/>
                <a:gd name="T5" fmla="*/ 30 h 121"/>
                <a:gd name="T6" fmla="*/ 32 w 48"/>
                <a:gd name="T7" fmla="*/ 22 h 121"/>
                <a:gd name="T8" fmla="*/ 33 w 48"/>
                <a:gd name="T9" fmla="*/ 17 h 121"/>
                <a:gd name="T10" fmla="*/ 36 w 48"/>
                <a:gd name="T11" fmla="*/ 13 h 121"/>
                <a:gd name="T12" fmla="*/ 38 w 48"/>
                <a:gd name="T13" fmla="*/ 9 h 121"/>
                <a:gd name="T14" fmla="*/ 41 w 48"/>
                <a:gd name="T15" fmla="*/ 6 h 121"/>
                <a:gd name="T16" fmla="*/ 47 w 48"/>
                <a:gd name="T17" fmla="*/ 3 h 121"/>
                <a:gd name="T18" fmla="*/ 42 w 48"/>
                <a:gd name="T19" fmla="*/ 1 h 121"/>
                <a:gd name="T20" fmla="*/ 37 w 48"/>
                <a:gd name="T21" fmla="*/ 0 h 121"/>
                <a:gd name="T22" fmla="*/ 31 w 48"/>
                <a:gd name="T23" fmla="*/ 0 h 121"/>
                <a:gd name="T24" fmla="*/ 25 w 48"/>
                <a:gd name="T25" fmla="*/ 0 h 121"/>
                <a:gd name="T26" fmla="*/ 20 w 48"/>
                <a:gd name="T27" fmla="*/ 2 h 121"/>
                <a:gd name="T28" fmla="*/ 16 w 48"/>
                <a:gd name="T29" fmla="*/ 3 h 121"/>
                <a:gd name="T30" fmla="*/ 11 w 48"/>
                <a:gd name="T31" fmla="*/ 4 h 121"/>
                <a:gd name="T32" fmla="*/ 7 w 48"/>
                <a:gd name="T33" fmla="*/ 7 h 121"/>
                <a:gd name="T34" fmla="*/ 2 w 48"/>
                <a:gd name="T35" fmla="*/ 8 h 121"/>
                <a:gd name="T36" fmla="*/ 1 w 48"/>
                <a:gd name="T37" fmla="*/ 12 h 121"/>
                <a:gd name="T38" fmla="*/ 0 w 48"/>
                <a:gd name="T39" fmla="*/ 15 h 121"/>
                <a:gd name="T40" fmla="*/ 0 w 48"/>
                <a:gd name="T41" fmla="*/ 18 h 121"/>
                <a:gd name="T42" fmla="*/ 0 w 48"/>
                <a:gd name="T43" fmla="*/ 23 h 121"/>
                <a:gd name="T44" fmla="*/ 3 w 48"/>
                <a:gd name="T45" fmla="*/ 64 h 121"/>
                <a:gd name="T46" fmla="*/ 10 w 48"/>
                <a:gd name="T47" fmla="*/ 99 h 121"/>
                <a:gd name="T48" fmla="*/ 9 w 48"/>
                <a:gd name="T49" fmla="*/ 104 h 121"/>
                <a:gd name="T50" fmla="*/ 10 w 48"/>
                <a:gd name="T51" fmla="*/ 106 h 121"/>
                <a:gd name="T52" fmla="*/ 10 w 48"/>
                <a:gd name="T53" fmla="*/ 109 h 121"/>
                <a:gd name="T54" fmla="*/ 8 w 48"/>
                <a:gd name="T55" fmla="*/ 112 h 121"/>
                <a:gd name="T56" fmla="*/ 5 w 48"/>
                <a:gd name="T57" fmla="*/ 113 h 121"/>
                <a:gd name="T58" fmla="*/ 15 w 48"/>
                <a:gd name="T59" fmla="*/ 117 h 121"/>
                <a:gd name="T60" fmla="*/ 24 w 48"/>
                <a:gd name="T61" fmla="*/ 120 h 121"/>
                <a:gd name="T62" fmla="*/ 29 w 48"/>
                <a:gd name="T63" fmla="*/ 120 h 121"/>
                <a:gd name="T64" fmla="*/ 33 w 48"/>
                <a:gd name="T65" fmla="*/ 119 h 121"/>
                <a:gd name="T66" fmla="*/ 36 w 48"/>
                <a:gd name="T67" fmla="*/ 118 h 121"/>
                <a:gd name="T68" fmla="*/ 40 w 48"/>
                <a:gd name="T69" fmla="*/ 116 h 121"/>
                <a:gd name="T70" fmla="*/ 43 w 48"/>
                <a:gd name="T71" fmla="*/ 114 h 121"/>
                <a:gd name="T72" fmla="*/ 43 w 48"/>
                <a:gd name="T73" fmla="*/ 112 h 121"/>
                <a:gd name="T74" fmla="*/ 43 w 48"/>
                <a:gd name="T75" fmla="*/ 109 h 121"/>
                <a:gd name="T76" fmla="*/ 43 w 48"/>
                <a:gd name="T77" fmla="*/ 106 h 121"/>
                <a:gd name="T78" fmla="*/ 42 w 48"/>
                <a:gd name="T79" fmla="*/ 101 h 121"/>
                <a:gd name="T80" fmla="*/ 40 w 48"/>
                <a:gd name="T81" fmla="*/ 94 h 121"/>
                <a:gd name="T82" fmla="*/ 38 w 48"/>
                <a:gd name="T83" fmla="*/ 86 h 121"/>
                <a:gd name="T84" fmla="*/ 33 w 48"/>
                <a:gd name="T85" fmla="*/ 44 h 1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"/>
                <a:gd name="T130" fmla="*/ 0 h 121"/>
                <a:gd name="T131" fmla="*/ 48 w 48"/>
                <a:gd name="T132" fmla="*/ 121 h 1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" h="121">
                  <a:moveTo>
                    <a:pt x="33" y="44"/>
                  </a:moveTo>
                  <a:lnTo>
                    <a:pt x="32" y="38"/>
                  </a:lnTo>
                  <a:lnTo>
                    <a:pt x="32" y="30"/>
                  </a:lnTo>
                  <a:lnTo>
                    <a:pt x="32" y="22"/>
                  </a:lnTo>
                  <a:lnTo>
                    <a:pt x="33" y="17"/>
                  </a:lnTo>
                  <a:lnTo>
                    <a:pt x="36" y="13"/>
                  </a:lnTo>
                  <a:lnTo>
                    <a:pt x="38" y="9"/>
                  </a:lnTo>
                  <a:lnTo>
                    <a:pt x="41" y="6"/>
                  </a:lnTo>
                  <a:lnTo>
                    <a:pt x="47" y="3"/>
                  </a:lnTo>
                  <a:lnTo>
                    <a:pt x="42" y="1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0" y="2"/>
                  </a:lnTo>
                  <a:lnTo>
                    <a:pt x="16" y="3"/>
                  </a:lnTo>
                  <a:lnTo>
                    <a:pt x="11" y="4"/>
                  </a:lnTo>
                  <a:lnTo>
                    <a:pt x="7" y="7"/>
                  </a:lnTo>
                  <a:lnTo>
                    <a:pt x="2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64"/>
                  </a:lnTo>
                  <a:lnTo>
                    <a:pt x="10" y="99"/>
                  </a:lnTo>
                  <a:lnTo>
                    <a:pt x="9" y="104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8" y="112"/>
                  </a:lnTo>
                  <a:lnTo>
                    <a:pt x="5" y="113"/>
                  </a:lnTo>
                  <a:lnTo>
                    <a:pt x="15" y="117"/>
                  </a:lnTo>
                  <a:lnTo>
                    <a:pt x="24" y="120"/>
                  </a:lnTo>
                  <a:lnTo>
                    <a:pt x="29" y="120"/>
                  </a:lnTo>
                  <a:lnTo>
                    <a:pt x="33" y="119"/>
                  </a:lnTo>
                  <a:lnTo>
                    <a:pt x="36" y="118"/>
                  </a:lnTo>
                  <a:lnTo>
                    <a:pt x="40" y="116"/>
                  </a:lnTo>
                  <a:lnTo>
                    <a:pt x="43" y="114"/>
                  </a:lnTo>
                  <a:lnTo>
                    <a:pt x="43" y="112"/>
                  </a:lnTo>
                  <a:lnTo>
                    <a:pt x="43" y="109"/>
                  </a:lnTo>
                  <a:lnTo>
                    <a:pt x="43" y="106"/>
                  </a:lnTo>
                  <a:lnTo>
                    <a:pt x="42" y="101"/>
                  </a:lnTo>
                  <a:lnTo>
                    <a:pt x="40" y="94"/>
                  </a:lnTo>
                  <a:lnTo>
                    <a:pt x="38" y="86"/>
                  </a:lnTo>
                  <a:lnTo>
                    <a:pt x="33" y="4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3" name="Freeform 25"/>
            <p:cNvSpPr>
              <a:spLocks/>
            </p:cNvSpPr>
            <p:nvPr/>
          </p:nvSpPr>
          <p:spPr bwMode="auto">
            <a:xfrm>
              <a:off x="2628" y="2256"/>
              <a:ext cx="49" cy="121"/>
            </a:xfrm>
            <a:custGeom>
              <a:avLst/>
              <a:gdLst>
                <a:gd name="T0" fmla="*/ 35 w 49"/>
                <a:gd name="T1" fmla="*/ 45 h 121"/>
                <a:gd name="T2" fmla="*/ 34 w 49"/>
                <a:gd name="T3" fmla="*/ 37 h 121"/>
                <a:gd name="T4" fmla="*/ 32 w 49"/>
                <a:gd name="T5" fmla="*/ 29 h 121"/>
                <a:gd name="T6" fmla="*/ 34 w 49"/>
                <a:gd name="T7" fmla="*/ 22 h 121"/>
                <a:gd name="T8" fmla="*/ 35 w 49"/>
                <a:gd name="T9" fmla="*/ 17 h 121"/>
                <a:gd name="T10" fmla="*/ 37 w 49"/>
                <a:gd name="T11" fmla="*/ 13 h 121"/>
                <a:gd name="T12" fmla="*/ 40 w 49"/>
                <a:gd name="T13" fmla="*/ 9 h 121"/>
                <a:gd name="T14" fmla="*/ 43 w 49"/>
                <a:gd name="T15" fmla="*/ 5 h 121"/>
                <a:gd name="T16" fmla="*/ 48 w 49"/>
                <a:gd name="T17" fmla="*/ 3 h 121"/>
                <a:gd name="T18" fmla="*/ 43 w 49"/>
                <a:gd name="T19" fmla="*/ 1 h 121"/>
                <a:gd name="T20" fmla="*/ 39 w 49"/>
                <a:gd name="T21" fmla="*/ 0 h 121"/>
                <a:gd name="T22" fmla="*/ 32 w 49"/>
                <a:gd name="T23" fmla="*/ 0 h 121"/>
                <a:gd name="T24" fmla="*/ 27 w 49"/>
                <a:gd name="T25" fmla="*/ 0 h 121"/>
                <a:gd name="T26" fmla="*/ 22 w 49"/>
                <a:gd name="T27" fmla="*/ 1 h 121"/>
                <a:gd name="T28" fmla="*/ 17 w 49"/>
                <a:gd name="T29" fmla="*/ 3 h 121"/>
                <a:gd name="T30" fmla="*/ 13 w 49"/>
                <a:gd name="T31" fmla="*/ 4 h 121"/>
                <a:gd name="T32" fmla="*/ 7 w 49"/>
                <a:gd name="T33" fmla="*/ 6 h 121"/>
                <a:gd name="T34" fmla="*/ 4 w 49"/>
                <a:gd name="T35" fmla="*/ 8 h 121"/>
                <a:gd name="T36" fmla="*/ 1 w 49"/>
                <a:gd name="T37" fmla="*/ 11 h 121"/>
                <a:gd name="T38" fmla="*/ 0 w 49"/>
                <a:gd name="T39" fmla="*/ 15 h 121"/>
                <a:gd name="T40" fmla="*/ 0 w 49"/>
                <a:gd name="T41" fmla="*/ 18 h 121"/>
                <a:gd name="T42" fmla="*/ 0 w 49"/>
                <a:gd name="T43" fmla="*/ 22 h 121"/>
                <a:gd name="T44" fmla="*/ 4 w 49"/>
                <a:gd name="T45" fmla="*/ 62 h 121"/>
                <a:gd name="T46" fmla="*/ 9 w 49"/>
                <a:gd name="T47" fmla="*/ 97 h 121"/>
                <a:gd name="T48" fmla="*/ 11 w 49"/>
                <a:gd name="T49" fmla="*/ 102 h 121"/>
                <a:gd name="T50" fmla="*/ 10 w 49"/>
                <a:gd name="T51" fmla="*/ 104 h 121"/>
                <a:gd name="T52" fmla="*/ 9 w 49"/>
                <a:gd name="T53" fmla="*/ 106 h 121"/>
                <a:gd name="T54" fmla="*/ 7 w 49"/>
                <a:gd name="T55" fmla="*/ 109 h 121"/>
                <a:gd name="T56" fmla="*/ 4 w 49"/>
                <a:gd name="T57" fmla="*/ 112 h 121"/>
                <a:gd name="T58" fmla="*/ 14 w 49"/>
                <a:gd name="T59" fmla="*/ 117 h 121"/>
                <a:gd name="T60" fmla="*/ 24 w 49"/>
                <a:gd name="T61" fmla="*/ 120 h 121"/>
                <a:gd name="T62" fmla="*/ 31 w 49"/>
                <a:gd name="T63" fmla="*/ 119 h 121"/>
                <a:gd name="T64" fmla="*/ 35 w 49"/>
                <a:gd name="T65" fmla="*/ 119 h 121"/>
                <a:gd name="T66" fmla="*/ 39 w 49"/>
                <a:gd name="T67" fmla="*/ 116 h 121"/>
                <a:gd name="T68" fmla="*/ 43 w 49"/>
                <a:gd name="T69" fmla="*/ 114 h 121"/>
                <a:gd name="T70" fmla="*/ 45 w 49"/>
                <a:gd name="T71" fmla="*/ 110 h 121"/>
                <a:gd name="T72" fmla="*/ 45 w 49"/>
                <a:gd name="T73" fmla="*/ 107 h 121"/>
                <a:gd name="T74" fmla="*/ 45 w 49"/>
                <a:gd name="T75" fmla="*/ 103 h 121"/>
                <a:gd name="T76" fmla="*/ 45 w 49"/>
                <a:gd name="T77" fmla="*/ 99 h 121"/>
                <a:gd name="T78" fmla="*/ 44 w 49"/>
                <a:gd name="T79" fmla="*/ 93 h 121"/>
                <a:gd name="T80" fmla="*/ 42 w 49"/>
                <a:gd name="T81" fmla="*/ 84 h 121"/>
                <a:gd name="T82" fmla="*/ 35 w 49"/>
                <a:gd name="T83" fmla="*/ 45 h 1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121"/>
                <a:gd name="T128" fmla="*/ 49 w 49"/>
                <a:gd name="T129" fmla="*/ 121 h 1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121">
                  <a:moveTo>
                    <a:pt x="35" y="45"/>
                  </a:moveTo>
                  <a:lnTo>
                    <a:pt x="34" y="37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5" y="17"/>
                  </a:lnTo>
                  <a:lnTo>
                    <a:pt x="37" y="13"/>
                  </a:lnTo>
                  <a:lnTo>
                    <a:pt x="40" y="9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62"/>
                  </a:lnTo>
                  <a:lnTo>
                    <a:pt x="9" y="97"/>
                  </a:lnTo>
                  <a:lnTo>
                    <a:pt x="11" y="102"/>
                  </a:lnTo>
                  <a:lnTo>
                    <a:pt x="10" y="104"/>
                  </a:lnTo>
                  <a:lnTo>
                    <a:pt x="9" y="106"/>
                  </a:lnTo>
                  <a:lnTo>
                    <a:pt x="7" y="109"/>
                  </a:lnTo>
                  <a:lnTo>
                    <a:pt x="4" y="112"/>
                  </a:lnTo>
                  <a:lnTo>
                    <a:pt x="14" y="117"/>
                  </a:lnTo>
                  <a:lnTo>
                    <a:pt x="24" y="120"/>
                  </a:lnTo>
                  <a:lnTo>
                    <a:pt x="31" y="119"/>
                  </a:lnTo>
                  <a:lnTo>
                    <a:pt x="35" y="119"/>
                  </a:lnTo>
                  <a:lnTo>
                    <a:pt x="39" y="116"/>
                  </a:lnTo>
                  <a:lnTo>
                    <a:pt x="43" y="114"/>
                  </a:lnTo>
                  <a:lnTo>
                    <a:pt x="45" y="110"/>
                  </a:lnTo>
                  <a:lnTo>
                    <a:pt x="45" y="107"/>
                  </a:lnTo>
                  <a:lnTo>
                    <a:pt x="45" y="103"/>
                  </a:lnTo>
                  <a:lnTo>
                    <a:pt x="45" y="99"/>
                  </a:lnTo>
                  <a:lnTo>
                    <a:pt x="44" y="93"/>
                  </a:lnTo>
                  <a:lnTo>
                    <a:pt x="42" y="84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4" name="Freeform 26"/>
            <p:cNvSpPr>
              <a:spLocks/>
            </p:cNvSpPr>
            <p:nvPr/>
          </p:nvSpPr>
          <p:spPr bwMode="auto">
            <a:xfrm>
              <a:off x="2480" y="2329"/>
              <a:ext cx="51" cy="121"/>
            </a:xfrm>
            <a:custGeom>
              <a:avLst/>
              <a:gdLst>
                <a:gd name="T0" fmla="*/ 35 w 51"/>
                <a:gd name="T1" fmla="*/ 44 h 121"/>
                <a:gd name="T2" fmla="*/ 34 w 51"/>
                <a:gd name="T3" fmla="*/ 38 h 121"/>
                <a:gd name="T4" fmla="*/ 35 w 51"/>
                <a:gd name="T5" fmla="*/ 30 h 121"/>
                <a:gd name="T6" fmla="*/ 35 w 51"/>
                <a:gd name="T7" fmla="*/ 22 h 121"/>
                <a:gd name="T8" fmla="*/ 36 w 51"/>
                <a:gd name="T9" fmla="*/ 17 h 121"/>
                <a:gd name="T10" fmla="*/ 38 w 51"/>
                <a:gd name="T11" fmla="*/ 13 h 121"/>
                <a:gd name="T12" fmla="*/ 40 w 51"/>
                <a:gd name="T13" fmla="*/ 9 h 121"/>
                <a:gd name="T14" fmla="*/ 43 w 51"/>
                <a:gd name="T15" fmla="*/ 6 h 121"/>
                <a:gd name="T16" fmla="*/ 50 w 51"/>
                <a:gd name="T17" fmla="*/ 3 h 121"/>
                <a:gd name="T18" fmla="*/ 45 w 51"/>
                <a:gd name="T19" fmla="*/ 1 h 121"/>
                <a:gd name="T20" fmla="*/ 40 w 51"/>
                <a:gd name="T21" fmla="*/ 0 h 121"/>
                <a:gd name="T22" fmla="*/ 33 w 51"/>
                <a:gd name="T23" fmla="*/ 0 h 121"/>
                <a:gd name="T24" fmla="*/ 27 w 51"/>
                <a:gd name="T25" fmla="*/ 0 h 121"/>
                <a:gd name="T26" fmla="*/ 22 w 51"/>
                <a:gd name="T27" fmla="*/ 2 h 121"/>
                <a:gd name="T28" fmla="*/ 17 w 51"/>
                <a:gd name="T29" fmla="*/ 3 h 121"/>
                <a:gd name="T30" fmla="*/ 12 w 51"/>
                <a:gd name="T31" fmla="*/ 4 h 121"/>
                <a:gd name="T32" fmla="*/ 7 w 51"/>
                <a:gd name="T33" fmla="*/ 7 h 121"/>
                <a:gd name="T34" fmla="*/ 3 w 51"/>
                <a:gd name="T35" fmla="*/ 8 h 121"/>
                <a:gd name="T36" fmla="*/ 2 w 51"/>
                <a:gd name="T37" fmla="*/ 12 h 121"/>
                <a:gd name="T38" fmla="*/ 1 w 51"/>
                <a:gd name="T39" fmla="*/ 15 h 121"/>
                <a:gd name="T40" fmla="*/ 0 w 51"/>
                <a:gd name="T41" fmla="*/ 18 h 121"/>
                <a:gd name="T42" fmla="*/ 1 w 51"/>
                <a:gd name="T43" fmla="*/ 23 h 121"/>
                <a:gd name="T44" fmla="*/ 3 w 51"/>
                <a:gd name="T45" fmla="*/ 64 h 121"/>
                <a:gd name="T46" fmla="*/ 10 w 51"/>
                <a:gd name="T47" fmla="*/ 99 h 121"/>
                <a:gd name="T48" fmla="*/ 10 w 51"/>
                <a:gd name="T49" fmla="*/ 104 h 121"/>
                <a:gd name="T50" fmla="*/ 11 w 51"/>
                <a:gd name="T51" fmla="*/ 106 h 121"/>
                <a:gd name="T52" fmla="*/ 11 w 51"/>
                <a:gd name="T53" fmla="*/ 109 h 121"/>
                <a:gd name="T54" fmla="*/ 9 w 51"/>
                <a:gd name="T55" fmla="*/ 112 h 121"/>
                <a:gd name="T56" fmla="*/ 6 w 51"/>
                <a:gd name="T57" fmla="*/ 113 h 121"/>
                <a:gd name="T58" fmla="*/ 17 w 51"/>
                <a:gd name="T59" fmla="*/ 117 h 121"/>
                <a:gd name="T60" fmla="*/ 26 w 51"/>
                <a:gd name="T61" fmla="*/ 120 h 121"/>
                <a:gd name="T62" fmla="*/ 31 w 51"/>
                <a:gd name="T63" fmla="*/ 120 h 121"/>
                <a:gd name="T64" fmla="*/ 35 w 51"/>
                <a:gd name="T65" fmla="*/ 119 h 121"/>
                <a:gd name="T66" fmla="*/ 39 w 51"/>
                <a:gd name="T67" fmla="*/ 118 h 121"/>
                <a:gd name="T68" fmla="*/ 43 w 51"/>
                <a:gd name="T69" fmla="*/ 116 h 121"/>
                <a:gd name="T70" fmla="*/ 45 w 51"/>
                <a:gd name="T71" fmla="*/ 114 h 121"/>
                <a:gd name="T72" fmla="*/ 46 w 51"/>
                <a:gd name="T73" fmla="*/ 112 h 121"/>
                <a:gd name="T74" fmla="*/ 46 w 51"/>
                <a:gd name="T75" fmla="*/ 109 h 121"/>
                <a:gd name="T76" fmla="*/ 45 w 51"/>
                <a:gd name="T77" fmla="*/ 106 h 121"/>
                <a:gd name="T78" fmla="*/ 44 w 51"/>
                <a:gd name="T79" fmla="*/ 101 h 121"/>
                <a:gd name="T80" fmla="*/ 42 w 51"/>
                <a:gd name="T81" fmla="*/ 94 h 121"/>
                <a:gd name="T82" fmla="*/ 41 w 51"/>
                <a:gd name="T83" fmla="*/ 86 h 121"/>
                <a:gd name="T84" fmla="*/ 35 w 51"/>
                <a:gd name="T85" fmla="*/ 44 h 1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1"/>
                <a:gd name="T130" fmla="*/ 0 h 121"/>
                <a:gd name="T131" fmla="*/ 51 w 51"/>
                <a:gd name="T132" fmla="*/ 121 h 1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1" h="121">
                  <a:moveTo>
                    <a:pt x="35" y="44"/>
                  </a:moveTo>
                  <a:lnTo>
                    <a:pt x="34" y="38"/>
                  </a:lnTo>
                  <a:lnTo>
                    <a:pt x="35" y="30"/>
                  </a:lnTo>
                  <a:lnTo>
                    <a:pt x="35" y="22"/>
                  </a:lnTo>
                  <a:lnTo>
                    <a:pt x="36" y="17"/>
                  </a:lnTo>
                  <a:lnTo>
                    <a:pt x="38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50" y="3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64"/>
                  </a:lnTo>
                  <a:lnTo>
                    <a:pt x="10" y="99"/>
                  </a:lnTo>
                  <a:lnTo>
                    <a:pt x="10" y="104"/>
                  </a:lnTo>
                  <a:lnTo>
                    <a:pt x="11" y="106"/>
                  </a:lnTo>
                  <a:lnTo>
                    <a:pt x="11" y="109"/>
                  </a:lnTo>
                  <a:lnTo>
                    <a:pt x="9" y="112"/>
                  </a:lnTo>
                  <a:lnTo>
                    <a:pt x="6" y="113"/>
                  </a:lnTo>
                  <a:lnTo>
                    <a:pt x="17" y="117"/>
                  </a:lnTo>
                  <a:lnTo>
                    <a:pt x="26" y="120"/>
                  </a:lnTo>
                  <a:lnTo>
                    <a:pt x="31" y="120"/>
                  </a:lnTo>
                  <a:lnTo>
                    <a:pt x="35" y="119"/>
                  </a:lnTo>
                  <a:lnTo>
                    <a:pt x="39" y="118"/>
                  </a:lnTo>
                  <a:lnTo>
                    <a:pt x="43" y="116"/>
                  </a:lnTo>
                  <a:lnTo>
                    <a:pt x="45" y="114"/>
                  </a:lnTo>
                  <a:lnTo>
                    <a:pt x="46" y="112"/>
                  </a:lnTo>
                  <a:lnTo>
                    <a:pt x="46" y="109"/>
                  </a:lnTo>
                  <a:lnTo>
                    <a:pt x="45" y="106"/>
                  </a:lnTo>
                  <a:lnTo>
                    <a:pt x="44" y="101"/>
                  </a:lnTo>
                  <a:lnTo>
                    <a:pt x="42" y="94"/>
                  </a:lnTo>
                  <a:lnTo>
                    <a:pt x="41" y="86"/>
                  </a:lnTo>
                  <a:lnTo>
                    <a:pt x="35" y="4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5" name="Freeform 27"/>
            <p:cNvSpPr>
              <a:spLocks/>
            </p:cNvSpPr>
            <p:nvPr/>
          </p:nvSpPr>
          <p:spPr bwMode="auto">
            <a:xfrm>
              <a:off x="2929" y="2108"/>
              <a:ext cx="48" cy="123"/>
            </a:xfrm>
            <a:custGeom>
              <a:avLst/>
              <a:gdLst>
                <a:gd name="T0" fmla="*/ 35 w 48"/>
                <a:gd name="T1" fmla="*/ 45 h 123"/>
                <a:gd name="T2" fmla="*/ 33 w 48"/>
                <a:gd name="T3" fmla="*/ 37 h 123"/>
                <a:gd name="T4" fmla="*/ 32 w 48"/>
                <a:gd name="T5" fmla="*/ 29 h 123"/>
                <a:gd name="T6" fmla="*/ 34 w 48"/>
                <a:gd name="T7" fmla="*/ 22 h 123"/>
                <a:gd name="T8" fmla="*/ 34 w 48"/>
                <a:gd name="T9" fmla="*/ 17 h 123"/>
                <a:gd name="T10" fmla="*/ 36 w 48"/>
                <a:gd name="T11" fmla="*/ 13 h 123"/>
                <a:gd name="T12" fmla="*/ 39 w 48"/>
                <a:gd name="T13" fmla="*/ 9 h 123"/>
                <a:gd name="T14" fmla="*/ 43 w 48"/>
                <a:gd name="T15" fmla="*/ 6 h 123"/>
                <a:gd name="T16" fmla="*/ 47 w 48"/>
                <a:gd name="T17" fmla="*/ 3 h 123"/>
                <a:gd name="T18" fmla="*/ 43 w 48"/>
                <a:gd name="T19" fmla="*/ 1 h 123"/>
                <a:gd name="T20" fmla="*/ 39 w 48"/>
                <a:gd name="T21" fmla="*/ 0 h 123"/>
                <a:gd name="T22" fmla="*/ 31 w 48"/>
                <a:gd name="T23" fmla="*/ 0 h 123"/>
                <a:gd name="T24" fmla="*/ 26 w 48"/>
                <a:gd name="T25" fmla="*/ 0 h 123"/>
                <a:gd name="T26" fmla="*/ 21 w 48"/>
                <a:gd name="T27" fmla="*/ 1 h 123"/>
                <a:gd name="T28" fmla="*/ 17 w 48"/>
                <a:gd name="T29" fmla="*/ 3 h 123"/>
                <a:gd name="T30" fmla="*/ 12 w 48"/>
                <a:gd name="T31" fmla="*/ 4 h 123"/>
                <a:gd name="T32" fmla="*/ 7 w 48"/>
                <a:gd name="T33" fmla="*/ 6 h 123"/>
                <a:gd name="T34" fmla="*/ 3 w 48"/>
                <a:gd name="T35" fmla="*/ 8 h 123"/>
                <a:gd name="T36" fmla="*/ 1 w 48"/>
                <a:gd name="T37" fmla="*/ 11 h 123"/>
                <a:gd name="T38" fmla="*/ 0 w 48"/>
                <a:gd name="T39" fmla="*/ 15 h 123"/>
                <a:gd name="T40" fmla="*/ 0 w 48"/>
                <a:gd name="T41" fmla="*/ 19 h 123"/>
                <a:gd name="T42" fmla="*/ 0 w 48"/>
                <a:gd name="T43" fmla="*/ 22 h 123"/>
                <a:gd name="T44" fmla="*/ 3 w 48"/>
                <a:gd name="T45" fmla="*/ 63 h 123"/>
                <a:gd name="T46" fmla="*/ 9 w 48"/>
                <a:gd name="T47" fmla="*/ 99 h 123"/>
                <a:gd name="T48" fmla="*/ 10 w 48"/>
                <a:gd name="T49" fmla="*/ 103 h 123"/>
                <a:gd name="T50" fmla="*/ 10 w 48"/>
                <a:gd name="T51" fmla="*/ 106 h 123"/>
                <a:gd name="T52" fmla="*/ 9 w 48"/>
                <a:gd name="T53" fmla="*/ 108 h 123"/>
                <a:gd name="T54" fmla="*/ 7 w 48"/>
                <a:gd name="T55" fmla="*/ 111 h 123"/>
                <a:gd name="T56" fmla="*/ 3 w 48"/>
                <a:gd name="T57" fmla="*/ 114 h 123"/>
                <a:gd name="T58" fmla="*/ 13 w 48"/>
                <a:gd name="T59" fmla="*/ 119 h 123"/>
                <a:gd name="T60" fmla="*/ 24 w 48"/>
                <a:gd name="T61" fmla="*/ 122 h 123"/>
                <a:gd name="T62" fmla="*/ 30 w 48"/>
                <a:gd name="T63" fmla="*/ 121 h 123"/>
                <a:gd name="T64" fmla="*/ 35 w 48"/>
                <a:gd name="T65" fmla="*/ 121 h 123"/>
                <a:gd name="T66" fmla="*/ 38 w 48"/>
                <a:gd name="T67" fmla="*/ 118 h 123"/>
                <a:gd name="T68" fmla="*/ 42 w 48"/>
                <a:gd name="T69" fmla="*/ 116 h 123"/>
                <a:gd name="T70" fmla="*/ 44 w 48"/>
                <a:gd name="T71" fmla="*/ 112 h 123"/>
                <a:gd name="T72" fmla="*/ 45 w 48"/>
                <a:gd name="T73" fmla="*/ 109 h 123"/>
                <a:gd name="T74" fmla="*/ 45 w 48"/>
                <a:gd name="T75" fmla="*/ 105 h 123"/>
                <a:gd name="T76" fmla="*/ 44 w 48"/>
                <a:gd name="T77" fmla="*/ 100 h 123"/>
                <a:gd name="T78" fmla="*/ 44 w 48"/>
                <a:gd name="T79" fmla="*/ 94 h 123"/>
                <a:gd name="T80" fmla="*/ 42 w 48"/>
                <a:gd name="T81" fmla="*/ 86 h 123"/>
                <a:gd name="T82" fmla="*/ 35 w 48"/>
                <a:gd name="T83" fmla="*/ 45 h 1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"/>
                <a:gd name="T127" fmla="*/ 0 h 123"/>
                <a:gd name="T128" fmla="*/ 48 w 48"/>
                <a:gd name="T129" fmla="*/ 123 h 1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" h="123">
                  <a:moveTo>
                    <a:pt x="35" y="45"/>
                  </a:moveTo>
                  <a:lnTo>
                    <a:pt x="33" y="37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4" y="17"/>
                  </a:lnTo>
                  <a:lnTo>
                    <a:pt x="36" y="13"/>
                  </a:lnTo>
                  <a:lnTo>
                    <a:pt x="39" y="9"/>
                  </a:lnTo>
                  <a:lnTo>
                    <a:pt x="43" y="6"/>
                  </a:lnTo>
                  <a:lnTo>
                    <a:pt x="47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3" y="63"/>
                  </a:lnTo>
                  <a:lnTo>
                    <a:pt x="9" y="99"/>
                  </a:lnTo>
                  <a:lnTo>
                    <a:pt x="10" y="103"/>
                  </a:lnTo>
                  <a:lnTo>
                    <a:pt x="10" y="106"/>
                  </a:lnTo>
                  <a:lnTo>
                    <a:pt x="9" y="108"/>
                  </a:lnTo>
                  <a:lnTo>
                    <a:pt x="7" y="111"/>
                  </a:lnTo>
                  <a:lnTo>
                    <a:pt x="3" y="114"/>
                  </a:lnTo>
                  <a:lnTo>
                    <a:pt x="13" y="119"/>
                  </a:lnTo>
                  <a:lnTo>
                    <a:pt x="24" y="122"/>
                  </a:lnTo>
                  <a:lnTo>
                    <a:pt x="30" y="121"/>
                  </a:lnTo>
                  <a:lnTo>
                    <a:pt x="35" y="121"/>
                  </a:lnTo>
                  <a:lnTo>
                    <a:pt x="38" y="118"/>
                  </a:lnTo>
                  <a:lnTo>
                    <a:pt x="42" y="116"/>
                  </a:lnTo>
                  <a:lnTo>
                    <a:pt x="44" y="112"/>
                  </a:lnTo>
                  <a:lnTo>
                    <a:pt x="45" y="109"/>
                  </a:lnTo>
                  <a:lnTo>
                    <a:pt x="45" y="105"/>
                  </a:lnTo>
                  <a:lnTo>
                    <a:pt x="44" y="100"/>
                  </a:lnTo>
                  <a:lnTo>
                    <a:pt x="44" y="94"/>
                  </a:lnTo>
                  <a:lnTo>
                    <a:pt x="42" y="86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6" name="Freeform 28"/>
            <p:cNvSpPr>
              <a:spLocks/>
            </p:cNvSpPr>
            <p:nvPr/>
          </p:nvSpPr>
          <p:spPr bwMode="auto">
            <a:xfrm>
              <a:off x="2777" y="2181"/>
              <a:ext cx="53" cy="120"/>
            </a:xfrm>
            <a:custGeom>
              <a:avLst/>
              <a:gdLst>
                <a:gd name="T0" fmla="*/ 36 w 53"/>
                <a:gd name="T1" fmla="*/ 44 h 120"/>
                <a:gd name="T2" fmla="*/ 35 w 53"/>
                <a:gd name="T3" fmla="*/ 37 h 120"/>
                <a:gd name="T4" fmla="*/ 36 w 53"/>
                <a:gd name="T5" fmla="*/ 29 h 120"/>
                <a:gd name="T6" fmla="*/ 36 w 53"/>
                <a:gd name="T7" fmla="*/ 22 h 120"/>
                <a:gd name="T8" fmla="*/ 37 w 53"/>
                <a:gd name="T9" fmla="*/ 17 h 120"/>
                <a:gd name="T10" fmla="*/ 40 w 53"/>
                <a:gd name="T11" fmla="*/ 13 h 120"/>
                <a:gd name="T12" fmla="*/ 42 w 53"/>
                <a:gd name="T13" fmla="*/ 9 h 120"/>
                <a:gd name="T14" fmla="*/ 45 w 53"/>
                <a:gd name="T15" fmla="*/ 6 h 120"/>
                <a:gd name="T16" fmla="*/ 52 w 53"/>
                <a:gd name="T17" fmla="*/ 3 h 120"/>
                <a:gd name="T18" fmla="*/ 47 w 53"/>
                <a:gd name="T19" fmla="*/ 1 h 120"/>
                <a:gd name="T20" fmla="*/ 41 w 53"/>
                <a:gd name="T21" fmla="*/ 0 h 120"/>
                <a:gd name="T22" fmla="*/ 34 w 53"/>
                <a:gd name="T23" fmla="*/ 0 h 120"/>
                <a:gd name="T24" fmla="*/ 28 w 53"/>
                <a:gd name="T25" fmla="*/ 0 h 120"/>
                <a:gd name="T26" fmla="*/ 23 w 53"/>
                <a:gd name="T27" fmla="*/ 2 h 120"/>
                <a:gd name="T28" fmla="*/ 18 w 53"/>
                <a:gd name="T29" fmla="*/ 3 h 120"/>
                <a:gd name="T30" fmla="*/ 12 w 53"/>
                <a:gd name="T31" fmla="*/ 4 h 120"/>
                <a:gd name="T32" fmla="*/ 8 w 53"/>
                <a:gd name="T33" fmla="*/ 7 h 120"/>
                <a:gd name="T34" fmla="*/ 3 w 53"/>
                <a:gd name="T35" fmla="*/ 8 h 120"/>
                <a:gd name="T36" fmla="*/ 2 w 53"/>
                <a:gd name="T37" fmla="*/ 12 h 120"/>
                <a:gd name="T38" fmla="*/ 1 w 53"/>
                <a:gd name="T39" fmla="*/ 15 h 120"/>
                <a:gd name="T40" fmla="*/ 0 w 53"/>
                <a:gd name="T41" fmla="*/ 18 h 120"/>
                <a:gd name="T42" fmla="*/ 1 w 53"/>
                <a:gd name="T43" fmla="*/ 22 h 120"/>
                <a:gd name="T44" fmla="*/ 3 w 53"/>
                <a:gd name="T45" fmla="*/ 63 h 120"/>
                <a:gd name="T46" fmla="*/ 11 w 53"/>
                <a:gd name="T47" fmla="*/ 98 h 120"/>
                <a:gd name="T48" fmla="*/ 10 w 53"/>
                <a:gd name="T49" fmla="*/ 104 h 120"/>
                <a:gd name="T50" fmla="*/ 11 w 53"/>
                <a:gd name="T51" fmla="*/ 105 h 120"/>
                <a:gd name="T52" fmla="*/ 11 w 53"/>
                <a:gd name="T53" fmla="*/ 108 h 120"/>
                <a:gd name="T54" fmla="*/ 9 w 53"/>
                <a:gd name="T55" fmla="*/ 111 h 120"/>
                <a:gd name="T56" fmla="*/ 6 w 53"/>
                <a:gd name="T57" fmla="*/ 112 h 120"/>
                <a:gd name="T58" fmla="*/ 17 w 53"/>
                <a:gd name="T59" fmla="*/ 116 h 120"/>
                <a:gd name="T60" fmla="*/ 27 w 53"/>
                <a:gd name="T61" fmla="*/ 119 h 120"/>
                <a:gd name="T62" fmla="*/ 32 w 53"/>
                <a:gd name="T63" fmla="*/ 119 h 120"/>
                <a:gd name="T64" fmla="*/ 36 w 53"/>
                <a:gd name="T65" fmla="*/ 118 h 120"/>
                <a:gd name="T66" fmla="*/ 40 w 53"/>
                <a:gd name="T67" fmla="*/ 117 h 120"/>
                <a:gd name="T68" fmla="*/ 45 w 53"/>
                <a:gd name="T69" fmla="*/ 115 h 120"/>
                <a:gd name="T70" fmla="*/ 47 w 53"/>
                <a:gd name="T71" fmla="*/ 113 h 120"/>
                <a:gd name="T72" fmla="*/ 48 w 53"/>
                <a:gd name="T73" fmla="*/ 111 h 120"/>
                <a:gd name="T74" fmla="*/ 48 w 53"/>
                <a:gd name="T75" fmla="*/ 108 h 120"/>
                <a:gd name="T76" fmla="*/ 47 w 53"/>
                <a:gd name="T77" fmla="*/ 105 h 120"/>
                <a:gd name="T78" fmla="*/ 46 w 53"/>
                <a:gd name="T79" fmla="*/ 100 h 120"/>
                <a:gd name="T80" fmla="*/ 44 w 53"/>
                <a:gd name="T81" fmla="*/ 93 h 120"/>
                <a:gd name="T82" fmla="*/ 42 w 53"/>
                <a:gd name="T83" fmla="*/ 85 h 120"/>
                <a:gd name="T84" fmla="*/ 36 w 53"/>
                <a:gd name="T85" fmla="*/ 44 h 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"/>
                <a:gd name="T130" fmla="*/ 0 h 120"/>
                <a:gd name="T131" fmla="*/ 53 w 53"/>
                <a:gd name="T132" fmla="*/ 120 h 1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" h="120">
                  <a:moveTo>
                    <a:pt x="36" y="44"/>
                  </a:moveTo>
                  <a:lnTo>
                    <a:pt x="35" y="37"/>
                  </a:lnTo>
                  <a:lnTo>
                    <a:pt x="36" y="29"/>
                  </a:lnTo>
                  <a:lnTo>
                    <a:pt x="36" y="22"/>
                  </a:lnTo>
                  <a:lnTo>
                    <a:pt x="37" y="17"/>
                  </a:lnTo>
                  <a:lnTo>
                    <a:pt x="40" y="13"/>
                  </a:lnTo>
                  <a:lnTo>
                    <a:pt x="42" y="9"/>
                  </a:lnTo>
                  <a:lnTo>
                    <a:pt x="45" y="6"/>
                  </a:lnTo>
                  <a:lnTo>
                    <a:pt x="52" y="3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63"/>
                  </a:lnTo>
                  <a:lnTo>
                    <a:pt x="11" y="98"/>
                  </a:lnTo>
                  <a:lnTo>
                    <a:pt x="10" y="104"/>
                  </a:lnTo>
                  <a:lnTo>
                    <a:pt x="11" y="105"/>
                  </a:lnTo>
                  <a:lnTo>
                    <a:pt x="11" y="108"/>
                  </a:lnTo>
                  <a:lnTo>
                    <a:pt x="9" y="111"/>
                  </a:lnTo>
                  <a:lnTo>
                    <a:pt x="6" y="112"/>
                  </a:lnTo>
                  <a:lnTo>
                    <a:pt x="17" y="116"/>
                  </a:lnTo>
                  <a:lnTo>
                    <a:pt x="27" y="119"/>
                  </a:lnTo>
                  <a:lnTo>
                    <a:pt x="32" y="119"/>
                  </a:lnTo>
                  <a:lnTo>
                    <a:pt x="36" y="118"/>
                  </a:lnTo>
                  <a:lnTo>
                    <a:pt x="40" y="117"/>
                  </a:lnTo>
                  <a:lnTo>
                    <a:pt x="45" y="115"/>
                  </a:lnTo>
                  <a:lnTo>
                    <a:pt x="47" y="113"/>
                  </a:lnTo>
                  <a:lnTo>
                    <a:pt x="48" y="111"/>
                  </a:lnTo>
                  <a:lnTo>
                    <a:pt x="48" y="108"/>
                  </a:lnTo>
                  <a:lnTo>
                    <a:pt x="47" y="105"/>
                  </a:lnTo>
                  <a:lnTo>
                    <a:pt x="46" y="100"/>
                  </a:lnTo>
                  <a:lnTo>
                    <a:pt x="44" y="93"/>
                  </a:lnTo>
                  <a:lnTo>
                    <a:pt x="42" y="85"/>
                  </a:lnTo>
                  <a:lnTo>
                    <a:pt x="36" y="4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7" name="Freeform 29"/>
            <p:cNvSpPr>
              <a:spLocks/>
            </p:cNvSpPr>
            <p:nvPr/>
          </p:nvSpPr>
          <p:spPr bwMode="auto">
            <a:xfrm>
              <a:off x="3227" y="1959"/>
              <a:ext cx="49" cy="124"/>
            </a:xfrm>
            <a:custGeom>
              <a:avLst/>
              <a:gdLst>
                <a:gd name="T0" fmla="*/ 35 w 49"/>
                <a:gd name="T1" fmla="*/ 46 h 124"/>
                <a:gd name="T2" fmla="*/ 34 w 49"/>
                <a:gd name="T3" fmla="*/ 38 h 124"/>
                <a:gd name="T4" fmla="*/ 32 w 49"/>
                <a:gd name="T5" fmla="*/ 30 h 124"/>
                <a:gd name="T6" fmla="*/ 34 w 49"/>
                <a:gd name="T7" fmla="*/ 23 h 124"/>
                <a:gd name="T8" fmla="*/ 35 w 49"/>
                <a:gd name="T9" fmla="*/ 17 h 124"/>
                <a:gd name="T10" fmla="*/ 37 w 49"/>
                <a:gd name="T11" fmla="*/ 13 h 124"/>
                <a:gd name="T12" fmla="*/ 40 w 49"/>
                <a:gd name="T13" fmla="*/ 9 h 124"/>
                <a:gd name="T14" fmla="*/ 43 w 49"/>
                <a:gd name="T15" fmla="*/ 6 h 124"/>
                <a:gd name="T16" fmla="*/ 48 w 49"/>
                <a:gd name="T17" fmla="*/ 3 h 124"/>
                <a:gd name="T18" fmla="*/ 43 w 49"/>
                <a:gd name="T19" fmla="*/ 1 h 124"/>
                <a:gd name="T20" fmla="*/ 39 w 49"/>
                <a:gd name="T21" fmla="*/ 0 h 124"/>
                <a:gd name="T22" fmla="*/ 32 w 49"/>
                <a:gd name="T23" fmla="*/ 0 h 124"/>
                <a:gd name="T24" fmla="*/ 27 w 49"/>
                <a:gd name="T25" fmla="*/ 0 h 124"/>
                <a:gd name="T26" fmla="*/ 22 w 49"/>
                <a:gd name="T27" fmla="*/ 1 h 124"/>
                <a:gd name="T28" fmla="*/ 17 w 49"/>
                <a:gd name="T29" fmla="*/ 3 h 124"/>
                <a:gd name="T30" fmla="*/ 13 w 49"/>
                <a:gd name="T31" fmla="*/ 4 h 124"/>
                <a:gd name="T32" fmla="*/ 7 w 49"/>
                <a:gd name="T33" fmla="*/ 6 h 124"/>
                <a:gd name="T34" fmla="*/ 4 w 49"/>
                <a:gd name="T35" fmla="*/ 8 h 124"/>
                <a:gd name="T36" fmla="*/ 1 w 49"/>
                <a:gd name="T37" fmla="*/ 11 h 124"/>
                <a:gd name="T38" fmla="*/ 0 w 49"/>
                <a:gd name="T39" fmla="*/ 16 h 124"/>
                <a:gd name="T40" fmla="*/ 0 w 49"/>
                <a:gd name="T41" fmla="*/ 19 h 124"/>
                <a:gd name="T42" fmla="*/ 0 w 49"/>
                <a:gd name="T43" fmla="*/ 22 h 124"/>
                <a:gd name="T44" fmla="*/ 4 w 49"/>
                <a:gd name="T45" fmla="*/ 64 h 124"/>
                <a:gd name="T46" fmla="*/ 9 w 49"/>
                <a:gd name="T47" fmla="*/ 99 h 124"/>
                <a:gd name="T48" fmla="*/ 11 w 49"/>
                <a:gd name="T49" fmla="*/ 104 h 124"/>
                <a:gd name="T50" fmla="*/ 10 w 49"/>
                <a:gd name="T51" fmla="*/ 106 h 124"/>
                <a:gd name="T52" fmla="*/ 9 w 49"/>
                <a:gd name="T53" fmla="*/ 109 h 124"/>
                <a:gd name="T54" fmla="*/ 7 w 49"/>
                <a:gd name="T55" fmla="*/ 112 h 124"/>
                <a:gd name="T56" fmla="*/ 4 w 49"/>
                <a:gd name="T57" fmla="*/ 115 h 124"/>
                <a:gd name="T58" fmla="*/ 14 w 49"/>
                <a:gd name="T59" fmla="*/ 120 h 124"/>
                <a:gd name="T60" fmla="*/ 24 w 49"/>
                <a:gd name="T61" fmla="*/ 123 h 124"/>
                <a:gd name="T62" fmla="*/ 31 w 49"/>
                <a:gd name="T63" fmla="*/ 122 h 124"/>
                <a:gd name="T64" fmla="*/ 35 w 49"/>
                <a:gd name="T65" fmla="*/ 122 h 124"/>
                <a:gd name="T66" fmla="*/ 39 w 49"/>
                <a:gd name="T67" fmla="*/ 119 h 124"/>
                <a:gd name="T68" fmla="*/ 43 w 49"/>
                <a:gd name="T69" fmla="*/ 117 h 124"/>
                <a:gd name="T70" fmla="*/ 45 w 49"/>
                <a:gd name="T71" fmla="*/ 113 h 124"/>
                <a:gd name="T72" fmla="*/ 45 w 49"/>
                <a:gd name="T73" fmla="*/ 110 h 124"/>
                <a:gd name="T74" fmla="*/ 45 w 49"/>
                <a:gd name="T75" fmla="*/ 106 h 124"/>
                <a:gd name="T76" fmla="*/ 45 w 49"/>
                <a:gd name="T77" fmla="*/ 101 h 124"/>
                <a:gd name="T78" fmla="*/ 44 w 49"/>
                <a:gd name="T79" fmla="*/ 95 h 124"/>
                <a:gd name="T80" fmla="*/ 42 w 49"/>
                <a:gd name="T81" fmla="*/ 86 h 124"/>
                <a:gd name="T82" fmla="*/ 35 w 49"/>
                <a:gd name="T83" fmla="*/ 46 h 1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124"/>
                <a:gd name="T128" fmla="*/ 49 w 49"/>
                <a:gd name="T129" fmla="*/ 124 h 1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124">
                  <a:moveTo>
                    <a:pt x="35" y="46"/>
                  </a:moveTo>
                  <a:lnTo>
                    <a:pt x="34" y="38"/>
                  </a:lnTo>
                  <a:lnTo>
                    <a:pt x="32" y="30"/>
                  </a:lnTo>
                  <a:lnTo>
                    <a:pt x="34" y="23"/>
                  </a:lnTo>
                  <a:lnTo>
                    <a:pt x="35" y="17"/>
                  </a:lnTo>
                  <a:lnTo>
                    <a:pt x="37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64"/>
                  </a:lnTo>
                  <a:lnTo>
                    <a:pt x="9" y="99"/>
                  </a:lnTo>
                  <a:lnTo>
                    <a:pt x="11" y="104"/>
                  </a:lnTo>
                  <a:lnTo>
                    <a:pt x="10" y="106"/>
                  </a:lnTo>
                  <a:lnTo>
                    <a:pt x="9" y="109"/>
                  </a:lnTo>
                  <a:lnTo>
                    <a:pt x="7" y="112"/>
                  </a:lnTo>
                  <a:lnTo>
                    <a:pt x="4" y="115"/>
                  </a:lnTo>
                  <a:lnTo>
                    <a:pt x="14" y="120"/>
                  </a:lnTo>
                  <a:lnTo>
                    <a:pt x="24" y="123"/>
                  </a:lnTo>
                  <a:lnTo>
                    <a:pt x="31" y="122"/>
                  </a:lnTo>
                  <a:lnTo>
                    <a:pt x="35" y="122"/>
                  </a:lnTo>
                  <a:lnTo>
                    <a:pt x="39" y="119"/>
                  </a:lnTo>
                  <a:lnTo>
                    <a:pt x="43" y="117"/>
                  </a:lnTo>
                  <a:lnTo>
                    <a:pt x="45" y="113"/>
                  </a:lnTo>
                  <a:lnTo>
                    <a:pt x="45" y="110"/>
                  </a:lnTo>
                  <a:lnTo>
                    <a:pt x="45" y="106"/>
                  </a:lnTo>
                  <a:lnTo>
                    <a:pt x="45" y="101"/>
                  </a:lnTo>
                  <a:lnTo>
                    <a:pt x="44" y="95"/>
                  </a:lnTo>
                  <a:lnTo>
                    <a:pt x="42" y="86"/>
                  </a:lnTo>
                  <a:lnTo>
                    <a:pt x="35" y="46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8" name="Freeform 30"/>
            <p:cNvSpPr>
              <a:spLocks/>
            </p:cNvSpPr>
            <p:nvPr/>
          </p:nvSpPr>
          <p:spPr bwMode="auto">
            <a:xfrm>
              <a:off x="3076" y="2035"/>
              <a:ext cx="51" cy="119"/>
            </a:xfrm>
            <a:custGeom>
              <a:avLst/>
              <a:gdLst>
                <a:gd name="T0" fmla="*/ 35 w 51"/>
                <a:gd name="T1" fmla="*/ 43 h 119"/>
                <a:gd name="T2" fmla="*/ 34 w 51"/>
                <a:gd name="T3" fmla="*/ 37 h 119"/>
                <a:gd name="T4" fmla="*/ 35 w 51"/>
                <a:gd name="T5" fmla="*/ 29 h 119"/>
                <a:gd name="T6" fmla="*/ 35 w 51"/>
                <a:gd name="T7" fmla="*/ 22 h 119"/>
                <a:gd name="T8" fmla="*/ 36 w 51"/>
                <a:gd name="T9" fmla="*/ 17 h 119"/>
                <a:gd name="T10" fmla="*/ 38 w 51"/>
                <a:gd name="T11" fmla="*/ 12 h 119"/>
                <a:gd name="T12" fmla="*/ 40 w 51"/>
                <a:gd name="T13" fmla="*/ 9 h 119"/>
                <a:gd name="T14" fmla="*/ 43 w 51"/>
                <a:gd name="T15" fmla="*/ 6 h 119"/>
                <a:gd name="T16" fmla="*/ 50 w 51"/>
                <a:gd name="T17" fmla="*/ 3 h 119"/>
                <a:gd name="T18" fmla="*/ 45 w 51"/>
                <a:gd name="T19" fmla="*/ 1 h 119"/>
                <a:gd name="T20" fmla="*/ 40 w 51"/>
                <a:gd name="T21" fmla="*/ 0 h 119"/>
                <a:gd name="T22" fmla="*/ 33 w 51"/>
                <a:gd name="T23" fmla="*/ 0 h 119"/>
                <a:gd name="T24" fmla="*/ 27 w 51"/>
                <a:gd name="T25" fmla="*/ 0 h 119"/>
                <a:gd name="T26" fmla="*/ 22 w 51"/>
                <a:gd name="T27" fmla="*/ 2 h 119"/>
                <a:gd name="T28" fmla="*/ 17 w 51"/>
                <a:gd name="T29" fmla="*/ 3 h 119"/>
                <a:gd name="T30" fmla="*/ 12 w 51"/>
                <a:gd name="T31" fmla="*/ 4 h 119"/>
                <a:gd name="T32" fmla="*/ 7 w 51"/>
                <a:gd name="T33" fmla="*/ 6 h 119"/>
                <a:gd name="T34" fmla="*/ 3 w 51"/>
                <a:gd name="T35" fmla="*/ 8 h 119"/>
                <a:gd name="T36" fmla="*/ 2 w 51"/>
                <a:gd name="T37" fmla="*/ 12 h 119"/>
                <a:gd name="T38" fmla="*/ 1 w 51"/>
                <a:gd name="T39" fmla="*/ 15 h 119"/>
                <a:gd name="T40" fmla="*/ 0 w 51"/>
                <a:gd name="T41" fmla="*/ 18 h 119"/>
                <a:gd name="T42" fmla="*/ 1 w 51"/>
                <a:gd name="T43" fmla="*/ 22 h 119"/>
                <a:gd name="T44" fmla="*/ 3 w 51"/>
                <a:gd name="T45" fmla="*/ 62 h 119"/>
                <a:gd name="T46" fmla="*/ 10 w 51"/>
                <a:gd name="T47" fmla="*/ 98 h 119"/>
                <a:gd name="T48" fmla="*/ 10 w 51"/>
                <a:gd name="T49" fmla="*/ 103 h 119"/>
                <a:gd name="T50" fmla="*/ 11 w 51"/>
                <a:gd name="T51" fmla="*/ 105 h 119"/>
                <a:gd name="T52" fmla="*/ 11 w 51"/>
                <a:gd name="T53" fmla="*/ 107 h 119"/>
                <a:gd name="T54" fmla="*/ 9 w 51"/>
                <a:gd name="T55" fmla="*/ 110 h 119"/>
                <a:gd name="T56" fmla="*/ 6 w 51"/>
                <a:gd name="T57" fmla="*/ 111 h 119"/>
                <a:gd name="T58" fmla="*/ 17 w 51"/>
                <a:gd name="T59" fmla="*/ 115 h 119"/>
                <a:gd name="T60" fmla="*/ 26 w 51"/>
                <a:gd name="T61" fmla="*/ 118 h 119"/>
                <a:gd name="T62" fmla="*/ 31 w 51"/>
                <a:gd name="T63" fmla="*/ 118 h 119"/>
                <a:gd name="T64" fmla="*/ 35 w 51"/>
                <a:gd name="T65" fmla="*/ 117 h 119"/>
                <a:gd name="T66" fmla="*/ 39 w 51"/>
                <a:gd name="T67" fmla="*/ 116 h 119"/>
                <a:gd name="T68" fmla="*/ 43 w 51"/>
                <a:gd name="T69" fmla="*/ 114 h 119"/>
                <a:gd name="T70" fmla="*/ 45 w 51"/>
                <a:gd name="T71" fmla="*/ 112 h 119"/>
                <a:gd name="T72" fmla="*/ 46 w 51"/>
                <a:gd name="T73" fmla="*/ 110 h 119"/>
                <a:gd name="T74" fmla="*/ 46 w 51"/>
                <a:gd name="T75" fmla="*/ 107 h 119"/>
                <a:gd name="T76" fmla="*/ 45 w 51"/>
                <a:gd name="T77" fmla="*/ 104 h 119"/>
                <a:gd name="T78" fmla="*/ 44 w 51"/>
                <a:gd name="T79" fmla="*/ 99 h 119"/>
                <a:gd name="T80" fmla="*/ 42 w 51"/>
                <a:gd name="T81" fmla="*/ 92 h 119"/>
                <a:gd name="T82" fmla="*/ 41 w 51"/>
                <a:gd name="T83" fmla="*/ 85 h 119"/>
                <a:gd name="T84" fmla="*/ 35 w 51"/>
                <a:gd name="T85" fmla="*/ 43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1"/>
                <a:gd name="T130" fmla="*/ 0 h 119"/>
                <a:gd name="T131" fmla="*/ 51 w 51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1" h="119">
                  <a:moveTo>
                    <a:pt x="35" y="43"/>
                  </a:moveTo>
                  <a:lnTo>
                    <a:pt x="34" y="37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36" y="17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50" y="3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62"/>
                  </a:lnTo>
                  <a:lnTo>
                    <a:pt x="10" y="98"/>
                  </a:lnTo>
                  <a:lnTo>
                    <a:pt x="10" y="103"/>
                  </a:lnTo>
                  <a:lnTo>
                    <a:pt x="11" y="105"/>
                  </a:lnTo>
                  <a:lnTo>
                    <a:pt x="11" y="107"/>
                  </a:lnTo>
                  <a:lnTo>
                    <a:pt x="9" y="110"/>
                  </a:lnTo>
                  <a:lnTo>
                    <a:pt x="6" y="111"/>
                  </a:lnTo>
                  <a:lnTo>
                    <a:pt x="17" y="115"/>
                  </a:lnTo>
                  <a:lnTo>
                    <a:pt x="26" y="118"/>
                  </a:lnTo>
                  <a:lnTo>
                    <a:pt x="31" y="118"/>
                  </a:lnTo>
                  <a:lnTo>
                    <a:pt x="35" y="117"/>
                  </a:lnTo>
                  <a:lnTo>
                    <a:pt x="39" y="116"/>
                  </a:lnTo>
                  <a:lnTo>
                    <a:pt x="43" y="114"/>
                  </a:lnTo>
                  <a:lnTo>
                    <a:pt x="45" y="112"/>
                  </a:lnTo>
                  <a:lnTo>
                    <a:pt x="46" y="110"/>
                  </a:lnTo>
                  <a:lnTo>
                    <a:pt x="46" y="107"/>
                  </a:lnTo>
                  <a:lnTo>
                    <a:pt x="45" y="104"/>
                  </a:lnTo>
                  <a:lnTo>
                    <a:pt x="44" y="99"/>
                  </a:lnTo>
                  <a:lnTo>
                    <a:pt x="42" y="92"/>
                  </a:lnTo>
                  <a:lnTo>
                    <a:pt x="41" y="85"/>
                  </a:lnTo>
                  <a:lnTo>
                    <a:pt x="35" y="43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9" name="Freeform 31"/>
            <p:cNvSpPr>
              <a:spLocks/>
            </p:cNvSpPr>
            <p:nvPr/>
          </p:nvSpPr>
          <p:spPr bwMode="auto">
            <a:xfrm>
              <a:off x="3526" y="1813"/>
              <a:ext cx="50" cy="123"/>
            </a:xfrm>
            <a:custGeom>
              <a:avLst/>
              <a:gdLst>
                <a:gd name="T0" fmla="*/ 36 w 50"/>
                <a:gd name="T1" fmla="*/ 45 h 123"/>
                <a:gd name="T2" fmla="*/ 35 w 50"/>
                <a:gd name="T3" fmla="*/ 37 h 123"/>
                <a:gd name="T4" fmla="*/ 33 w 50"/>
                <a:gd name="T5" fmla="*/ 29 h 123"/>
                <a:gd name="T6" fmla="*/ 35 w 50"/>
                <a:gd name="T7" fmla="*/ 22 h 123"/>
                <a:gd name="T8" fmla="*/ 36 w 50"/>
                <a:gd name="T9" fmla="*/ 17 h 123"/>
                <a:gd name="T10" fmla="*/ 38 w 50"/>
                <a:gd name="T11" fmla="*/ 13 h 123"/>
                <a:gd name="T12" fmla="*/ 41 w 50"/>
                <a:gd name="T13" fmla="*/ 9 h 123"/>
                <a:gd name="T14" fmla="*/ 44 w 50"/>
                <a:gd name="T15" fmla="*/ 6 h 123"/>
                <a:gd name="T16" fmla="*/ 49 w 50"/>
                <a:gd name="T17" fmla="*/ 3 h 123"/>
                <a:gd name="T18" fmla="*/ 44 w 50"/>
                <a:gd name="T19" fmla="*/ 1 h 123"/>
                <a:gd name="T20" fmla="*/ 40 w 50"/>
                <a:gd name="T21" fmla="*/ 0 h 123"/>
                <a:gd name="T22" fmla="*/ 33 w 50"/>
                <a:gd name="T23" fmla="*/ 0 h 123"/>
                <a:gd name="T24" fmla="*/ 27 w 50"/>
                <a:gd name="T25" fmla="*/ 0 h 123"/>
                <a:gd name="T26" fmla="*/ 22 w 50"/>
                <a:gd name="T27" fmla="*/ 1 h 123"/>
                <a:gd name="T28" fmla="*/ 18 w 50"/>
                <a:gd name="T29" fmla="*/ 3 h 123"/>
                <a:gd name="T30" fmla="*/ 13 w 50"/>
                <a:gd name="T31" fmla="*/ 4 h 123"/>
                <a:gd name="T32" fmla="*/ 7 w 50"/>
                <a:gd name="T33" fmla="*/ 6 h 123"/>
                <a:gd name="T34" fmla="*/ 4 w 50"/>
                <a:gd name="T35" fmla="*/ 8 h 123"/>
                <a:gd name="T36" fmla="*/ 1 w 50"/>
                <a:gd name="T37" fmla="*/ 11 h 123"/>
                <a:gd name="T38" fmla="*/ 0 w 50"/>
                <a:gd name="T39" fmla="*/ 15 h 123"/>
                <a:gd name="T40" fmla="*/ 0 w 50"/>
                <a:gd name="T41" fmla="*/ 19 h 123"/>
                <a:gd name="T42" fmla="*/ 0 w 50"/>
                <a:gd name="T43" fmla="*/ 22 h 123"/>
                <a:gd name="T44" fmla="*/ 4 w 50"/>
                <a:gd name="T45" fmla="*/ 63 h 123"/>
                <a:gd name="T46" fmla="*/ 9 w 50"/>
                <a:gd name="T47" fmla="*/ 99 h 123"/>
                <a:gd name="T48" fmla="*/ 11 w 50"/>
                <a:gd name="T49" fmla="*/ 103 h 123"/>
                <a:gd name="T50" fmla="*/ 10 w 50"/>
                <a:gd name="T51" fmla="*/ 106 h 123"/>
                <a:gd name="T52" fmla="*/ 9 w 50"/>
                <a:gd name="T53" fmla="*/ 108 h 123"/>
                <a:gd name="T54" fmla="*/ 7 w 50"/>
                <a:gd name="T55" fmla="*/ 111 h 123"/>
                <a:gd name="T56" fmla="*/ 4 w 50"/>
                <a:gd name="T57" fmla="*/ 114 h 123"/>
                <a:gd name="T58" fmla="*/ 14 w 50"/>
                <a:gd name="T59" fmla="*/ 119 h 123"/>
                <a:gd name="T60" fmla="*/ 25 w 50"/>
                <a:gd name="T61" fmla="*/ 122 h 123"/>
                <a:gd name="T62" fmla="*/ 31 w 50"/>
                <a:gd name="T63" fmla="*/ 121 h 123"/>
                <a:gd name="T64" fmla="*/ 36 w 50"/>
                <a:gd name="T65" fmla="*/ 121 h 123"/>
                <a:gd name="T66" fmla="*/ 40 w 50"/>
                <a:gd name="T67" fmla="*/ 118 h 123"/>
                <a:gd name="T68" fmla="*/ 44 w 50"/>
                <a:gd name="T69" fmla="*/ 116 h 123"/>
                <a:gd name="T70" fmla="*/ 46 w 50"/>
                <a:gd name="T71" fmla="*/ 112 h 123"/>
                <a:gd name="T72" fmla="*/ 46 w 50"/>
                <a:gd name="T73" fmla="*/ 109 h 123"/>
                <a:gd name="T74" fmla="*/ 46 w 50"/>
                <a:gd name="T75" fmla="*/ 105 h 123"/>
                <a:gd name="T76" fmla="*/ 46 w 50"/>
                <a:gd name="T77" fmla="*/ 100 h 123"/>
                <a:gd name="T78" fmla="*/ 45 w 50"/>
                <a:gd name="T79" fmla="*/ 94 h 123"/>
                <a:gd name="T80" fmla="*/ 43 w 50"/>
                <a:gd name="T81" fmla="*/ 86 h 123"/>
                <a:gd name="T82" fmla="*/ 36 w 50"/>
                <a:gd name="T83" fmla="*/ 45 h 1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123"/>
                <a:gd name="T128" fmla="*/ 50 w 50"/>
                <a:gd name="T129" fmla="*/ 123 h 1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123">
                  <a:moveTo>
                    <a:pt x="36" y="45"/>
                  </a:moveTo>
                  <a:lnTo>
                    <a:pt x="35" y="37"/>
                  </a:lnTo>
                  <a:lnTo>
                    <a:pt x="33" y="29"/>
                  </a:lnTo>
                  <a:lnTo>
                    <a:pt x="35" y="22"/>
                  </a:lnTo>
                  <a:lnTo>
                    <a:pt x="36" y="17"/>
                  </a:lnTo>
                  <a:lnTo>
                    <a:pt x="38" y="13"/>
                  </a:lnTo>
                  <a:lnTo>
                    <a:pt x="41" y="9"/>
                  </a:lnTo>
                  <a:lnTo>
                    <a:pt x="44" y="6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8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63"/>
                  </a:lnTo>
                  <a:lnTo>
                    <a:pt x="9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9" y="108"/>
                  </a:lnTo>
                  <a:lnTo>
                    <a:pt x="7" y="111"/>
                  </a:lnTo>
                  <a:lnTo>
                    <a:pt x="4" y="114"/>
                  </a:lnTo>
                  <a:lnTo>
                    <a:pt x="14" y="119"/>
                  </a:lnTo>
                  <a:lnTo>
                    <a:pt x="25" y="122"/>
                  </a:lnTo>
                  <a:lnTo>
                    <a:pt x="31" y="121"/>
                  </a:lnTo>
                  <a:lnTo>
                    <a:pt x="36" y="121"/>
                  </a:lnTo>
                  <a:lnTo>
                    <a:pt x="40" y="118"/>
                  </a:lnTo>
                  <a:lnTo>
                    <a:pt x="44" y="116"/>
                  </a:lnTo>
                  <a:lnTo>
                    <a:pt x="46" y="112"/>
                  </a:lnTo>
                  <a:lnTo>
                    <a:pt x="46" y="109"/>
                  </a:lnTo>
                  <a:lnTo>
                    <a:pt x="46" y="105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3" y="86"/>
                  </a:lnTo>
                  <a:lnTo>
                    <a:pt x="36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0" name="Freeform 32"/>
            <p:cNvSpPr>
              <a:spLocks/>
            </p:cNvSpPr>
            <p:nvPr/>
          </p:nvSpPr>
          <p:spPr bwMode="auto">
            <a:xfrm>
              <a:off x="3377" y="1890"/>
              <a:ext cx="49" cy="119"/>
            </a:xfrm>
            <a:custGeom>
              <a:avLst/>
              <a:gdLst>
                <a:gd name="T0" fmla="*/ 34 w 49"/>
                <a:gd name="T1" fmla="*/ 43 h 119"/>
                <a:gd name="T2" fmla="*/ 33 w 49"/>
                <a:gd name="T3" fmla="*/ 37 h 119"/>
                <a:gd name="T4" fmla="*/ 33 w 49"/>
                <a:gd name="T5" fmla="*/ 29 h 119"/>
                <a:gd name="T6" fmla="*/ 33 w 49"/>
                <a:gd name="T7" fmla="*/ 22 h 119"/>
                <a:gd name="T8" fmla="*/ 34 w 49"/>
                <a:gd name="T9" fmla="*/ 17 h 119"/>
                <a:gd name="T10" fmla="*/ 37 w 49"/>
                <a:gd name="T11" fmla="*/ 12 h 119"/>
                <a:gd name="T12" fmla="*/ 39 w 49"/>
                <a:gd name="T13" fmla="*/ 9 h 119"/>
                <a:gd name="T14" fmla="*/ 42 w 49"/>
                <a:gd name="T15" fmla="*/ 6 h 119"/>
                <a:gd name="T16" fmla="*/ 48 w 49"/>
                <a:gd name="T17" fmla="*/ 3 h 119"/>
                <a:gd name="T18" fmla="*/ 43 w 49"/>
                <a:gd name="T19" fmla="*/ 1 h 119"/>
                <a:gd name="T20" fmla="*/ 38 w 49"/>
                <a:gd name="T21" fmla="*/ 0 h 119"/>
                <a:gd name="T22" fmla="*/ 32 w 49"/>
                <a:gd name="T23" fmla="*/ 0 h 119"/>
                <a:gd name="T24" fmla="*/ 26 w 49"/>
                <a:gd name="T25" fmla="*/ 0 h 119"/>
                <a:gd name="T26" fmla="*/ 21 w 49"/>
                <a:gd name="T27" fmla="*/ 2 h 119"/>
                <a:gd name="T28" fmla="*/ 16 w 49"/>
                <a:gd name="T29" fmla="*/ 3 h 119"/>
                <a:gd name="T30" fmla="*/ 11 w 49"/>
                <a:gd name="T31" fmla="*/ 4 h 119"/>
                <a:gd name="T32" fmla="*/ 7 w 49"/>
                <a:gd name="T33" fmla="*/ 6 h 119"/>
                <a:gd name="T34" fmla="*/ 2 w 49"/>
                <a:gd name="T35" fmla="*/ 8 h 119"/>
                <a:gd name="T36" fmla="*/ 1 w 49"/>
                <a:gd name="T37" fmla="*/ 12 h 119"/>
                <a:gd name="T38" fmla="*/ 0 w 49"/>
                <a:gd name="T39" fmla="*/ 15 h 119"/>
                <a:gd name="T40" fmla="*/ 0 w 49"/>
                <a:gd name="T41" fmla="*/ 18 h 119"/>
                <a:gd name="T42" fmla="*/ 0 w 49"/>
                <a:gd name="T43" fmla="*/ 22 h 119"/>
                <a:gd name="T44" fmla="*/ 3 w 49"/>
                <a:gd name="T45" fmla="*/ 62 h 119"/>
                <a:gd name="T46" fmla="*/ 10 w 49"/>
                <a:gd name="T47" fmla="*/ 98 h 119"/>
                <a:gd name="T48" fmla="*/ 9 w 49"/>
                <a:gd name="T49" fmla="*/ 103 h 119"/>
                <a:gd name="T50" fmla="*/ 10 w 49"/>
                <a:gd name="T51" fmla="*/ 105 h 119"/>
                <a:gd name="T52" fmla="*/ 10 w 49"/>
                <a:gd name="T53" fmla="*/ 107 h 119"/>
                <a:gd name="T54" fmla="*/ 8 w 49"/>
                <a:gd name="T55" fmla="*/ 110 h 119"/>
                <a:gd name="T56" fmla="*/ 5 w 49"/>
                <a:gd name="T57" fmla="*/ 111 h 119"/>
                <a:gd name="T58" fmla="*/ 16 w 49"/>
                <a:gd name="T59" fmla="*/ 115 h 119"/>
                <a:gd name="T60" fmla="*/ 25 w 49"/>
                <a:gd name="T61" fmla="*/ 118 h 119"/>
                <a:gd name="T62" fmla="*/ 30 w 49"/>
                <a:gd name="T63" fmla="*/ 118 h 119"/>
                <a:gd name="T64" fmla="*/ 34 w 49"/>
                <a:gd name="T65" fmla="*/ 117 h 119"/>
                <a:gd name="T66" fmla="*/ 37 w 49"/>
                <a:gd name="T67" fmla="*/ 116 h 119"/>
                <a:gd name="T68" fmla="*/ 41 w 49"/>
                <a:gd name="T69" fmla="*/ 114 h 119"/>
                <a:gd name="T70" fmla="*/ 44 w 49"/>
                <a:gd name="T71" fmla="*/ 112 h 119"/>
                <a:gd name="T72" fmla="*/ 44 w 49"/>
                <a:gd name="T73" fmla="*/ 110 h 119"/>
                <a:gd name="T74" fmla="*/ 44 w 49"/>
                <a:gd name="T75" fmla="*/ 107 h 119"/>
                <a:gd name="T76" fmla="*/ 44 w 49"/>
                <a:gd name="T77" fmla="*/ 104 h 119"/>
                <a:gd name="T78" fmla="*/ 43 w 49"/>
                <a:gd name="T79" fmla="*/ 99 h 119"/>
                <a:gd name="T80" fmla="*/ 41 w 49"/>
                <a:gd name="T81" fmla="*/ 92 h 119"/>
                <a:gd name="T82" fmla="*/ 39 w 49"/>
                <a:gd name="T83" fmla="*/ 85 h 119"/>
                <a:gd name="T84" fmla="*/ 34 w 49"/>
                <a:gd name="T85" fmla="*/ 43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"/>
                <a:gd name="T130" fmla="*/ 0 h 119"/>
                <a:gd name="T131" fmla="*/ 49 w 49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" h="119">
                  <a:moveTo>
                    <a:pt x="34" y="43"/>
                  </a:moveTo>
                  <a:lnTo>
                    <a:pt x="33" y="37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34" y="17"/>
                  </a:lnTo>
                  <a:lnTo>
                    <a:pt x="37" y="12"/>
                  </a:lnTo>
                  <a:lnTo>
                    <a:pt x="39" y="9"/>
                  </a:lnTo>
                  <a:lnTo>
                    <a:pt x="42" y="6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1" y="4"/>
                  </a:lnTo>
                  <a:lnTo>
                    <a:pt x="7" y="6"/>
                  </a:lnTo>
                  <a:lnTo>
                    <a:pt x="2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3" y="62"/>
                  </a:lnTo>
                  <a:lnTo>
                    <a:pt x="10" y="98"/>
                  </a:lnTo>
                  <a:lnTo>
                    <a:pt x="9" y="103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8" y="110"/>
                  </a:lnTo>
                  <a:lnTo>
                    <a:pt x="5" y="111"/>
                  </a:lnTo>
                  <a:lnTo>
                    <a:pt x="16" y="115"/>
                  </a:lnTo>
                  <a:lnTo>
                    <a:pt x="25" y="118"/>
                  </a:lnTo>
                  <a:lnTo>
                    <a:pt x="30" y="118"/>
                  </a:lnTo>
                  <a:lnTo>
                    <a:pt x="34" y="117"/>
                  </a:lnTo>
                  <a:lnTo>
                    <a:pt x="37" y="116"/>
                  </a:lnTo>
                  <a:lnTo>
                    <a:pt x="41" y="114"/>
                  </a:lnTo>
                  <a:lnTo>
                    <a:pt x="44" y="112"/>
                  </a:lnTo>
                  <a:lnTo>
                    <a:pt x="44" y="110"/>
                  </a:lnTo>
                  <a:lnTo>
                    <a:pt x="44" y="107"/>
                  </a:lnTo>
                  <a:lnTo>
                    <a:pt x="44" y="104"/>
                  </a:lnTo>
                  <a:lnTo>
                    <a:pt x="43" y="99"/>
                  </a:lnTo>
                  <a:lnTo>
                    <a:pt x="41" y="92"/>
                  </a:lnTo>
                  <a:lnTo>
                    <a:pt x="39" y="85"/>
                  </a:lnTo>
                  <a:lnTo>
                    <a:pt x="34" y="43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1" name="Freeform 33"/>
            <p:cNvSpPr>
              <a:spLocks/>
            </p:cNvSpPr>
            <p:nvPr/>
          </p:nvSpPr>
          <p:spPr bwMode="auto">
            <a:xfrm>
              <a:off x="3822" y="1668"/>
              <a:ext cx="50" cy="123"/>
            </a:xfrm>
            <a:custGeom>
              <a:avLst/>
              <a:gdLst>
                <a:gd name="T0" fmla="*/ 36 w 50"/>
                <a:gd name="T1" fmla="*/ 45 h 123"/>
                <a:gd name="T2" fmla="*/ 35 w 50"/>
                <a:gd name="T3" fmla="*/ 37 h 123"/>
                <a:gd name="T4" fmla="*/ 33 w 50"/>
                <a:gd name="T5" fmla="*/ 29 h 123"/>
                <a:gd name="T6" fmla="*/ 35 w 50"/>
                <a:gd name="T7" fmla="*/ 22 h 123"/>
                <a:gd name="T8" fmla="*/ 36 w 50"/>
                <a:gd name="T9" fmla="*/ 17 h 123"/>
                <a:gd name="T10" fmla="*/ 38 w 50"/>
                <a:gd name="T11" fmla="*/ 13 h 123"/>
                <a:gd name="T12" fmla="*/ 41 w 50"/>
                <a:gd name="T13" fmla="*/ 9 h 123"/>
                <a:gd name="T14" fmla="*/ 44 w 50"/>
                <a:gd name="T15" fmla="*/ 6 h 123"/>
                <a:gd name="T16" fmla="*/ 49 w 50"/>
                <a:gd name="T17" fmla="*/ 3 h 123"/>
                <a:gd name="T18" fmla="*/ 44 w 50"/>
                <a:gd name="T19" fmla="*/ 1 h 123"/>
                <a:gd name="T20" fmla="*/ 40 w 50"/>
                <a:gd name="T21" fmla="*/ 0 h 123"/>
                <a:gd name="T22" fmla="*/ 33 w 50"/>
                <a:gd name="T23" fmla="*/ 0 h 123"/>
                <a:gd name="T24" fmla="*/ 27 w 50"/>
                <a:gd name="T25" fmla="*/ 0 h 123"/>
                <a:gd name="T26" fmla="*/ 22 w 50"/>
                <a:gd name="T27" fmla="*/ 1 h 123"/>
                <a:gd name="T28" fmla="*/ 18 w 50"/>
                <a:gd name="T29" fmla="*/ 3 h 123"/>
                <a:gd name="T30" fmla="*/ 13 w 50"/>
                <a:gd name="T31" fmla="*/ 4 h 123"/>
                <a:gd name="T32" fmla="*/ 7 w 50"/>
                <a:gd name="T33" fmla="*/ 6 h 123"/>
                <a:gd name="T34" fmla="*/ 4 w 50"/>
                <a:gd name="T35" fmla="*/ 8 h 123"/>
                <a:gd name="T36" fmla="*/ 1 w 50"/>
                <a:gd name="T37" fmla="*/ 11 h 123"/>
                <a:gd name="T38" fmla="*/ 0 w 50"/>
                <a:gd name="T39" fmla="*/ 15 h 123"/>
                <a:gd name="T40" fmla="*/ 0 w 50"/>
                <a:gd name="T41" fmla="*/ 19 h 123"/>
                <a:gd name="T42" fmla="*/ 0 w 50"/>
                <a:gd name="T43" fmla="*/ 22 h 123"/>
                <a:gd name="T44" fmla="*/ 4 w 50"/>
                <a:gd name="T45" fmla="*/ 63 h 123"/>
                <a:gd name="T46" fmla="*/ 9 w 50"/>
                <a:gd name="T47" fmla="*/ 99 h 123"/>
                <a:gd name="T48" fmla="*/ 11 w 50"/>
                <a:gd name="T49" fmla="*/ 103 h 123"/>
                <a:gd name="T50" fmla="*/ 10 w 50"/>
                <a:gd name="T51" fmla="*/ 106 h 123"/>
                <a:gd name="T52" fmla="*/ 9 w 50"/>
                <a:gd name="T53" fmla="*/ 108 h 123"/>
                <a:gd name="T54" fmla="*/ 7 w 50"/>
                <a:gd name="T55" fmla="*/ 111 h 123"/>
                <a:gd name="T56" fmla="*/ 4 w 50"/>
                <a:gd name="T57" fmla="*/ 114 h 123"/>
                <a:gd name="T58" fmla="*/ 14 w 50"/>
                <a:gd name="T59" fmla="*/ 119 h 123"/>
                <a:gd name="T60" fmla="*/ 25 w 50"/>
                <a:gd name="T61" fmla="*/ 122 h 123"/>
                <a:gd name="T62" fmla="*/ 31 w 50"/>
                <a:gd name="T63" fmla="*/ 121 h 123"/>
                <a:gd name="T64" fmla="*/ 36 w 50"/>
                <a:gd name="T65" fmla="*/ 121 h 123"/>
                <a:gd name="T66" fmla="*/ 40 w 50"/>
                <a:gd name="T67" fmla="*/ 118 h 123"/>
                <a:gd name="T68" fmla="*/ 44 w 50"/>
                <a:gd name="T69" fmla="*/ 116 h 123"/>
                <a:gd name="T70" fmla="*/ 46 w 50"/>
                <a:gd name="T71" fmla="*/ 112 h 123"/>
                <a:gd name="T72" fmla="*/ 46 w 50"/>
                <a:gd name="T73" fmla="*/ 109 h 123"/>
                <a:gd name="T74" fmla="*/ 46 w 50"/>
                <a:gd name="T75" fmla="*/ 105 h 123"/>
                <a:gd name="T76" fmla="*/ 46 w 50"/>
                <a:gd name="T77" fmla="*/ 100 h 123"/>
                <a:gd name="T78" fmla="*/ 45 w 50"/>
                <a:gd name="T79" fmla="*/ 94 h 123"/>
                <a:gd name="T80" fmla="*/ 43 w 50"/>
                <a:gd name="T81" fmla="*/ 86 h 123"/>
                <a:gd name="T82" fmla="*/ 36 w 50"/>
                <a:gd name="T83" fmla="*/ 45 h 1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0"/>
                <a:gd name="T127" fmla="*/ 0 h 123"/>
                <a:gd name="T128" fmla="*/ 50 w 50"/>
                <a:gd name="T129" fmla="*/ 123 h 1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0" h="123">
                  <a:moveTo>
                    <a:pt x="36" y="45"/>
                  </a:moveTo>
                  <a:lnTo>
                    <a:pt x="35" y="37"/>
                  </a:lnTo>
                  <a:lnTo>
                    <a:pt x="33" y="29"/>
                  </a:lnTo>
                  <a:lnTo>
                    <a:pt x="35" y="22"/>
                  </a:lnTo>
                  <a:lnTo>
                    <a:pt x="36" y="17"/>
                  </a:lnTo>
                  <a:lnTo>
                    <a:pt x="38" y="13"/>
                  </a:lnTo>
                  <a:lnTo>
                    <a:pt x="41" y="9"/>
                  </a:lnTo>
                  <a:lnTo>
                    <a:pt x="44" y="6"/>
                  </a:lnTo>
                  <a:lnTo>
                    <a:pt x="49" y="3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8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63"/>
                  </a:lnTo>
                  <a:lnTo>
                    <a:pt x="9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9" y="108"/>
                  </a:lnTo>
                  <a:lnTo>
                    <a:pt x="7" y="111"/>
                  </a:lnTo>
                  <a:lnTo>
                    <a:pt x="4" y="114"/>
                  </a:lnTo>
                  <a:lnTo>
                    <a:pt x="14" y="119"/>
                  </a:lnTo>
                  <a:lnTo>
                    <a:pt x="25" y="122"/>
                  </a:lnTo>
                  <a:lnTo>
                    <a:pt x="31" y="121"/>
                  </a:lnTo>
                  <a:lnTo>
                    <a:pt x="36" y="121"/>
                  </a:lnTo>
                  <a:lnTo>
                    <a:pt x="40" y="118"/>
                  </a:lnTo>
                  <a:lnTo>
                    <a:pt x="44" y="116"/>
                  </a:lnTo>
                  <a:lnTo>
                    <a:pt x="46" y="112"/>
                  </a:lnTo>
                  <a:lnTo>
                    <a:pt x="46" y="109"/>
                  </a:lnTo>
                  <a:lnTo>
                    <a:pt x="46" y="105"/>
                  </a:lnTo>
                  <a:lnTo>
                    <a:pt x="46" y="100"/>
                  </a:lnTo>
                  <a:lnTo>
                    <a:pt x="45" y="94"/>
                  </a:lnTo>
                  <a:lnTo>
                    <a:pt x="43" y="86"/>
                  </a:lnTo>
                  <a:lnTo>
                    <a:pt x="36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2" name="Freeform 34"/>
            <p:cNvSpPr>
              <a:spLocks/>
            </p:cNvSpPr>
            <p:nvPr/>
          </p:nvSpPr>
          <p:spPr bwMode="auto">
            <a:xfrm>
              <a:off x="3673" y="1739"/>
              <a:ext cx="51" cy="121"/>
            </a:xfrm>
            <a:custGeom>
              <a:avLst/>
              <a:gdLst>
                <a:gd name="T0" fmla="*/ 35 w 51"/>
                <a:gd name="T1" fmla="*/ 44 h 121"/>
                <a:gd name="T2" fmla="*/ 34 w 51"/>
                <a:gd name="T3" fmla="*/ 38 h 121"/>
                <a:gd name="T4" fmla="*/ 35 w 51"/>
                <a:gd name="T5" fmla="*/ 30 h 121"/>
                <a:gd name="T6" fmla="*/ 35 w 51"/>
                <a:gd name="T7" fmla="*/ 22 h 121"/>
                <a:gd name="T8" fmla="*/ 36 w 51"/>
                <a:gd name="T9" fmla="*/ 17 h 121"/>
                <a:gd name="T10" fmla="*/ 38 w 51"/>
                <a:gd name="T11" fmla="*/ 13 h 121"/>
                <a:gd name="T12" fmla="*/ 40 w 51"/>
                <a:gd name="T13" fmla="*/ 9 h 121"/>
                <a:gd name="T14" fmla="*/ 43 w 51"/>
                <a:gd name="T15" fmla="*/ 6 h 121"/>
                <a:gd name="T16" fmla="*/ 50 w 51"/>
                <a:gd name="T17" fmla="*/ 3 h 121"/>
                <a:gd name="T18" fmla="*/ 45 w 51"/>
                <a:gd name="T19" fmla="*/ 1 h 121"/>
                <a:gd name="T20" fmla="*/ 40 w 51"/>
                <a:gd name="T21" fmla="*/ 0 h 121"/>
                <a:gd name="T22" fmla="*/ 33 w 51"/>
                <a:gd name="T23" fmla="*/ 0 h 121"/>
                <a:gd name="T24" fmla="*/ 27 w 51"/>
                <a:gd name="T25" fmla="*/ 0 h 121"/>
                <a:gd name="T26" fmla="*/ 22 w 51"/>
                <a:gd name="T27" fmla="*/ 2 h 121"/>
                <a:gd name="T28" fmla="*/ 17 w 51"/>
                <a:gd name="T29" fmla="*/ 3 h 121"/>
                <a:gd name="T30" fmla="*/ 12 w 51"/>
                <a:gd name="T31" fmla="*/ 4 h 121"/>
                <a:gd name="T32" fmla="*/ 7 w 51"/>
                <a:gd name="T33" fmla="*/ 7 h 121"/>
                <a:gd name="T34" fmla="*/ 3 w 51"/>
                <a:gd name="T35" fmla="*/ 8 h 121"/>
                <a:gd name="T36" fmla="*/ 2 w 51"/>
                <a:gd name="T37" fmla="*/ 12 h 121"/>
                <a:gd name="T38" fmla="*/ 1 w 51"/>
                <a:gd name="T39" fmla="*/ 15 h 121"/>
                <a:gd name="T40" fmla="*/ 0 w 51"/>
                <a:gd name="T41" fmla="*/ 18 h 121"/>
                <a:gd name="T42" fmla="*/ 1 w 51"/>
                <a:gd name="T43" fmla="*/ 23 h 121"/>
                <a:gd name="T44" fmla="*/ 3 w 51"/>
                <a:gd name="T45" fmla="*/ 64 h 121"/>
                <a:gd name="T46" fmla="*/ 10 w 51"/>
                <a:gd name="T47" fmla="*/ 99 h 121"/>
                <a:gd name="T48" fmla="*/ 10 w 51"/>
                <a:gd name="T49" fmla="*/ 104 h 121"/>
                <a:gd name="T50" fmla="*/ 11 w 51"/>
                <a:gd name="T51" fmla="*/ 106 h 121"/>
                <a:gd name="T52" fmla="*/ 11 w 51"/>
                <a:gd name="T53" fmla="*/ 109 h 121"/>
                <a:gd name="T54" fmla="*/ 9 w 51"/>
                <a:gd name="T55" fmla="*/ 112 h 121"/>
                <a:gd name="T56" fmla="*/ 6 w 51"/>
                <a:gd name="T57" fmla="*/ 113 h 121"/>
                <a:gd name="T58" fmla="*/ 17 w 51"/>
                <a:gd name="T59" fmla="*/ 117 h 121"/>
                <a:gd name="T60" fmla="*/ 26 w 51"/>
                <a:gd name="T61" fmla="*/ 120 h 121"/>
                <a:gd name="T62" fmla="*/ 31 w 51"/>
                <a:gd name="T63" fmla="*/ 120 h 121"/>
                <a:gd name="T64" fmla="*/ 35 w 51"/>
                <a:gd name="T65" fmla="*/ 119 h 121"/>
                <a:gd name="T66" fmla="*/ 39 w 51"/>
                <a:gd name="T67" fmla="*/ 118 h 121"/>
                <a:gd name="T68" fmla="*/ 43 w 51"/>
                <a:gd name="T69" fmla="*/ 116 h 121"/>
                <a:gd name="T70" fmla="*/ 45 w 51"/>
                <a:gd name="T71" fmla="*/ 114 h 121"/>
                <a:gd name="T72" fmla="*/ 46 w 51"/>
                <a:gd name="T73" fmla="*/ 112 h 121"/>
                <a:gd name="T74" fmla="*/ 46 w 51"/>
                <a:gd name="T75" fmla="*/ 109 h 121"/>
                <a:gd name="T76" fmla="*/ 45 w 51"/>
                <a:gd name="T77" fmla="*/ 106 h 121"/>
                <a:gd name="T78" fmla="*/ 44 w 51"/>
                <a:gd name="T79" fmla="*/ 101 h 121"/>
                <a:gd name="T80" fmla="*/ 42 w 51"/>
                <a:gd name="T81" fmla="*/ 94 h 121"/>
                <a:gd name="T82" fmla="*/ 41 w 51"/>
                <a:gd name="T83" fmla="*/ 86 h 121"/>
                <a:gd name="T84" fmla="*/ 35 w 51"/>
                <a:gd name="T85" fmla="*/ 44 h 1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1"/>
                <a:gd name="T130" fmla="*/ 0 h 121"/>
                <a:gd name="T131" fmla="*/ 51 w 51"/>
                <a:gd name="T132" fmla="*/ 121 h 1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1" h="121">
                  <a:moveTo>
                    <a:pt x="35" y="44"/>
                  </a:moveTo>
                  <a:lnTo>
                    <a:pt x="34" y="38"/>
                  </a:lnTo>
                  <a:lnTo>
                    <a:pt x="35" y="30"/>
                  </a:lnTo>
                  <a:lnTo>
                    <a:pt x="35" y="22"/>
                  </a:lnTo>
                  <a:lnTo>
                    <a:pt x="36" y="17"/>
                  </a:lnTo>
                  <a:lnTo>
                    <a:pt x="38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50" y="3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64"/>
                  </a:lnTo>
                  <a:lnTo>
                    <a:pt x="10" y="99"/>
                  </a:lnTo>
                  <a:lnTo>
                    <a:pt x="10" y="104"/>
                  </a:lnTo>
                  <a:lnTo>
                    <a:pt x="11" y="106"/>
                  </a:lnTo>
                  <a:lnTo>
                    <a:pt x="11" y="109"/>
                  </a:lnTo>
                  <a:lnTo>
                    <a:pt x="9" y="112"/>
                  </a:lnTo>
                  <a:lnTo>
                    <a:pt x="6" y="113"/>
                  </a:lnTo>
                  <a:lnTo>
                    <a:pt x="17" y="117"/>
                  </a:lnTo>
                  <a:lnTo>
                    <a:pt x="26" y="120"/>
                  </a:lnTo>
                  <a:lnTo>
                    <a:pt x="31" y="120"/>
                  </a:lnTo>
                  <a:lnTo>
                    <a:pt x="35" y="119"/>
                  </a:lnTo>
                  <a:lnTo>
                    <a:pt x="39" y="118"/>
                  </a:lnTo>
                  <a:lnTo>
                    <a:pt x="43" y="116"/>
                  </a:lnTo>
                  <a:lnTo>
                    <a:pt x="45" y="114"/>
                  </a:lnTo>
                  <a:lnTo>
                    <a:pt x="46" y="112"/>
                  </a:lnTo>
                  <a:lnTo>
                    <a:pt x="46" y="109"/>
                  </a:lnTo>
                  <a:lnTo>
                    <a:pt x="45" y="106"/>
                  </a:lnTo>
                  <a:lnTo>
                    <a:pt x="44" y="101"/>
                  </a:lnTo>
                  <a:lnTo>
                    <a:pt x="42" y="94"/>
                  </a:lnTo>
                  <a:lnTo>
                    <a:pt x="41" y="86"/>
                  </a:lnTo>
                  <a:lnTo>
                    <a:pt x="35" y="4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3" name="Freeform 35"/>
            <p:cNvSpPr>
              <a:spLocks/>
            </p:cNvSpPr>
            <p:nvPr/>
          </p:nvSpPr>
          <p:spPr bwMode="auto">
            <a:xfrm>
              <a:off x="4122" y="1521"/>
              <a:ext cx="49" cy="122"/>
            </a:xfrm>
            <a:custGeom>
              <a:avLst/>
              <a:gdLst>
                <a:gd name="T0" fmla="*/ 35 w 49"/>
                <a:gd name="T1" fmla="*/ 45 h 122"/>
                <a:gd name="T2" fmla="*/ 34 w 49"/>
                <a:gd name="T3" fmla="*/ 37 h 122"/>
                <a:gd name="T4" fmla="*/ 32 w 49"/>
                <a:gd name="T5" fmla="*/ 29 h 122"/>
                <a:gd name="T6" fmla="*/ 34 w 49"/>
                <a:gd name="T7" fmla="*/ 22 h 122"/>
                <a:gd name="T8" fmla="*/ 35 w 49"/>
                <a:gd name="T9" fmla="*/ 17 h 122"/>
                <a:gd name="T10" fmla="*/ 37 w 49"/>
                <a:gd name="T11" fmla="*/ 13 h 122"/>
                <a:gd name="T12" fmla="*/ 40 w 49"/>
                <a:gd name="T13" fmla="*/ 9 h 122"/>
                <a:gd name="T14" fmla="*/ 43 w 49"/>
                <a:gd name="T15" fmla="*/ 6 h 122"/>
                <a:gd name="T16" fmla="*/ 48 w 49"/>
                <a:gd name="T17" fmla="*/ 3 h 122"/>
                <a:gd name="T18" fmla="*/ 43 w 49"/>
                <a:gd name="T19" fmla="*/ 1 h 122"/>
                <a:gd name="T20" fmla="*/ 39 w 49"/>
                <a:gd name="T21" fmla="*/ 0 h 122"/>
                <a:gd name="T22" fmla="*/ 32 w 49"/>
                <a:gd name="T23" fmla="*/ 0 h 122"/>
                <a:gd name="T24" fmla="*/ 27 w 49"/>
                <a:gd name="T25" fmla="*/ 0 h 122"/>
                <a:gd name="T26" fmla="*/ 22 w 49"/>
                <a:gd name="T27" fmla="*/ 1 h 122"/>
                <a:gd name="T28" fmla="*/ 17 w 49"/>
                <a:gd name="T29" fmla="*/ 3 h 122"/>
                <a:gd name="T30" fmla="*/ 13 w 49"/>
                <a:gd name="T31" fmla="*/ 4 h 122"/>
                <a:gd name="T32" fmla="*/ 7 w 49"/>
                <a:gd name="T33" fmla="*/ 6 h 122"/>
                <a:gd name="T34" fmla="*/ 4 w 49"/>
                <a:gd name="T35" fmla="*/ 8 h 122"/>
                <a:gd name="T36" fmla="*/ 1 w 49"/>
                <a:gd name="T37" fmla="*/ 11 h 122"/>
                <a:gd name="T38" fmla="*/ 0 w 49"/>
                <a:gd name="T39" fmla="*/ 15 h 122"/>
                <a:gd name="T40" fmla="*/ 0 w 49"/>
                <a:gd name="T41" fmla="*/ 19 h 122"/>
                <a:gd name="T42" fmla="*/ 0 w 49"/>
                <a:gd name="T43" fmla="*/ 22 h 122"/>
                <a:gd name="T44" fmla="*/ 4 w 49"/>
                <a:gd name="T45" fmla="*/ 63 h 122"/>
                <a:gd name="T46" fmla="*/ 9 w 49"/>
                <a:gd name="T47" fmla="*/ 98 h 122"/>
                <a:gd name="T48" fmla="*/ 11 w 49"/>
                <a:gd name="T49" fmla="*/ 102 h 122"/>
                <a:gd name="T50" fmla="*/ 10 w 49"/>
                <a:gd name="T51" fmla="*/ 105 h 122"/>
                <a:gd name="T52" fmla="*/ 9 w 49"/>
                <a:gd name="T53" fmla="*/ 107 h 122"/>
                <a:gd name="T54" fmla="*/ 7 w 49"/>
                <a:gd name="T55" fmla="*/ 110 h 122"/>
                <a:gd name="T56" fmla="*/ 4 w 49"/>
                <a:gd name="T57" fmla="*/ 113 h 122"/>
                <a:gd name="T58" fmla="*/ 14 w 49"/>
                <a:gd name="T59" fmla="*/ 118 h 122"/>
                <a:gd name="T60" fmla="*/ 24 w 49"/>
                <a:gd name="T61" fmla="*/ 121 h 122"/>
                <a:gd name="T62" fmla="*/ 31 w 49"/>
                <a:gd name="T63" fmla="*/ 120 h 122"/>
                <a:gd name="T64" fmla="*/ 35 w 49"/>
                <a:gd name="T65" fmla="*/ 120 h 122"/>
                <a:gd name="T66" fmla="*/ 39 w 49"/>
                <a:gd name="T67" fmla="*/ 117 h 122"/>
                <a:gd name="T68" fmla="*/ 43 w 49"/>
                <a:gd name="T69" fmla="*/ 115 h 122"/>
                <a:gd name="T70" fmla="*/ 45 w 49"/>
                <a:gd name="T71" fmla="*/ 111 h 122"/>
                <a:gd name="T72" fmla="*/ 45 w 49"/>
                <a:gd name="T73" fmla="*/ 108 h 122"/>
                <a:gd name="T74" fmla="*/ 45 w 49"/>
                <a:gd name="T75" fmla="*/ 104 h 122"/>
                <a:gd name="T76" fmla="*/ 45 w 49"/>
                <a:gd name="T77" fmla="*/ 100 h 122"/>
                <a:gd name="T78" fmla="*/ 44 w 49"/>
                <a:gd name="T79" fmla="*/ 94 h 122"/>
                <a:gd name="T80" fmla="*/ 42 w 49"/>
                <a:gd name="T81" fmla="*/ 85 h 122"/>
                <a:gd name="T82" fmla="*/ 35 w 49"/>
                <a:gd name="T83" fmla="*/ 45 h 12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122"/>
                <a:gd name="T128" fmla="*/ 49 w 49"/>
                <a:gd name="T129" fmla="*/ 122 h 12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122">
                  <a:moveTo>
                    <a:pt x="35" y="45"/>
                  </a:moveTo>
                  <a:lnTo>
                    <a:pt x="34" y="37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5" y="17"/>
                  </a:lnTo>
                  <a:lnTo>
                    <a:pt x="37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63"/>
                  </a:lnTo>
                  <a:lnTo>
                    <a:pt x="9" y="98"/>
                  </a:lnTo>
                  <a:lnTo>
                    <a:pt x="11" y="102"/>
                  </a:lnTo>
                  <a:lnTo>
                    <a:pt x="10" y="105"/>
                  </a:lnTo>
                  <a:lnTo>
                    <a:pt x="9" y="107"/>
                  </a:lnTo>
                  <a:lnTo>
                    <a:pt x="7" y="110"/>
                  </a:lnTo>
                  <a:lnTo>
                    <a:pt x="4" y="113"/>
                  </a:lnTo>
                  <a:lnTo>
                    <a:pt x="14" y="118"/>
                  </a:lnTo>
                  <a:lnTo>
                    <a:pt x="24" y="121"/>
                  </a:lnTo>
                  <a:lnTo>
                    <a:pt x="31" y="120"/>
                  </a:lnTo>
                  <a:lnTo>
                    <a:pt x="35" y="120"/>
                  </a:lnTo>
                  <a:lnTo>
                    <a:pt x="39" y="117"/>
                  </a:lnTo>
                  <a:lnTo>
                    <a:pt x="43" y="115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5" y="104"/>
                  </a:lnTo>
                  <a:lnTo>
                    <a:pt x="45" y="100"/>
                  </a:lnTo>
                  <a:lnTo>
                    <a:pt x="44" y="94"/>
                  </a:lnTo>
                  <a:lnTo>
                    <a:pt x="42" y="85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4" name="Freeform 36"/>
            <p:cNvSpPr>
              <a:spLocks/>
            </p:cNvSpPr>
            <p:nvPr/>
          </p:nvSpPr>
          <p:spPr bwMode="auto">
            <a:xfrm>
              <a:off x="3976" y="1595"/>
              <a:ext cx="49" cy="120"/>
            </a:xfrm>
            <a:custGeom>
              <a:avLst/>
              <a:gdLst>
                <a:gd name="T0" fmla="*/ 34 w 49"/>
                <a:gd name="T1" fmla="*/ 44 h 120"/>
                <a:gd name="T2" fmla="*/ 33 w 49"/>
                <a:gd name="T3" fmla="*/ 37 h 120"/>
                <a:gd name="T4" fmla="*/ 33 w 49"/>
                <a:gd name="T5" fmla="*/ 29 h 120"/>
                <a:gd name="T6" fmla="*/ 33 w 49"/>
                <a:gd name="T7" fmla="*/ 22 h 120"/>
                <a:gd name="T8" fmla="*/ 34 w 49"/>
                <a:gd name="T9" fmla="*/ 17 h 120"/>
                <a:gd name="T10" fmla="*/ 37 w 49"/>
                <a:gd name="T11" fmla="*/ 13 h 120"/>
                <a:gd name="T12" fmla="*/ 39 w 49"/>
                <a:gd name="T13" fmla="*/ 9 h 120"/>
                <a:gd name="T14" fmla="*/ 42 w 49"/>
                <a:gd name="T15" fmla="*/ 6 h 120"/>
                <a:gd name="T16" fmla="*/ 48 w 49"/>
                <a:gd name="T17" fmla="*/ 3 h 120"/>
                <a:gd name="T18" fmla="*/ 43 w 49"/>
                <a:gd name="T19" fmla="*/ 1 h 120"/>
                <a:gd name="T20" fmla="*/ 38 w 49"/>
                <a:gd name="T21" fmla="*/ 0 h 120"/>
                <a:gd name="T22" fmla="*/ 32 w 49"/>
                <a:gd name="T23" fmla="*/ 0 h 120"/>
                <a:gd name="T24" fmla="*/ 26 w 49"/>
                <a:gd name="T25" fmla="*/ 0 h 120"/>
                <a:gd name="T26" fmla="*/ 21 w 49"/>
                <a:gd name="T27" fmla="*/ 2 h 120"/>
                <a:gd name="T28" fmla="*/ 16 w 49"/>
                <a:gd name="T29" fmla="*/ 3 h 120"/>
                <a:gd name="T30" fmla="*/ 11 w 49"/>
                <a:gd name="T31" fmla="*/ 4 h 120"/>
                <a:gd name="T32" fmla="*/ 7 w 49"/>
                <a:gd name="T33" fmla="*/ 7 h 120"/>
                <a:gd name="T34" fmla="*/ 2 w 49"/>
                <a:gd name="T35" fmla="*/ 8 h 120"/>
                <a:gd name="T36" fmla="*/ 1 w 49"/>
                <a:gd name="T37" fmla="*/ 12 h 120"/>
                <a:gd name="T38" fmla="*/ 0 w 49"/>
                <a:gd name="T39" fmla="*/ 15 h 120"/>
                <a:gd name="T40" fmla="*/ 0 w 49"/>
                <a:gd name="T41" fmla="*/ 18 h 120"/>
                <a:gd name="T42" fmla="*/ 0 w 49"/>
                <a:gd name="T43" fmla="*/ 22 h 120"/>
                <a:gd name="T44" fmla="*/ 3 w 49"/>
                <a:gd name="T45" fmla="*/ 63 h 120"/>
                <a:gd name="T46" fmla="*/ 10 w 49"/>
                <a:gd name="T47" fmla="*/ 98 h 120"/>
                <a:gd name="T48" fmla="*/ 9 w 49"/>
                <a:gd name="T49" fmla="*/ 104 h 120"/>
                <a:gd name="T50" fmla="*/ 10 w 49"/>
                <a:gd name="T51" fmla="*/ 105 h 120"/>
                <a:gd name="T52" fmla="*/ 10 w 49"/>
                <a:gd name="T53" fmla="*/ 108 h 120"/>
                <a:gd name="T54" fmla="*/ 8 w 49"/>
                <a:gd name="T55" fmla="*/ 111 h 120"/>
                <a:gd name="T56" fmla="*/ 5 w 49"/>
                <a:gd name="T57" fmla="*/ 112 h 120"/>
                <a:gd name="T58" fmla="*/ 16 w 49"/>
                <a:gd name="T59" fmla="*/ 116 h 120"/>
                <a:gd name="T60" fmla="*/ 25 w 49"/>
                <a:gd name="T61" fmla="*/ 119 h 120"/>
                <a:gd name="T62" fmla="*/ 30 w 49"/>
                <a:gd name="T63" fmla="*/ 119 h 120"/>
                <a:gd name="T64" fmla="*/ 34 w 49"/>
                <a:gd name="T65" fmla="*/ 118 h 120"/>
                <a:gd name="T66" fmla="*/ 37 w 49"/>
                <a:gd name="T67" fmla="*/ 117 h 120"/>
                <a:gd name="T68" fmla="*/ 41 w 49"/>
                <a:gd name="T69" fmla="*/ 115 h 120"/>
                <a:gd name="T70" fmla="*/ 44 w 49"/>
                <a:gd name="T71" fmla="*/ 113 h 120"/>
                <a:gd name="T72" fmla="*/ 44 w 49"/>
                <a:gd name="T73" fmla="*/ 111 h 120"/>
                <a:gd name="T74" fmla="*/ 44 w 49"/>
                <a:gd name="T75" fmla="*/ 108 h 120"/>
                <a:gd name="T76" fmla="*/ 44 w 49"/>
                <a:gd name="T77" fmla="*/ 105 h 120"/>
                <a:gd name="T78" fmla="*/ 43 w 49"/>
                <a:gd name="T79" fmla="*/ 100 h 120"/>
                <a:gd name="T80" fmla="*/ 41 w 49"/>
                <a:gd name="T81" fmla="*/ 93 h 120"/>
                <a:gd name="T82" fmla="*/ 39 w 49"/>
                <a:gd name="T83" fmla="*/ 85 h 120"/>
                <a:gd name="T84" fmla="*/ 34 w 49"/>
                <a:gd name="T85" fmla="*/ 44 h 1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9"/>
                <a:gd name="T130" fmla="*/ 0 h 120"/>
                <a:gd name="T131" fmla="*/ 49 w 49"/>
                <a:gd name="T132" fmla="*/ 120 h 1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9" h="120">
                  <a:moveTo>
                    <a:pt x="34" y="44"/>
                  </a:moveTo>
                  <a:lnTo>
                    <a:pt x="33" y="37"/>
                  </a:lnTo>
                  <a:lnTo>
                    <a:pt x="33" y="29"/>
                  </a:lnTo>
                  <a:lnTo>
                    <a:pt x="33" y="22"/>
                  </a:lnTo>
                  <a:lnTo>
                    <a:pt x="34" y="17"/>
                  </a:lnTo>
                  <a:lnTo>
                    <a:pt x="37" y="13"/>
                  </a:lnTo>
                  <a:lnTo>
                    <a:pt x="39" y="9"/>
                  </a:lnTo>
                  <a:lnTo>
                    <a:pt x="42" y="6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1" y="4"/>
                  </a:lnTo>
                  <a:lnTo>
                    <a:pt x="7" y="7"/>
                  </a:lnTo>
                  <a:lnTo>
                    <a:pt x="2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3" y="63"/>
                  </a:lnTo>
                  <a:lnTo>
                    <a:pt x="10" y="98"/>
                  </a:lnTo>
                  <a:lnTo>
                    <a:pt x="9" y="104"/>
                  </a:lnTo>
                  <a:lnTo>
                    <a:pt x="10" y="105"/>
                  </a:lnTo>
                  <a:lnTo>
                    <a:pt x="10" y="108"/>
                  </a:lnTo>
                  <a:lnTo>
                    <a:pt x="8" y="111"/>
                  </a:lnTo>
                  <a:lnTo>
                    <a:pt x="5" y="112"/>
                  </a:lnTo>
                  <a:lnTo>
                    <a:pt x="16" y="116"/>
                  </a:lnTo>
                  <a:lnTo>
                    <a:pt x="25" y="119"/>
                  </a:lnTo>
                  <a:lnTo>
                    <a:pt x="30" y="119"/>
                  </a:lnTo>
                  <a:lnTo>
                    <a:pt x="34" y="118"/>
                  </a:lnTo>
                  <a:lnTo>
                    <a:pt x="37" y="117"/>
                  </a:lnTo>
                  <a:lnTo>
                    <a:pt x="41" y="115"/>
                  </a:lnTo>
                  <a:lnTo>
                    <a:pt x="44" y="113"/>
                  </a:lnTo>
                  <a:lnTo>
                    <a:pt x="44" y="111"/>
                  </a:lnTo>
                  <a:lnTo>
                    <a:pt x="44" y="108"/>
                  </a:lnTo>
                  <a:lnTo>
                    <a:pt x="44" y="105"/>
                  </a:lnTo>
                  <a:lnTo>
                    <a:pt x="43" y="100"/>
                  </a:lnTo>
                  <a:lnTo>
                    <a:pt x="41" y="93"/>
                  </a:lnTo>
                  <a:lnTo>
                    <a:pt x="39" y="85"/>
                  </a:lnTo>
                  <a:lnTo>
                    <a:pt x="34" y="4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5" name="Freeform 37"/>
            <p:cNvSpPr>
              <a:spLocks/>
            </p:cNvSpPr>
            <p:nvPr/>
          </p:nvSpPr>
          <p:spPr bwMode="auto">
            <a:xfrm>
              <a:off x="4422" y="1373"/>
              <a:ext cx="49" cy="121"/>
            </a:xfrm>
            <a:custGeom>
              <a:avLst/>
              <a:gdLst>
                <a:gd name="T0" fmla="*/ 35 w 49"/>
                <a:gd name="T1" fmla="*/ 45 h 121"/>
                <a:gd name="T2" fmla="*/ 34 w 49"/>
                <a:gd name="T3" fmla="*/ 37 h 121"/>
                <a:gd name="T4" fmla="*/ 32 w 49"/>
                <a:gd name="T5" fmla="*/ 29 h 121"/>
                <a:gd name="T6" fmla="*/ 34 w 49"/>
                <a:gd name="T7" fmla="*/ 22 h 121"/>
                <a:gd name="T8" fmla="*/ 35 w 49"/>
                <a:gd name="T9" fmla="*/ 17 h 121"/>
                <a:gd name="T10" fmla="*/ 37 w 49"/>
                <a:gd name="T11" fmla="*/ 13 h 121"/>
                <a:gd name="T12" fmla="*/ 40 w 49"/>
                <a:gd name="T13" fmla="*/ 9 h 121"/>
                <a:gd name="T14" fmla="*/ 43 w 49"/>
                <a:gd name="T15" fmla="*/ 5 h 121"/>
                <a:gd name="T16" fmla="*/ 48 w 49"/>
                <a:gd name="T17" fmla="*/ 3 h 121"/>
                <a:gd name="T18" fmla="*/ 43 w 49"/>
                <a:gd name="T19" fmla="*/ 1 h 121"/>
                <a:gd name="T20" fmla="*/ 39 w 49"/>
                <a:gd name="T21" fmla="*/ 0 h 121"/>
                <a:gd name="T22" fmla="*/ 32 w 49"/>
                <a:gd name="T23" fmla="*/ 0 h 121"/>
                <a:gd name="T24" fmla="*/ 27 w 49"/>
                <a:gd name="T25" fmla="*/ 0 h 121"/>
                <a:gd name="T26" fmla="*/ 22 w 49"/>
                <a:gd name="T27" fmla="*/ 1 h 121"/>
                <a:gd name="T28" fmla="*/ 17 w 49"/>
                <a:gd name="T29" fmla="*/ 3 h 121"/>
                <a:gd name="T30" fmla="*/ 13 w 49"/>
                <a:gd name="T31" fmla="*/ 4 h 121"/>
                <a:gd name="T32" fmla="*/ 7 w 49"/>
                <a:gd name="T33" fmla="*/ 6 h 121"/>
                <a:gd name="T34" fmla="*/ 4 w 49"/>
                <a:gd name="T35" fmla="*/ 8 h 121"/>
                <a:gd name="T36" fmla="*/ 1 w 49"/>
                <a:gd name="T37" fmla="*/ 11 h 121"/>
                <a:gd name="T38" fmla="*/ 0 w 49"/>
                <a:gd name="T39" fmla="*/ 15 h 121"/>
                <a:gd name="T40" fmla="*/ 0 w 49"/>
                <a:gd name="T41" fmla="*/ 18 h 121"/>
                <a:gd name="T42" fmla="*/ 0 w 49"/>
                <a:gd name="T43" fmla="*/ 22 h 121"/>
                <a:gd name="T44" fmla="*/ 4 w 49"/>
                <a:gd name="T45" fmla="*/ 62 h 121"/>
                <a:gd name="T46" fmla="*/ 9 w 49"/>
                <a:gd name="T47" fmla="*/ 97 h 121"/>
                <a:gd name="T48" fmla="*/ 11 w 49"/>
                <a:gd name="T49" fmla="*/ 102 h 121"/>
                <a:gd name="T50" fmla="*/ 10 w 49"/>
                <a:gd name="T51" fmla="*/ 104 h 121"/>
                <a:gd name="T52" fmla="*/ 9 w 49"/>
                <a:gd name="T53" fmla="*/ 106 h 121"/>
                <a:gd name="T54" fmla="*/ 7 w 49"/>
                <a:gd name="T55" fmla="*/ 109 h 121"/>
                <a:gd name="T56" fmla="*/ 4 w 49"/>
                <a:gd name="T57" fmla="*/ 112 h 121"/>
                <a:gd name="T58" fmla="*/ 14 w 49"/>
                <a:gd name="T59" fmla="*/ 117 h 121"/>
                <a:gd name="T60" fmla="*/ 24 w 49"/>
                <a:gd name="T61" fmla="*/ 120 h 121"/>
                <a:gd name="T62" fmla="*/ 31 w 49"/>
                <a:gd name="T63" fmla="*/ 119 h 121"/>
                <a:gd name="T64" fmla="*/ 35 w 49"/>
                <a:gd name="T65" fmla="*/ 119 h 121"/>
                <a:gd name="T66" fmla="*/ 39 w 49"/>
                <a:gd name="T67" fmla="*/ 116 h 121"/>
                <a:gd name="T68" fmla="*/ 43 w 49"/>
                <a:gd name="T69" fmla="*/ 114 h 121"/>
                <a:gd name="T70" fmla="*/ 45 w 49"/>
                <a:gd name="T71" fmla="*/ 110 h 121"/>
                <a:gd name="T72" fmla="*/ 45 w 49"/>
                <a:gd name="T73" fmla="*/ 107 h 121"/>
                <a:gd name="T74" fmla="*/ 45 w 49"/>
                <a:gd name="T75" fmla="*/ 103 h 121"/>
                <a:gd name="T76" fmla="*/ 45 w 49"/>
                <a:gd name="T77" fmla="*/ 99 h 121"/>
                <a:gd name="T78" fmla="*/ 44 w 49"/>
                <a:gd name="T79" fmla="*/ 93 h 121"/>
                <a:gd name="T80" fmla="*/ 42 w 49"/>
                <a:gd name="T81" fmla="*/ 84 h 121"/>
                <a:gd name="T82" fmla="*/ 35 w 49"/>
                <a:gd name="T83" fmla="*/ 45 h 1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121"/>
                <a:gd name="T128" fmla="*/ 49 w 49"/>
                <a:gd name="T129" fmla="*/ 121 h 12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121">
                  <a:moveTo>
                    <a:pt x="35" y="45"/>
                  </a:moveTo>
                  <a:lnTo>
                    <a:pt x="34" y="37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5" y="17"/>
                  </a:lnTo>
                  <a:lnTo>
                    <a:pt x="37" y="13"/>
                  </a:lnTo>
                  <a:lnTo>
                    <a:pt x="40" y="9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62"/>
                  </a:lnTo>
                  <a:lnTo>
                    <a:pt x="9" y="97"/>
                  </a:lnTo>
                  <a:lnTo>
                    <a:pt x="11" y="102"/>
                  </a:lnTo>
                  <a:lnTo>
                    <a:pt x="10" y="104"/>
                  </a:lnTo>
                  <a:lnTo>
                    <a:pt x="9" y="106"/>
                  </a:lnTo>
                  <a:lnTo>
                    <a:pt x="7" y="109"/>
                  </a:lnTo>
                  <a:lnTo>
                    <a:pt x="4" y="112"/>
                  </a:lnTo>
                  <a:lnTo>
                    <a:pt x="14" y="117"/>
                  </a:lnTo>
                  <a:lnTo>
                    <a:pt x="24" y="120"/>
                  </a:lnTo>
                  <a:lnTo>
                    <a:pt x="31" y="119"/>
                  </a:lnTo>
                  <a:lnTo>
                    <a:pt x="35" y="119"/>
                  </a:lnTo>
                  <a:lnTo>
                    <a:pt x="39" y="116"/>
                  </a:lnTo>
                  <a:lnTo>
                    <a:pt x="43" y="114"/>
                  </a:lnTo>
                  <a:lnTo>
                    <a:pt x="45" y="110"/>
                  </a:lnTo>
                  <a:lnTo>
                    <a:pt x="45" y="107"/>
                  </a:lnTo>
                  <a:lnTo>
                    <a:pt x="45" y="103"/>
                  </a:lnTo>
                  <a:lnTo>
                    <a:pt x="45" y="99"/>
                  </a:lnTo>
                  <a:lnTo>
                    <a:pt x="44" y="93"/>
                  </a:lnTo>
                  <a:lnTo>
                    <a:pt x="42" y="84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6" name="Freeform 38"/>
            <p:cNvSpPr>
              <a:spLocks/>
            </p:cNvSpPr>
            <p:nvPr/>
          </p:nvSpPr>
          <p:spPr bwMode="auto">
            <a:xfrm>
              <a:off x="4274" y="1445"/>
              <a:ext cx="51" cy="122"/>
            </a:xfrm>
            <a:custGeom>
              <a:avLst/>
              <a:gdLst>
                <a:gd name="T0" fmla="*/ 35 w 51"/>
                <a:gd name="T1" fmla="*/ 45 h 122"/>
                <a:gd name="T2" fmla="*/ 34 w 51"/>
                <a:gd name="T3" fmla="*/ 38 h 122"/>
                <a:gd name="T4" fmla="*/ 35 w 51"/>
                <a:gd name="T5" fmla="*/ 30 h 122"/>
                <a:gd name="T6" fmla="*/ 35 w 51"/>
                <a:gd name="T7" fmla="*/ 22 h 122"/>
                <a:gd name="T8" fmla="*/ 36 w 51"/>
                <a:gd name="T9" fmla="*/ 18 h 122"/>
                <a:gd name="T10" fmla="*/ 38 w 51"/>
                <a:gd name="T11" fmla="*/ 13 h 122"/>
                <a:gd name="T12" fmla="*/ 40 w 51"/>
                <a:gd name="T13" fmla="*/ 9 h 122"/>
                <a:gd name="T14" fmla="*/ 43 w 51"/>
                <a:gd name="T15" fmla="*/ 6 h 122"/>
                <a:gd name="T16" fmla="*/ 50 w 51"/>
                <a:gd name="T17" fmla="*/ 3 h 122"/>
                <a:gd name="T18" fmla="*/ 45 w 51"/>
                <a:gd name="T19" fmla="*/ 1 h 122"/>
                <a:gd name="T20" fmla="*/ 40 w 51"/>
                <a:gd name="T21" fmla="*/ 0 h 122"/>
                <a:gd name="T22" fmla="*/ 33 w 51"/>
                <a:gd name="T23" fmla="*/ 0 h 122"/>
                <a:gd name="T24" fmla="*/ 27 w 51"/>
                <a:gd name="T25" fmla="*/ 0 h 122"/>
                <a:gd name="T26" fmla="*/ 22 w 51"/>
                <a:gd name="T27" fmla="*/ 2 h 122"/>
                <a:gd name="T28" fmla="*/ 17 w 51"/>
                <a:gd name="T29" fmla="*/ 3 h 122"/>
                <a:gd name="T30" fmla="*/ 12 w 51"/>
                <a:gd name="T31" fmla="*/ 4 h 122"/>
                <a:gd name="T32" fmla="*/ 7 w 51"/>
                <a:gd name="T33" fmla="*/ 7 h 122"/>
                <a:gd name="T34" fmla="*/ 3 w 51"/>
                <a:gd name="T35" fmla="*/ 9 h 122"/>
                <a:gd name="T36" fmla="*/ 2 w 51"/>
                <a:gd name="T37" fmla="*/ 12 h 122"/>
                <a:gd name="T38" fmla="*/ 1 w 51"/>
                <a:gd name="T39" fmla="*/ 15 h 122"/>
                <a:gd name="T40" fmla="*/ 0 w 51"/>
                <a:gd name="T41" fmla="*/ 18 h 122"/>
                <a:gd name="T42" fmla="*/ 1 w 51"/>
                <a:gd name="T43" fmla="*/ 23 h 122"/>
                <a:gd name="T44" fmla="*/ 3 w 51"/>
                <a:gd name="T45" fmla="*/ 64 h 122"/>
                <a:gd name="T46" fmla="*/ 10 w 51"/>
                <a:gd name="T47" fmla="*/ 100 h 122"/>
                <a:gd name="T48" fmla="*/ 10 w 51"/>
                <a:gd name="T49" fmla="*/ 105 h 122"/>
                <a:gd name="T50" fmla="*/ 11 w 51"/>
                <a:gd name="T51" fmla="*/ 107 h 122"/>
                <a:gd name="T52" fmla="*/ 11 w 51"/>
                <a:gd name="T53" fmla="*/ 110 h 122"/>
                <a:gd name="T54" fmla="*/ 9 w 51"/>
                <a:gd name="T55" fmla="*/ 112 h 122"/>
                <a:gd name="T56" fmla="*/ 6 w 51"/>
                <a:gd name="T57" fmla="*/ 114 h 122"/>
                <a:gd name="T58" fmla="*/ 17 w 51"/>
                <a:gd name="T59" fmla="*/ 118 h 122"/>
                <a:gd name="T60" fmla="*/ 26 w 51"/>
                <a:gd name="T61" fmla="*/ 121 h 122"/>
                <a:gd name="T62" fmla="*/ 31 w 51"/>
                <a:gd name="T63" fmla="*/ 121 h 122"/>
                <a:gd name="T64" fmla="*/ 35 w 51"/>
                <a:gd name="T65" fmla="*/ 120 h 122"/>
                <a:gd name="T66" fmla="*/ 39 w 51"/>
                <a:gd name="T67" fmla="*/ 119 h 122"/>
                <a:gd name="T68" fmla="*/ 43 w 51"/>
                <a:gd name="T69" fmla="*/ 117 h 122"/>
                <a:gd name="T70" fmla="*/ 45 w 51"/>
                <a:gd name="T71" fmla="*/ 115 h 122"/>
                <a:gd name="T72" fmla="*/ 46 w 51"/>
                <a:gd name="T73" fmla="*/ 112 h 122"/>
                <a:gd name="T74" fmla="*/ 46 w 51"/>
                <a:gd name="T75" fmla="*/ 110 h 122"/>
                <a:gd name="T76" fmla="*/ 45 w 51"/>
                <a:gd name="T77" fmla="*/ 107 h 122"/>
                <a:gd name="T78" fmla="*/ 44 w 51"/>
                <a:gd name="T79" fmla="*/ 102 h 122"/>
                <a:gd name="T80" fmla="*/ 42 w 51"/>
                <a:gd name="T81" fmla="*/ 94 h 122"/>
                <a:gd name="T82" fmla="*/ 41 w 51"/>
                <a:gd name="T83" fmla="*/ 87 h 122"/>
                <a:gd name="T84" fmla="*/ 35 w 51"/>
                <a:gd name="T85" fmla="*/ 45 h 1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1"/>
                <a:gd name="T130" fmla="*/ 0 h 122"/>
                <a:gd name="T131" fmla="*/ 51 w 51"/>
                <a:gd name="T132" fmla="*/ 122 h 1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1" h="122">
                  <a:moveTo>
                    <a:pt x="35" y="45"/>
                  </a:moveTo>
                  <a:lnTo>
                    <a:pt x="34" y="38"/>
                  </a:lnTo>
                  <a:lnTo>
                    <a:pt x="35" y="30"/>
                  </a:lnTo>
                  <a:lnTo>
                    <a:pt x="35" y="22"/>
                  </a:lnTo>
                  <a:lnTo>
                    <a:pt x="36" y="18"/>
                  </a:lnTo>
                  <a:lnTo>
                    <a:pt x="38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50" y="3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7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64"/>
                  </a:lnTo>
                  <a:lnTo>
                    <a:pt x="10" y="100"/>
                  </a:lnTo>
                  <a:lnTo>
                    <a:pt x="10" y="105"/>
                  </a:lnTo>
                  <a:lnTo>
                    <a:pt x="11" y="107"/>
                  </a:lnTo>
                  <a:lnTo>
                    <a:pt x="11" y="110"/>
                  </a:lnTo>
                  <a:lnTo>
                    <a:pt x="9" y="112"/>
                  </a:lnTo>
                  <a:lnTo>
                    <a:pt x="6" y="114"/>
                  </a:lnTo>
                  <a:lnTo>
                    <a:pt x="17" y="118"/>
                  </a:lnTo>
                  <a:lnTo>
                    <a:pt x="26" y="121"/>
                  </a:lnTo>
                  <a:lnTo>
                    <a:pt x="31" y="121"/>
                  </a:lnTo>
                  <a:lnTo>
                    <a:pt x="35" y="120"/>
                  </a:lnTo>
                  <a:lnTo>
                    <a:pt x="39" y="119"/>
                  </a:lnTo>
                  <a:lnTo>
                    <a:pt x="43" y="117"/>
                  </a:lnTo>
                  <a:lnTo>
                    <a:pt x="45" y="115"/>
                  </a:lnTo>
                  <a:lnTo>
                    <a:pt x="46" y="112"/>
                  </a:lnTo>
                  <a:lnTo>
                    <a:pt x="46" y="110"/>
                  </a:lnTo>
                  <a:lnTo>
                    <a:pt x="45" y="107"/>
                  </a:lnTo>
                  <a:lnTo>
                    <a:pt x="44" y="102"/>
                  </a:lnTo>
                  <a:lnTo>
                    <a:pt x="42" y="94"/>
                  </a:lnTo>
                  <a:lnTo>
                    <a:pt x="41" y="87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7" name="Freeform 39"/>
            <p:cNvSpPr>
              <a:spLocks/>
            </p:cNvSpPr>
            <p:nvPr/>
          </p:nvSpPr>
          <p:spPr bwMode="auto">
            <a:xfrm>
              <a:off x="4722" y="1225"/>
              <a:ext cx="48" cy="122"/>
            </a:xfrm>
            <a:custGeom>
              <a:avLst/>
              <a:gdLst>
                <a:gd name="T0" fmla="*/ 35 w 48"/>
                <a:gd name="T1" fmla="*/ 45 h 122"/>
                <a:gd name="T2" fmla="*/ 33 w 48"/>
                <a:gd name="T3" fmla="*/ 37 h 122"/>
                <a:gd name="T4" fmla="*/ 32 w 48"/>
                <a:gd name="T5" fmla="*/ 29 h 122"/>
                <a:gd name="T6" fmla="*/ 34 w 48"/>
                <a:gd name="T7" fmla="*/ 22 h 122"/>
                <a:gd name="T8" fmla="*/ 34 w 48"/>
                <a:gd name="T9" fmla="*/ 17 h 122"/>
                <a:gd name="T10" fmla="*/ 36 w 48"/>
                <a:gd name="T11" fmla="*/ 13 h 122"/>
                <a:gd name="T12" fmla="*/ 39 w 48"/>
                <a:gd name="T13" fmla="*/ 9 h 122"/>
                <a:gd name="T14" fmla="*/ 43 w 48"/>
                <a:gd name="T15" fmla="*/ 6 h 122"/>
                <a:gd name="T16" fmla="*/ 47 w 48"/>
                <a:gd name="T17" fmla="*/ 3 h 122"/>
                <a:gd name="T18" fmla="*/ 43 w 48"/>
                <a:gd name="T19" fmla="*/ 1 h 122"/>
                <a:gd name="T20" fmla="*/ 39 w 48"/>
                <a:gd name="T21" fmla="*/ 0 h 122"/>
                <a:gd name="T22" fmla="*/ 31 w 48"/>
                <a:gd name="T23" fmla="*/ 0 h 122"/>
                <a:gd name="T24" fmla="*/ 26 w 48"/>
                <a:gd name="T25" fmla="*/ 0 h 122"/>
                <a:gd name="T26" fmla="*/ 21 w 48"/>
                <a:gd name="T27" fmla="*/ 1 h 122"/>
                <a:gd name="T28" fmla="*/ 17 w 48"/>
                <a:gd name="T29" fmla="*/ 3 h 122"/>
                <a:gd name="T30" fmla="*/ 12 w 48"/>
                <a:gd name="T31" fmla="*/ 4 h 122"/>
                <a:gd name="T32" fmla="*/ 7 w 48"/>
                <a:gd name="T33" fmla="*/ 6 h 122"/>
                <a:gd name="T34" fmla="*/ 3 w 48"/>
                <a:gd name="T35" fmla="*/ 8 h 122"/>
                <a:gd name="T36" fmla="*/ 1 w 48"/>
                <a:gd name="T37" fmla="*/ 11 h 122"/>
                <a:gd name="T38" fmla="*/ 0 w 48"/>
                <a:gd name="T39" fmla="*/ 15 h 122"/>
                <a:gd name="T40" fmla="*/ 0 w 48"/>
                <a:gd name="T41" fmla="*/ 19 h 122"/>
                <a:gd name="T42" fmla="*/ 0 w 48"/>
                <a:gd name="T43" fmla="*/ 22 h 122"/>
                <a:gd name="T44" fmla="*/ 3 w 48"/>
                <a:gd name="T45" fmla="*/ 63 h 122"/>
                <a:gd name="T46" fmla="*/ 9 w 48"/>
                <a:gd name="T47" fmla="*/ 98 h 122"/>
                <a:gd name="T48" fmla="*/ 10 w 48"/>
                <a:gd name="T49" fmla="*/ 102 h 122"/>
                <a:gd name="T50" fmla="*/ 10 w 48"/>
                <a:gd name="T51" fmla="*/ 105 h 122"/>
                <a:gd name="T52" fmla="*/ 9 w 48"/>
                <a:gd name="T53" fmla="*/ 107 h 122"/>
                <a:gd name="T54" fmla="*/ 7 w 48"/>
                <a:gd name="T55" fmla="*/ 110 h 122"/>
                <a:gd name="T56" fmla="*/ 3 w 48"/>
                <a:gd name="T57" fmla="*/ 113 h 122"/>
                <a:gd name="T58" fmla="*/ 13 w 48"/>
                <a:gd name="T59" fmla="*/ 118 h 122"/>
                <a:gd name="T60" fmla="*/ 24 w 48"/>
                <a:gd name="T61" fmla="*/ 121 h 122"/>
                <a:gd name="T62" fmla="*/ 30 w 48"/>
                <a:gd name="T63" fmla="*/ 120 h 122"/>
                <a:gd name="T64" fmla="*/ 35 w 48"/>
                <a:gd name="T65" fmla="*/ 120 h 122"/>
                <a:gd name="T66" fmla="*/ 38 w 48"/>
                <a:gd name="T67" fmla="*/ 117 h 122"/>
                <a:gd name="T68" fmla="*/ 42 w 48"/>
                <a:gd name="T69" fmla="*/ 115 h 122"/>
                <a:gd name="T70" fmla="*/ 44 w 48"/>
                <a:gd name="T71" fmla="*/ 111 h 122"/>
                <a:gd name="T72" fmla="*/ 45 w 48"/>
                <a:gd name="T73" fmla="*/ 108 h 122"/>
                <a:gd name="T74" fmla="*/ 45 w 48"/>
                <a:gd name="T75" fmla="*/ 104 h 122"/>
                <a:gd name="T76" fmla="*/ 44 w 48"/>
                <a:gd name="T77" fmla="*/ 100 h 122"/>
                <a:gd name="T78" fmla="*/ 44 w 48"/>
                <a:gd name="T79" fmla="*/ 94 h 122"/>
                <a:gd name="T80" fmla="*/ 42 w 48"/>
                <a:gd name="T81" fmla="*/ 85 h 122"/>
                <a:gd name="T82" fmla="*/ 35 w 48"/>
                <a:gd name="T83" fmla="*/ 45 h 12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"/>
                <a:gd name="T127" fmla="*/ 0 h 122"/>
                <a:gd name="T128" fmla="*/ 48 w 48"/>
                <a:gd name="T129" fmla="*/ 122 h 12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" h="122">
                  <a:moveTo>
                    <a:pt x="35" y="45"/>
                  </a:moveTo>
                  <a:lnTo>
                    <a:pt x="33" y="37"/>
                  </a:lnTo>
                  <a:lnTo>
                    <a:pt x="32" y="29"/>
                  </a:lnTo>
                  <a:lnTo>
                    <a:pt x="34" y="22"/>
                  </a:lnTo>
                  <a:lnTo>
                    <a:pt x="34" y="17"/>
                  </a:lnTo>
                  <a:lnTo>
                    <a:pt x="36" y="13"/>
                  </a:lnTo>
                  <a:lnTo>
                    <a:pt x="39" y="9"/>
                  </a:lnTo>
                  <a:lnTo>
                    <a:pt x="43" y="6"/>
                  </a:lnTo>
                  <a:lnTo>
                    <a:pt x="47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3" y="63"/>
                  </a:lnTo>
                  <a:lnTo>
                    <a:pt x="9" y="98"/>
                  </a:lnTo>
                  <a:lnTo>
                    <a:pt x="10" y="102"/>
                  </a:lnTo>
                  <a:lnTo>
                    <a:pt x="10" y="105"/>
                  </a:lnTo>
                  <a:lnTo>
                    <a:pt x="9" y="107"/>
                  </a:lnTo>
                  <a:lnTo>
                    <a:pt x="7" y="110"/>
                  </a:lnTo>
                  <a:lnTo>
                    <a:pt x="3" y="113"/>
                  </a:lnTo>
                  <a:lnTo>
                    <a:pt x="13" y="118"/>
                  </a:lnTo>
                  <a:lnTo>
                    <a:pt x="24" y="121"/>
                  </a:lnTo>
                  <a:lnTo>
                    <a:pt x="30" y="120"/>
                  </a:lnTo>
                  <a:lnTo>
                    <a:pt x="35" y="120"/>
                  </a:lnTo>
                  <a:lnTo>
                    <a:pt x="38" y="117"/>
                  </a:lnTo>
                  <a:lnTo>
                    <a:pt x="42" y="115"/>
                  </a:lnTo>
                  <a:lnTo>
                    <a:pt x="44" y="111"/>
                  </a:lnTo>
                  <a:lnTo>
                    <a:pt x="45" y="108"/>
                  </a:lnTo>
                  <a:lnTo>
                    <a:pt x="45" y="104"/>
                  </a:lnTo>
                  <a:lnTo>
                    <a:pt x="44" y="100"/>
                  </a:lnTo>
                  <a:lnTo>
                    <a:pt x="44" y="94"/>
                  </a:lnTo>
                  <a:lnTo>
                    <a:pt x="42" y="85"/>
                  </a:lnTo>
                  <a:lnTo>
                    <a:pt x="35" y="45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8" name="Freeform 40"/>
            <p:cNvSpPr>
              <a:spLocks/>
            </p:cNvSpPr>
            <p:nvPr/>
          </p:nvSpPr>
          <p:spPr bwMode="auto">
            <a:xfrm>
              <a:off x="4571" y="1298"/>
              <a:ext cx="53" cy="121"/>
            </a:xfrm>
            <a:custGeom>
              <a:avLst/>
              <a:gdLst>
                <a:gd name="T0" fmla="*/ 36 w 53"/>
                <a:gd name="T1" fmla="*/ 44 h 121"/>
                <a:gd name="T2" fmla="*/ 35 w 53"/>
                <a:gd name="T3" fmla="*/ 38 h 121"/>
                <a:gd name="T4" fmla="*/ 36 w 53"/>
                <a:gd name="T5" fmla="*/ 30 h 121"/>
                <a:gd name="T6" fmla="*/ 36 w 53"/>
                <a:gd name="T7" fmla="*/ 22 h 121"/>
                <a:gd name="T8" fmla="*/ 37 w 53"/>
                <a:gd name="T9" fmla="*/ 17 h 121"/>
                <a:gd name="T10" fmla="*/ 40 w 53"/>
                <a:gd name="T11" fmla="*/ 13 h 121"/>
                <a:gd name="T12" fmla="*/ 42 w 53"/>
                <a:gd name="T13" fmla="*/ 9 h 121"/>
                <a:gd name="T14" fmla="*/ 45 w 53"/>
                <a:gd name="T15" fmla="*/ 6 h 121"/>
                <a:gd name="T16" fmla="*/ 52 w 53"/>
                <a:gd name="T17" fmla="*/ 3 h 121"/>
                <a:gd name="T18" fmla="*/ 47 w 53"/>
                <a:gd name="T19" fmla="*/ 1 h 121"/>
                <a:gd name="T20" fmla="*/ 41 w 53"/>
                <a:gd name="T21" fmla="*/ 0 h 121"/>
                <a:gd name="T22" fmla="*/ 34 w 53"/>
                <a:gd name="T23" fmla="*/ 0 h 121"/>
                <a:gd name="T24" fmla="*/ 28 w 53"/>
                <a:gd name="T25" fmla="*/ 0 h 121"/>
                <a:gd name="T26" fmla="*/ 23 w 53"/>
                <a:gd name="T27" fmla="*/ 2 h 121"/>
                <a:gd name="T28" fmla="*/ 18 w 53"/>
                <a:gd name="T29" fmla="*/ 3 h 121"/>
                <a:gd name="T30" fmla="*/ 12 w 53"/>
                <a:gd name="T31" fmla="*/ 4 h 121"/>
                <a:gd name="T32" fmla="*/ 8 w 53"/>
                <a:gd name="T33" fmla="*/ 7 h 121"/>
                <a:gd name="T34" fmla="*/ 3 w 53"/>
                <a:gd name="T35" fmla="*/ 8 h 121"/>
                <a:gd name="T36" fmla="*/ 2 w 53"/>
                <a:gd name="T37" fmla="*/ 12 h 121"/>
                <a:gd name="T38" fmla="*/ 1 w 53"/>
                <a:gd name="T39" fmla="*/ 15 h 121"/>
                <a:gd name="T40" fmla="*/ 0 w 53"/>
                <a:gd name="T41" fmla="*/ 18 h 121"/>
                <a:gd name="T42" fmla="*/ 1 w 53"/>
                <a:gd name="T43" fmla="*/ 23 h 121"/>
                <a:gd name="T44" fmla="*/ 3 w 53"/>
                <a:gd name="T45" fmla="*/ 64 h 121"/>
                <a:gd name="T46" fmla="*/ 11 w 53"/>
                <a:gd name="T47" fmla="*/ 99 h 121"/>
                <a:gd name="T48" fmla="*/ 10 w 53"/>
                <a:gd name="T49" fmla="*/ 104 h 121"/>
                <a:gd name="T50" fmla="*/ 11 w 53"/>
                <a:gd name="T51" fmla="*/ 106 h 121"/>
                <a:gd name="T52" fmla="*/ 11 w 53"/>
                <a:gd name="T53" fmla="*/ 109 h 121"/>
                <a:gd name="T54" fmla="*/ 9 w 53"/>
                <a:gd name="T55" fmla="*/ 112 h 121"/>
                <a:gd name="T56" fmla="*/ 6 w 53"/>
                <a:gd name="T57" fmla="*/ 113 h 121"/>
                <a:gd name="T58" fmla="*/ 17 w 53"/>
                <a:gd name="T59" fmla="*/ 117 h 121"/>
                <a:gd name="T60" fmla="*/ 27 w 53"/>
                <a:gd name="T61" fmla="*/ 120 h 121"/>
                <a:gd name="T62" fmla="*/ 32 w 53"/>
                <a:gd name="T63" fmla="*/ 120 h 121"/>
                <a:gd name="T64" fmla="*/ 36 w 53"/>
                <a:gd name="T65" fmla="*/ 119 h 121"/>
                <a:gd name="T66" fmla="*/ 40 w 53"/>
                <a:gd name="T67" fmla="*/ 118 h 121"/>
                <a:gd name="T68" fmla="*/ 45 w 53"/>
                <a:gd name="T69" fmla="*/ 116 h 121"/>
                <a:gd name="T70" fmla="*/ 47 w 53"/>
                <a:gd name="T71" fmla="*/ 114 h 121"/>
                <a:gd name="T72" fmla="*/ 48 w 53"/>
                <a:gd name="T73" fmla="*/ 112 h 121"/>
                <a:gd name="T74" fmla="*/ 48 w 53"/>
                <a:gd name="T75" fmla="*/ 109 h 121"/>
                <a:gd name="T76" fmla="*/ 47 w 53"/>
                <a:gd name="T77" fmla="*/ 106 h 121"/>
                <a:gd name="T78" fmla="*/ 46 w 53"/>
                <a:gd name="T79" fmla="*/ 101 h 121"/>
                <a:gd name="T80" fmla="*/ 44 w 53"/>
                <a:gd name="T81" fmla="*/ 94 h 121"/>
                <a:gd name="T82" fmla="*/ 42 w 53"/>
                <a:gd name="T83" fmla="*/ 86 h 121"/>
                <a:gd name="T84" fmla="*/ 36 w 53"/>
                <a:gd name="T85" fmla="*/ 44 h 1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"/>
                <a:gd name="T130" fmla="*/ 0 h 121"/>
                <a:gd name="T131" fmla="*/ 53 w 53"/>
                <a:gd name="T132" fmla="*/ 121 h 12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" h="121">
                  <a:moveTo>
                    <a:pt x="36" y="44"/>
                  </a:moveTo>
                  <a:lnTo>
                    <a:pt x="35" y="38"/>
                  </a:lnTo>
                  <a:lnTo>
                    <a:pt x="36" y="30"/>
                  </a:lnTo>
                  <a:lnTo>
                    <a:pt x="36" y="22"/>
                  </a:lnTo>
                  <a:lnTo>
                    <a:pt x="37" y="17"/>
                  </a:lnTo>
                  <a:lnTo>
                    <a:pt x="40" y="13"/>
                  </a:lnTo>
                  <a:lnTo>
                    <a:pt x="42" y="9"/>
                  </a:lnTo>
                  <a:lnTo>
                    <a:pt x="45" y="6"/>
                  </a:lnTo>
                  <a:lnTo>
                    <a:pt x="52" y="3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64"/>
                  </a:lnTo>
                  <a:lnTo>
                    <a:pt x="11" y="99"/>
                  </a:lnTo>
                  <a:lnTo>
                    <a:pt x="10" y="104"/>
                  </a:lnTo>
                  <a:lnTo>
                    <a:pt x="11" y="106"/>
                  </a:lnTo>
                  <a:lnTo>
                    <a:pt x="11" y="109"/>
                  </a:lnTo>
                  <a:lnTo>
                    <a:pt x="9" y="112"/>
                  </a:lnTo>
                  <a:lnTo>
                    <a:pt x="6" y="113"/>
                  </a:lnTo>
                  <a:lnTo>
                    <a:pt x="17" y="117"/>
                  </a:lnTo>
                  <a:lnTo>
                    <a:pt x="27" y="120"/>
                  </a:lnTo>
                  <a:lnTo>
                    <a:pt x="32" y="120"/>
                  </a:lnTo>
                  <a:lnTo>
                    <a:pt x="36" y="119"/>
                  </a:lnTo>
                  <a:lnTo>
                    <a:pt x="40" y="118"/>
                  </a:lnTo>
                  <a:lnTo>
                    <a:pt x="45" y="116"/>
                  </a:lnTo>
                  <a:lnTo>
                    <a:pt x="47" y="114"/>
                  </a:lnTo>
                  <a:lnTo>
                    <a:pt x="48" y="112"/>
                  </a:lnTo>
                  <a:lnTo>
                    <a:pt x="48" y="109"/>
                  </a:lnTo>
                  <a:lnTo>
                    <a:pt x="47" y="106"/>
                  </a:lnTo>
                  <a:lnTo>
                    <a:pt x="46" y="101"/>
                  </a:lnTo>
                  <a:lnTo>
                    <a:pt x="44" y="94"/>
                  </a:lnTo>
                  <a:lnTo>
                    <a:pt x="42" y="86"/>
                  </a:lnTo>
                  <a:lnTo>
                    <a:pt x="36" y="44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9" name="Freeform 41"/>
            <p:cNvSpPr>
              <a:spLocks/>
            </p:cNvSpPr>
            <p:nvPr/>
          </p:nvSpPr>
          <p:spPr bwMode="auto">
            <a:xfrm>
              <a:off x="5020" y="1075"/>
              <a:ext cx="49" cy="125"/>
            </a:xfrm>
            <a:custGeom>
              <a:avLst/>
              <a:gdLst>
                <a:gd name="T0" fmla="*/ 35 w 49"/>
                <a:gd name="T1" fmla="*/ 46 h 125"/>
                <a:gd name="T2" fmla="*/ 34 w 49"/>
                <a:gd name="T3" fmla="*/ 38 h 125"/>
                <a:gd name="T4" fmla="*/ 32 w 49"/>
                <a:gd name="T5" fmla="*/ 30 h 125"/>
                <a:gd name="T6" fmla="*/ 34 w 49"/>
                <a:gd name="T7" fmla="*/ 23 h 125"/>
                <a:gd name="T8" fmla="*/ 35 w 49"/>
                <a:gd name="T9" fmla="*/ 17 h 125"/>
                <a:gd name="T10" fmla="*/ 37 w 49"/>
                <a:gd name="T11" fmla="*/ 13 h 125"/>
                <a:gd name="T12" fmla="*/ 40 w 49"/>
                <a:gd name="T13" fmla="*/ 9 h 125"/>
                <a:gd name="T14" fmla="*/ 43 w 49"/>
                <a:gd name="T15" fmla="*/ 6 h 125"/>
                <a:gd name="T16" fmla="*/ 48 w 49"/>
                <a:gd name="T17" fmla="*/ 3 h 125"/>
                <a:gd name="T18" fmla="*/ 43 w 49"/>
                <a:gd name="T19" fmla="*/ 1 h 125"/>
                <a:gd name="T20" fmla="*/ 39 w 49"/>
                <a:gd name="T21" fmla="*/ 0 h 125"/>
                <a:gd name="T22" fmla="*/ 32 w 49"/>
                <a:gd name="T23" fmla="*/ 0 h 125"/>
                <a:gd name="T24" fmla="*/ 27 w 49"/>
                <a:gd name="T25" fmla="*/ 0 h 125"/>
                <a:gd name="T26" fmla="*/ 22 w 49"/>
                <a:gd name="T27" fmla="*/ 1 h 125"/>
                <a:gd name="T28" fmla="*/ 17 w 49"/>
                <a:gd name="T29" fmla="*/ 3 h 125"/>
                <a:gd name="T30" fmla="*/ 13 w 49"/>
                <a:gd name="T31" fmla="*/ 4 h 125"/>
                <a:gd name="T32" fmla="*/ 7 w 49"/>
                <a:gd name="T33" fmla="*/ 6 h 125"/>
                <a:gd name="T34" fmla="*/ 4 w 49"/>
                <a:gd name="T35" fmla="*/ 9 h 125"/>
                <a:gd name="T36" fmla="*/ 1 w 49"/>
                <a:gd name="T37" fmla="*/ 11 h 125"/>
                <a:gd name="T38" fmla="*/ 0 w 49"/>
                <a:gd name="T39" fmla="*/ 16 h 125"/>
                <a:gd name="T40" fmla="*/ 0 w 49"/>
                <a:gd name="T41" fmla="*/ 19 h 125"/>
                <a:gd name="T42" fmla="*/ 0 w 49"/>
                <a:gd name="T43" fmla="*/ 22 h 125"/>
                <a:gd name="T44" fmla="*/ 4 w 49"/>
                <a:gd name="T45" fmla="*/ 64 h 125"/>
                <a:gd name="T46" fmla="*/ 9 w 49"/>
                <a:gd name="T47" fmla="*/ 100 h 125"/>
                <a:gd name="T48" fmla="*/ 11 w 49"/>
                <a:gd name="T49" fmla="*/ 105 h 125"/>
                <a:gd name="T50" fmla="*/ 10 w 49"/>
                <a:gd name="T51" fmla="*/ 107 h 125"/>
                <a:gd name="T52" fmla="*/ 9 w 49"/>
                <a:gd name="T53" fmla="*/ 110 h 125"/>
                <a:gd name="T54" fmla="*/ 7 w 49"/>
                <a:gd name="T55" fmla="*/ 113 h 125"/>
                <a:gd name="T56" fmla="*/ 4 w 49"/>
                <a:gd name="T57" fmla="*/ 116 h 125"/>
                <a:gd name="T58" fmla="*/ 14 w 49"/>
                <a:gd name="T59" fmla="*/ 121 h 125"/>
                <a:gd name="T60" fmla="*/ 24 w 49"/>
                <a:gd name="T61" fmla="*/ 124 h 125"/>
                <a:gd name="T62" fmla="*/ 31 w 49"/>
                <a:gd name="T63" fmla="*/ 123 h 125"/>
                <a:gd name="T64" fmla="*/ 35 w 49"/>
                <a:gd name="T65" fmla="*/ 123 h 125"/>
                <a:gd name="T66" fmla="*/ 39 w 49"/>
                <a:gd name="T67" fmla="*/ 120 h 125"/>
                <a:gd name="T68" fmla="*/ 43 w 49"/>
                <a:gd name="T69" fmla="*/ 118 h 125"/>
                <a:gd name="T70" fmla="*/ 45 w 49"/>
                <a:gd name="T71" fmla="*/ 114 h 125"/>
                <a:gd name="T72" fmla="*/ 45 w 49"/>
                <a:gd name="T73" fmla="*/ 111 h 125"/>
                <a:gd name="T74" fmla="*/ 45 w 49"/>
                <a:gd name="T75" fmla="*/ 106 h 125"/>
                <a:gd name="T76" fmla="*/ 45 w 49"/>
                <a:gd name="T77" fmla="*/ 102 h 125"/>
                <a:gd name="T78" fmla="*/ 44 w 49"/>
                <a:gd name="T79" fmla="*/ 96 h 125"/>
                <a:gd name="T80" fmla="*/ 42 w 49"/>
                <a:gd name="T81" fmla="*/ 87 h 125"/>
                <a:gd name="T82" fmla="*/ 35 w 49"/>
                <a:gd name="T83" fmla="*/ 46 h 1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9"/>
                <a:gd name="T127" fmla="*/ 0 h 125"/>
                <a:gd name="T128" fmla="*/ 49 w 49"/>
                <a:gd name="T129" fmla="*/ 125 h 1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9" h="125">
                  <a:moveTo>
                    <a:pt x="35" y="46"/>
                  </a:moveTo>
                  <a:lnTo>
                    <a:pt x="34" y="38"/>
                  </a:lnTo>
                  <a:lnTo>
                    <a:pt x="32" y="30"/>
                  </a:lnTo>
                  <a:lnTo>
                    <a:pt x="34" y="23"/>
                  </a:lnTo>
                  <a:lnTo>
                    <a:pt x="35" y="17"/>
                  </a:lnTo>
                  <a:lnTo>
                    <a:pt x="37" y="13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3"/>
                  </a:lnTo>
                  <a:lnTo>
                    <a:pt x="13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64"/>
                  </a:lnTo>
                  <a:lnTo>
                    <a:pt x="9" y="100"/>
                  </a:lnTo>
                  <a:lnTo>
                    <a:pt x="11" y="105"/>
                  </a:lnTo>
                  <a:lnTo>
                    <a:pt x="10" y="107"/>
                  </a:lnTo>
                  <a:lnTo>
                    <a:pt x="9" y="110"/>
                  </a:lnTo>
                  <a:lnTo>
                    <a:pt x="7" y="113"/>
                  </a:lnTo>
                  <a:lnTo>
                    <a:pt x="4" y="116"/>
                  </a:lnTo>
                  <a:lnTo>
                    <a:pt x="14" y="121"/>
                  </a:lnTo>
                  <a:lnTo>
                    <a:pt x="24" y="124"/>
                  </a:lnTo>
                  <a:lnTo>
                    <a:pt x="31" y="123"/>
                  </a:lnTo>
                  <a:lnTo>
                    <a:pt x="35" y="123"/>
                  </a:lnTo>
                  <a:lnTo>
                    <a:pt x="39" y="120"/>
                  </a:lnTo>
                  <a:lnTo>
                    <a:pt x="43" y="118"/>
                  </a:lnTo>
                  <a:lnTo>
                    <a:pt x="45" y="114"/>
                  </a:lnTo>
                  <a:lnTo>
                    <a:pt x="45" y="111"/>
                  </a:lnTo>
                  <a:lnTo>
                    <a:pt x="45" y="106"/>
                  </a:lnTo>
                  <a:lnTo>
                    <a:pt x="45" y="102"/>
                  </a:lnTo>
                  <a:lnTo>
                    <a:pt x="44" y="96"/>
                  </a:lnTo>
                  <a:lnTo>
                    <a:pt x="42" y="87"/>
                  </a:lnTo>
                  <a:lnTo>
                    <a:pt x="35" y="46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0" name="Freeform 42"/>
            <p:cNvSpPr>
              <a:spLocks/>
            </p:cNvSpPr>
            <p:nvPr/>
          </p:nvSpPr>
          <p:spPr bwMode="auto">
            <a:xfrm>
              <a:off x="4869" y="1152"/>
              <a:ext cx="51" cy="119"/>
            </a:xfrm>
            <a:custGeom>
              <a:avLst/>
              <a:gdLst>
                <a:gd name="T0" fmla="*/ 35 w 51"/>
                <a:gd name="T1" fmla="*/ 43 h 119"/>
                <a:gd name="T2" fmla="*/ 34 w 51"/>
                <a:gd name="T3" fmla="*/ 37 h 119"/>
                <a:gd name="T4" fmla="*/ 35 w 51"/>
                <a:gd name="T5" fmla="*/ 29 h 119"/>
                <a:gd name="T6" fmla="*/ 35 w 51"/>
                <a:gd name="T7" fmla="*/ 22 h 119"/>
                <a:gd name="T8" fmla="*/ 36 w 51"/>
                <a:gd name="T9" fmla="*/ 17 h 119"/>
                <a:gd name="T10" fmla="*/ 38 w 51"/>
                <a:gd name="T11" fmla="*/ 12 h 119"/>
                <a:gd name="T12" fmla="*/ 40 w 51"/>
                <a:gd name="T13" fmla="*/ 9 h 119"/>
                <a:gd name="T14" fmla="*/ 43 w 51"/>
                <a:gd name="T15" fmla="*/ 6 h 119"/>
                <a:gd name="T16" fmla="*/ 50 w 51"/>
                <a:gd name="T17" fmla="*/ 3 h 119"/>
                <a:gd name="T18" fmla="*/ 45 w 51"/>
                <a:gd name="T19" fmla="*/ 1 h 119"/>
                <a:gd name="T20" fmla="*/ 40 w 51"/>
                <a:gd name="T21" fmla="*/ 0 h 119"/>
                <a:gd name="T22" fmla="*/ 33 w 51"/>
                <a:gd name="T23" fmla="*/ 0 h 119"/>
                <a:gd name="T24" fmla="*/ 27 w 51"/>
                <a:gd name="T25" fmla="*/ 0 h 119"/>
                <a:gd name="T26" fmla="*/ 22 w 51"/>
                <a:gd name="T27" fmla="*/ 2 h 119"/>
                <a:gd name="T28" fmla="*/ 17 w 51"/>
                <a:gd name="T29" fmla="*/ 3 h 119"/>
                <a:gd name="T30" fmla="*/ 12 w 51"/>
                <a:gd name="T31" fmla="*/ 4 h 119"/>
                <a:gd name="T32" fmla="*/ 7 w 51"/>
                <a:gd name="T33" fmla="*/ 6 h 119"/>
                <a:gd name="T34" fmla="*/ 3 w 51"/>
                <a:gd name="T35" fmla="*/ 8 h 119"/>
                <a:gd name="T36" fmla="*/ 2 w 51"/>
                <a:gd name="T37" fmla="*/ 12 h 119"/>
                <a:gd name="T38" fmla="*/ 1 w 51"/>
                <a:gd name="T39" fmla="*/ 15 h 119"/>
                <a:gd name="T40" fmla="*/ 0 w 51"/>
                <a:gd name="T41" fmla="*/ 18 h 119"/>
                <a:gd name="T42" fmla="*/ 1 w 51"/>
                <a:gd name="T43" fmla="*/ 22 h 119"/>
                <a:gd name="T44" fmla="*/ 3 w 51"/>
                <a:gd name="T45" fmla="*/ 62 h 119"/>
                <a:gd name="T46" fmla="*/ 10 w 51"/>
                <a:gd name="T47" fmla="*/ 98 h 119"/>
                <a:gd name="T48" fmla="*/ 10 w 51"/>
                <a:gd name="T49" fmla="*/ 103 h 119"/>
                <a:gd name="T50" fmla="*/ 11 w 51"/>
                <a:gd name="T51" fmla="*/ 105 h 119"/>
                <a:gd name="T52" fmla="*/ 11 w 51"/>
                <a:gd name="T53" fmla="*/ 107 h 119"/>
                <a:gd name="T54" fmla="*/ 9 w 51"/>
                <a:gd name="T55" fmla="*/ 110 h 119"/>
                <a:gd name="T56" fmla="*/ 6 w 51"/>
                <a:gd name="T57" fmla="*/ 111 h 119"/>
                <a:gd name="T58" fmla="*/ 17 w 51"/>
                <a:gd name="T59" fmla="*/ 115 h 119"/>
                <a:gd name="T60" fmla="*/ 26 w 51"/>
                <a:gd name="T61" fmla="*/ 118 h 119"/>
                <a:gd name="T62" fmla="*/ 31 w 51"/>
                <a:gd name="T63" fmla="*/ 118 h 119"/>
                <a:gd name="T64" fmla="*/ 35 w 51"/>
                <a:gd name="T65" fmla="*/ 117 h 119"/>
                <a:gd name="T66" fmla="*/ 39 w 51"/>
                <a:gd name="T67" fmla="*/ 116 h 119"/>
                <a:gd name="T68" fmla="*/ 43 w 51"/>
                <a:gd name="T69" fmla="*/ 114 h 119"/>
                <a:gd name="T70" fmla="*/ 45 w 51"/>
                <a:gd name="T71" fmla="*/ 112 h 119"/>
                <a:gd name="T72" fmla="*/ 46 w 51"/>
                <a:gd name="T73" fmla="*/ 110 h 119"/>
                <a:gd name="T74" fmla="*/ 46 w 51"/>
                <a:gd name="T75" fmla="*/ 107 h 119"/>
                <a:gd name="T76" fmla="*/ 45 w 51"/>
                <a:gd name="T77" fmla="*/ 104 h 119"/>
                <a:gd name="T78" fmla="*/ 44 w 51"/>
                <a:gd name="T79" fmla="*/ 99 h 119"/>
                <a:gd name="T80" fmla="*/ 42 w 51"/>
                <a:gd name="T81" fmla="*/ 92 h 119"/>
                <a:gd name="T82" fmla="*/ 41 w 51"/>
                <a:gd name="T83" fmla="*/ 85 h 119"/>
                <a:gd name="T84" fmla="*/ 35 w 51"/>
                <a:gd name="T85" fmla="*/ 43 h 11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1"/>
                <a:gd name="T130" fmla="*/ 0 h 119"/>
                <a:gd name="T131" fmla="*/ 51 w 51"/>
                <a:gd name="T132" fmla="*/ 119 h 11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1" h="119">
                  <a:moveTo>
                    <a:pt x="35" y="43"/>
                  </a:moveTo>
                  <a:lnTo>
                    <a:pt x="34" y="37"/>
                  </a:lnTo>
                  <a:lnTo>
                    <a:pt x="35" y="29"/>
                  </a:lnTo>
                  <a:lnTo>
                    <a:pt x="35" y="22"/>
                  </a:lnTo>
                  <a:lnTo>
                    <a:pt x="36" y="17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3" y="6"/>
                  </a:lnTo>
                  <a:lnTo>
                    <a:pt x="50" y="3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2" y="12"/>
                  </a:lnTo>
                  <a:lnTo>
                    <a:pt x="1" y="15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3" y="62"/>
                  </a:lnTo>
                  <a:lnTo>
                    <a:pt x="10" y="98"/>
                  </a:lnTo>
                  <a:lnTo>
                    <a:pt x="10" y="103"/>
                  </a:lnTo>
                  <a:lnTo>
                    <a:pt x="11" y="105"/>
                  </a:lnTo>
                  <a:lnTo>
                    <a:pt x="11" y="107"/>
                  </a:lnTo>
                  <a:lnTo>
                    <a:pt x="9" y="110"/>
                  </a:lnTo>
                  <a:lnTo>
                    <a:pt x="6" y="111"/>
                  </a:lnTo>
                  <a:lnTo>
                    <a:pt x="17" y="115"/>
                  </a:lnTo>
                  <a:lnTo>
                    <a:pt x="26" y="118"/>
                  </a:lnTo>
                  <a:lnTo>
                    <a:pt x="31" y="118"/>
                  </a:lnTo>
                  <a:lnTo>
                    <a:pt x="35" y="117"/>
                  </a:lnTo>
                  <a:lnTo>
                    <a:pt x="39" y="116"/>
                  </a:lnTo>
                  <a:lnTo>
                    <a:pt x="43" y="114"/>
                  </a:lnTo>
                  <a:lnTo>
                    <a:pt x="45" y="112"/>
                  </a:lnTo>
                  <a:lnTo>
                    <a:pt x="46" y="110"/>
                  </a:lnTo>
                  <a:lnTo>
                    <a:pt x="46" y="107"/>
                  </a:lnTo>
                  <a:lnTo>
                    <a:pt x="45" y="104"/>
                  </a:lnTo>
                  <a:lnTo>
                    <a:pt x="44" y="99"/>
                  </a:lnTo>
                  <a:lnTo>
                    <a:pt x="42" y="92"/>
                  </a:lnTo>
                  <a:lnTo>
                    <a:pt x="41" y="85"/>
                  </a:lnTo>
                  <a:lnTo>
                    <a:pt x="35" y="43"/>
                  </a:lnTo>
                </a:path>
              </a:pathLst>
            </a:custGeom>
            <a:solidFill>
              <a:srgbClr val="800000"/>
            </a:solidFill>
            <a:ln w="12700" cap="rnd" cmpd="sng">
              <a:solidFill>
                <a:srgbClr val="8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1" name="Line 43"/>
            <p:cNvSpPr>
              <a:spLocks noChangeShapeType="1"/>
            </p:cNvSpPr>
            <p:nvPr/>
          </p:nvSpPr>
          <p:spPr bwMode="auto">
            <a:xfrm flipH="1">
              <a:off x="1430" y="1094"/>
              <a:ext cx="3746" cy="182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2" name="Freeform 44"/>
            <p:cNvSpPr>
              <a:spLocks/>
            </p:cNvSpPr>
            <p:nvPr/>
          </p:nvSpPr>
          <p:spPr bwMode="auto">
            <a:xfrm>
              <a:off x="1587" y="2753"/>
              <a:ext cx="195" cy="84"/>
            </a:xfrm>
            <a:custGeom>
              <a:avLst/>
              <a:gdLst>
                <a:gd name="T0" fmla="*/ 194 w 195"/>
                <a:gd name="T1" fmla="*/ 58 h 84"/>
                <a:gd name="T2" fmla="*/ 191 w 195"/>
                <a:gd name="T3" fmla="*/ 63 h 84"/>
                <a:gd name="T4" fmla="*/ 186 w 195"/>
                <a:gd name="T5" fmla="*/ 69 h 84"/>
                <a:gd name="T6" fmla="*/ 178 w 195"/>
                <a:gd name="T7" fmla="*/ 75 h 84"/>
                <a:gd name="T8" fmla="*/ 165 w 195"/>
                <a:gd name="T9" fmla="*/ 79 h 84"/>
                <a:gd name="T10" fmla="*/ 156 w 195"/>
                <a:gd name="T11" fmla="*/ 82 h 84"/>
                <a:gd name="T12" fmla="*/ 147 w 195"/>
                <a:gd name="T13" fmla="*/ 83 h 84"/>
                <a:gd name="T14" fmla="*/ 140 w 195"/>
                <a:gd name="T15" fmla="*/ 81 h 84"/>
                <a:gd name="T16" fmla="*/ 132 w 195"/>
                <a:gd name="T17" fmla="*/ 78 h 84"/>
                <a:gd name="T18" fmla="*/ 122 w 195"/>
                <a:gd name="T19" fmla="*/ 71 h 84"/>
                <a:gd name="T20" fmla="*/ 66 w 195"/>
                <a:gd name="T21" fmla="*/ 32 h 84"/>
                <a:gd name="T22" fmla="*/ 55 w 195"/>
                <a:gd name="T23" fmla="*/ 27 h 84"/>
                <a:gd name="T24" fmla="*/ 46 w 195"/>
                <a:gd name="T25" fmla="*/ 22 h 84"/>
                <a:gd name="T26" fmla="*/ 36 w 195"/>
                <a:gd name="T27" fmla="*/ 19 h 84"/>
                <a:gd name="T28" fmla="*/ 29 w 195"/>
                <a:gd name="T29" fmla="*/ 19 h 84"/>
                <a:gd name="T30" fmla="*/ 20 w 195"/>
                <a:gd name="T31" fmla="*/ 20 h 84"/>
                <a:gd name="T32" fmla="*/ 11 w 195"/>
                <a:gd name="T33" fmla="*/ 23 h 84"/>
                <a:gd name="T34" fmla="*/ 5 w 195"/>
                <a:gd name="T35" fmla="*/ 25 h 84"/>
                <a:gd name="T36" fmla="*/ 0 w 195"/>
                <a:gd name="T37" fmla="*/ 28 h 84"/>
                <a:gd name="T38" fmla="*/ 2 w 195"/>
                <a:gd name="T39" fmla="*/ 24 h 84"/>
                <a:gd name="T40" fmla="*/ 4 w 195"/>
                <a:gd name="T41" fmla="*/ 20 h 84"/>
                <a:gd name="T42" fmla="*/ 9 w 195"/>
                <a:gd name="T43" fmla="*/ 17 h 84"/>
                <a:gd name="T44" fmla="*/ 19 w 195"/>
                <a:gd name="T45" fmla="*/ 12 h 84"/>
                <a:gd name="T46" fmla="*/ 34 w 195"/>
                <a:gd name="T47" fmla="*/ 6 h 84"/>
                <a:gd name="T48" fmla="*/ 46 w 195"/>
                <a:gd name="T49" fmla="*/ 1 h 84"/>
                <a:gd name="T50" fmla="*/ 55 w 195"/>
                <a:gd name="T51" fmla="*/ 0 h 84"/>
                <a:gd name="T52" fmla="*/ 63 w 195"/>
                <a:gd name="T53" fmla="*/ 0 h 84"/>
                <a:gd name="T54" fmla="*/ 72 w 195"/>
                <a:gd name="T55" fmla="*/ 3 h 84"/>
                <a:gd name="T56" fmla="*/ 81 w 195"/>
                <a:gd name="T57" fmla="*/ 8 h 84"/>
                <a:gd name="T58" fmla="*/ 115 w 195"/>
                <a:gd name="T59" fmla="*/ 31 h 84"/>
                <a:gd name="T60" fmla="*/ 145 w 195"/>
                <a:gd name="T61" fmla="*/ 52 h 84"/>
                <a:gd name="T62" fmla="*/ 155 w 195"/>
                <a:gd name="T63" fmla="*/ 57 h 84"/>
                <a:gd name="T64" fmla="*/ 164 w 195"/>
                <a:gd name="T65" fmla="*/ 61 h 84"/>
                <a:gd name="T66" fmla="*/ 173 w 195"/>
                <a:gd name="T67" fmla="*/ 62 h 84"/>
                <a:gd name="T68" fmla="*/ 181 w 195"/>
                <a:gd name="T69" fmla="*/ 62 h 84"/>
                <a:gd name="T70" fmla="*/ 188 w 195"/>
                <a:gd name="T71" fmla="*/ 59 h 84"/>
                <a:gd name="T72" fmla="*/ 192 w 195"/>
                <a:gd name="T73" fmla="*/ 54 h 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5"/>
                <a:gd name="T112" fmla="*/ 0 h 84"/>
                <a:gd name="T113" fmla="*/ 195 w 195"/>
                <a:gd name="T114" fmla="*/ 84 h 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5" h="84">
                  <a:moveTo>
                    <a:pt x="192" y="54"/>
                  </a:moveTo>
                  <a:lnTo>
                    <a:pt x="194" y="58"/>
                  </a:lnTo>
                  <a:lnTo>
                    <a:pt x="192" y="61"/>
                  </a:lnTo>
                  <a:lnTo>
                    <a:pt x="191" y="63"/>
                  </a:lnTo>
                  <a:lnTo>
                    <a:pt x="189" y="65"/>
                  </a:lnTo>
                  <a:lnTo>
                    <a:pt x="186" y="69"/>
                  </a:lnTo>
                  <a:lnTo>
                    <a:pt x="180" y="72"/>
                  </a:lnTo>
                  <a:lnTo>
                    <a:pt x="178" y="75"/>
                  </a:lnTo>
                  <a:lnTo>
                    <a:pt x="171" y="76"/>
                  </a:lnTo>
                  <a:lnTo>
                    <a:pt x="165" y="79"/>
                  </a:lnTo>
                  <a:lnTo>
                    <a:pt x="161" y="80"/>
                  </a:lnTo>
                  <a:lnTo>
                    <a:pt x="156" y="82"/>
                  </a:lnTo>
                  <a:lnTo>
                    <a:pt x="152" y="82"/>
                  </a:lnTo>
                  <a:lnTo>
                    <a:pt x="147" y="83"/>
                  </a:lnTo>
                  <a:lnTo>
                    <a:pt x="144" y="81"/>
                  </a:lnTo>
                  <a:lnTo>
                    <a:pt x="140" y="81"/>
                  </a:lnTo>
                  <a:lnTo>
                    <a:pt x="135" y="80"/>
                  </a:lnTo>
                  <a:lnTo>
                    <a:pt x="132" y="78"/>
                  </a:lnTo>
                  <a:lnTo>
                    <a:pt x="127" y="75"/>
                  </a:lnTo>
                  <a:lnTo>
                    <a:pt x="122" y="71"/>
                  </a:lnTo>
                  <a:lnTo>
                    <a:pt x="93" y="52"/>
                  </a:lnTo>
                  <a:lnTo>
                    <a:pt x="66" y="32"/>
                  </a:lnTo>
                  <a:lnTo>
                    <a:pt x="60" y="29"/>
                  </a:lnTo>
                  <a:lnTo>
                    <a:pt x="55" y="27"/>
                  </a:lnTo>
                  <a:lnTo>
                    <a:pt x="51" y="25"/>
                  </a:lnTo>
                  <a:lnTo>
                    <a:pt x="46" y="22"/>
                  </a:lnTo>
                  <a:lnTo>
                    <a:pt x="41" y="20"/>
                  </a:lnTo>
                  <a:lnTo>
                    <a:pt x="36" y="19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0" y="20"/>
                  </a:lnTo>
                  <a:lnTo>
                    <a:pt x="16" y="21"/>
                  </a:lnTo>
                  <a:lnTo>
                    <a:pt x="11" y="23"/>
                  </a:lnTo>
                  <a:lnTo>
                    <a:pt x="8" y="24"/>
                  </a:lnTo>
                  <a:lnTo>
                    <a:pt x="5" y="25"/>
                  </a:lnTo>
                  <a:lnTo>
                    <a:pt x="2" y="27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4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9" y="12"/>
                  </a:lnTo>
                  <a:lnTo>
                    <a:pt x="28" y="8"/>
                  </a:lnTo>
                  <a:lnTo>
                    <a:pt x="34" y="6"/>
                  </a:lnTo>
                  <a:lnTo>
                    <a:pt x="41" y="3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7" y="1"/>
                  </a:lnTo>
                  <a:lnTo>
                    <a:pt x="72" y="3"/>
                  </a:lnTo>
                  <a:lnTo>
                    <a:pt x="76" y="6"/>
                  </a:lnTo>
                  <a:lnTo>
                    <a:pt x="81" y="8"/>
                  </a:lnTo>
                  <a:lnTo>
                    <a:pt x="86" y="12"/>
                  </a:lnTo>
                  <a:lnTo>
                    <a:pt x="115" y="31"/>
                  </a:lnTo>
                  <a:lnTo>
                    <a:pt x="138" y="48"/>
                  </a:lnTo>
                  <a:lnTo>
                    <a:pt x="145" y="52"/>
                  </a:lnTo>
                  <a:lnTo>
                    <a:pt x="150" y="55"/>
                  </a:lnTo>
                  <a:lnTo>
                    <a:pt x="155" y="57"/>
                  </a:lnTo>
                  <a:lnTo>
                    <a:pt x="159" y="59"/>
                  </a:lnTo>
                  <a:lnTo>
                    <a:pt x="164" y="61"/>
                  </a:lnTo>
                  <a:lnTo>
                    <a:pt x="168" y="61"/>
                  </a:lnTo>
                  <a:lnTo>
                    <a:pt x="173" y="62"/>
                  </a:lnTo>
                  <a:lnTo>
                    <a:pt x="177" y="62"/>
                  </a:lnTo>
                  <a:lnTo>
                    <a:pt x="181" y="62"/>
                  </a:lnTo>
                  <a:lnTo>
                    <a:pt x="185" y="60"/>
                  </a:lnTo>
                  <a:lnTo>
                    <a:pt x="188" y="59"/>
                  </a:lnTo>
                  <a:lnTo>
                    <a:pt x="191" y="57"/>
                  </a:lnTo>
                  <a:lnTo>
                    <a:pt x="192" y="5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3" name="Freeform 45"/>
            <p:cNvSpPr>
              <a:spLocks/>
            </p:cNvSpPr>
            <p:nvPr/>
          </p:nvSpPr>
          <p:spPr bwMode="auto">
            <a:xfrm>
              <a:off x="1436" y="2826"/>
              <a:ext cx="195" cy="87"/>
            </a:xfrm>
            <a:custGeom>
              <a:avLst/>
              <a:gdLst>
                <a:gd name="T0" fmla="*/ 192 w 195"/>
                <a:gd name="T1" fmla="*/ 60 h 87"/>
                <a:gd name="T2" fmla="*/ 188 w 195"/>
                <a:gd name="T3" fmla="*/ 66 h 87"/>
                <a:gd name="T4" fmla="*/ 182 w 195"/>
                <a:gd name="T5" fmla="*/ 72 h 87"/>
                <a:gd name="T6" fmla="*/ 175 w 195"/>
                <a:gd name="T7" fmla="*/ 77 h 87"/>
                <a:gd name="T8" fmla="*/ 164 w 195"/>
                <a:gd name="T9" fmla="*/ 83 h 87"/>
                <a:gd name="T10" fmla="*/ 155 w 195"/>
                <a:gd name="T11" fmla="*/ 85 h 87"/>
                <a:gd name="T12" fmla="*/ 147 w 195"/>
                <a:gd name="T13" fmla="*/ 86 h 87"/>
                <a:gd name="T14" fmla="*/ 139 w 195"/>
                <a:gd name="T15" fmla="*/ 84 h 87"/>
                <a:gd name="T16" fmla="*/ 131 w 195"/>
                <a:gd name="T17" fmla="*/ 81 h 87"/>
                <a:gd name="T18" fmla="*/ 120 w 195"/>
                <a:gd name="T19" fmla="*/ 74 h 87"/>
                <a:gd name="T20" fmla="*/ 66 w 195"/>
                <a:gd name="T21" fmla="*/ 35 h 87"/>
                <a:gd name="T22" fmla="*/ 55 w 195"/>
                <a:gd name="T23" fmla="*/ 28 h 87"/>
                <a:gd name="T24" fmla="*/ 46 w 195"/>
                <a:gd name="T25" fmla="*/ 24 h 87"/>
                <a:gd name="T26" fmla="*/ 37 w 195"/>
                <a:gd name="T27" fmla="*/ 21 h 87"/>
                <a:gd name="T28" fmla="*/ 29 w 195"/>
                <a:gd name="T29" fmla="*/ 21 h 87"/>
                <a:gd name="T30" fmla="*/ 21 w 195"/>
                <a:gd name="T31" fmla="*/ 21 h 87"/>
                <a:gd name="T32" fmla="*/ 12 w 195"/>
                <a:gd name="T33" fmla="*/ 24 h 87"/>
                <a:gd name="T34" fmla="*/ 5 w 195"/>
                <a:gd name="T35" fmla="*/ 27 h 87"/>
                <a:gd name="T36" fmla="*/ 0 w 195"/>
                <a:gd name="T37" fmla="*/ 30 h 87"/>
                <a:gd name="T38" fmla="*/ 1 w 195"/>
                <a:gd name="T39" fmla="*/ 26 h 87"/>
                <a:gd name="T40" fmla="*/ 5 w 195"/>
                <a:gd name="T41" fmla="*/ 22 h 87"/>
                <a:gd name="T42" fmla="*/ 9 w 195"/>
                <a:gd name="T43" fmla="*/ 18 h 87"/>
                <a:gd name="T44" fmla="*/ 21 w 195"/>
                <a:gd name="T45" fmla="*/ 13 h 87"/>
                <a:gd name="T46" fmla="*/ 35 w 195"/>
                <a:gd name="T47" fmla="*/ 6 h 87"/>
                <a:gd name="T48" fmla="*/ 47 w 195"/>
                <a:gd name="T49" fmla="*/ 1 h 87"/>
                <a:gd name="T50" fmla="*/ 55 w 195"/>
                <a:gd name="T51" fmla="*/ 0 h 87"/>
                <a:gd name="T52" fmla="*/ 63 w 195"/>
                <a:gd name="T53" fmla="*/ 1 h 87"/>
                <a:gd name="T54" fmla="*/ 71 w 195"/>
                <a:gd name="T55" fmla="*/ 3 h 87"/>
                <a:gd name="T56" fmla="*/ 80 w 195"/>
                <a:gd name="T57" fmla="*/ 9 h 87"/>
                <a:gd name="T58" fmla="*/ 114 w 195"/>
                <a:gd name="T59" fmla="*/ 32 h 87"/>
                <a:gd name="T60" fmla="*/ 144 w 195"/>
                <a:gd name="T61" fmla="*/ 55 h 87"/>
                <a:gd name="T62" fmla="*/ 154 w 195"/>
                <a:gd name="T63" fmla="*/ 60 h 87"/>
                <a:gd name="T64" fmla="*/ 162 w 195"/>
                <a:gd name="T65" fmla="*/ 63 h 87"/>
                <a:gd name="T66" fmla="*/ 171 w 195"/>
                <a:gd name="T67" fmla="*/ 64 h 87"/>
                <a:gd name="T68" fmla="*/ 179 w 195"/>
                <a:gd name="T69" fmla="*/ 64 h 87"/>
                <a:gd name="T70" fmla="*/ 187 w 195"/>
                <a:gd name="T71" fmla="*/ 61 h 87"/>
                <a:gd name="T72" fmla="*/ 194 w 195"/>
                <a:gd name="T73" fmla="*/ 5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5"/>
                <a:gd name="T112" fmla="*/ 0 h 87"/>
                <a:gd name="T113" fmla="*/ 195 w 195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5" h="87">
                  <a:moveTo>
                    <a:pt x="194" y="57"/>
                  </a:moveTo>
                  <a:lnTo>
                    <a:pt x="192" y="60"/>
                  </a:lnTo>
                  <a:lnTo>
                    <a:pt x="190" y="63"/>
                  </a:lnTo>
                  <a:lnTo>
                    <a:pt x="188" y="66"/>
                  </a:lnTo>
                  <a:lnTo>
                    <a:pt x="185" y="69"/>
                  </a:lnTo>
                  <a:lnTo>
                    <a:pt x="182" y="72"/>
                  </a:lnTo>
                  <a:lnTo>
                    <a:pt x="179" y="74"/>
                  </a:lnTo>
                  <a:lnTo>
                    <a:pt x="175" y="77"/>
                  </a:lnTo>
                  <a:lnTo>
                    <a:pt x="169" y="80"/>
                  </a:lnTo>
                  <a:lnTo>
                    <a:pt x="164" y="83"/>
                  </a:lnTo>
                  <a:lnTo>
                    <a:pt x="159" y="84"/>
                  </a:lnTo>
                  <a:lnTo>
                    <a:pt x="155" y="85"/>
                  </a:lnTo>
                  <a:lnTo>
                    <a:pt x="151" y="85"/>
                  </a:lnTo>
                  <a:lnTo>
                    <a:pt x="147" y="86"/>
                  </a:lnTo>
                  <a:lnTo>
                    <a:pt x="143" y="85"/>
                  </a:lnTo>
                  <a:lnTo>
                    <a:pt x="139" y="84"/>
                  </a:lnTo>
                  <a:lnTo>
                    <a:pt x="135" y="83"/>
                  </a:lnTo>
                  <a:lnTo>
                    <a:pt x="131" y="81"/>
                  </a:lnTo>
                  <a:lnTo>
                    <a:pt x="125" y="79"/>
                  </a:lnTo>
                  <a:lnTo>
                    <a:pt x="120" y="74"/>
                  </a:lnTo>
                  <a:lnTo>
                    <a:pt x="93" y="55"/>
                  </a:lnTo>
                  <a:lnTo>
                    <a:pt x="66" y="35"/>
                  </a:lnTo>
                  <a:lnTo>
                    <a:pt x="60" y="31"/>
                  </a:lnTo>
                  <a:lnTo>
                    <a:pt x="55" y="28"/>
                  </a:lnTo>
                  <a:lnTo>
                    <a:pt x="51" y="26"/>
                  </a:lnTo>
                  <a:lnTo>
                    <a:pt x="46" y="24"/>
                  </a:lnTo>
                  <a:lnTo>
                    <a:pt x="41" y="22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5" y="27"/>
                  </a:lnTo>
                  <a:lnTo>
                    <a:pt x="3" y="28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3" y="24"/>
                  </a:lnTo>
                  <a:lnTo>
                    <a:pt x="5" y="22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86" y="12"/>
                  </a:lnTo>
                  <a:lnTo>
                    <a:pt x="114" y="32"/>
                  </a:lnTo>
                  <a:lnTo>
                    <a:pt x="138" y="50"/>
                  </a:lnTo>
                  <a:lnTo>
                    <a:pt x="144" y="55"/>
                  </a:lnTo>
                  <a:lnTo>
                    <a:pt x="149" y="58"/>
                  </a:lnTo>
                  <a:lnTo>
                    <a:pt x="154" y="60"/>
                  </a:lnTo>
                  <a:lnTo>
                    <a:pt x="158" y="61"/>
                  </a:lnTo>
                  <a:lnTo>
                    <a:pt x="162" y="63"/>
                  </a:lnTo>
                  <a:lnTo>
                    <a:pt x="167" y="64"/>
                  </a:lnTo>
                  <a:lnTo>
                    <a:pt x="171" y="64"/>
                  </a:lnTo>
                  <a:lnTo>
                    <a:pt x="176" y="64"/>
                  </a:lnTo>
                  <a:lnTo>
                    <a:pt x="179" y="64"/>
                  </a:lnTo>
                  <a:lnTo>
                    <a:pt x="183" y="62"/>
                  </a:lnTo>
                  <a:lnTo>
                    <a:pt x="187" y="61"/>
                  </a:lnTo>
                  <a:lnTo>
                    <a:pt x="189" y="59"/>
                  </a:lnTo>
                  <a:lnTo>
                    <a:pt x="194" y="57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4" name="Freeform 46"/>
            <p:cNvSpPr>
              <a:spLocks/>
            </p:cNvSpPr>
            <p:nvPr/>
          </p:nvSpPr>
          <p:spPr bwMode="auto">
            <a:xfrm>
              <a:off x="1886" y="2607"/>
              <a:ext cx="192" cy="81"/>
            </a:xfrm>
            <a:custGeom>
              <a:avLst/>
              <a:gdLst>
                <a:gd name="T0" fmla="*/ 191 w 192"/>
                <a:gd name="T1" fmla="*/ 56 h 81"/>
                <a:gd name="T2" fmla="*/ 188 w 192"/>
                <a:gd name="T3" fmla="*/ 61 h 81"/>
                <a:gd name="T4" fmla="*/ 183 w 192"/>
                <a:gd name="T5" fmla="*/ 66 h 81"/>
                <a:gd name="T6" fmla="*/ 175 w 192"/>
                <a:gd name="T7" fmla="*/ 72 h 81"/>
                <a:gd name="T8" fmla="*/ 163 w 192"/>
                <a:gd name="T9" fmla="*/ 76 h 81"/>
                <a:gd name="T10" fmla="*/ 153 w 192"/>
                <a:gd name="T11" fmla="*/ 79 h 81"/>
                <a:gd name="T12" fmla="*/ 145 w 192"/>
                <a:gd name="T13" fmla="*/ 80 h 81"/>
                <a:gd name="T14" fmla="*/ 138 w 192"/>
                <a:gd name="T15" fmla="*/ 78 h 81"/>
                <a:gd name="T16" fmla="*/ 130 w 192"/>
                <a:gd name="T17" fmla="*/ 75 h 81"/>
                <a:gd name="T18" fmla="*/ 120 w 192"/>
                <a:gd name="T19" fmla="*/ 69 h 81"/>
                <a:gd name="T20" fmla="*/ 65 w 192"/>
                <a:gd name="T21" fmla="*/ 31 h 81"/>
                <a:gd name="T22" fmla="*/ 54 w 192"/>
                <a:gd name="T23" fmla="*/ 26 h 81"/>
                <a:gd name="T24" fmla="*/ 45 w 192"/>
                <a:gd name="T25" fmla="*/ 21 h 81"/>
                <a:gd name="T26" fmla="*/ 36 w 192"/>
                <a:gd name="T27" fmla="*/ 19 h 81"/>
                <a:gd name="T28" fmla="*/ 28 w 192"/>
                <a:gd name="T29" fmla="*/ 18 h 81"/>
                <a:gd name="T30" fmla="*/ 20 w 192"/>
                <a:gd name="T31" fmla="*/ 19 h 81"/>
                <a:gd name="T32" fmla="*/ 11 w 192"/>
                <a:gd name="T33" fmla="*/ 22 h 81"/>
                <a:gd name="T34" fmla="*/ 5 w 192"/>
                <a:gd name="T35" fmla="*/ 24 h 81"/>
                <a:gd name="T36" fmla="*/ 0 w 192"/>
                <a:gd name="T37" fmla="*/ 27 h 81"/>
                <a:gd name="T38" fmla="*/ 2 w 192"/>
                <a:gd name="T39" fmla="*/ 23 h 81"/>
                <a:gd name="T40" fmla="*/ 4 w 192"/>
                <a:gd name="T41" fmla="*/ 20 h 81"/>
                <a:gd name="T42" fmla="*/ 9 w 192"/>
                <a:gd name="T43" fmla="*/ 16 h 81"/>
                <a:gd name="T44" fmla="*/ 19 w 192"/>
                <a:gd name="T45" fmla="*/ 11 h 81"/>
                <a:gd name="T46" fmla="*/ 34 w 192"/>
                <a:gd name="T47" fmla="*/ 5 h 81"/>
                <a:gd name="T48" fmla="*/ 45 w 192"/>
                <a:gd name="T49" fmla="*/ 1 h 81"/>
                <a:gd name="T50" fmla="*/ 54 w 192"/>
                <a:gd name="T51" fmla="*/ 0 h 81"/>
                <a:gd name="T52" fmla="*/ 62 w 192"/>
                <a:gd name="T53" fmla="*/ 0 h 81"/>
                <a:gd name="T54" fmla="*/ 71 w 192"/>
                <a:gd name="T55" fmla="*/ 3 h 81"/>
                <a:gd name="T56" fmla="*/ 80 w 192"/>
                <a:gd name="T57" fmla="*/ 8 h 81"/>
                <a:gd name="T58" fmla="*/ 113 w 192"/>
                <a:gd name="T59" fmla="*/ 30 h 81"/>
                <a:gd name="T60" fmla="*/ 143 w 192"/>
                <a:gd name="T61" fmla="*/ 50 h 81"/>
                <a:gd name="T62" fmla="*/ 152 w 192"/>
                <a:gd name="T63" fmla="*/ 55 h 81"/>
                <a:gd name="T64" fmla="*/ 161 w 192"/>
                <a:gd name="T65" fmla="*/ 58 h 81"/>
                <a:gd name="T66" fmla="*/ 170 w 192"/>
                <a:gd name="T67" fmla="*/ 59 h 81"/>
                <a:gd name="T68" fmla="*/ 178 w 192"/>
                <a:gd name="T69" fmla="*/ 59 h 81"/>
                <a:gd name="T70" fmla="*/ 185 w 192"/>
                <a:gd name="T71" fmla="*/ 57 h 81"/>
                <a:gd name="T72" fmla="*/ 189 w 192"/>
                <a:gd name="T73" fmla="*/ 52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2"/>
                <a:gd name="T112" fmla="*/ 0 h 81"/>
                <a:gd name="T113" fmla="*/ 192 w 192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2" h="81">
                  <a:moveTo>
                    <a:pt x="189" y="52"/>
                  </a:moveTo>
                  <a:lnTo>
                    <a:pt x="191" y="56"/>
                  </a:lnTo>
                  <a:lnTo>
                    <a:pt x="189" y="58"/>
                  </a:lnTo>
                  <a:lnTo>
                    <a:pt x="188" y="61"/>
                  </a:lnTo>
                  <a:lnTo>
                    <a:pt x="186" y="63"/>
                  </a:lnTo>
                  <a:lnTo>
                    <a:pt x="183" y="66"/>
                  </a:lnTo>
                  <a:lnTo>
                    <a:pt x="177" y="69"/>
                  </a:lnTo>
                  <a:lnTo>
                    <a:pt x="175" y="72"/>
                  </a:lnTo>
                  <a:lnTo>
                    <a:pt x="169" y="74"/>
                  </a:lnTo>
                  <a:lnTo>
                    <a:pt x="163" y="76"/>
                  </a:lnTo>
                  <a:lnTo>
                    <a:pt x="158" y="77"/>
                  </a:lnTo>
                  <a:lnTo>
                    <a:pt x="153" y="79"/>
                  </a:lnTo>
                  <a:lnTo>
                    <a:pt x="150" y="79"/>
                  </a:lnTo>
                  <a:lnTo>
                    <a:pt x="145" y="80"/>
                  </a:lnTo>
                  <a:lnTo>
                    <a:pt x="142" y="78"/>
                  </a:lnTo>
                  <a:lnTo>
                    <a:pt x="138" y="78"/>
                  </a:lnTo>
                  <a:lnTo>
                    <a:pt x="133" y="77"/>
                  </a:lnTo>
                  <a:lnTo>
                    <a:pt x="130" y="75"/>
                  </a:lnTo>
                  <a:lnTo>
                    <a:pt x="125" y="72"/>
                  </a:lnTo>
                  <a:lnTo>
                    <a:pt x="120" y="69"/>
                  </a:lnTo>
                  <a:lnTo>
                    <a:pt x="92" y="50"/>
                  </a:lnTo>
                  <a:lnTo>
                    <a:pt x="65" y="31"/>
                  </a:lnTo>
                  <a:lnTo>
                    <a:pt x="59" y="28"/>
                  </a:lnTo>
                  <a:lnTo>
                    <a:pt x="54" y="26"/>
                  </a:lnTo>
                  <a:lnTo>
                    <a:pt x="50" y="24"/>
                  </a:lnTo>
                  <a:lnTo>
                    <a:pt x="45" y="21"/>
                  </a:lnTo>
                  <a:lnTo>
                    <a:pt x="41" y="20"/>
                  </a:lnTo>
                  <a:lnTo>
                    <a:pt x="36" y="19"/>
                  </a:lnTo>
                  <a:lnTo>
                    <a:pt x="31" y="18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0" y="19"/>
                  </a:lnTo>
                  <a:lnTo>
                    <a:pt x="16" y="21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7" y="18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9" y="11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1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2"/>
                  </a:lnTo>
                  <a:lnTo>
                    <a:pt x="113" y="30"/>
                  </a:lnTo>
                  <a:lnTo>
                    <a:pt x="136" y="46"/>
                  </a:lnTo>
                  <a:lnTo>
                    <a:pt x="143" y="50"/>
                  </a:lnTo>
                  <a:lnTo>
                    <a:pt x="148" y="53"/>
                  </a:lnTo>
                  <a:lnTo>
                    <a:pt x="152" y="55"/>
                  </a:lnTo>
                  <a:lnTo>
                    <a:pt x="156" y="57"/>
                  </a:lnTo>
                  <a:lnTo>
                    <a:pt x="161" y="58"/>
                  </a:lnTo>
                  <a:lnTo>
                    <a:pt x="165" y="59"/>
                  </a:lnTo>
                  <a:lnTo>
                    <a:pt x="170" y="59"/>
                  </a:lnTo>
                  <a:lnTo>
                    <a:pt x="174" y="59"/>
                  </a:lnTo>
                  <a:lnTo>
                    <a:pt x="178" y="59"/>
                  </a:lnTo>
                  <a:lnTo>
                    <a:pt x="182" y="58"/>
                  </a:lnTo>
                  <a:lnTo>
                    <a:pt x="185" y="57"/>
                  </a:lnTo>
                  <a:lnTo>
                    <a:pt x="188" y="55"/>
                  </a:lnTo>
                  <a:lnTo>
                    <a:pt x="189" y="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5" name="Freeform 47"/>
            <p:cNvSpPr>
              <a:spLocks/>
            </p:cNvSpPr>
            <p:nvPr/>
          </p:nvSpPr>
          <p:spPr bwMode="auto">
            <a:xfrm>
              <a:off x="1734" y="2686"/>
              <a:ext cx="195" cy="81"/>
            </a:xfrm>
            <a:custGeom>
              <a:avLst/>
              <a:gdLst>
                <a:gd name="T0" fmla="*/ 192 w 195"/>
                <a:gd name="T1" fmla="*/ 56 h 81"/>
                <a:gd name="T2" fmla="*/ 188 w 195"/>
                <a:gd name="T3" fmla="*/ 61 h 81"/>
                <a:gd name="T4" fmla="*/ 182 w 195"/>
                <a:gd name="T5" fmla="*/ 67 h 81"/>
                <a:gd name="T6" fmla="*/ 175 w 195"/>
                <a:gd name="T7" fmla="*/ 72 h 81"/>
                <a:gd name="T8" fmla="*/ 164 w 195"/>
                <a:gd name="T9" fmla="*/ 77 h 81"/>
                <a:gd name="T10" fmla="*/ 155 w 195"/>
                <a:gd name="T11" fmla="*/ 79 h 81"/>
                <a:gd name="T12" fmla="*/ 147 w 195"/>
                <a:gd name="T13" fmla="*/ 80 h 81"/>
                <a:gd name="T14" fmla="*/ 139 w 195"/>
                <a:gd name="T15" fmla="*/ 78 h 81"/>
                <a:gd name="T16" fmla="*/ 131 w 195"/>
                <a:gd name="T17" fmla="*/ 75 h 81"/>
                <a:gd name="T18" fmla="*/ 120 w 195"/>
                <a:gd name="T19" fmla="*/ 69 h 81"/>
                <a:gd name="T20" fmla="*/ 66 w 195"/>
                <a:gd name="T21" fmla="*/ 32 h 81"/>
                <a:gd name="T22" fmla="*/ 55 w 195"/>
                <a:gd name="T23" fmla="*/ 26 h 81"/>
                <a:gd name="T24" fmla="*/ 46 w 195"/>
                <a:gd name="T25" fmla="*/ 22 h 81"/>
                <a:gd name="T26" fmla="*/ 37 w 195"/>
                <a:gd name="T27" fmla="*/ 19 h 81"/>
                <a:gd name="T28" fmla="*/ 29 w 195"/>
                <a:gd name="T29" fmla="*/ 19 h 81"/>
                <a:gd name="T30" fmla="*/ 21 w 195"/>
                <a:gd name="T31" fmla="*/ 20 h 81"/>
                <a:gd name="T32" fmla="*/ 12 w 195"/>
                <a:gd name="T33" fmla="*/ 22 h 81"/>
                <a:gd name="T34" fmla="*/ 5 w 195"/>
                <a:gd name="T35" fmla="*/ 25 h 81"/>
                <a:gd name="T36" fmla="*/ 0 w 195"/>
                <a:gd name="T37" fmla="*/ 28 h 81"/>
                <a:gd name="T38" fmla="*/ 1 w 195"/>
                <a:gd name="T39" fmla="*/ 25 h 81"/>
                <a:gd name="T40" fmla="*/ 5 w 195"/>
                <a:gd name="T41" fmla="*/ 20 h 81"/>
                <a:gd name="T42" fmla="*/ 9 w 195"/>
                <a:gd name="T43" fmla="*/ 17 h 81"/>
                <a:gd name="T44" fmla="*/ 21 w 195"/>
                <a:gd name="T45" fmla="*/ 12 h 81"/>
                <a:gd name="T46" fmla="*/ 35 w 195"/>
                <a:gd name="T47" fmla="*/ 5 h 81"/>
                <a:gd name="T48" fmla="*/ 47 w 195"/>
                <a:gd name="T49" fmla="*/ 1 h 81"/>
                <a:gd name="T50" fmla="*/ 55 w 195"/>
                <a:gd name="T51" fmla="*/ 0 h 81"/>
                <a:gd name="T52" fmla="*/ 63 w 195"/>
                <a:gd name="T53" fmla="*/ 1 h 81"/>
                <a:gd name="T54" fmla="*/ 71 w 195"/>
                <a:gd name="T55" fmla="*/ 3 h 81"/>
                <a:gd name="T56" fmla="*/ 80 w 195"/>
                <a:gd name="T57" fmla="*/ 8 h 81"/>
                <a:gd name="T58" fmla="*/ 114 w 195"/>
                <a:gd name="T59" fmla="*/ 30 h 81"/>
                <a:gd name="T60" fmla="*/ 144 w 195"/>
                <a:gd name="T61" fmla="*/ 51 h 81"/>
                <a:gd name="T62" fmla="*/ 154 w 195"/>
                <a:gd name="T63" fmla="*/ 56 h 81"/>
                <a:gd name="T64" fmla="*/ 162 w 195"/>
                <a:gd name="T65" fmla="*/ 59 h 81"/>
                <a:gd name="T66" fmla="*/ 171 w 195"/>
                <a:gd name="T67" fmla="*/ 60 h 81"/>
                <a:gd name="T68" fmla="*/ 179 w 195"/>
                <a:gd name="T69" fmla="*/ 59 h 81"/>
                <a:gd name="T70" fmla="*/ 187 w 195"/>
                <a:gd name="T71" fmla="*/ 57 h 81"/>
                <a:gd name="T72" fmla="*/ 194 w 195"/>
                <a:gd name="T73" fmla="*/ 53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5"/>
                <a:gd name="T112" fmla="*/ 0 h 81"/>
                <a:gd name="T113" fmla="*/ 195 w 195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5" h="81">
                  <a:moveTo>
                    <a:pt x="194" y="53"/>
                  </a:moveTo>
                  <a:lnTo>
                    <a:pt x="192" y="56"/>
                  </a:lnTo>
                  <a:lnTo>
                    <a:pt x="190" y="58"/>
                  </a:lnTo>
                  <a:lnTo>
                    <a:pt x="188" y="61"/>
                  </a:lnTo>
                  <a:lnTo>
                    <a:pt x="185" y="64"/>
                  </a:lnTo>
                  <a:lnTo>
                    <a:pt x="182" y="67"/>
                  </a:lnTo>
                  <a:lnTo>
                    <a:pt x="179" y="69"/>
                  </a:lnTo>
                  <a:lnTo>
                    <a:pt x="175" y="72"/>
                  </a:lnTo>
                  <a:lnTo>
                    <a:pt x="169" y="75"/>
                  </a:lnTo>
                  <a:lnTo>
                    <a:pt x="164" y="77"/>
                  </a:lnTo>
                  <a:lnTo>
                    <a:pt x="159" y="78"/>
                  </a:lnTo>
                  <a:lnTo>
                    <a:pt x="155" y="79"/>
                  </a:lnTo>
                  <a:lnTo>
                    <a:pt x="151" y="79"/>
                  </a:lnTo>
                  <a:lnTo>
                    <a:pt x="147" y="80"/>
                  </a:lnTo>
                  <a:lnTo>
                    <a:pt x="143" y="79"/>
                  </a:lnTo>
                  <a:lnTo>
                    <a:pt x="139" y="78"/>
                  </a:lnTo>
                  <a:lnTo>
                    <a:pt x="135" y="77"/>
                  </a:lnTo>
                  <a:lnTo>
                    <a:pt x="131" y="75"/>
                  </a:lnTo>
                  <a:lnTo>
                    <a:pt x="125" y="73"/>
                  </a:lnTo>
                  <a:lnTo>
                    <a:pt x="120" y="69"/>
                  </a:lnTo>
                  <a:lnTo>
                    <a:pt x="93" y="51"/>
                  </a:lnTo>
                  <a:lnTo>
                    <a:pt x="66" y="32"/>
                  </a:lnTo>
                  <a:lnTo>
                    <a:pt x="60" y="29"/>
                  </a:lnTo>
                  <a:lnTo>
                    <a:pt x="55" y="26"/>
                  </a:lnTo>
                  <a:lnTo>
                    <a:pt x="51" y="24"/>
                  </a:lnTo>
                  <a:lnTo>
                    <a:pt x="46" y="22"/>
                  </a:lnTo>
                  <a:lnTo>
                    <a:pt x="41" y="20"/>
                  </a:lnTo>
                  <a:lnTo>
                    <a:pt x="37" y="19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4" y="19"/>
                  </a:lnTo>
                  <a:lnTo>
                    <a:pt x="21" y="20"/>
                  </a:lnTo>
                  <a:lnTo>
                    <a:pt x="17" y="21"/>
                  </a:lnTo>
                  <a:lnTo>
                    <a:pt x="12" y="22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3" y="22"/>
                  </a:lnTo>
                  <a:lnTo>
                    <a:pt x="5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8" y="8"/>
                  </a:lnTo>
                  <a:lnTo>
                    <a:pt x="35" y="5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0" y="8"/>
                  </a:lnTo>
                  <a:lnTo>
                    <a:pt x="86" y="12"/>
                  </a:lnTo>
                  <a:lnTo>
                    <a:pt x="114" y="30"/>
                  </a:lnTo>
                  <a:lnTo>
                    <a:pt x="138" y="47"/>
                  </a:lnTo>
                  <a:lnTo>
                    <a:pt x="144" y="51"/>
                  </a:lnTo>
                  <a:lnTo>
                    <a:pt x="149" y="54"/>
                  </a:lnTo>
                  <a:lnTo>
                    <a:pt x="154" y="56"/>
                  </a:lnTo>
                  <a:lnTo>
                    <a:pt x="158" y="57"/>
                  </a:lnTo>
                  <a:lnTo>
                    <a:pt x="162" y="59"/>
                  </a:lnTo>
                  <a:lnTo>
                    <a:pt x="167" y="59"/>
                  </a:lnTo>
                  <a:lnTo>
                    <a:pt x="171" y="60"/>
                  </a:lnTo>
                  <a:lnTo>
                    <a:pt x="176" y="59"/>
                  </a:lnTo>
                  <a:lnTo>
                    <a:pt x="179" y="59"/>
                  </a:lnTo>
                  <a:lnTo>
                    <a:pt x="183" y="58"/>
                  </a:lnTo>
                  <a:lnTo>
                    <a:pt x="187" y="57"/>
                  </a:lnTo>
                  <a:lnTo>
                    <a:pt x="189" y="55"/>
                  </a:lnTo>
                  <a:lnTo>
                    <a:pt x="194" y="53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6" name="Freeform 48"/>
            <p:cNvSpPr>
              <a:spLocks/>
            </p:cNvSpPr>
            <p:nvPr/>
          </p:nvSpPr>
          <p:spPr bwMode="auto">
            <a:xfrm>
              <a:off x="2185" y="2458"/>
              <a:ext cx="191" cy="86"/>
            </a:xfrm>
            <a:custGeom>
              <a:avLst/>
              <a:gdLst>
                <a:gd name="T0" fmla="*/ 190 w 191"/>
                <a:gd name="T1" fmla="*/ 59 h 86"/>
                <a:gd name="T2" fmla="*/ 187 w 191"/>
                <a:gd name="T3" fmla="*/ 65 h 86"/>
                <a:gd name="T4" fmla="*/ 182 w 191"/>
                <a:gd name="T5" fmla="*/ 70 h 86"/>
                <a:gd name="T6" fmla="*/ 174 w 191"/>
                <a:gd name="T7" fmla="*/ 76 h 86"/>
                <a:gd name="T8" fmla="*/ 162 w 191"/>
                <a:gd name="T9" fmla="*/ 81 h 86"/>
                <a:gd name="T10" fmla="*/ 152 w 191"/>
                <a:gd name="T11" fmla="*/ 84 h 86"/>
                <a:gd name="T12" fmla="*/ 144 w 191"/>
                <a:gd name="T13" fmla="*/ 85 h 86"/>
                <a:gd name="T14" fmla="*/ 137 w 191"/>
                <a:gd name="T15" fmla="*/ 83 h 86"/>
                <a:gd name="T16" fmla="*/ 129 w 191"/>
                <a:gd name="T17" fmla="*/ 80 h 86"/>
                <a:gd name="T18" fmla="*/ 120 w 191"/>
                <a:gd name="T19" fmla="*/ 73 h 86"/>
                <a:gd name="T20" fmla="*/ 64 w 191"/>
                <a:gd name="T21" fmla="*/ 33 h 86"/>
                <a:gd name="T22" fmla="*/ 54 w 191"/>
                <a:gd name="T23" fmla="*/ 28 h 86"/>
                <a:gd name="T24" fmla="*/ 45 w 191"/>
                <a:gd name="T25" fmla="*/ 23 h 86"/>
                <a:gd name="T26" fmla="*/ 36 w 191"/>
                <a:gd name="T27" fmla="*/ 20 h 86"/>
                <a:gd name="T28" fmla="*/ 28 w 191"/>
                <a:gd name="T29" fmla="*/ 19 h 86"/>
                <a:gd name="T30" fmla="*/ 20 w 191"/>
                <a:gd name="T31" fmla="*/ 20 h 86"/>
                <a:gd name="T32" fmla="*/ 11 w 191"/>
                <a:gd name="T33" fmla="*/ 23 h 86"/>
                <a:gd name="T34" fmla="*/ 5 w 191"/>
                <a:gd name="T35" fmla="*/ 25 h 86"/>
                <a:gd name="T36" fmla="*/ 0 w 191"/>
                <a:gd name="T37" fmla="*/ 29 h 86"/>
                <a:gd name="T38" fmla="*/ 2 w 191"/>
                <a:gd name="T39" fmla="*/ 25 h 86"/>
                <a:gd name="T40" fmla="*/ 4 w 191"/>
                <a:gd name="T41" fmla="*/ 21 h 86"/>
                <a:gd name="T42" fmla="*/ 9 w 191"/>
                <a:gd name="T43" fmla="*/ 18 h 86"/>
                <a:gd name="T44" fmla="*/ 19 w 191"/>
                <a:gd name="T45" fmla="*/ 12 h 86"/>
                <a:gd name="T46" fmla="*/ 34 w 191"/>
                <a:gd name="T47" fmla="*/ 6 h 86"/>
                <a:gd name="T48" fmla="*/ 45 w 191"/>
                <a:gd name="T49" fmla="*/ 1 h 86"/>
                <a:gd name="T50" fmla="*/ 54 w 191"/>
                <a:gd name="T51" fmla="*/ 0 h 86"/>
                <a:gd name="T52" fmla="*/ 62 w 191"/>
                <a:gd name="T53" fmla="*/ 0 h 86"/>
                <a:gd name="T54" fmla="*/ 70 w 191"/>
                <a:gd name="T55" fmla="*/ 3 h 86"/>
                <a:gd name="T56" fmla="*/ 79 w 191"/>
                <a:gd name="T57" fmla="*/ 9 h 86"/>
                <a:gd name="T58" fmla="*/ 112 w 191"/>
                <a:gd name="T59" fmla="*/ 32 h 86"/>
                <a:gd name="T60" fmla="*/ 142 w 191"/>
                <a:gd name="T61" fmla="*/ 54 h 86"/>
                <a:gd name="T62" fmla="*/ 151 w 191"/>
                <a:gd name="T63" fmla="*/ 58 h 86"/>
                <a:gd name="T64" fmla="*/ 160 w 191"/>
                <a:gd name="T65" fmla="*/ 62 h 86"/>
                <a:gd name="T66" fmla="*/ 169 w 191"/>
                <a:gd name="T67" fmla="*/ 63 h 86"/>
                <a:gd name="T68" fmla="*/ 177 w 191"/>
                <a:gd name="T69" fmla="*/ 63 h 86"/>
                <a:gd name="T70" fmla="*/ 184 w 191"/>
                <a:gd name="T71" fmla="*/ 60 h 86"/>
                <a:gd name="T72" fmla="*/ 188 w 191"/>
                <a:gd name="T73" fmla="*/ 55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1"/>
                <a:gd name="T112" fmla="*/ 0 h 86"/>
                <a:gd name="T113" fmla="*/ 191 w 191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1" h="86">
                  <a:moveTo>
                    <a:pt x="188" y="55"/>
                  </a:moveTo>
                  <a:lnTo>
                    <a:pt x="190" y="59"/>
                  </a:lnTo>
                  <a:lnTo>
                    <a:pt x="188" y="62"/>
                  </a:lnTo>
                  <a:lnTo>
                    <a:pt x="187" y="65"/>
                  </a:lnTo>
                  <a:lnTo>
                    <a:pt x="185" y="67"/>
                  </a:lnTo>
                  <a:lnTo>
                    <a:pt x="182" y="70"/>
                  </a:lnTo>
                  <a:lnTo>
                    <a:pt x="176" y="74"/>
                  </a:lnTo>
                  <a:lnTo>
                    <a:pt x="174" y="76"/>
                  </a:lnTo>
                  <a:lnTo>
                    <a:pt x="168" y="78"/>
                  </a:lnTo>
                  <a:lnTo>
                    <a:pt x="162" y="81"/>
                  </a:lnTo>
                  <a:lnTo>
                    <a:pt x="157" y="82"/>
                  </a:lnTo>
                  <a:lnTo>
                    <a:pt x="152" y="84"/>
                  </a:lnTo>
                  <a:lnTo>
                    <a:pt x="149" y="84"/>
                  </a:lnTo>
                  <a:lnTo>
                    <a:pt x="144" y="85"/>
                  </a:lnTo>
                  <a:lnTo>
                    <a:pt x="141" y="83"/>
                  </a:lnTo>
                  <a:lnTo>
                    <a:pt x="137" y="83"/>
                  </a:lnTo>
                  <a:lnTo>
                    <a:pt x="132" y="82"/>
                  </a:lnTo>
                  <a:lnTo>
                    <a:pt x="129" y="80"/>
                  </a:lnTo>
                  <a:lnTo>
                    <a:pt x="125" y="77"/>
                  </a:lnTo>
                  <a:lnTo>
                    <a:pt x="120" y="73"/>
                  </a:lnTo>
                  <a:lnTo>
                    <a:pt x="91" y="53"/>
                  </a:lnTo>
                  <a:lnTo>
                    <a:pt x="64" y="33"/>
                  </a:lnTo>
                  <a:lnTo>
                    <a:pt x="59" y="30"/>
                  </a:lnTo>
                  <a:lnTo>
                    <a:pt x="54" y="28"/>
                  </a:lnTo>
                  <a:lnTo>
                    <a:pt x="50" y="25"/>
                  </a:lnTo>
                  <a:lnTo>
                    <a:pt x="45" y="23"/>
                  </a:lnTo>
                  <a:lnTo>
                    <a:pt x="41" y="21"/>
                  </a:lnTo>
                  <a:lnTo>
                    <a:pt x="36" y="20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1" y="23"/>
                  </a:lnTo>
                  <a:lnTo>
                    <a:pt x="8" y="24"/>
                  </a:lnTo>
                  <a:lnTo>
                    <a:pt x="5" y="25"/>
                  </a:lnTo>
                  <a:lnTo>
                    <a:pt x="2" y="28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7" y="19"/>
                  </a:lnTo>
                  <a:lnTo>
                    <a:pt x="9" y="18"/>
                  </a:lnTo>
                  <a:lnTo>
                    <a:pt x="13" y="15"/>
                  </a:lnTo>
                  <a:lnTo>
                    <a:pt x="19" y="12"/>
                  </a:lnTo>
                  <a:lnTo>
                    <a:pt x="27" y="9"/>
                  </a:lnTo>
                  <a:lnTo>
                    <a:pt x="34" y="6"/>
                  </a:lnTo>
                  <a:lnTo>
                    <a:pt x="41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0" y="3"/>
                  </a:lnTo>
                  <a:lnTo>
                    <a:pt x="74" y="6"/>
                  </a:lnTo>
                  <a:lnTo>
                    <a:pt x="79" y="9"/>
                  </a:lnTo>
                  <a:lnTo>
                    <a:pt x="84" y="12"/>
                  </a:lnTo>
                  <a:lnTo>
                    <a:pt x="112" y="32"/>
                  </a:lnTo>
                  <a:lnTo>
                    <a:pt x="135" y="49"/>
                  </a:lnTo>
                  <a:lnTo>
                    <a:pt x="142" y="54"/>
                  </a:lnTo>
                  <a:lnTo>
                    <a:pt x="147" y="56"/>
                  </a:lnTo>
                  <a:lnTo>
                    <a:pt x="151" y="58"/>
                  </a:lnTo>
                  <a:lnTo>
                    <a:pt x="155" y="60"/>
                  </a:lnTo>
                  <a:lnTo>
                    <a:pt x="160" y="62"/>
                  </a:lnTo>
                  <a:lnTo>
                    <a:pt x="164" y="63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81" y="61"/>
                  </a:lnTo>
                  <a:lnTo>
                    <a:pt x="184" y="60"/>
                  </a:lnTo>
                  <a:lnTo>
                    <a:pt x="187" y="58"/>
                  </a:lnTo>
                  <a:lnTo>
                    <a:pt x="188" y="55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7" name="Freeform 49"/>
            <p:cNvSpPr>
              <a:spLocks/>
            </p:cNvSpPr>
            <p:nvPr/>
          </p:nvSpPr>
          <p:spPr bwMode="auto">
            <a:xfrm>
              <a:off x="2032" y="2534"/>
              <a:ext cx="196" cy="85"/>
            </a:xfrm>
            <a:custGeom>
              <a:avLst/>
              <a:gdLst>
                <a:gd name="T0" fmla="*/ 193 w 196"/>
                <a:gd name="T1" fmla="*/ 59 h 85"/>
                <a:gd name="T2" fmla="*/ 189 w 196"/>
                <a:gd name="T3" fmla="*/ 64 h 85"/>
                <a:gd name="T4" fmla="*/ 183 w 196"/>
                <a:gd name="T5" fmla="*/ 70 h 85"/>
                <a:gd name="T6" fmla="*/ 176 w 196"/>
                <a:gd name="T7" fmla="*/ 76 h 85"/>
                <a:gd name="T8" fmla="*/ 165 w 196"/>
                <a:gd name="T9" fmla="*/ 81 h 85"/>
                <a:gd name="T10" fmla="*/ 156 w 196"/>
                <a:gd name="T11" fmla="*/ 83 h 85"/>
                <a:gd name="T12" fmla="*/ 147 w 196"/>
                <a:gd name="T13" fmla="*/ 84 h 85"/>
                <a:gd name="T14" fmla="*/ 139 w 196"/>
                <a:gd name="T15" fmla="*/ 82 h 85"/>
                <a:gd name="T16" fmla="*/ 131 w 196"/>
                <a:gd name="T17" fmla="*/ 79 h 85"/>
                <a:gd name="T18" fmla="*/ 121 w 196"/>
                <a:gd name="T19" fmla="*/ 73 h 85"/>
                <a:gd name="T20" fmla="*/ 66 w 196"/>
                <a:gd name="T21" fmla="*/ 34 h 85"/>
                <a:gd name="T22" fmla="*/ 56 w 196"/>
                <a:gd name="T23" fmla="*/ 28 h 85"/>
                <a:gd name="T24" fmla="*/ 47 w 196"/>
                <a:gd name="T25" fmla="*/ 23 h 85"/>
                <a:gd name="T26" fmla="*/ 37 w 196"/>
                <a:gd name="T27" fmla="*/ 20 h 85"/>
                <a:gd name="T28" fmla="*/ 29 w 196"/>
                <a:gd name="T29" fmla="*/ 20 h 85"/>
                <a:gd name="T30" fmla="*/ 21 w 196"/>
                <a:gd name="T31" fmla="*/ 21 h 85"/>
                <a:gd name="T32" fmla="*/ 12 w 196"/>
                <a:gd name="T33" fmla="*/ 23 h 85"/>
                <a:gd name="T34" fmla="*/ 5 w 196"/>
                <a:gd name="T35" fmla="*/ 26 h 85"/>
                <a:gd name="T36" fmla="*/ 0 w 196"/>
                <a:gd name="T37" fmla="*/ 29 h 85"/>
                <a:gd name="T38" fmla="*/ 1 w 196"/>
                <a:gd name="T39" fmla="*/ 26 h 85"/>
                <a:gd name="T40" fmla="*/ 5 w 196"/>
                <a:gd name="T41" fmla="*/ 21 h 85"/>
                <a:gd name="T42" fmla="*/ 9 w 196"/>
                <a:gd name="T43" fmla="*/ 18 h 85"/>
                <a:gd name="T44" fmla="*/ 21 w 196"/>
                <a:gd name="T45" fmla="*/ 13 h 85"/>
                <a:gd name="T46" fmla="*/ 35 w 196"/>
                <a:gd name="T47" fmla="*/ 6 h 85"/>
                <a:gd name="T48" fmla="*/ 47 w 196"/>
                <a:gd name="T49" fmla="*/ 1 h 85"/>
                <a:gd name="T50" fmla="*/ 55 w 196"/>
                <a:gd name="T51" fmla="*/ 0 h 85"/>
                <a:gd name="T52" fmla="*/ 63 w 196"/>
                <a:gd name="T53" fmla="*/ 1 h 85"/>
                <a:gd name="T54" fmla="*/ 71 w 196"/>
                <a:gd name="T55" fmla="*/ 3 h 85"/>
                <a:gd name="T56" fmla="*/ 81 w 196"/>
                <a:gd name="T57" fmla="*/ 9 h 85"/>
                <a:gd name="T58" fmla="*/ 114 w 196"/>
                <a:gd name="T59" fmla="*/ 31 h 85"/>
                <a:gd name="T60" fmla="*/ 145 w 196"/>
                <a:gd name="T61" fmla="*/ 53 h 85"/>
                <a:gd name="T62" fmla="*/ 154 w 196"/>
                <a:gd name="T63" fmla="*/ 59 h 85"/>
                <a:gd name="T64" fmla="*/ 163 w 196"/>
                <a:gd name="T65" fmla="*/ 62 h 85"/>
                <a:gd name="T66" fmla="*/ 172 w 196"/>
                <a:gd name="T67" fmla="*/ 63 h 85"/>
                <a:gd name="T68" fmla="*/ 180 w 196"/>
                <a:gd name="T69" fmla="*/ 62 h 85"/>
                <a:gd name="T70" fmla="*/ 188 w 196"/>
                <a:gd name="T71" fmla="*/ 60 h 85"/>
                <a:gd name="T72" fmla="*/ 195 w 196"/>
                <a:gd name="T73" fmla="*/ 56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6"/>
                <a:gd name="T112" fmla="*/ 0 h 85"/>
                <a:gd name="T113" fmla="*/ 196 w 19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6" h="85">
                  <a:moveTo>
                    <a:pt x="195" y="56"/>
                  </a:moveTo>
                  <a:lnTo>
                    <a:pt x="193" y="59"/>
                  </a:lnTo>
                  <a:lnTo>
                    <a:pt x="191" y="61"/>
                  </a:lnTo>
                  <a:lnTo>
                    <a:pt x="189" y="64"/>
                  </a:lnTo>
                  <a:lnTo>
                    <a:pt x="186" y="67"/>
                  </a:lnTo>
                  <a:lnTo>
                    <a:pt x="183" y="70"/>
                  </a:lnTo>
                  <a:lnTo>
                    <a:pt x="180" y="73"/>
                  </a:lnTo>
                  <a:lnTo>
                    <a:pt x="176" y="76"/>
                  </a:lnTo>
                  <a:lnTo>
                    <a:pt x="170" y="78"/>
                  </a:lnTo>
                  <a:lnTo>
                    <a:pt x="165" y="81"/>
                  </a:lnTo>
                  <a:lnTo>
                    <a:pt x="160" y="82"/>
                  </a:lnTo>
                  <a:lnTo>
                    <a:pt x="156" y="83"/>
                  </a:lnTo>
                  <a:lnTo>
                    <a:pt x="152" y="83"/>
                  </a:lnTo>
                  <a:lnTo>
                    <a:pt x="147" y="84"/>
                  </a:lnTo>
                  <a:lnTo>
                    <a:pt x="144" y="83"/>
                  </a:lnTo>
                  <a:lnTo>
                    <a:pt x="139" y="82"/>
                  </a:lnTo>
                  <a:lnTo>
                    <a:pt x="136" y="81"/>
                  </a:lnTo>
                  <a:lnTo>
                    <a:pt x="131" y="79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94" y="53"/>
                  </a:lnTo>
                  <a:lnTo>
                    <a:pt x="66" y="34"/>
                  </a:lnTo>
                  <a:lnTo>
                    <a:pt x="60" y="30"/>
                  </a:lnTo>
                  <a:lnTo>
                    <a:pt x="56" y="28"/>
                  </a:lnTo>
                  <a:lnTo>
                    <a:pt x="51" y="25"/>
                  </a:lnTo>
                  <a:lnTo>
                    <a:pt x="47" y="23"/>
                  </a:lnTo>
                  <a:lnTo>
                    <a:pt x="41" y="21"/>
                  </a:lnTo>
                  <a:lnTo>
                    <a:pt x="37" y="20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4" y="20"/>
                  </a:lnTo>
                  <a:lnTo>
                    <a:pt x="21" y="21"/>
                  </a:lnTo>
                  <a:lnTo>
                    <a:pt x="17" y="22"/>
                  </a:lnTo>
                  <a:lnTo>
                    <a:pt x="12" y="23"/>
                  </a:lnTo>
                  <a:lnTo>
                    <a:pt x="9" y="24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4" y="15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1" y="9"/>
                  </a:lnTo>
                  <a:lnTo>
                    <a:pt x="87" y="12"/>
                  </a:lnTo>
                  <a:lnTo>
                    <a:pt x="114" y="31"/>
                  </a:lnTo>
                  <a:lnTo>
                    <a:pt x="138" y="49"/>
                  </a:lnTo>
                  <a:lnTo>
                    <a:pt x="145" y="53"/>
                  </a:lnTo>
                  <a:lnTo>
                    <a:pt x="150" y="56"/>
                  </a:lnTo>
                  <a:lnTo>
                    <a:pt x="154" y="59"/>
                  </a:lnTo>
                  <a:lnTo>
                    <a:pt x="159" y="60"/>
                  </a:lnTo>
                  <a:lnTo>
                    <a:pt x="163" y="62"/>
                  </a:lnTo>
                  <a:lnTo>
                    <a:pt x="168" y="62"/>
                  </a:lnTo>
                  <a:lnTo>
                    <a:pt x="172" y="63"/>
                  </a:lnTo>
                  <a:lnTo>
                    <a:pt x="177" y="62"/>
                  </a:lnTo>
                  <a:lnTo>
                    <a:pt x="180" y="62"/>
                  </a:lnTo>
                  <a:lnTo>
                    <a:pt x="184" y="61"/>
                  </a:lnTo>
                  <a:lnTo>
                    <a:pt x="188" y="60"/>
                  </a:lnTo>
                  <a:lnTo>
                    <a:pt x="190" y="58"/>
                  </a:lnTo>
                  <a:lnTo>
                    <a:pt x="195" y="56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8" name="Freeform 50"/>
            <p:cNvSpPr>
              <a:spLocks/>
            </p:cNvSpPr>
            <p:nvPr/>
          </p:nvSpPr>
          <p:spPr bwMode="auto">
            <a:xfrm>
              <a:off x="2484" y="2311"/>
              <a:ext cx="193" cy="87"/>
            </a:xfrm>
            <a:custGeom>
              <a:avLst/>
              <a:gdLst>
                <a:gd name="T0" fmla="*/ 192 w 193"/>
                <a:gd name="T1" fmla="*/ 60 h 87"/>
                <a:gd name="T2" fmla="*/ 189 w 193"/>
                <a:gd name="T3" fmla="*/ 65 h 87"/>
                <a:gd name="T4" fmla="*/ 184 w 193"/>
                <a:gd name="T5" fmla="*/ 71 h 87"/>
                <a:gd name="T6" fmla="*/ 176 w 193"/>
                <a:gd name="T7" fmla="*/ 77 h 87"/>
                <a:gd name="T8" fmla="*/ 164 w 193"/>
                <a:gd name="T9" fmla="*/ 82 h 87"/>
                <a:gd name="T10" fmla="*/ 154 w 193"/>
                <a:gd name="T11" fmla="*/ 85 h 87"/>
                <a:gd name="T12" fmla="*/ 146 w 193"/>
                <a:gd name="T13" fmla="*/ 86 h 87"/>
                <a:gd name="T14" fmla="*/ 138 w 193"/>
                <a:gd name="T15" fmla="*/ 84 h 87"/>
                <a:gd name="T16" fmla="*/ 130 w 193"/>
                <a:gd name="T17" fmla="*/ 81 h 87"/>
                <a:gd name="T18" fmla="*/ 121 w 193"/>
                <a:gd name="T19" fmla="*/ 74 h 87"/>
                <a:gd name="T20" fmla="*/ 65 w 193"/>
                <a:gd name="T21" fmla="*/ 34 h 87"/>
                <a:gd name="T22" fmla="*/ 55 w 193"/>
                <a:gd name="T23" fmla="*/ 28 h 87"/>
                <a:gd name="T24" fmla="*/ 45 w 193"/>
                <a:gd name="T25" fmla="*/ 23 h 87"/>
                <a:gd name="T26" fmla="*/ 36 w 193"/>
                <a:gd name="T27" fmla="*/ 20 h 87"/>
                <a:gd name="T28" fmla="*/ 28 w 193"/>
                <a:gd name="T29" fmla="*/ 20 h 87"/>
                <a:gd name="T30" fmla="*/ 20 w 193"/>
                <a:gd name="T31" fmla="*/ 21 h 87"/>
                <a:gd name="T32" fmla="*/ 11 w 193"/>
                <a:gd name="T33" fmla="*/ 24 h 87"/>
                <a:gd name="T34" fmla="*/ 5 w 193"/>
                <a:gd name="T35" fmla="*/ 25 h 87"/>
                <a:gd name="T36" fmla="*/ 0 w 193"/>
                <a:gd name="T37" fmla="*/ 29 h 87"/>
                <a:gd name="T38" fmla="*/ 2 w 193"/>
                <a:gd name="T39" fmla="*/ 25 h 87"/>
                <a:gd name="T40" fmla="*/ 4 w 193"/>
                <a:gd name="T41" fmla="*/ 21 h 87"/>
                <a:gd name="T42" fmla="*/ 9 w 193"/>
                <a:gd name="T43" fmla="*/ 18 h 87"/>
                <a:gd name="T44" fmla="*/ 19 w 193"/>
                <a:gd name="T45" fmla="*/ 12 h 87"/>
                <a:gd name="T46" fmla="*/ 34 w 193"/>
                <a:gd name="T47" fmla="*/ 6 h 87"/>
                <a:gd name="T48" fmla="*/ 46 w 193"/>
                <a:gd name="T49" fmla="*/ 1 h 87"/>
                <a:gd name="T50" fmla="*/ 55 w 193"/>
                <a:gd name="T51" fmla="*/ 0 h 87"/>
                <a:gd name="T52" fmla="*/ 62 w 193"/>
                <a:gd name="T53" fmla="*/ 0 h 87"/>
                <a:gd name="T54" fmla="*/ 71 w 193"/>
                <a:gd name="T55" fmla="*/ 3 h 87"/>
                <a:gd name="T56" fmla="*/ 80 w 193"/>
                <a:gd name="T57" fmla="*/ 9 h 87"/>
                <a:gd name="T58" fmla="*/ 113 w 193"/>
                <a:gd name="T59" fmla="*/ 33 h 87"/>
                <a:gd name="T60" fmla="*/ 144 w 193"/>
                <a:gd name="T61" fmla="*/ 54 h 87"/>
                <a:gd name="T62" fmla="*/ 153 w 193"/>
                <a:gd name="T63" fmla="*/ 59 h 87"/>
                <a:gd name="T64" fmla="*/ 162 w 193"/>
                <a:gd name="T65" fmla="*/ 63 h 87"/>
                <a:gd name="T66" fmla="*/ 171 w 193"/>
                <a:gd name="T67" fmla="*/ 64 h 87"/>
                <a:gd name="T68" fmla="*/ 179 w 193"/>
                <a:gd name="T69" fmla="*/ 64 h 87"/>
                <a:gd name="T70" fmla="*/ 186 w 193"/>
                <a:gd name="T71" fmla="*/ 61 h 87"/>
                <a:gd name="T72" fmla="*/ 190 w 193"/>
                <a:gd name="T73" fmla="*/ 56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3"/>
                <a:gd name="T112" fmla="*/ 0 h 87"/>
                <a:gd name="T113" fmla="*/ 193 w 193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3" h="87">
                  <a:moveTo>
                    <a:pt x="190" y="56"/>
                  </a:moveTo>
                  <a:lnTo>
                    <a:pt x="192" y="60"/>
                  </a:lnTo>
                  <a:lnTo>
                    <a:pt x="190" y="63"/>
                  </a:lnTo>
                  <a:lnTo>
                    <a:pt x="189" y="65"/>
                  </a:lnTo>
                  <a:lnTo>
                    <a:pt x="187" y="68"/>
                  </a:lnTo>
                  <a:lnTo>
                    <a:pt x="184" y="71"/>
                  </a:lnTo>
                  <a:lnTo>
                    <a:pt x="178" y="74"/>
                  </a:lnTo>
                  <a:lnTo>
                    <a:pt x="176" y="77"/>
                  </a:lnTo>
                  <a:lnTo>
                    <a:pt x="170" y="79"/>
                  </a:lnTo>
                  <a:lnTo>
                    <a:pt x="164" y="82"/>
                  </a:lnTo>
                  <a:lnTo>
                    <a:pt x="159" y="83"/>
                  </a:lnTo>
                  <a:lnTo>
                    <a:pt x="154" y="85"/>
                  </a:lnTo>
                  <a:lnTo>
                    <a:pt x="150" y="85"/>
                  </a:lnTo>
                  <a:lnTo>
                    <a:pt x="146" y="86"/>
                  </a:lnTo>
                  <a:lnTo>
                    <a:pt x="142" y="84"/>
                  </a:lnTo>
                  <a:lnTo>
                    <a:pt x="138" y="84"/>
                  </a:lnTo>
                  <a:lnTo>
                    <a:pt x="134" y="83"/>
                  </a:lnTo>
                  <a:lnTo>
                    <a:pt x="130" y="81"/>
                  </a:lnTo>
                  <a:lnTo>
                    <a:pt x="126" y="78"/>
                  </a:lnTo>
                  <a:lnTo>
                    <a:pt x="121" y="74"/>
                  </a:lnTo>
                  <a:lnTo>
                    <a:pt x="92" y="54"/>
                  </a:lnTo>
                  <a:lnTo>
                    <a:pt x="65" y="34"/>
                  </a:lnTo>
                  <a:lnTo>
                    <a:pt x="60" y="30"/>
                  </a:lnTo>
                  <a:lnTo>
                    <a:pt x="55" y="28"/>
                  </a:lnTo>
                  <a:lnTo>
                    <a:pt x="50" y="25"/>
                  </a:lnTo>
                  <a:lnTo>
                    <a:pt x="45" y="23"/>
                  </a:lnTo>
                  <a:lnTo>
                    <a:pt x="41" y="21"/>
                  </a:lnTo>
                  <a:lnTo>
                    <a:pt x="36" y="20"/>
                  </a:lnTo>
                  <a:lnTo>
                    <a:pt x="31" y="20"/>
                  </a:lnTo>
                  <a:lnTo>
                    <a:pt x="28" y="20"/>
                  </a:lnTo>
                  <a:lnTo>
                    <a:pt x="24" y="20"/>
                  </a:lnTo>
                  <a:lnTo>
                    <a:pt x="20" y="21"/>
                  </a:lnTo>
                  <a:lnTo>
                    <a:pt x="16" y="22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5" y="25"/>
                  </a:lnTo>
                  <a:lnTo>
                    <a:pt x="2" y="28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2" y="24"/>
                  </a:lnTo>
                  <a:lnTo>
                    <a:pt x="4" y="21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3" y="15"/>
                  </a:lnTo>
                  <a:lnTo>
                    <a:pt x="19" y="12"/>
                  </a:lnTo>
                  <a:lnTo>
                    <a:pt x="27" y="9"/>
                  </a:lnTo>
                  <a:lnTo>
                    <a:pt x="34" y="6"/>
                  </a:lnTo>
                  <a:lnTo>
                    <a:pt x="41" y="3"/>
                  </a:lnTo>
                  <a:lnTo>
                    <a:pt x="46" y="1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5" y="12"/>
                  </a:lnTo>
                  <a:lnTo>
                    <a:pt x="113" y="33"/>
                  </a:lnTo>
                  <a:lnTo>
                    <a:pt x="137" y="50"/>
                  </a:lnTo>
                  <a:lnTo>
                    <a:pt x="144" y="54"/>
                  </a:lnTo>
                  <a:lnTo>
                    <a:pt x="148" y="57"/>
                  </a:lnTo>
                  <a:lnTo>
                    <a:pt x="153" y="59"/>
                  </a:lnTo>
                  <a:lnTo>
                    <a:pt x="157" y="61"/>
                  </a:lnTo>
                  <a:lnTo>
                    <a:pt x="162" y="63"/>
                  </a:lnTo>
                  <a:lnTo>
                    <a:pt x="166" y="63"/>
                  </a:lnTo>
                  <a:lnTo>
                    <a:pt x="171" y="64"/>
                  </a:lnTo>
                  <a:lnTo>
                    <a:pt x="175" y="64"/>
                  </a:lnTo>
                  <a:lnTo>
                    <a:pt x="179" y="64"/>
                  </a:lnTo>
                  <a:lnTo>
                    <a:pt x="183" y="62"/>
                  </a:lnTo>
                  <a:lnTo>
                    <a:pt x="186" y="61"/>
                  </a:lnTo>
                  <a:lnTo>
                    <a:pt x="189" y="59"/>
                  </a:lnTo>
                  <a:lnTo>
                    <a:pt x="190" y="56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9" name="Freeform 51"/>
            <p:cNvSpPr>
              <a:spLocks/>
            </p:cNvSpPr>
            <p:nvPr/>
          </p:nvSpPr>
          <p:spPr bwMode="auto">
            <a:xfrm>
              <a:off x="2331" y="2386"/>
              <a:ext cx="197" cy="87"/>
            </a:xfrm>
            <a:custGeom>
              <a:avLst/>
              <a:gdLst>
                <a:gd name="T0" fmla="*/ 194 w 197"/>
                <a:gd name="T1" fmla="*/ 60 h 87"/>
                <a:gd name="T2" fmla="*/ 190 w 197"/>
                <a:gd name="T3" fmla="*/ 66 h 87"/>
                <a:gd name="T4" fmla="*/ 184 w 197"/>
                <a:gd name="T5" fmla="*/ 72 h 87"/>
                <a:gd name="T6" fmla="*/ 177 w 197"/>
                <a:gd name="T7" fmla="*/ 77 h 87"/>
                <a:gd name="T8" fmla="*/ 165 w 197"/>
                <a:gd name="T9" fmla="*/ 83 h 87"/>
                <a:gd name="T10" fmla="*/ 157 w 197"/>
                <a:gd name="T11" fmla="*/ 85 h 87"/>
                <a:gd name="T12" fmla="*/ 148 w 197"/>
                <a:gd name="T13" fmla="*/ 86 h 87"/>
                <a:gd name="T14" fmla="*/ 140 w 197"/>
                <a:gd name="T15" fmla="*/ 84 h 87"/>
                <a:gd name="T16" fmla="*/ 132 w 197"/>
                <a:gd name="T17" fmla="*/ 81 h 87"/>
                <a:gd name="T18" fmla="*/ 121 w 197"/>
                <a:gd name="T19" fmla="*/ 74 h 87"/>
                <a:gd name="T20" fmla="*/ 66 w 197"/>
                <a:gd name="T21" fmla="*/ 35 h 87"/>
                <a:gd name="T22" fmla="*/ 56 w 197"/>
                <a:gd name="T23" fmla="*/ 28 h 87"/>
                <a:gd name="T24" fmla="*/ 47 w 197"/>
                <a:gd name="T25" fmla="*/ 24 h 87"/>
                <a:gd name="T26" fmla="*/ 37 w 197"/>
                <a:gd name="T27" fmla="*/ 21 h 87"/>
                <a:gd name="T28" fmla="*/ 29 w 197"/>
                <a:gd name="T29" fmla="*/ 21 h 87"/>
                <a:gd name="T30" fmla="*/ 21 w 197"/>
                <a:gd name="T31" fmla="*/ 21 h 87"/>
                <a:gd name="T32" fmla="*/ 12 w 197"/>
                <a:gd name="T33" fmla="*/ 24 h 87"/>
                <a:gd name="T34" fmla="*/ 5 w 197"/>
                <a:gd name="T35" fmla="*/ 27 h 87"/>
                <a:gd name="T36" fmla="*/ 0 w 197"/>
                <a:gd name="T37" fmla="*/ 30 h 87"/>
                <a:gd name="T38" fmla="*/ 1 w 197"/>
                <a:gd name="T39" fmla="*/ 26 h 87"/>
                <a:gd name="T40" fmla="*/ 5 w 197"/>
                <a:gd name="T41" fmla="*/ 22 h 87"/>
                <a:gd name="T42" fmla="*/ 9 w 197"/>
                <a:gd name="T43" fmla="*/ 18 h 87"/>
                <a:gd name="T44" fmla="*/ 21 w 197"/>
                <a:gd name="T45" fmla="*/ 13 h 87"/>
                <a:gd name="T46" fmla="*/ 35 w 197"/>
                <a:gd name="T47" fmla="*/ 6 h 87"/>
                <a:gd name="T48" fmla="*/ 47 w 197"/>
                <a:gd name="T49" fmla="*/ 1 h 87"/>
                <a:gd name="T50" fmla="*/ 56 w 197"/>
                <a:gd name="T51" fmla="*/ 0 h 87"/>
                <a:gd name="T52" fmla="*/ 64 w 197"/>
                <a:gd name="T53" fmla="*/ 1 h 87"/>
                <a:gd name="T54" fmla="*/ 72 w 197"/>
                <a:gd name="T55" fmla="*/ 3 h 87"/>
                <a:gd name="T56" fmla="*/ 81 w 197"/>
                <a:gd name="T57" fmla="*/ 9 h 87"/>
                <a:gd name="T58" fmla="*/ 115 w 197"/>
                <a:gd name="T59" fmla="*/ 32 h 87"/>
                <a:gd name="T60" fmla="*/ 146 w 197"/>
                <a:gd name="T61" fmla="*/ 55 h 87"/>
                <a:gd name="T62" fmla="*/ 155 w 197"/>
                <a:gd name="T63" fmla="*/ 60 h 87"/>
                <a:gd name="T64" fmla="*/ 164 w 197"/>
                <a:gd name="T65" fmla="*/ 63 h 87"/>
                <a:gd name="T66" fmla="*/ 173 w 197"/>
                <a:gd name="T67" fmla="*/ 64 h 87"/>
                <a:gd name="T68" fmla="*/ 181 w 197"/>
                <a:gd name="T69" fmla="*/ 64 h 87"/>
                <a:gd name="T70" fmla="*/ 189 w 197"/>
                <a:gd name="T71" fmla="*/ 61 h 87"/>
                <a:gd name="T72" fmla="*/ 196 w 197"/>
                <a:gd name="T73" fmla="*/ 5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87"/>
                <a:gd name="T113" fmla="*/ 197 w 197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87">
                  <a:moveTo>
                    <a:pt x="196" y="57"/>
                  </a:moveTo>
                  <a:lnTo>
                    <a:pt x="194" y="60"/>
                  </a:lnTo>
                  <a:lnTo>
                    <a:pt x="192" y="63"/>
                  </a:lnTo>
                  <a:lnTo>
                    <a:pt x="190" y="66"/>
                  </a:lnTo>
                  <a:lnTo>
                    <a:pt x="187" y="69"/>
                  </a:lnTo>
                  <a:lnTo>
                    <a:pt x="184" y="72"/>
                  </a:lnTo>
                  <a:lnTo>
                    <a:pt x="181" y="74"/>
                  </a:lnTo>
                  <a:lnTo>
                    <a:pt x="177" y="77"/>
                  </a:lnTo>
                  <a:lnTo>
                    <a:pt x="171" y="80"/>
                  </a:lnTo>
                  <a:lnTo>
                    <a:pt x="165" y="83"/>
                  </a:lnTo>
                  <a:lnTo>
                    <a:pt x="161" y="84"/>
                  </a:lnTo>
                  <a:lnTo>
                    <a:pt x="157" y="85"/>
                  </a:lnTo>
                  <a:lnTo>
                    <a:pt x="153" y="85"/>
                  </a:lnTo>
                  <a:lnTo>
                    <a:pt x="148" y="86"/>
                  </a:lnTo>
                  <a:lnTo>
                    <a:pt x="145" y="85"/>
                  </a:lnTo>
                  <a:lnTo>
                    <a:pt x="140" y="84"/>
                  </a:lnTo>
                  <a:lnTo>
                    <a:pt x="136" y="83"/>
                  </a:lnTo>
                  <a:lnTo>
                    <a:pt x="132" y="81"/>
                  </a:lnTo>
                  <a:lnTo>
                    <a:pt x="126" y="79"/>
                  </a:lnTo>
                  <a:lnTo>
                    <a:pt x="121" y="74"/>
                  </a:lnTo>
                  <a:lnTo>
                    <a:pt x="94" y="55"/>
                  </a:lnTo>
                  <a:lnTo>
                    <a:pt x="66" y="35"/>
                  </a:lnTo>
                  <a:lnTo>
                    <a:pt x="61" y="31"/>
                  </a:lnTo>
                  <a:lnTo>
                    <a:pt x="56" y="28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1" y="22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5" y="27"/>
                  </a:lnTo>
                  <a:lnTo>
                    <a:pt x="3" y="28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3" y="24"/>
                  </a:lnTo>
                  <a:lnTo>
                    <a:pt x="5" y="22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3"/>
                  </a:lnTo>
                  <a:lnTo>
                    <a:pt x="29" y="9"/>
                  </a:lnTo>
                  <a:lnTo>
                    <a:pt x="35" y="6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1"/>
                  </a:lnTo>
                  <a:lnTo>
                    <a:pt x="67" y="2"/>
                  </a:lnTo>
                  <a:lnTo>
                    <a:pt x="72" y="3"/>
                  </a:lnTo>
                  <a:lnTo>
                    <a:pt x="77" y="6"/>
                  </a:lnTo>
                  <a:lnTo>
                    <a:pt x="81" y="9"/>
                  </a:lnTo>
                  <a:lnTo>
                    <a:pt x="87" y="12"/>
                  </a:lnTo>
                  <a:lnTo>
                    <a:pt x="115" y="32"/>
                  </a:lnTo>
                  <a:lnTo>
                    <a:pt x="139" y="50"/>
                  </a:lnTo>
                  <a:lnTo>
                    <a:pt x="146" y="55"/>
                  </a:lnTo>
                  <a:lnTo>
                    <a:pt x="151" y="58"/>
                  </a:lnTo>
                  <a:lnTo>
                    <a:pt x="155" y="60"/>
                  </a:lnTo>
                  <a:lnTo>
                    <a:pt x="159" y="61"/>
                  </a:lnTo>
                  <a:lnTo>
                    <a:pt x="164" y="63"/>
                  </a:lnTo>
                  <a:lnTo>
                    <a:pt x="169" y="64"/>
                  </a:lnTo>
                  <a:lnTo>
                    <a:pt x="173" y="64"/>
                  </a:lnTo>
                  <a:lnTo>
                    <a:pt x="178" y="64"/>
                  </a:lnTo>
                  <a:lnTo>
                    <a:pt x="181" y="64"/>
                  </a:lnTo>
                  <a:lnTo>
                    <a:pt x="185" y="62"/>
                  </a:lnTo>
                  <a:lnTo>
                    <a:pt x="189" y="61"/>
                  </a:lnTo>
                  <a:lnTo>
                    <a:pt x="191" y="59"/>
                  </a:lnTo>
                  <a:lnTo>
                    <a:pt x="196" y="57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0" name="Freeform 52"/>
            <p:cNvSpPr>
              <a:spLocks/>
            </p:cNvSpPr>
            <p:nvPr/>
          </p:nvSpPr>
          <p:spPr bwMode="auto">
            <a:xfrm>
              <a:off x="2781" y="2167"/>
              <a:ext cx="196" cy="82"/>
            </a:xfrm>
            <a:custGeom>
              <a:avLst/>
              <a:gdLst>
                <a:gd name="T0" fmla="*/ 195 w 196"/>
                <a:gd name="T1" fmla="*/ 57 h 82"/>
                <a:gd name="T2" fmla="*/ 192 w 196"/>
                <a:gd name="T3" fmla="*/ 61 h 82"/>
                <a:gd name="T4" fmla="*/ 187 w 196"/>
                <a:gd name="T5" fmla="*/ 67 h 82"/>
                <a:gd name="T6" fmla="*/ 179 w 196"/>
                <a:gd name="T7" fmla="*/ 73 h 82"/>
                <a:gd name="T8" fmla="*/ 166 w 196"/>
                <a:gd name="T9" fmla="*/ 77 h 82"/>
                <a:gd name="T10" fmla="*/ 156 w 196"/>
                <a:gd name="T11" fmla="*/ 80 h 82"/>
                <a:gd name="T12" fmla="*/ 148 w 196"/>
                <a:gd name="T13" fmla="*/ 81 h 82"/>
                <a:gd name="T14" fmla="*/ 140 w 196"/>
                <a:gd name="T15" fmla="*/ 79 h 82"/>
                <a:gd name="T16" fmla="*/ 132 w 196"/>
                <a:gd name="T17" fmla="*/ 76 h 82"/>
                <a:gd name="T18" fmla="*/ 123 w 196"/>
                <a:gd name="T19" fmla="*/ 70 h 82"/>
                <a:gd name="T20" fmla="*/ 66 w 196"/>
                <a:gd name="T21" fmla="*/ 32 h 82"/>
                <a:gd name="T22" fmla="*/ 56 w 196"/>
                <a:gd name="T23" fmla="*/ 26 h 82"/>
                <a:gd name="T24" fmla="*/ 46 w 196"/>
                <a:gd name="T25" fmla="*/ 22 h 82"/>
                <a:gd name="T26" fmla="*/ 37 w 196"/>
                <a:gd name="T27" fmla="*/ 19 h 82"/>
                <a:gd name="T28" fmla="*/ 29 w 196"/>
                <a:gd name="T29" fmla="*/ 19 h 82"/>
                <a:gd name="T30" fmla="*/ 21 w 196"/>
                <a:gd name="T31" fmla="*/ 19 h 82"/>
                <a:gd name="T32" fmla="*/ 11 w 196"/>
                <a:gd name="T33" fmla="*/ 22 h 82"/>
                <a:gd name="T34" fmla="*/ 5 w 196"/>
                <a:gd name="T35" fmla="*/ 24 h 82"/>
                <a:gd name="T36" fmla="*/ 0 w 196"/>
                <a:gd name="T37" fmla="*/ 28 h 82"/>
                <a:gd name="T38" fmla="*/ 2 w 196"/>
                <a:gd name="T39" fmla="*/ 23 h 82"/>
                <a:gd name="T40" fmla="*/ 4 w 196"/>
                <a:gd name="T41" fmla="*/ 20 h 82"/>
                <a:gd name="T42" fmla="*/ 9 w 196"/>
                <a:gd name="T43" fmla="*/ 17 h 82"/>
                <a:gd name="T44" fmla="*/ 20 w 196"/>
                <a:gd name="T45" fmla="*/ 11 h 82"/>
                <a:gd name="T46" fmla="*/ 34 w 196"/>
                <a:gd name="T47" fmla="*/ 5 h 82"/>
                <a:gd name="T48" fmla="*/ 46 w 196"/>
                <a:gd name="T49" fmla="*/ 1 h 82"/>
                <a:gd name="T50" fmla="*/ 56 w 196"/>
                <a:gd name="T51" fmla="*/ 0 h 82"/>
                <a:gd name="T52" fmla="*/ 63 w 196"/>
                <a:gd name="T53" fmla="*/ 0 h 82"/>
                <a:gd name="T54" fmla="*/ 72 w 196"/>
                <a:gd name="T55" fmla="*/ 3 h 82"/>
                <a:gd name="T56" fmla="*/ 81 w 196"/>
                <a:gd name="T57" fmla="*/ 8 h 82"/>
                <a:gd name="T58" fmla="*/ 115 w 196"/>
                <a:gd name="T59" fmla="*/ 31 h 82"/>
                <a:gd name="T60" fmla="*/ 146 w 196"/>
                <a:gd name="T61" fmla="*/ 51 h 82"/>
                <a:gd name="T62" fmla="*/ 155 w 196"/>
                <a:gd name="T63" fmla="*/ 56 h 82"/>
                <a:gd name="T64" fmla="*/ 165 w 196"/>
                <a:gd name="T65" fmla="*/ 59 h 82"/>
                <a:gd name="T66" fmla="*/ 173 w 196"/>
                <a:gd name="T67" fmla="*/ 60 h 82"/>
                <a:gd name="T68" fmla="*/ 182 w 196"/>
                <a:gd name="T69" fmla="*/ 60 h 82"/>
                <a:gd name="T70" fmla="*/ 189 w 196"/>
                <a:gd name="T71" fmla="*/ 57 h 82"/>
                <a:gd name="T72" fmla="*/ 193 w 196"/>
                <a:gd name="T73" fmla="*/ 52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6"/>
                <a:gd name="T112" fmla="*/ 0 h 82"/>
                <a:gd name="T113" fmla="*/ 196 w 196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6" h="82">
                  <a:moveTo>
                    <a:pt x="193" y="52"/>
                  </a:moveTo>
                  <a:lnTo>
                    <a:pt x="195" y="57"/>
                  </a:lnTo>
                  <a:lnTo>
                    <a:pt x="193" y="59"/>
                  </a:lnTo>
                  <a:lnTo>
                    <a:pt x="192" y="61"/>
                  </a:lnTo>
                  <a:lnTo>
                    <a:pt x="190" y="64"/>
                  </a:lnTo>
                  <a:lnTo>
                    <a:pt x="187" y="67"/>
                  </a:lnTo>
                  <a:lnTo>
                    <a:pt x="181" y="70"/>
                  </a:lnTo>
                  <a:lnTo>
                    <a:pt x="179" y="7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62" y="78"/>
                  </a:lnTo>
                  <a:lnTo>
                    <a:pt x="156" y="80"/>
                  </a:lnTo>
                  <a:lnTo>
                    <a:pt x="153" y="80"/>
                  </a:lnTo>
                  <a:lnTo>
                    <a:pt x="148" y="81"/>
                  </a:lnTo>
                  <a:lnTo>
                    <a:pt x="145" y="79"/>
                  </a:lnTo>
                  <a:lnTo>
                    <a:pt x="140" y="79"/>
                  </a:lnTo>
                  <a:lnTo>
                    <a:pt x="136" y="78"/>
                  </a:lnTo>
                  <a:lnTo>
                    <a:pt x="132" y="76"/>
                  </a:lnTo>
                  <a:lnTo>
                    <a:pt x="128" y="73"/>
                  </a:lnTo>
                  <a:lnTo>
                    <a:pt x="123" y="70"/>
                  </a:lnTo>
                  <a:lnTo>
                    <a:pt x="94" y="51"/>
                  </a:lnTo>
                  <a:lnTo>
                    <a:pt x="66" y="32"/>
                  </a:lnTo>
                  <a:lnTo>
                    <a:pt x="61" y="28"/>
                  </a:lnTo>
                  <a:lnTo>
                    <a:pt x="56" y="26"/>
                  </a:lnTo>
                  <a:lnTo>
                    <a:pt x="51" y="24"/>
                  </a:lnTo>
                  <a:lnTo>
                    <a:pt x="46" y="22"/>
                  </a:lnTo>
                  <a:lnTo>
                    <a:pt x="42" y="20"/>
                  </a:lnTo>
                  <a:lnTo>
                    <a:pt x="37" y="19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1" y="19"/>
                  </a:lnTo>
                  <a:lnTo>
                    <a:pt x="16" y="21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3" y="14"/>
                  </a:lnTo>
                  <a:lnTo>
                    <a:pt x="20" y="11"/>
                  </a:lnTo>
                  <a:lnTo>
                    <a:pt x="28" y="8"/>
                  </a:lnTo>
                  <a:lnTo>
                    <a:pt x="34" y="5"/>
                  </a:lnTo>
                  <a:lnTo>
                    <a:pt x="42" y="3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7" y="1"/>
                  </a:lnTo>
                  <a:lnTo>
                    <a:pt x="72" y="3"/>
                  </a:lnTo>
                  <a:lnTo>
                    <a:pt x="76" y="5"/>
                  </a:lnTo>
                  <a:lnTo>
                    <a:pt x="81" y="8"/>
                  </a:lnTo>
                  <a:lnTo>
                    <a:pt x="86" y="12"/>
                  </a:lnTo>
                  <a:lnTo>
                    <a:pt x="115" y="31"/>
                  </a:lnTo>
                  <a:lnTo>
                    <a:pt x="139" y="47"/>
                  </a:lnTo>
                  <a:lnTo>
                    <a:pt x="146" y="51"/>
                  </a:lnTo>
                  <a:lnTo>
                    <a:pt x="151" y="54"/>
                  </a:lnTo>
                  <a:lnTo>
                    <a:pt x="155" y="56"/>
                  </a:lnTo>
                  <a:lnTo>
                    <a:pt x="160" y="57"/>
                  </a:lnTo>
                  <a:lnTo>
                    <a:pt x="165" y="59"/>
                  </a:lnTo>
                  <a:lnTo>
                    <a:pt x="169" y="60"/>
                  </a:lnTo>
                  <a:lnTo>
                    <a:pt x="173" y="60"/>
                  </a:lnTo>
                  <a:lnTo>
                    <a:pt x="178" y="60"/>
                  </a:lnTo>
                  <a:lnTo>
                    <a:pt x="182" y="60"/>
                  </a:lnTo>
                  <a:lnTo>
                    <a:pt x="186" y="58"/>
                  </a:lnTo>
                  <a:lnTo>
                    <a:pt x="189" y="57"/>
                  </a:lnTo>
                  <a:lnTo>
                    <a:pt x="192" y="56"/>
                  </a:lnTo>
                  <a:lnTo>
                    <a:pt x="193" y="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1" name="Freeform 53"/>
            <p:cNvSpPr>
              <a:spLocks/>
            </p:cNvSpPr>
            <p:nvPr/>
          </p:nvSpPr>
          <p:spPr bwMode="auto">
            <a:xfrm>
              <a:off x="2629" y="2240"/>
              <a:ext cx="196" cy="84"/>
            </a:xfrm>
            <a:custGeom>
              <a:avLst/>
              <a:gdLst>
                <a:gd name="T0" fmla="*/ 193 w 196"/>
                <a:gd name="T1" fmla="*/ 58 h 84"/>
                <a:gd name="T2" fmla="*/ 189 w 196"/>
                <a:gd name="T3" fmla="*/ 63 h 84"/>
                <a:gd name="T4" fmla="*/ 183 w 196"/>
                <a:gd name="T5" fmla="*/ 70 h 84"/>
                <a:gd name="T6" fmla="*/ 176 w 196"/>
                <a:gd name="T7" fmla="*/ 75 h 84"/>
                <a:gd name="T8" fmla="*/ 165 w 196"/>
                <a:gd name="T9" fmla="*/ 80 h 84"/>
                <a:gd name="T10" fmla="*/ 156 w 196"/>
                <a:gd name="T11" fmla="*/ 82 h 84"/>
                <a:gd name="T12" fmla="*/ 147 w 196"/>
                <a:gd name="T13" fmla="*/ 83 h 84"/>
                <a:gd name="T14" fmla="*/ 139 w 196"/>
                <a:gd name="T15" fmla="*/ 81 h 84"/>
                <a:gd name="T16" fmla="*/ 131 w 196"/>
                <a:gd name="T17" fmla="*/ 78 h 84"/>
                <a:gd name="T18" fmla="*/ 121 w 196"/>
                <a:gd name="T19" fmla="*/ 72 h 84"/>
                <a:gd name="T20" fmla="*/ 66 w 196"/>
                <a:gd name="T21" fmla="*/ 33 h 84"/>
                <a:gd name="T22" fmla="*/ 56 w 196"/>
                <a:gd name="T23" fmla="*/ 27 h 84"/>
                <a:gd name="T24" fmla="*/ 47 w 196"/>
                <a:gd name="T25" fmla="*/ 23 h 84"/>
                <a:gd name="T26" fmla="*/ 37 w 196"/>
                <a:gd name="T27" fmla="*/ 20 h 84"/>
                <a:gd name="T28" fmla="*/ 29 w 196"/>
                <a:gd name="T29" fmla="*/ 20 h 84"/>
                <a:gd name="T30" fmla="*/ 21 w 196"/>
                <a:gd name="T31" fmla="*/ 20 h 84"/>
                <a:gd name="T32" fmla="*/ 12 w 196"/>
                <a:gd name="T33" fmla="*/ 23 h 84"/>
                <a:gd name="T34" fmla="*/ 5 w 196"/>
                <a:gd name="T35" fmla="*/ 26 h 84"/>
                <a:gd name="T36" fmla="*/ 0 w 196"/>
                <a:gd name="T37" fmla="*/ 29 h 84"/>
                <a:gd name="T38" fmla="*/ 1 w 196"/>
                <a:gd name="T39" fmla="*/ 25 h 84"/>
                <a:gd name="T40" fmla="*/ 5 w 196"/>
                <a:gd name="T41" fmla="*/ 21 h 84"/>
                <a:gd name="T42" fmla="*/ 9 w 196"/>
                <a:gd name="T43" fmla="*/ 18 h 84"/>
                <a:gd name="T44" fmla="*/ 21 w 196"/>
                <a:gd name="T45" fmla="*/ 12 h 84"/>
                <a:gd name="T46" fmla="*/ 35 w 196"/>
                <a:gd name="T47" fmla="*/ 6 h 84"/>
                <a:gd name="T48" fmla="*/ 47 w 196"/>
                <a:gd name="T49" fmla="*/ 1 h 84"/>
                <a:gd name="T50" fmla="*/ 55 w 196"/>
                <a:gd name="T51" fmla="*/ 0 h 84"/>
                <a:gd name="T52" fmla="*/ 63 w 196"/>
                <a:gd name="T53" fmla="*/ 1 h 84"/>
                <a:gd name="T54" fmla="*/ 71 w 196"/>
                <a:gd name="T55" fmla="*/ 3 h 84"/>
                <a:gd name="T56" fmla="*/ 81 w 196"/>
                <a:gd name="T57" fmla="*/ 9 h 84"/>
                <a:gd name="T58" fmla="*/ 114 w 196"/>
                <a:gd name="T59" fmla="*/ 31 h 84"/>
                <a:gd name="T60" fmla="*/ 145 w 196"/>
                <a:gd name="T61" fmla="*/ 53 h 84"/>
                <a:gd name="T62" fmla="*/ 154 w 196"/>
                <a:gd name="T63" fmla="*/ 58 h 84"/>
                <a:gd name="T64" fmla="*/ 163 w 196"/>
                <a:gd name="T65" fmla="*/ 61 h 84"/>
                <a:gd name="T66" fmla="*/ 172 w 196"/>
                <a:gd name="T67" fmla="*/ 62 h 84"/>
                <a:gd name="T68" fmla="*/ 180 w 196"/>
                <a:gd name="T69" fmla="*/ 62 h 84"/>
                <a:gd name="T70" fmla="*/ 188 w 196"/>
                <a:gd name="T71" fmla="*/ 59 h 84"/>
                <a:gd name="T72" fmla="*/ 195 w 196"/>
                <a:gd name="T73" fmla="*/ 55 h 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6"/>
                <a:gd name="T112" fmla="*/ 0 h 84"/>
                <a:gd name="T113" fmla="*/ 196 w 196"/>
                <a:gd name="T114" fmla="*/ 84 h 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6" h="84">
                  <a:moveTo>
                    <a:pt x="195" y="55"/>
                  </a:moveTo>
                  <a:lnTo>
                    <a:pt x="193" y="58"/>
                  </a:lnTo>
                  <a:lnTo>
                    <a:pt x="191" y="61"/>
                  </a:lnTo>
                  <a:lnTo>
                    <a:pt x="189" y="63"/>
                  </a:lnTo>
                  <a:lnTo>
                    <a:pt x="186" y="66"/>
                  </a:lnTo>
                  <a:lnTo>
                    <a:pt x="183" y="70"/>
                  </a:lnTo>
                  <a:lnTo>
                    <a:pt x="180" y="72"/>
                  </a:lnTo>
                  <a:lnTo>
                    <a:pt x="176" y="75"/>
                  </a:lnTo>
                  <a:lnTo>
                    <a:pt x="170" y="77"/>
                  </a:lnTo>
                  <a:lnTo>
                    <a:pt x="165" y="80"/>
                  </a:lnTo>
                  <a:lnTo>
                    <a:pt x="160" y="81"/>
                  </a:lnTo>
                  <a:lnTo>
                    <a:pt x="156" y="82"/>
                  </a:lnTo>
                  <a:lnTo>
                    <a:pt x="152" y="82"/>
                  </a:lnTo>
                  <a:lnTo>
                    <a:pt x="147" y="83"/>
                  </a:lnTo>
                  <a:lnTo>
                    <a:pt x="144" y="82"/>
                  </a:lnTo>
                  <a:lnTo>
                    <a:pt x="139" y="81"/>
                  </a:lnTo>
                  <a:lnTo>
                    <a:pt x="136" y="80"/>
                  </a:lnTo>
                  <a:lnTo>
                    <a:pt x="131" y="78"/>
                  </a:lnTo>
                  <a:lnTo>
                    <a:pt x="126" y="76"/>
                  </a:lnTo>
                  <a:lnTo>
                    <a:pt x="121" y="72"/>
                  </a:lnTo>
                  <a:lnTo>
                    <a:pt x="94" y="53"/>
                  </a:lnTo>
                  <a:lnTo>
                    <a:pt x="66" y="33"/>
                  </a:lnTo>
                  <a:lnTo>
                    <a:pt x="60" y="30"/>
                  </a:lnTo>
                  <a:lnTo>
                    <a:pt x="56" y="27"/>
                  </a:lnTo>
                  <a:lnTo>
                    <a:pt x="51" y="25"/>
                  </a:lnTo>
                  <a:lnTo>
                    <a:pt x="47" y="23"/>
                  </a:lnTo>
                  <a:lnTo>
                    <a:pt x="41" y="21"/>
                  </a:lnTo>
                  <a:lnTo>
                    <a:pt x="37" y="20"/>
                  </a:lnTo>
                  <a:lnTo>
                    <a:pt x="33" y="19"/>
                  </a:lnTo>
                  <a:lnTo>
                    <a:pt x="29" y="20"/>
                  </a:lnTo>
                  <a:lnTo>
                    <a:pt x="24" y="20"/>
                  </a:lnTo>
                  <a:lnTo>
                    <a:pt x="21" y="20"/>
                  </a:lnTo>
                  <a:lnTo>
                    <a:pt x="17" y="22"/>
                  </a:lnTo>
                  <a:lnTo>
                    <a:pt x="12" y="23"/>
                  </a:lnTo>
                  <a:lnTo>
                    <a:pt x="9" y="24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5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7" y="19"/>
                  </a:lnTo>
                  <a:lnTo>
                    <a:pt x="9" y="18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1" y="9"/>
                  </a:lnTo>
                  <a:lnTo>
                    <a:pt x="87" y="12"/>
                  </a:lnTo>
                  <a:lnTo>
                    <a:pt x="114" y="31"/>
                  </a:lnTo>
                  <a:lnTo>
                    <a:pt x="138" y="49"/>
                  </a:lnTo>
                  <a:lnTo>
                    <a:pt x="145" y="53"/>
                  </a:lnTo>
                  <a:lnTo>
                    <a:pt x="150" y="56"/>
                  </a:lnTo>
                  <a:lnTo>
                    <a:pt x="154" y="58"/>
                  </a:lnTo>
                  <a:lnTo>
                    <a:pt x="159" y="59"/>
                  </a:lnTo>
                  <a:lnTo>
                    <a:pt x="163" y="61"/>
                  </a:lnTo>
                  <a:lnTo>
                    <a:pt x="168" y="62"/>
                  </a:lnTo>
                  <a:lnTo>
                    <a:pt x="172" y="62"/>
                  </a:lnTo>
                  <a:lnTo>
                    <a:pt x="177" y="62"/>
                  </a:lnTo>
                  <a:lnTo>
                    <a:pt x="180" y="62"/>
                  </a:lnTo>
                  <a:lnTo>
                    <a:pt x="184" y="60"/>
                  </a:lnTo>
                  <a:lnTo>
                    <a:pt x="188" y="59"/>
                  </a:lnTo>
                  <a:lnTo>
                    <a:pt x="190" y="57"/>
                  </a:lnTo>
                  <a:lnTo>
                    <a:pt x="195" y="55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2" name="Freeform 54"/>
            <p:cNvSpPr>
              <a:spLocks/>
            </p:cNvSpPr>
            <p:nvPr/>
          </p:nvSpPr>
          <p:spPr bwMode="auto">
            <a:xfrm>
              <a:off x="3081" y="2019"/>
              <a:ext cx="192" cy="82"/>
            </a:xfrm>
            <a:custGeom>
              <a:avLst/>
              <a:gdLst>
                <a:gd name="T0" fmla="*/ 191 w 192"/>
                <a:gd name="T1" fmla="*/ 57 h 82"/>
                <a:gd name="T2" fmla="*/ 188 w 192"/>
                <a:gd name="T3" fmla="*/ 61 h 82"/>
                <a:gd name="T4" fmla="*/ 183 w 192"/>
                <a:gd name="T5" fmla="*/ 67 h 82"/>
                <a:gd name="T6" fmla="*/ 175 w 192"/>
                <a:gd name="T7" fmla="*/ 73 h 82"/>
                <a:gd name="T8" fmla="*/ 163 w 192"/>
                <a:gd name="T9" fmla="*/ 77 h 82"/>
                <a:gd name="T10" fmla="*/ 153 w 192"/>
                <a:gd name="T11" fmla="*/ 80 h 82"/>
                <a:gd name="T12" fmla="*/ 145 w 192"/>
                <a:gd name="T13" fmla="*/ 81 h 82"/>
                <a:gd name="T14" fmla="*/ 138 w 192"/>
                <a:gd name="T15" fmla="*/ 79 h 82"/>
                <a:gd name="T16" fmla="*/ 130 w 192"/>
                <a:gd name="T17" fmla="*/ 76 h 82"/>
                <a:gd name="T18" fmla="*/ 120 w 192"/>
                <a:gd name="T19" fmla="*/ 70 h 82"/>
                <a:gd name="T20" fmla="*/ 65 w 192"/>
                <a:gd name="T21" fmla="*/ 32 h 82"/>
                <a:gd name="T22" fmla="*/ 54 w 192"/>
                <a:gd name="T23" fmla="*/ 26 h 82"/>
                <a:gd name="T24" fmla="*/ 45 w 192"/>
                <a:gd name="T25" fmla="*/ 22 h 82"/>
                <a:gd name="T26" fmla="*/ 36 w 192"/>
                <a:gd name="T27" fmla="*/ 19 h 82"/>
                <a:gd name="T28" fmla="*/ 28 w 192"/>
                <a:gd name="T29" fmla="*/ 19 h 82"/>
                <a:gd name="T30" fmla="*/ 20 w 192"/>
                <a:gd name="T31" fmla="*/ 19 h 82"/>
                <a:gd name="T32" fmla="*/ 11 w 192"/>
                <a:gd name="T33" fmla="*/ 22 h 82"/>
                <a:gd name="T34" fmla="*/ 5 w 192"/>
                <a:gd name="T35" fmla="*/ 24 h 82"/>
                <a:gd name="T36" fmla="*/ 0 w 192"/>
                <a:gd name="T37" fmla="*/ 28 h 82"/>
                <a:gd name="T38" fmla="*/ 2 w 192"/>
                <a:gd name="T39" fmla="*/ 23 h 82"/>
                <a:gd name="T40" fmla="*/ 4 w 192"/>
                <a:gd name="T41" fmla="*/ 20 h 82"/>
                <a:gd name="T42" fmla="*/ 9 w 192"/>
                <a:gd name="T43" fmla="*/ 17 h 82"/>
                <a:gd name="T44" fmla="*/ 19 w 192"/>
                <a:gd name="T45" fmla="*/ 11 h 82"/>
                <a:gd name="T46" fmla="*/ 34 w 192"/>
                <a:gd name="T47" fmla="*/ 5 h 82"/>
                <a:gd name="T48" fmla="*/ 45 w 192"/>
                <a:gd name="T49" fmla="*/ 1 h 82"/>
                <a:gd name="T50" fmla="*/ 54 w 192"/>
                <a:gd name="T51" fmla="*/ 0 h 82"/>
                <a:gd name="T52" fmla="*/ 62 w 192"/>
                <a:gd name="T53" fmla="*/ 0 h 82"/>
                <a:gd name="T54" fmla="*/ 71 w 192"/>
                <a:gd name="T55" fmla="*/ 3 h 82"/>
                <a:gd name="T56" fmla="*/ 80 w 192"/>
                <a:gd name="T57" fmla="*/ 8 h 82"/>
                <a:gd name="T58" fmla="*/ 113 w 192"/>
                <a:gd name="T59" fmla="*/ 31 h 82"/>
                <a:gd name="T60" fmla="*/ 143 w 192"/>
                <a:gd name="T61" fmla="*/ 51 h 82"/>
                <a:gd name="T62" fmla="*/ 152 w 192"/>
                <a:gd name="T63" fmla="*/ 56 h 82"/>
                <a:gd name="T64" fmla="*/ 161 w 192"/>
                <a:gd name="T65" fmla="*/ 59 h 82"/>
                <a:gd name="T66" fmla="*/ 170 w 192"/>
                <a:gd name="T67" fmla="*/ 60 h 82"/>
                <a:gd name="T68" fmla="*/ 178 w 192"/>
                <a:gd name="T69" fmla="*/ 60 h 82"/>
                <a:gd name="T70" fmla="*/ 185 w 192"/>
                <a:gd name="T71" fmla="*/ 57 h 82"/>
                <a:gd name="T72" fmla="*/ 189 w 192"/>
                <a:gd name="T73" fmla="*/ 52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2"/>
                <a:gd name="T112" fmla="*/ 0 h 82"/>
                <a:gd name="T113" fmla="*/ 192 w 192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2" h="82">
                  <a:moveTo>
                    <a:pt x="189" y="52"/>
                  </a:moveTo>
                  <a:lnTo>
                    <a:pt x="191" y="57"/>
                  </a:lnTo>
                  <a:lnTo>
                    <a:pt x="189" y="59"/>
                  </a:lnTo>
                  <a:lnTo>
                    <a:pt x="188" y="61"/>
                  </a:lnTo>
                  <a:lnTo>
                    <a:pt x="186" y="64"/>
                  </a:lnTo>
                  <a:lnTo>
                    <a:pt x="183" y="67"/>
                  </a:lnTo>
                  <a:lnTo>
                    <a:pt x="177" y="70"/>
                  </a:lnTo>
                  <a:lnTo>
                    <a:pt x="175" y="73"/>
                  </a:lnTo>
                  <a:lnTo>
                    <a:pt x="169" y="75"/>
                  </a:lnTo>
                  <a:lnTo>
                    <a:pt x="163" y="77"/>
                  </a:lnTo>
                  <a:lnTo>
                    <a:pt x="158" y="78"/>
                  </a:lnTo>
                  <a:lnTo>
                    <a:pt x="153" y="80"/>
                  </a:lnTo>
                  <a:lnTo>
                    <a:pt x="150" y="80"/>
                  </a:lnTo>
                  <a:lnTo>
                    <a:pt x="145" y="81"/>
                  </a:lnTo>
                  <a:lnTo>
                    <a:pt x="142" y="79"/>
                  </a:lnTo>
                  <a:lnTo>
                    <a:pt x="138" y="79"/>
                  </a:lnTo>
                  <a:lnTo>
                    <a:pt x="133" y="78"/>
                  </a:lnTo>
                  <a:lnTo>
                    <a:pt x="130" y="76"/>
                  </a:lnTo>
                  <a:lnTo>
                    <a:pt x="125" y="73"/>
                  </a:lnTo>
                  <a:lnTo>
                    <a:pt x="120" y="70"/>
                  </a:lnTo>
                  <a:lnTo>
                    <a:pt x="92" y="51"/>
                  </a:lnTo>
                  <a:lnTo>
                    <a:pt x="65" y="32"/>
                  </a:lnTo>
                  <a:lnTo>
                    <a:pt x="59" y="28"/>
                  </a:lnTo>
                  <a:lnTo>
                    <a:pt x="54" y="26"/>
                  </a:lnTo>
                  <a:lnTo>
                    <a:pt x="50" y="24"/>
                  </a:lnTo>
                  <a:lnTo>
                    <a:pt x="45" y="22"/>
                  </a:lnTo>
                  <a:lnTo>
                    <a:pt x="41" y="20"/>
                  </a:lnTo>
                  <a:lnTo>
                    <a:pt x="36" y="19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16" y="21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3" y="14"/>
                  </a:lnTo>
                  <a:lnTo>
                    <a:pt x="19" y="11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1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2"/>
                  </a:lnTo>
                  <a:lnTo>
                    <a:pt x="113" y="31"/>
                  </a:lnTo>
                  <a:lnTo>
                    <a:pt x="136" y="47"/>
                  </a:lnTo>
                  <a:lnTo>
                    <a:pt x="143" y="51"/>
                  </a:lnTo>
                  <a:lnTo>
                    <a:pt x="148" y="54"/>
                  </a:lnTo>
                  <a:lnTo>
                    <a:pt x="152" y="56"/>
                  </a:lnTo>
                  <a:lnTo>
                    <a:pt x="156" y="57"/>
                  </a:lnTo>
                  <a:lnTo>
                    <a:pt x="161" y="59"/>
                  </a:lnTo>
                  <a:lnTo>
                    <a:pt x="165" y="60"/>
                  </a:lnTo>
                  <a:lnTo>
                    <a:pt x="170" y="60"/>
                  </a:lnTo>
                  <a:lnTo>
                    <a:pt x="174" y="60"/>
                  </a:lnTo>
                  <a:lnTo>
                    <a:pt x="178" y="60"/>
                  </a:lnTo>
                  <a:lnTo>
                    <a:pt x="182" y="58"/>
                  </a:lnTo>
                  <a:lnTo>
                    <a:pt x="185" y="57"/>
                  </a:lnTo>
                  <a:lnTo>
                    <a:pt x="188" y="56"/>
                  </a:lnTo>
                  <a:lnTo>
                    <a:pt x="189" y="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3" name="Freeform 55"/>
            <p:cNvSpPr>
              <a:spLocks/>
            </p:cNvSpPr>
            <p:nvPr/>
          </p:nvSpPr>
          <p:spPr bwMode="auto">
            <a:xfrm>
              <a:off x="2930" y="2094"/>
              <a:ext cx="194" cy="82"/>
            </a:xfrm>
            <a:custGeom>
              <a:avLst/>
              <a:gdLst>
                <a:gd name="T0" fmla="*/ 191 w 194"/>
                <a:gd name="T1" fmla="*/ 57 h 82"/>
                <a:gd name="T2" fmla="*/ 187 w 194"/>
                <a:gd name="T3" fmla="*/ 62 h 82"/>
                <a:gd name="T4" fmla="*/ 181 w 194"/>
                <a:gd name="T5" fmla="*/ 68 h 82"/>
                <a:gd name="T6" fmla="*/ 174 w 194"/>
                <a:gd name="T7" fmla="*/ 73 h 82"/>
                <a:gd name="T8" fmla="*/ 163 w 194"/>
                <a:gd name="T9" fmla="*/ 78 h 82"/>
                <a:gd name="T10" fmla="*/ 154 w 194"/>
                <a:gd name="T11" fmla="*/ 80 h 82"/>
                <a:gd name="T12" fmla="*/ 146 w 194"/>
                <a:gd name="T13" fmla="*/ 81 h 82"/>
                <a:gd name="T14" fmla="*/ 138 w 194"/>
                <a:gd name="T15" fmla="*/ 79 h 82"/>
                <a:gd name="T16" fmla="*/ 130 w 194"/>
                <a:gd name="T17" fmla="*/ 76 h 82"/>
                <a:gd name="T18" fmla="*/ 119 w 194"/>
                <a:gd name="T19" fmla="*/ 70 h 82"/>
                <a:gd name="T20" fmla="*/ 65 w 194"/>
                <a:gd name="T21" fmla="*/ 33 h 82"/>
                <a:gd name="T22" fmla="*/ 55 w 194"/>
                <a:gd name="T23" fmla="*/ 27 h 82"/>
                <a:gd name="T24" fmla="*/ 46 w 194"/>
                <a:gd name="T25" fmla="*/ 23 h 82"/>
                <a:gd name="T26" fmla="*/ 37 w 194"/>
                <a:gd name="T27" fmla="*/ 19 h 82"/>
                <a:gd name="T28" fmla="*/ 29 w 194"/>
                <a:gd name="T29" fmla="*/ 19 h 82"/>
                <a:gd name="T30" fmla="*/ 21 w 194"/>
                <a:gd name="T31" fmla="*/ 20 h 82"/>
                <a:gd name="T32" fmla="*/ 12 w 194"/>
                <a:gd name="T33" fmla="*/ 23 h 82"/>
                <a:gd name="T34" fmla="*/ 5 w 194"/>
                <a:gd name="T35" fmla="*/ 25 h 82"/>
                <a:gd name="T36" fmla="*/ 0 w 194"/>
                <a:gd name="T37" fmla="*/ 28 h 82"/>
                <a:gd name="T38" fmla="*/ 1 w 194"/>
                <a:gd name="T39" fmla="*/ 25 h 82"/>
                <a:gd name="T40" fmla="*/ 5 w 194"/>
                <a:gd name="T41" fmla="*/ 20 h 82"/>
                <a:gd name="T42" fmla="*/ 9 w 194"/>
                <a:gd name="T43" fmla="*/ 17 h 82"/>
                <a:gd name="T44" fmla="*/ 21 w 194"/>
                <a:gd name="T45" fmla="*/ 12 h 82"/>
                <a:gd name="T46" fmla="*/ 35 w 194"/>
                <a:gd name="T47" fmla="*/ 5 h 82"/>
                <a:gd name="T48" fmla="*/ 47 w 194"/>
                <a:gd name="T49" fmla="*/ 1 h 82"/>
                <a:gd name="T50" fmla="*/ 55 w 194"/>
                <a:gd name="T51" fmla="*/ 0 h 82"/>
                <a:gd name="T52" fmla="*/ 63 w 194"/>
                <a:gd name="T53" fmla="*/ 1 h 82"/>
                <a:gd name="T54" fmla="*/ 71 w 194"/>
                <a:gd name="T55" fmla="*/ 3 h 82"/>
                <a:gd name="T56" fmla="*/ 80 w 194"/>
                <a:gd name="T57" fmla="*/ 9 h 82"/>
                <a:gd name="T58" fmla="*/ 113 w 194"/>
                <a:gd name="T59" fmla="*/ 30 h 82"/>
                <a:gd name="T60" fmla="*/ 143 w 194"/>
                <a:gd name="T61" fmla="*/ 52 h 82"/>
                <a:gd name="T62" fmla="*/ 153 w 194"/>
                <a:gd name="T63" fmla="*/ 57 h 82"/>
                <a:gd name="T64" fmla="*/ 161 w 194"/>
                <a:gd name="T65" fmla="*/ 60 h 82"/>
                <a:gd name="T66" fmla="*/ 170 w 194"/>
                <a:gd name="T67" fmla="*/ 61 h 82"/>
                <a:gd name="T68" fmla="*/ 178 w 194"/>
                <a:gd name="T69" fmla="*/ 60 h 82"/>
                <a:gd name="T70" fmla="*/ 186 w 194"/>
                <a:gd name="T71" fmla="*/ 57 h 82"/>
                <a:gd name="T72" fmla="*/ 193 w 194"/>
                <a:gd name="T73" fmla="*/ 54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4"/>
                <a:gd name="T112" fmla="*/ 0 h 82"/>
                <a:gd name="T113" fmla="*/ 194 w 194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4" h="82">
                  <a:moveTo>
                    <a:pt x="193" y="54"/>
                  </a:moveTo>
                  <a:lnTo>
                    <a:pt x="191" y="57"/>
                  </a:lnTo>
                  <a:lnTo>
                    <a:pt x="189" y="59"/>
                  </a:lnTo>
                  <a:lnTo>
                    <a:pt x="187" y="62"/>
                  </a:lnTo>
                  <a:lnTo>
                    <a:pt x="184" y="65"/>
                  </a:lnTo>
                  <a:lnTo>
                    <a:pt x="181" y="68"/>
                  </a:lnTo>
                  <a:lnTo>
                    <a:pt x="178" y="70"/>
                  </a:lnTo>
                  <a:lnTo>
                    <a:pt x="174" y="73"/>
                  </a:lnTo>
                  <a:lnTo>
                    <a:pt x="168" y="76"/>
                  </a:lnTo>
                  <a:lnTo>
                    <a:pt x="163" y="78"/>
                  </a:lnTo>
                  <a:lnTo>
                    <a:pt x="158" y="79"/>
                  </a:lnTo>
                  <a:lnTo>
                    <a:pt x="154" y="80"/>
                  </a:lnTo>
                  <a:lnTo>
                    <a:pt x="150" y="80"/>
                  </a:lnTo>
                  <a:lnTo>
                    <a:pt x="146" y="81"/>
                  </a:lnTo>
                  <a:lnTo>
                    <a:pt x="142" y="80"/>
                  </a:lnTo>
                  <a:lnTo>
                    <a:pt x="138" y="79"/>
                  </a:lnTo>
                  <a:lnTo>
                    <a:pt x="134" y="78"/>
                  </a:lnTo>
                  <a:lnTo>
                    <a:pt x="130" y="76"/>
                  </a:lnTo>
                  <a:lnTo>
                    <a:pt x="124" y="74"/>
                  </a:lnTo>
                  <a:lnTo>
                    <a:pt x="119" y="70"/>
                  </a:lnTo>
                  <a:lnTo>
                    <a:pt x="93" y="52"/>
                  </a:lnTo>
                  <a:lnTo>
                    <a:pt x="65" y="33"/>
                  </a:lnTo>
                  <a:lnTo>
                    <a:pt x="60" y="29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6" y="23"/>
                  </a:lnTo>
                  <a:lnTo>
                    <a:pt x="41" y="20"/>
                  </a:lnTo>
                  <a:lnTo>
                    <a:pt x="37" y="19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4" y="19"/>
                  </a:lnTo>
                  <a:lnTo>
                    <a:pt x="21" y="20"/>
                  </a:lnTo>
                  <a:lnTo>
                    <a:pt x="17" y="21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3" y="23"/>
                  </a:lnTo>
                  <a:lnTo>
                    <a:pt x="5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8" y="9"/>
                  </a:lnTo>
                  <a:lnTo>
                    <a:pt x="35" y="5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6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86" y="12"/>
                  </a:lnTo>
                  <a:lnTo>
                    <a:pt x="113" y="30"/>
                  </a:lnTo>
                  <a:lnTo>
                    <a:pt x="137" y="47"/>
                  </a:lnTo>
                  <a:lnTo>
                    <a:pt x="143" y="52"/>
                  </a:lnTo>
                  <a:lnTo>
                    <a:pt x="148" y="54"/>
                  </a:lnTo>
                  <a:lnTo>
                    <a:pt x="153" y="57"/>
                  </a:lnTo>
                  <a:lnTo>
                    <a:pt x="157" y="58"/>
                  </a:lnTo>
                  <a:lnTo>
                    <a:pt x="161" y="60"/>
                  </a:lnTo>
                  <a:lnTo>
                    <a:pt x="166" y="60"/>
                  </a:lnTo>
                  <a:lnTo>
                    <a:pt x="170" y="61"/>
                  </a:lnTo>
                  <a:lnTo>
                    <a:pt x="175" y="60"/>
                  </a:lnTo>
                  <a:lnTo>
                    <a:pt x="178" y="60"/>
                  </a:lnTo>
                  <a:lnTo>
                    <a:pt x="182" y="58"/>
                  </a:lnTo>
                  <a:lnTo>
                    <a:pt x="186" y="57"/>
                  </a:lnTo>
                  <a:lnTo>
                    <a:pt x="188" y="56"/>
                  </a:lnTo>
                  <a:lnTo>
                    <a:pt x="193" y="5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4" name="Freeform 56"/>
            <p:cNvSpPr>
              <a:spLocks/>
            </p:cNvSpPr>
            <p:nvPr/>
          </p:nvSpPr>
          <p:spPr bwMode="auto">
            <a:xfrm>
              <a:off x="3382" y="1870"/>
              <a:ext cx="193" cy="83"/>
            </a:xfrm>
            <a:custGeom>
              <a:avLst/>
              <a:gdLst>
                <a:gd name="T0" fmla="*/ 192 w 193"/>
                <a:gd name="T1" fmla="*/ 57 h 83"/>
                <a:gd name="T2" fmla="*/ 189 w 193"/>
                <a:gd name="T3" fmla="*/ 62 h 83"/>
                <a:gd name="T4" fmla="*/ 184 w 193"/>
                <a:gd name="T5" fmla="*/ 68 h 83"/>
                <a:gd name="T6" fmla="*/ 176 w 193"/>
                <a:gd name="T7" fmla="*/ 74 h 83"/>
                <a:gd name="T8" fmla="*/ 164 w 193"/>
                <a:gd name="T9" fmla="*/ 78 h 83"/>
                <a:gd name="T10" fmla="*/ 154 w 193"/>
                <a:gd name="T11" fmla="*/ 81 h 83"/>
                <a:gd name="T12" fmla="*/ 146 w 193"/>
                <a:gd name="T13" fmla="*/ 82 h 83"/>
                <a:gd name="T14" fmla="*/ 138 w 193"/>
                <a:gd name="T15" fmla="*/ 80 h 83"/>
                <a:gd name="T16" fmla="*/ 130 w 193"/>
                <a:gd name="T17" fmla="*/ 77 h 83"/>
                <a:gd name="T18" fmla="*/ 121 w 193"/>
                <a:gd name="T19" fmla="*/ 71 h 83"/>
                <a:gd name="T20" fmla="*/ 65 w 193"/>
                <a:gd name="T21" fmla="*/ 32 h 83"/>
                <a:gd name="T22" fmla="*/ 55 w 193"/>
                <a:gd name="T23" fmla="*/ 27 h 83"/>
                <a:gd name="T24" fmla="*/ 45 w 193"/>
                <a:gd name="T25" fmla="*/ 22 h 83"/>
                <a:gd name="T26" fmla="*/ 36 w 193"/>
                <a:gd name="T27" fmla="*/ 19 h 83"/>
                <a:gd name="T28" fmla="*/ 28 w 193"/>
                <a:gd name="T29" fmla="*/ 19 h 83"/>
                <a:gd name="T30" fmla="*/ 20 w 193"/>
                <a:gd name="T31" fmla="*/ 20 h 83"/>
                <a:gd name="T32" fmla="*/ 11 w 193"/>
                <a:gd name="T33" fmla="*/ 22 h 83"/>
                <a:gd name="T34" fmla="*/ 5 w 193"/>
                <a:gd name="T35" fmla="*/ 24 h 83"/>
                <a:gd name="T36" fmla="*/ 0 w 193"/>
                <a:gd name="T37" fmla="*/ 28 h 83"/>
                <a:gd name="T38" fmla="*/ 2 w 193"/>
                <a:gd name="T39" fmla="*/ 24 h 83"/>
                <a:gd name="T40" fmla="*/ 4 w 193"/>
                <a:gd name="T41" fmla="*/ 20 h 83"/>
                <a:gd name="T42" fmla="*/ 9 w 193"/>
                <a:gd name="T43" fmla="*/ 17 h 83"/>
                <a:gd name="T44" fmla="*/ 19 w 193"/>
                <a:gd name="T45" fmla="*/ 11 h 83"/>
                <a:gd name="T46" fmla="*/ 34 w 193"/>
                <a:gd name="T47" fmla="*/ 5 h 83"/>
                <a:gd name="T48" fmla="*/ 46 w 193"/>
                <a:gd name="T49" fmla="*/ 1 h 83"/>
                <a:gd name="T50" fmla="*/ 55 w 193"/>
                <a:gd name="T51" fmla="*/ 0 h 83"/>
                <a:gd name="T52" fmla="*/ 62 w 193"/>
                <a:gd name="T53" fmla="*/ 0 h 83"/>
                <a:gd name="T54" fmla="*/ 71 w 193"/>
                <a:gd name="T55" fmla="*/ 3 h 83"/>
                <a:gd name="T56" fmla="*/ 80 w 193"/>
                <a:gd name="T57" fmla="*/ 8 h 83"/>
                <a:gd name="T58" fmla="*/ 113 w 193"/>
                <a:gd name="T59" fmla="*/ 31 h 83"/>
                <a:gd name="T60" fmla="*/ 144 w 193"/>
                <a:gd name="T61" fmla="*/ 52 h 83"/>
                <a:gd name="T62" fmla="*/ 153 w 193"/>
                <a:gd name="T63" fmla="*/ 56 h 83"/>
                <a:gd name="T64" fmla="*/ 162 w 193"/>
                <a:gd name="T65" fmla="*/ 60 h 83"/>
                <a:gd name="T66" fmla="*/ 171 w 193"/>
                <a:gd name="T67" fmla="*/ 61 h 83"/>
                <a:gd name="T68" fmla="*/ 179 w 193"/>
                <a:gd name="T69" fmla="*/ 61 h 83"/>
                <a:gd name="T70" fmla="*/ 186 w 193"/>
                <a:gd name="T71" fmla="*/ 58 h 83"/>
                <a:gd name="T72" fmla="*/ 190 w 193"/>
                <a:gd name="T73" fmla="*/ 53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3"/>
                <a:gd name="T112" fmla="*/ 0 h 83"/>
                <a:gd name="T113" fmla="*/ 193 w 193"/>
                <a:gd name="T114" fmla="*/ 83 h 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3" h="83">
                  <a:moveTo>
                    <a:pt x="190" y="53"/>
                  </a:moveTo>
                  <a:lnTo>
                    <a:pt x="192" y="57"/>
                  </a:lnTo>
                  <a:lnTo>
                    <a:pt x="190" y="60"/>
                  </a:lnTo>
                  <a:lnTo>
                    <a:pt x="189" y="62"/>
                  </a:lnTo>
                  <a:lnTo>
                    <a:pt x="187" y="65"/>
                  </a:lnTo>
                  <a:lnTo>
                    <a:pt x="184" y="68"/>
                  </a:lnTo>
                  <a:lnTo>
                    <a:pt x="178" y="71"/>
                  </a:lnTo>
                  <a:lnTo>
                    <a:pt x="176" y="74"/>
                  </a:lnTo>
                  <a:lnTo>
                    <a:pt x="170" y="76"/>
                  </a:lnTo>
                  <a:lnTo>
                    <a:pt x="164" y="78"/>
                  </a:lnTo>
                  <a:lnTo>
                    <a:pt x="159" y="79"/>
                  </a:lnTo>
                  <a:lnTo>
                    <a:pt x="154" y="81"/>
                  </a:lnTo>
                  <a:lnTo>
                    <a:pt x="150" y="81"/>
                  </a:lnTo>
                  <a:lnTo>
                    <a:pt x="146" y="82"/>
                  </a:lnTo>
                  <a:lnTo>
                    <a:pt x="142" y="80"/>
                  </a:lnTo>
                  <a:lnTo>
                    <a:pt x="138" y="80"/>
                  </a:lnTo>
                  <a:lnTo>
                    <a:pt x="134" y="79"/>
                  </a:lnTo>
                  <a:lnTo>
                    <a:pt x="130" y="77"/>
                  </a:lnTo>
                  <a:lnTo>
                    <a:pt x="126" y="74"/>
                  </a:lnTo>
                  <a:lnTo>
                    <a:pt x="121" y="71"/>
                  </a:lnTo>
                  <a:lnTo>
                    <a:pt x="92" y="51"/>
                  </a:lnTo>
                  <a:lnTo>
                    <a:pt x="65" y="32"/>
                  </a:lnTo>
                  <a:lnTo>
                    <a:pt x="60" y="29"/>
                  </a:lnTo>
                  <a:lnTo>
                    <a:pt x="55" y="27"/>
                  </a:lnTo>
                  <a:lnTo>
                    <a:pt x="50" y="24"/>
                  </a:lnTo>
                  <a:lnTo>
                    <a:pt x="45" y="22"/>
                  </a:lnTo>
                  <a:lnTo>
                    <a:pt x="41" y="20"/>
                  </a:lnTo>
                  <a:lnTo>
                    <a:pt x="36" y="19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0" y="20"/>
                  </a:lnTo>
                  <a:lnTo>
                    <a:pt x="16" y="21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5" y="24"/>
                  </a:lnTo>
                  <a:lnTo>
                    <a:pt x="2" y="27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9" y="11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1" y="3"/>
                  </a:lnTo>
                  <a:lnTo>
                    <a:pt x="46" y="1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2"/>
                  </a:lnTo>
                  <a:lnTo>
                    <a:pt x="113" y="31"/>
                  </a:lnTo>
                  <a:lnTo>
                    <a:pt x="137" y="48"/>
                  </a:lnTo>
                  <a:lnTo>
                    <a:pt x="144" y="52"/>
                  </a:lnTo>
                  <a:lnTo>
                    <a:pt x="148" y="54"/>
                  </a:lnTo>
                  <a:lnTo>
                    <a:pt x="153" y="56"/>
                  </a:lnTo>
                  <a:lnTo>
                    <a:pt x="157" y="58"/>
                  </a:lnTo>
                  <a:lnTo>
                    <a:pt x="162" y="60"/>
                  </a:lnTo>
                  <a:lnTo>
                    <a:pt x="166" y="60"/>
                  </a:lnTo>
                  <a:lnTo>
                    <a:pt x="171" y="61"/>
                  </a:lnTo>
                  <a:lnTo>
                    <a:pt x="175" y="61"/>
                  </a:lnTo>
                  <a:lnTo>
                    <a:pt x="179" y="61"/>
                  </a:lnTo>
                  <a:lnTo>
                    <a:pt x="183" y="59"/>
                  </a:lnTo>
                  <a:lnTo>
                    <a:pt x="186" y="58"/>
                  </a:lnTo>
                  <a:lnTo>
                    <a:pt x="189" y="56"/>
                  </a:lnTo>
                  <a:lnTo>
                    <a:pt x="190" y="53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5" name="Freeform 57"/>
            <p:cNvSpPr>
              <a:spLocks/>
            </p:cNvSpPr>
            <p:nvPr/>
          </p:nvSpPr>
          <p:spPr bwMode="auto">
            <a:xfrm>
              <a:off x="3230" y="1943"/>
              <a:ext cx="194" cy="87"/>
            </a:xfrm>
            <a:custGeom>
              <a:avLst/>
              <a:gdLst>
                <a:gd name="T0" fmla="*/ 191 w 194"/>
                <a:gd name="T1" fmla="*/ 60 h 87"/>
                <a:gd name="T2" fmla="*/ 187 w 194"/>
                <a:gd name="T3" fmla="*/ 66 h 87"/>
                <a:gd name="T4" fmla="*/ 181 w 194"/>
                <a:gd name="T5" fmla="*/ 72 h 87"/>
                <a:gd name="T6" fmla="*/ 174 w 194"/>
                <a:gd name="T7" fmla="*/ 77 h 87"/>
                <a:gd name="T8" fmla="*/ 163 w 194"/>
                <a:gd name="T9" fmla="*/ 83 h 87"/>
                <a:gd name="T10" fmla="*/ 154 w 194"/>
                <a:gd name="T11" fmla="*/ 85 h 87"/>
                <a:gd name="T12" fmla="*/ 146 w 194"/>
                <a:gd name="T13" fmla="*/ 86 h 87"/>
                <a:gd name="T14" fmla="*/ 138 w 194"/>
                <a:gd name="T15" fmla="*/ 84 h 87"/>
                <a:gd name="T16" fmla="*/ 130 w 194"/>
                <a:gd name="T17" fmla="*/ 81 h 87"/>
                <a:gd name="T18" fmla="*/ 119 w 194"/>
                <a:gd name="T19" fmla="*/ 74 h 87"/>
                <a:gd name="T20" fmla="*/ 65 w 194"/>
                <a:gd name="T21" fmla="*/ 35 h 87"/>
                <a:gd name="T22" fmla="*/ 55 w 194"/>
                <a:gd name="T23" fmla="*/ 28 h 87"/>
                <a:gd name="T24" fmla="*/ 46 w 194"/>
                <a:gd name="T25" fmla="*/ 24 h 87"/>
                <a:gd name="T26" fmla="*/ 37 w 194"/>
                <a:gd name="T27" fmla="*/ 21 h 87"/>
                <a:gd name="T28" fmla="*/ 29 w 194"/>
                <a:gd name="T29" fmla="*/ 21 h 87"/>
                <a:gd name="T30" fmla="*/ 21 w 194"/>
                <a:gd name="T31" fmla="*/ 21 h 87"/>
                <a:gd name="T32" fmla="*/ 12 w 194"/>
                <a:gd name="T33" fmla="*/ 24 h 87"/>
                <a:gd name="T34" fmla="*/ 5 w 194"/>
                <a:gd name="T35" fmla="*/ 27 h 87"/>
                <a:gd name="T36" fmla="*/ 0 w 194"/>
                <a:gd name="T37" fmla="*/ 30 h 87"/>
                <a:gd name="T38" fmla="*/ 1 w 194"/>
                <a:gd name="T39" fmla="*/ 26 h 87"/>
                <a:gd name="T40" fmla="*/ 5 w 194"/>
                <a:gd name="T41" fmla="*/ 22 h 87"/>
                <a:gd name="T42" fmla="*/ 9 w 194"/>
                <a:gd name="T43" fmla="*/ 18 h 87"/>
                <a:gd name="T44" fmla="*/ 21 w 194"/>
                <a:gd name="T45" fmla="*/ 13 h 87"/>
                <a:gd name="T46" fmla="*/ 35 w 194"/>
                <a:gd name="T47" fmla="*/ 6 h 87"/>
                <a:gd name="T48" fmla="*/ 47 w 194"/>
                <a:gd name="T49" fmla="*/ 1 h 87"/>
                <a:gd name="T50" fmla="*/ 55 w 194"/>
                <a:gd name="T51" fmla="*/ 0 h 87"/>
                <a:gd name="T52" fmla="*/ 63 w 194"/>
                <a:gd name="T53" fmla="*/ 1 h 87"/>
                <a:gd name="T54" fmla="*/ 71 w 194"/>
                <a:gd name="T55" fmla="*/ 3 h 87"/>
                <a:gd name="T56" fmla="*/ 80 w 194"/>
                <a:gd name="T57" fmla="*/ 9 h 87"/>
                <a:gd name="T58" fmla="*/ 113 w 194"/>
                <a:gd name="T59" fmla="*/ 32 h 87"/>
                <a:gd name="T60" fmla="*/ 143 w 194"/>
                <a:gd name="T61" fmla="*/ 55 h 87"/>
                <a:gd name="T62" fmla="*/ 153 w 194"/>
                <a:gd name="T63" fmla="*/ 60 h 87"/>
                <a:gd name="T64" fmla="*/ 161 w 194"/>
                <a:gd name="T65" fmla="*/ 63 h 87"/>
                <a:gd name="T66" fmla="*/ 170 w 194"/>
                <a:gd name="T67" fmla="*/ 64 h 87"/>
                <a:gd name="T68" fmla="*/ 178 w 194"/>
                <a:gd name="T69" fmla="*/ 64 h 87"/>
                <a:gd name="T70" fmla="*/ 186 w 194"/>
                <a:gd name="T71" fmla="*/ 61 h 87"/>
                <a:gd name="T72" fmla="*/ 193 w 194"/>
                <a:gd name="T73" fmla="*/ 5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4"/>
                <a:gd name="T112" fmla="*/ 0 h 87"/>
                <a:gd name="T113" fmla="*/ 194 w 194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4" h="87">
                  <a:moveTo>
                    <a:pt x="193" y="57"/>
                  </a:moveTo>
                  <a:lnTo>
                    <a:pt x="191" y="60"/>
                  </a:lnTo>
                  <a:lnTo>
                    <a:pt x="189" y="63"/>
                  </a:lnTo>
                  <a:lnTo>
                    <a:pt x="187" y="66"/>
                  </a:lnTo>
                  <a:lnTo>
                    <a:pt x="184" y="69"/>
                  </a:lnTo>
                  <a:lnTo>
                    <a:pt x="181" y="72"/>
                  </a:lnTo>
                  <a:lnTo>
                    <a:pt x="178" y="74"/>
                  </a:lnTo>
                  <a:lnTo>
                    <a:pt x="174" y="77"/>
                  </a:lnTo>
                  <a:lnTo>
                    <a:pt x="168" y="80"/>
                  </a:lnTo>
                  <a:lnTo>
                    <a:pt x="163" y="83"/>
                  </a:lnTo>
                  <a:lnTo>
                    <a:pt x="158" y="84"/>
                  </a:lnTo>
                  <a:lnTo>
                    <a:pt x="154" y="85"/>
                  </a:lnTo>
                  <a:lnTo>
                    <a:pt x="150" y="85"/>
                  </a:lnTo>
                  <a:lnTo>
                    <a:pt x="146" y="86"/>
                  </a:lnTo>
                  <a:lnTo>
                    <a:pt x="142" y="85"/>
                  </a:lnTo>
                  <a:lnTo>
                    <a:pt x="138" y="84"/>
                  </a:lnTo>
                  <a:lnTo>
                    <a:pt x="134" y="83"/>
                  </a:lnTo>
                  <a:lnTo>
                    <a:pt x="130" y="81"/>
                  </a:lnTo>
                  <a:lnTo>
                    <a:pt x="124" y="79"/>
                  </a:lnTo>
                  <a:lnTo>
                    <a:pt x="119" y="74"/>
                  </a:lnTo>
                  <a:lnTo>
                    <a:pt x="93" y="55"/>
                  </a:lnTo>
                  <a:lnTo>
                    <a:pt x="65" y="35"/>
                  </a:lnTo>
                  <a:lnTo>
                    <a:pt x="60" y="31"/>
                  </a:lnTo>
                  <a:lnTo>
                    <a:pt x="55" y="28"/>
                  </a:lnTo>
                  <a:lnTo>
                    <a:pt x="51" y="26"/>
                  </a:lnTo>
                  <a:lnTo>
                    <a:pt x="46" y="24"/>
                  </a:lnTo>
                  <a:lnTo>
                    <a:pt x="41" y="22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5" y="27"/>
                  </a:lnTo>
                  <a:lnTo>
                    <a:pt x="3" y="28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3" y="24"/>
                  </a:lnTo>
                  <a:lnTo>
                    <a:pt x="5" y="22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5" y="6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6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86" y="12"/>
                  </a:lnTo>
                  <a:lnTo>
                    <a:pt x="113" y="32"/>
                  </a:lnTo>
                  <a:lnTo>
                    <a:pt x="137" y="50"/>
                  </a:lnTo>
                  <a:lnTo>
                    <a:pt x="143" y="55"/>
                  </a:lnTo>
                  <a:lnTo>
                    <a:pt x="148" y="58"/>
                  </a:lnTo>
                  <a:lnTo>
                    <a:pt x="153" y="60"/>
                  </a:lnTo>
                  <a:lnTo>
                    <a:pt x="157" y="61"/>
                  </a:lnTo>
                  <a:lnTo>
                    <a:pt x="161" y="63"/>
                  </a:lnTo>
                  <a:lnTo>
                    <a:pt x="166" y="64"/>
                  </a:lnTo>
                  <a:lnTo>
                    <a:pt x="170" y="64"/>
                  </a:lnTo>
                  <a:lnTo>
                    <a:pt x="175" y="64"/>
                  </a:lnTo>
                  <a:lnTo>
                    <a:pt x="178" y="64"/>
                  </a:lnTo>
                  <a:lnTo>
                    <a:pt x="182" y="62"/>
                  </a:lnTo>
                  <a:lnTo>
                    <a:pt x="186" y="61"/>
                  </a:lnTo>
                  <a:lnTo>
                    <a:pt x="188" y="59"/>
                  </a:lnTo>
                  <a:lnTo>
                    <a:pt x="193" y="57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6" name="Freeform 58"/>
            <p:cNvSpPr>
              <a:spLocks/>
            </p:cNvSpPr>
            <p:nvPr/>
          </p:nvSpPr>
          <p:spPr bwMode="auto">
            <a:xfrm>
              <a:off x="3679" y="1724"/>
              <a:ext cx="193" cy="81"/>
            </a:xfrm>
            <a:custGeom>
              <a:avLst/>
              <a:gdLst>
                <a:gd name="T0" fmla="*/ 192 w 193"/>
                <a:gd name="T1" fmla="*/ 56 h 81"/>
                <a:gd name="T2" fmla="*/ 189 w 193"/>
                <a:gd name="T3" fmla="*/ 61 h 81"/>
                <a:gd name="T4" fmla="*/ 184 w 193"/>
                <a:gd name="T5" fmla="*/ 66 h 81"/>
                <a:gd name="T6" fmla="*/ 176 w 193"/>
                <a:gd name="T7" fmla="*/ 72 h 81"/>
                <a:gd name="T8" fmla="*/ 164 w 193"/>
                <a:gd name="T9" fmla="*/ 76 h 81"/>
                <a:gd name="T10" fmla="*/ 154 w 193"/>
                <a:gd name="T11" fmla="*/ 79 h 81"/>
                <a:gd name="T12" fmla="*/ 146 w 193"/>
                <a:gd name="T13" fmla="*/ 80 h 81"/>
                <a:gd name="T14" fmla="*/ 138 w 193"/>
                <a:gd name="T15" fmla="*/ 78 h 81"/>
                <a:gd name="T16" fmla="*/ 130 w 193"/>
                <a:gd name="T17" fmla="*/ 75 h 81"/>
                <a:gd name="T18" fmla="*/ 121 w 193"/>
                <a:gd name="T19" fmla="*/ 69 h 81"/>
                <a:gd name="T20" fmla="*/ 65 w 193"/>
                <a:gd name="T21" fmla="*/ 31 h 81"/>
                <a:gd name="T22" fmla="*/ 55 w 193"/>
                <a:gd name="T23" fmla="*/ 26 h 81"/>
                <a:gd name="T24" fmla="*/ 45 w 193"/>
                <a:gd name="T25" fmla="*/ 21 h 81"/>
                <a:gd name="T26" fmla="*/ 36 w 193"/>
                <a:gd name="T27" fmla="*/ 19 h 81"/>
                <a:gd name="T28" fmla="*/ 28 w 193"/>
                <a:gd name="T29" fmla="*/ 18 h 81"/>
                <a:gd name="T30" fmla="*/ 20 w 193"/>
                <a:gd name="T31" fmla="*/ 19 h 81"/>
                <a:gd name="T32" fmla="*/ 11 w 193"/>
                <a:gd name="T33" fmla="*/ 22 h 81"/>
                <a:gd name="T34" fmla="*/ 5 w 193"/>
                <a:gd name="T35" fmla="*/ 24 h 81"/>
                <a:gd name="T36" fmla="*/ 0 w 193"/>
                <a:gd name="T37" fmla="*/ 27 h 81"/>
                <a:gd name="T38" fmla="*/ 2 w 193"/>
                <a:gd name="T39" fmla="*/ 23 h 81"/>
                <a:gd name="T40" fmla="*/ 4 w 193"/>
                <a:gd name="T41" fmla="*/ 20 h 81"/>
                <a:gd name="T42" fmla="*/ 9 w 193"/>
                <a:gd name="T43" fmla="*/ 16 h 81"/>
                <a:gd name="T44" fmla="*/ 19 w 193"/>
                <a:gd name="T45" fmla="*/ 11 h 81"/>
                <a:gd name="T46" fmla="*/ 34 w 193"/>
                <a:gd name="T47" fmla="*/ 5 h 81"/>
                <a:gd name="T48" fmla="*/ 46 w 193"/>
                <a:gd name="T49" fmla="*/ 1 h 81"/>
                <a:gd name="T50" fmla="*/ 55 w 193"/>
                <a:gd name="T51" fmla="*/ 0 h 81"/>
                <a:gd name="T52" fmla="*/ 62 w 193"/>
                <a:gd name="T53" fmla="*/ 0 h 81"/>
                <a:gd name="T54" fmla="*/ 71 w 193"/>
                <a:gd name="T55" fmla="*/ 3 h 81"/>
                <a:gd name="T56" fmla="*/ 80 w 193"/>
                <a:gd name="T57" fmla="*/ 8 h 81"/>
                <a:gd name="T58" fmla="*/ 113 w 193"/>
                <a:gd name="T59" fmla="*/ 30 h 81"/>
                <a:gd name="T60" fmla="*/ 144 w 193"/>
                <a:gd name="T61" fmla="*/ 50 h 81"/>
                <a:gd name="T62" fmla="*/ 153 w 193"/>
                <a:gd name="T63" fmla="*/ 55 h 81"/>
                <a:gd name="T64" fmla="*/ 162 w 193"/>
                <a:gd name="T65" fmla="*/ 58 h 81"/>
                <a:gd name="T66" fmla="*/ 171 w 193"/>
                <a:gd name="T67" fmla="*/ 59 h 81"/>
                <a:gd name="T68" fmla="*/ 179 w 193"/>
                <a:gd name="T69" fmla="*/ 59 h 81"/>
                <a:gd name="T70" fmla="*/ 186 w 193"/>
                <a:gd name="T71" fmla="*/ 57 h 81"/>
                <a:gd name="T72" fmla="*/ 190 w 193"/>
                <a:gd name="T73" fmla="*/ 52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3"/>
                <a:gd name="T112" fmla="*/ 0 h 81"/>
                <a:gd name="T113" fmla="*/ 193 w 193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3" h="81">
                  <a:moveTo>
                    <a:pt x="190" y="52"/>
                  </a:moveTo>
                  <a:lnTo>
                    <a:pt x="192" y="56"/>
                  </a:lnTo>
                  <a:lnTo>
                    <a:pt x="190" y="58"/>
                  </a:lnTo>
                  <a:lnTo>
                    <a:pt x="189" y="61"/>
                  </a:lnTo>
                  <a:lnTo>
                    <a:pt x="187" y="63"/>
                  </a:lnTo>
                  <a:lnTo>
                    <a:pt x="184" y="66"/>
                  </a:lnTo>
                  <a:lnTo>
                    <a:pt x="178" y="69"/>
                  </a:lnTo>
                  <a:lnTo>
                    <a:pt x="176" y="72"/>
                  </a:lnTo>
                  <a:lnTo>
                    <a:pt x="170" y="74"/>
                  </a:lnTo>
                  <a:lnTo>
                    <a:pt x="164" y="76"/>
                  </a:lnTo>
                  <a:lnTo>
                    <a:pt x="159" y="77"/>
                  </a:lnTo>
                  <a:lnTo>
                    <a:pt x="154" y="79"/>
                  </a:lnTo>
                  <a:lnTo>
                    <a:pt x="150" y="79"/>
                  </a:lnTo>
                  <a:lnTo>
                    <a:pt x="146" y="80"/>
                  </a:lnTo>
                  <a:lnTo>
                    <a:pt x="142" y="78"/>
                  </a:lnTo>
                  <a:lnTo>
                    <a:pt x="138" y="78"/>
                  </a:lnTo>
                  <a:lnTo>
                    <a:pt x="134" y="77"/>
                  </a:lnTo>
                  <a:lnTo>
                    <a:pt x="130" y="75"/>
                  </a:lnTo>
                  <a:lnTo>
                    <a:pt x="126" y="72"/>
                  </a:lnTo>
                  <a:lnTo>
                    <a:pt x="121" y="69"/>
                  </a:lnTo>
                  <a:lnTo>
                    <a:pt x="92" y="50"/>
                  </a:lnTo>
                  <a:lnTo>
                    <a:pt x="65" y="31"/>
                  </a:lnTo>
                  <a:lnTo>
                    <a:pt x="60" y="28"/>
                  </a:lnTo>
                  <a:lnTo>
                    <a:pt x="55" y="26"/>
                  </a:lnTo>
                  <a:lnTo>
                    <a:pt x="50" y="24"/>
                  </a:lnTo>
                  <a:lnTo>
                    <a:pt x="45" y="21"/>
                  </a:lnTo>
                  <a:lnTo>
                    <a:pt x="41" y="20"/>
                  </a:lnTo>
                  <a:lnTo>
                    <a:pt x="36" y="19"/>
                  </a:lnTo>
                  <a:lnTo>
                    <a:pt x="31" y="18"/>
                  </a:lnTo>
                  <a:lnTo>
                    <a:pt x="28" y="18"/>
                  </a:lnTo>
                  <a:lnTo>
                    <a:pt x="24" y="18"/>
                  </a:lnTo>
                  <a:lnTo>
                    <a:pt x="20" y="19"/>
                  </a:lnTo>
                  <a:lnTo>
                    <a:pt x="16" y="21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7" y="18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9" y="11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1" y="3"/>
                  </a:lnTo>
                  <a:lnTo>
                    <a:pt x="46" y="1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2"/>
                  </a:lnTo>
                  <a:lnTo>
                    <a:pt x="113" y="30"/>
                  </a:lnTo>
                  <a:lnTo>
                    <a:pt x="137" y="46"/>
                  </a:lnTo>
                  <a:lnTo>
                    <a:pt x="144" y="50"/>
                  </a:lnTo>
                  <a:lnTo>
                    <a:pt x="148" y="53"/>
                  </a:lnTo>
                  <a:lnTo>
                    <a:pt x="153" y="55"/>
                  </a:lnTo>
                  <a:lnTo>
                    <a:pt x="157" y="57"/>
                  </a:lnTo>
                  <a:lnTo>
                    <a:pt x="162" y="58"/>
                  </a:lnTo>
                  <a:lnTo>
                    <a:pt x="166" y="59"/>
                  </a:lnTo>
                  <a:lnTo>
                    <a:pt x="171" y="59"/>
                  </a:lnTo>
                  <a:lnTo>
                    <a:pt x="175" y="59"/>
                  </a:lnTo>
                  <a:lnTo>
                    <a:pt x="179" y="59"/>
                  </a:lnTo>
                  <a:lnTo>
                    <a:pt x="183" y="58"/>
                  </a:lnTo>
                  <a:lnTo>
                    <a:pt x="186" y="57"/>
                  </a:lnTo>
                  <a:lnTo>
                    <a:pt x="189" y="55"/>
                  </a:lnTo>
                  <a:lnTo>
                    <a:pt x="190" y="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7" name="Freeform 59"/>
            <p:cNvSpPr>
              <a:spLocks/>
            </p:cNvSpPr>
            <p:nvPr/>
          </p:nvSpPr>
          <p:spPr bwMode="auto">
            <a:xfrm>
              <a:off x="3527" y="1803"/>
              <a:ext cx="196" cy="80"/>
            </a:xfrm>
            <a:custGeom>
              <a:avLst/>
              <a:gdLst>
                <a:gd name="T0" fmla="*/ 193 w 196"/>
                <a:gd name="T1" fmla="*/ 55 h 80"/>
                <a:gd name="T2" fmla="*/ 189 w 196"/>
                <a:gd name="T3" fmla="*/ 60 h 80"/>
                <a:gd name="T4" fmla="*/ 183 w 196"/>
                <a:gd name="T5" fmla="*/ 66 h 80"/>
                <a:gd name="T6" fmla="*/ 176 w 196"/>
                <a:gd name="T7" fmla="*/ 71 h 80"/>
                <a:gd name="T8" fmla="*/ 165 w 196"/>
                <a:gd name="T9" fmla="*/ 76 h 80"/>
                <a:gd name="T10" fmla="*/ 156 w 196"/>
                <a:gd name="T11" fmla="*/ 78 h 80"/>
                <a:gd name="T12" fmla="*/ 147 w 196"/>
                <a:gd name="T13" fmla="*/ 79 h 80"/>
                <a:gd name="T14" fmla="*/ 139 w 196"/>
                <a:gd name="T15" fmla="*/ 77 h 80"/>
                <a:gd name="T16" fmla="*/ 131 w 196"/>
                <a:gd name="T17" fmla="*/ 75 h 80"/>
                <a:gd name="T18" fmla="*/ 121 w 196"/>
                <a:gd name="T19" fmla="*/ 68 h 80"/>
                <a:gd name="T20" fmla="*/ 66 w 196"/>
                <a:gd name="T21" fmla="*/ 32 h 80"/>
                <a:gd name="T22" fmla="*/ 56 w 196"/>
                <a:gd name="T23" fmla="*/ 26 h 80"/>
                <a:gd name="T24" fmla="*/ 47 w 196"/>
                <a:gd name="T25" fmla="*/ 22 h 80"/>
                <a:gd name="T26" fmla="*/ 37 w 196"/>
                <a:gd name="T27" fmla="*/ 19 h 80"/>
                <a:gd name="T28" fmla="*/ 29 w 196"/>
                <a:gd name="T29" fmla="*/ 19 h 80"/>
                <a:gd name="T30" fmla="*/ 21 w 196"/>
                <a:gd name="T31" fmla="*/ 19 h 80"/>
                <a:gd name="T32" fmla="*/ 12 w 196"/>
                <a:gd name="T33" fmla="*/ 22 h 80"/>
                <a:gd name="T34" fmla="*/ 5 w 196"/>
                <a:gd name="T35" fmla="*/ 25 h 80"/>
                <a:gd name="T36" fmla="*/ 0 w 196"/>
                <a:gd name="T37" fmla="*/ 27 h 80"/>
                <a:gd name="T38" fmla="*/ 1 w 196"/>
                <a:gd name="T39" fmla="*/ 24 h 80"/>
                <a:gd name="T40" fmla="*/ 5 w 196"/>
                <a:gd name="T41" fmla="*/ 20 h 80"/>
                <a:gd name="T42" fmla="*/ 9 w 196"/>
                <a:gd name="T43" fmla="*/ 17 h 80"/>
                <a:gd name="T44" fmla="*/ 21 w 196"/>
                <a:gd name="T45" fmla="*/ 12 h 80"/>
                <a:gd name="T46" fmla="*/ 35 w 196"/>
                <a:gd name="T47" fmla="*/ 5 h 80"/>
                <a:gd name="T48" fmla="*/ 47 w 196"/>
                <a:gd name="T49" fmla="*/ 1 h 80"/>
                <a:gd name="T50" fmla="*/ 55 w 196"/>
                <a:gd name="T51" fmla="*/ 0 h 80"/>
                <a:gd name="T52" fmla="*/ 63 w 196"/>
                <a:gd name="T53" fmla="*/ 1 h 80"/>
                <a:gd name="T54" fmla="*/ 71 w 196"/>
                <a:gd name="T55" fmla="*/ 3 h 80"/>
                <a:gd name="T56" fmla="*/ 81 w 196"/>
                <a:gd name="T57" fmla="*/ 8 h 80"/>
                <a:gd name="T58" fmla="*/ 114 w 196"/>
                <a:gd name="T59" fmla="*/ 30 h 80"/>
                <a:gd name="T60" fmla="*/ 145 w 196"/>
                <a:gd name="T61" fmla="*/ 50 h 80"/>
                <a:gd name="T62" fmla="*/ 154 w 196"/>
                <a:gd name="T63" fmla="*/ 55 h 80"/>
                <a:gd name="T64" fmla="*/ 163 w 196"/>
                <a:gd name="T65" fmla="*/ 58 h 80"/>
                <a:gd name="T66" fmla="*/ 172 w 196"/>
                <a:gd name="T67" fmla="*/ 59 h 80"/>
                <a:gd name="T68" fmla="*/ 180 w 196"/>
                <a:gd name="T69" fmla="*/ 59 h 80"/>
                <a:gd name="T70" fmla="*/ 188 w 196"/>
                <a:gd name="T71" fmla="*/ 56 h 80"/>
                <a:gd name="T72" fmla="*/ 195 w 196"/>
                <a:gd name="T73" fmla="*/ 52 h 8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6"/>
                <a:gd name="T112" fmla="*/ 0 h 80"/>
                <a:gd name="T113" fmla="*/ 196 w 196"/>
                <a:gd name="T114" fmla="*/ 80 h 8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6" h="80">
                  <a:moveTo>
                    <a:pt x="195" y="52"/>
                  </a:moveTo>
                  <a:lnTo>
                    <a:pt x="193" y="55"/>
                  </a:lnTo>
                  <a:lnTo>
                    <a:pt x="191" y="58"/>
                  </a:lnTo>
                  <a:lnTo>
                    <a:pt x="189" y="60"/>
                  </a:lnTo>
                  <a:lnTo>
                    <a:pt x="186" y="63"/>
                  </a:lnTo>
                  <a:lnTo>
                    <a:pt x="183" y="66"/>
                  </a:lnTo>
                  <a:lnTo>
                    <a:pt x="180" y="68"/>
                  </a:lnTo>
                  <a:lnTo>
                    <a:pt x="176" y="71"/>
                  </a:lnTo>
                  <a:lnTo>
                    <a:pt x="170" y="74"/>
                  </a:lnTo>
                  <a:lnTo>
                    <a:pt x="165" y="76"/>
                  </a:lnTo>
                  <a:lnTo>
                    <a:pt x="160" y="77"/>
                  </a:lnTo>
                  <a:lnTo>
                    <a:pt x="156" y="78"/>
                  </a:lnTo>
                  <a:lnTo>
                    <a:pt x="152" y="78"/>
                  </a:lnTo>
                  <a:lnTo>
                    <a:pt x="147" y="79"/>
                  </a:lnTo>
                  <a:lnTo>
                    <a:pt x="144" y="78"/>
                  </a:lnTo>
                  <a:lnTo>
                    <a:pt x="139" y="77"/>
                  </a:lnTo>
                  <a:lnTo>
                    <a:pt x="136" y="76"/>
                  </a:lnTo>
                  <a:lnTo>
                    <a:pt x="131" y="75"/>
                  </a:lnTo>
                  <a:lnTo>
                    <a:pt x="126" y="72"/>
                  </a:lnTo>
                  <a:lnTo>
                    <a:pt x="121" y="68"/>
                  </a:lnTo>
                  <a:lnTo>
                    <a:pt x="94" y="50"/>
                  </a:lnTo>
                  <a:lnTo>
                    <a:pt x="66" y="32"/>
                  </a:lnTo>
                  <a:lnTo>
                    <a:pt x="60" y="29"/>
                  </a:lnTo>
                  <a:lnTo>
                    <a:pt x="56" y="26"/>
                  </a:lnTo>
                  <a:lnTo>
                    <a:pt x="51" y="24"/>
                  </a:lnTo>
                  <a:lnTo>
                    <a:pt x="47" y="22"/>
                  </a:lnTo>
                  <a:lnTo>
                    <a:pt x="41" y="20"/>
                  </a:lnTo>
                  <a:lnTo>
                    <a:pt x="37" y="19"/>
                  </a:lnTo>
                  <a:lnTo>
                    <a:pt x="33" y="18"/>
                  </a:lnTo>
                  <a:lnTo>
                    <a:pt x="29" y="19"/>
                  </a:lnTo>
                  <a:lnTo>
                    <a:pt x="24" y="19"/>
                  </a:lnTo>
                  <a:lnTo>
                    <a:pt x="21" y="19"/>
                  </a:lnTo>
                  <a:lnTo>
                    <a:pt x="17" y="21"/>
                  </a:lnTo>
                  <a:lnTo>
                    <a:pt x="12" y="22"/>
                  </a:lnTo>
                  <a:lnTo>
                    <a:pt x="9" y="23"/>
                  </a:lnTo>
                  <a:lnTo>
                    <a:pt x="5" y="25"/>
                  </a:lnTo>
                  <a:lnTo>
                    <a:pt x="3" y="26"/>
                  </a:lnTo>
                  <a:lnTo>
                    <a:pt x="0" y="27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3" y="22"/>
                  </a:lnTo>
                  <a:lnTo>
                    <a:pt x="5" y="20"/>
                  </a:lnTo>
                  <a:lnTo>
                    <a:pt x="7" y="18"/>
                  </a:lnTo>
                  <a:lnTo>
                    <a:pt x="9" y="17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8" y="8"/>
                  </a:lnTo>
                  <a:lnTo>
                    <a:pt x="35" y="5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1" y="8"/>
                  </a:lnTo>
                  <a:lnTo>
                    <a:pt x="87" y="11"/>
                  </a:lnTo>
                  <a:lnTo>
                    <a:pt x="114" y="30"/>
                  </a:lnTo>
                  <a:lnTo>
                    <a:pt x="138" y="46"/>
                  </a:lnTo>
                  <a:lnTo>
                    <a:pt x="145" y="50"/>
                  </a:lnTo>
                  <a:lnTo>
                    <a:pt x="150" y="53"/>
                  </a:lnTo>
                  <a:lnTo>
                    <a:pt x="154" y="55"/>
                  </a:lnTo>
                  <a:lnTo>
                    <a:pt x="159" y="56"/>
                  </a:lnTo>
                  <a:lnTo>
                    <a:pt x="163" y="58"/>
                  </a:lnTo>
                  <a:lnTo>
                    <a:pt x="168" y="59"/>
                  </a:lnTo>
                  <a:lnTo>
                    <a:pt x="172" y="59"/>
                  </a:lnTo>
                  <a:lnTo>
                    <a:pt x="177" y="59"/>
                  </a:lnTo>
                  <a:lnTo>
                    <a:pt x="180" y="59"/>
                  </a:lnTo>
                  <a:lnTo>
                    <a:pt x="184" y="57"/>
                  </a:lnTo>
                  <a:lnTo>
                    <a:pt x="188" y="56"/>
                  </a:lnTo>
                  <a:lnTo>
                    <a:pt x="190" y="54"/>
                  </a:lnTo>
                  <a:lnTo>
                    <a:pt x="195" y="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8" name="Freeform 60"/>
            <p:cNvSpPr>
              <a:spLocks/>
            </p:cNvSpPr>
            <p:nvPr/>
          </p:nvSpPr>
          <p:spPr bwMode="auto">
            <a:xfrm>
              <a:off x="3978" y="1575"/>
              <a:ext cx="192" cy="86"/>
            </a:xfrm>
            <a:custGeom>
              <a:avLst/>
              <a:gdLst>
                <a:gd name="T0" fmla="*/ 191 w 192"/>
                <a:gd name="T1" fmla="*/ 59 h 86"/>
                <a:gd name="T2" fmla="*/ 188 w 192"/>
                <a:gd name="T3" fmla="*/ 65 h 86"/>
                <a:gd name="T4" fmla="*/ 183 w 192"/>
                <a:gd name="T5" fmla="*/ 70 h 86"/>
                <a:gd name="T6" fmla="*/ 175 w 192"/>
                <a:gd name="T7" fmla="*/ 76 h 86"/>
                <a:gd name="T8" fmla="*/ 163 w 192"/>
                <a:gd name="T9" fmla="*/ 81 h 86"/>
                <a:gd name="T10" fmla="*/ 153 w 192"/>
                <a:gd name="T11" fmla="*/ 84 h 86"/>
                <a:gd name="T12" fmla="*/ 145 w 192"/>
                <a:gd name="T13" fmla="*/ 85 h 86"/>
                <a:gd name="T14" fmla="*/ 138 w 192"/>
                <a:gd name="T15" fmla="*/ 83 h 86"/>
                <a:gd name="T16" fmla="*/ 130 w 192"/>
                <a:gd name="T17" fmla="*/ 80 h 86"/>
                <a:gd name="T18" fmla="*/ 120 w 192"/>
                <a:gd name="T19" fmla="*/ 73 h 86"/>
                <a:gd name="T20" fmla="*/ 65 w 192"/>
                <a:gd name="T21" fmla="*/ 33 h 86"/>
                <a:gd name="T22" fmla="*/ 54 w 192"/>
                <a:gd name="T23" fmla="*/ 28 h 86"/>
                <a:gd name="T24" fmla="*/ 45 w 192"/>
                <a:gd name="T25" fmla="*/ 23 h 86"/>
                <a:gd name="T26" fmla="*/ 36 w 192"/>
                <a:gd name="T27" fmla="*/ 20 h 86"/>
                <a:gd name="T28" fmla="*/ 28 w 192"/>
                <a:gd name="T29" fmla="*/ 19 h 86"/>
                <a:gd name="T30" fmla="*/ 20 w 192"/>
                <a:gd name="T31" fmla="*/ 20 h 86"/>
                <a:gd name="T32" fmla="*/ 11 w 192"/>
                <a:gd name="T33" fmla="*/ 23 h 86"/>
                <a:gd name="T34" fmla="*/ 5 w 192"/>
                <a:gd name="T35" fmla="*/ 25 h 86"/>
                <a:gd name="T36" fmla="*/ 0 w 192"/>
                <a:gd name="T37" fmla="*/ 29 h 86"/>
                <a:gd name="T38" fmla="*/ 2 w 192"/>
                <a:gd name="T39" fmla="*/ 25 h 86"/>
                <a:gd name="T40" fmla="*/ 4 w 192"/>
                <a:gd name="T41" fmla="*/ 21 h 86"/>
                <a:gd name="T42" fmla="*/ 9 w 192"/>
                <a:gd name="T43" fmla="*/ 18 h 86"/>
                <a:gd name="T44" fmla="*/ 19 w 192"/>
                <a:gd name="T45" fmla="*/ 12 h 86"/>
                <a:gd name="T46" fmla="*/ 34 w 192"/>
                <a:gd name="T47" fmla="*/ 6 h 86"/>
                <a:gd name="T48" fmla="*/ 45 w 192"/>
                <a:gd name="T49" fmla="*/ 1 h 86"/>
                <a:gd name="T50" fmla="*/ 54 w 192"/>
                <a:gd name="T51" fmla="*/ 0 h 86"/>
                <a:gd name="T52" fmla="*/ 62 w 192"/>
                <a:gd name="T53" fmla="*/ 0 h 86"/>
                <a:gd name="T54" fmla="*/ 71 w 192"/>
                <a:gd name="T55" fmla="*/ 3 h 86"/>
                <a:gd name="T56" fmla="*/ 80 w 192"/>
                <a:gd name="T57" fmla="*/ 9 h 86"/>
                <a:gd name="T58" fmla="*/ 113 w 192"/>
                <a:gd name="T59" fmla="*/ 32 h 86"/>
                <a:gd name="T60" fmla="*/ 143 w 192"/>
                <a:gd name="T61" fmla="*/ 54 h 86"/>
                <a:gd name="T62" fmla="*/ 152 w 192"/>
                <a:gd name="T63" fmla="*/ 58 h 86"/>
                <a:gd name="T64" fmla="*/ 161 w 192"/>
                <a:gd name="T65" fmla="*/ 62 h 86"/>
                <a:gd name="T66" fmla="*/ 170 w 192"/>
                <a:gd name="T67" fmla="*/ 63 h 86"/>
                <a:gd name="T68" fmla="*/ 178 w 192"/>
                <a:gd name="T69" fmla="*/ 63 h 86"/>
                <a:gd name="T70" fmla="*/ 185 w 192"/>
                <a:gd name="T71" fmla="*/ 60 h 86"/>
                <a:gd name="T72" fmla="*/ 189 w 192"/>
                <a:gd name="T73" fmla="*/ 55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2"/>
                <a:gd name="T112" fmla="*/ 0 h 86"/>
                <a:gd name="T113" fmla="*/ 192 w 192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2" h="86">
                  <a:moveTo>
                    <a:pt x="189" y="55"/>
                  </a:moveTo>
                  <a:lnTo>
                    <a:pt x="191" y="59"/>
                  </a:lnTo>
                  <a:lnTo>
                    <a:pt x="189" y="62"/>
                  </a:lnTo>
                  <a:lnTo>
                    <a:pt x="188" y="65"/>
                  </a:lnTo>
                  <a:lnTo>
                    <a:pt x="186" y="67"/>
                  </a:lnTo>
                  <a:lnTo>
                    <a:pt x="183" y="70"/>
                  </a:lnTo>
                  <a:lnTo>
                    <a:pt x="177" y="74"/>
                  </a:lnTo>
                  <a:lnTo>
                    <a:pt x="175" y="76"/>
                  </a:lnTo>
                  <a:lnTo>
                    <a:pt x="169" y="78"/>
                  </a:lnTo>
                  <a:lnTo>
                    <a:pt x="163" y="81"/>
                  </a:lnTo>
                  <a:lnTo>
                    <a:pt x="158" y="82"/>
                  </a:lnTo>
                  <a:lnTo>
                    <a:pt x="153" y="84"/>
                  </a:lnTo>
                  <a:lnTo>
                    <a:pt x="150" y="84"/>
                  </a:lnTo>
                  <a:lnTo>
                    <a:pt x="145" y="85"/>
                  </a:lnTo>
                  <a:lnTo>
                    <a:pt x="142" y="83"/>
                  </a:lnTo>
                  <a:lnTo>
                    <a:pt x="138" y="83"/>
                  </a:lnTo>
                  <a:lnTo>
                    <a:pt x="133" y="82"/>
                  </a:lnTo>
                  <a:lnTo>
                    <a:pt x="130" y="80"/>
                  </a:lnTo>
                  <a:lnTo>
                    <a:pt x="125" y="77"/>
                  </a:lnTo>
                  <a:lnTo>
                    <a:pt x="120" y="73"/>
                  </a:lnTo>
                  <a:lnTo>
                    <a:pt x="92" y="53"/>
                  </a:lnTo>
                  <a:lnTo>
                    <a:pt x="65" y="33"/>
                  </a:lnTo>
                  <a:lnTo>
                    <a:pt x="59" y="30"/>
                  </a:lnTo>
                  <a:lnTo>
                    <a:pt x="54" y="28"/>
                  </a:lnTo>
                  <a:lnTo>
                    <a:pt x="50" y="25"/>
                  </a:lnTo>
                  <a:lnTo>
                    <a:pt x="45" y="23"/>
                  </a:lnTo>
                  <a:lnTo>
                    <a:pt x="41" y="21"/>
                  </a:lnTo>
                  <a:lnTo>
                    <a:pt x="36" y="20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1" y="23"/>
                  </a:lnTo>
                  <a:lnTo>
                    <a:pt x="8" y="24"/>
                  </a:lnTo>
                  <a:lnTo>
                    <a:pt x="5" y="25"/>
                  </a:lnTo>
                  <a:lnTo>
                    <a:pt x="2" y="28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7" y="19"/>
                  </a:lnTo>
                  <a:lnTo>
                    <a:pt x="9" y="18"/>
                  </a:lnTo>
                  <a:lnTo>
                    <a:pt x="13" y="15"/>
                  </a:lnTo>
                  <a:lnTo>
                    <a:pt x="19" y="12"/>
                  </a:lnTo>
                  <a:lnTo>
                    <a:pt x="27" y="9"/>
                  </a:lnTo>
                  <a:lnTo>
                    <a:pt x="34" y="6"/>
                  </a:lnTo>
                  <a:lnTo>
                    <a:pt x="41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5" y="12"/>
                  </a:lnTo>
                  <a:lnTo>
                    <a:pt x="113" y="32"/>
                  </a:lnTo>
                  <a:lnTo>
                    <a:pt x="136" y="49"/>
                  </a:lnTo>
                  <a:lnTo>
                    <a:pt x="143" y="54"/>
                  </a:lnTo>
                  <a:lnTo>
                    <a:pt x="148" y="56"/>
                  </a:lnTo>
                  <a:lnTo>
                    <a:pt x="152" y="58"/>
                  </a:lnTo>
                  <a:lnTo>
                    <a:pt x="156" y="60"/>
                  </a:lnTo>
                  <a:lnTo>
                    <a:pt x="161" y="62"/>
                  </a:lnTo>
                  <a:lnTo>
                    <a:pt x="165" y="63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8" y="63"/>
                  </a:lnTo>
                  <a:lnTo>
                    <a:pt x="182" y="61"/>
                  </a:lnTo>
                  <a:lnTo>
                    <a:pt x="185" y="60"/>
                  </a:lnTo>
                  <a:lnTo>
                    <a:pt x="188" y="58"/>
                  </a:lnTo>
                  <a:lnTo>
                    <a:pt x="189" y="55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59" name="Freeform 61"/>
            <p:cNvSpPr>
              <a:spLocks/>
            </p:cNvSpPr>
            <p:nvPr/>
          </p:nvSpPr>
          <p:spPr bwMode="auto">
            <a:xfrm>
              <a:off x="3825" y="1650"/>
              <a:ext cx="197" cy="86"/>
            </a:xfrm>
            <a:custGeom>
              <a:avLst/>
              <a:gdLst>
                <a:gd name="T0" fmla="*/ 194 w 197"/>
                <a:gd name="T1" fmla="*/ 59 h 86"/>
                <a:gd name="T2" fmla="*/ 190 w 197"/>
                <a:gd name="T3" fmla="*/ 65 h 86"/>
                <a:gd name="T4" fmla="*/ 184 w 197"/>
                <a:gd name="T5" fmla="*/ 71 h 86"/>
                <a:gd name="T6" fmla="*/ 177 w 197"/>
                <a:gd name="T7" fmla="*/ 76 h 86"/>
                <a:gd name="T8" fmla="*/ 165 w 197"/>
                <a:gd name="T9" fmla="*/ 82 h 86"/>
                <a:gd name="T10" fmla="*/ 157 w 197"/>
                <a:gd name="T11" fmla="*/ 84 h 86"/>
                <a:gd name="T12" fmla="*/ 148 w 197"/>
                <a:gd name="T13" fmla="*/ 85 h 86"/>
                <a:gd name="T14" fmla="*/ 140 w 197"/>
                <a:gd name="T15" fmla="*/ 83 h 86"/>
                <a:gd name="T16" fmla="*/ 132 w 197"/>
                <a:gd name="T17" fmla="*/ 80 h 86"/>
                <a:gd name="T18" fmla="*/ 121 w 197"/>
                <a:gd name="T19" fmla="*/ 74 h 86"/>
                <a:gd name="T20" fmla="*/ 66 w 197"/>
                <a:gd name="T21" fmla="*/ 34 h 86"/>
                <a:gd name="T22" fmla="*/ 56 w 197"/>
                <a:gd name="T23" fmla="*/ 28 h 86"/>
                <a:gd name="T24" fmla="*/ 47 w 197"/>
                <a:gd name="T25" fmla="*/ 24 h 86"/>
                <a:gd name="T26" fmla="*/ 37 w 197"/>
                <a:gd name="T27" fmla="*/ 20 h 86"/>
                <a:gd name="T28" fmla="*/ 29 w 197"/>
                <a:gd name="T29" fmla="*/ 20 h 86"/>
                <a:gd name="T30" fmla="*/ 21 w 197"/>
                <a:gd name="T31" fmla="*/ 21 h 86"/>
                <a:gd name="T32" fmla="*/ 12 w 197"/>
                <a:gd name="T33" fmla="*/ 24 h 86"/>
                <a:gd name="T34" fmla="*/ 5 w 197"/>
                <a:gd name="T35" fmla="*/ 27 h 86"/>
                <a:gd name="T36" fmla="*/ 0 w 197"/>
                <a:gd name="T37" fmla="*/ 29 h 86"/>
                <a:gd name="T38" fmla="*/ 1 w 197"/>
                <a:gd name="T39" fmla="*/ 26 h 86"/>
                <a:gd name="T40" fmla="*/ 5 w 197"/>
                <a:gd name="T41" fmla="*/ 21 h 86"/>
                <a:gd name="T42" fmla="*/ 9 w 197"/>
                <a:gd name="T43" fmla="*/ 18 h 86"/>
                <a:gd name="T44" fmla="*/ 21 w 197"/>
                <a:gd name="T45" fmla="*/ 13 h 86"/>
                <a:gd name="T46" fmla="*/ 35 w 197"/>
                <a:gd name="T47" fmla="*/ 6 h 86"/>
                <a:gd name="T48" fmla="*/ 47 w 197"/>
                <a:gd name="T49" fmla="*/ 1 h 86"/>
                <a:gd name="T50" fmla="*/ 56 w 197"/>
                <a:gd name="T51" fmla="*/ 0 h 86"/>
                <a:gd name="T52" fmla="*/ 64 w 197"/>
                <a:gd name="T53" fmla="*/ 1 h 86"/>
                <a:gd name="T54" fmla="*/ 72 w 197"/>
                <a:gd name="T55" fmla="*/ 3 h 86"/>
                <a:gd name="T56" fmla="*/ 81 w 197"/>
                <a:gd name="T57" fmla="*/ 9 h 86"/>
                <a:gd name="T58" fmla="*/ 115 w 197"/>
                <a:gd name="T59" fmla="*/ 32 h 86"/>
                <a:gd name="T60" fmla="*/ 146 w 197"/>
                <a:gd name="T61" fmla="*/ 54 h 86"/>
                <a:gd name="T62" fmla="*/ 155 w 197"/>
                <a:gd name="T63" fmla="*/ 59 h 86"/>
                <a:gd name="T64" fmla="*/ 164 w 197"/>
                <a:gd name="T65" fmla="*/ 63 h 86"/>
                <a:gd name="T66" fmla="*/ 173 w 197"/>
                <a:gd name="T67" fmla="*/ 64 h 86"/>
                <a:gd name="T68" fmla="*/ 181 w 197"/>
                <a:gd name="T69" fmla="*/ 63 h 86"/>
                <a:gd name="T70" fmla="*/ 189 w 197"/>
                <a:gd name="T71" fmla="*/ 60 h 86"/>
                <a:gd name="T72" fmla="*/ 196 w 197"/>
                <a:gd name="T73" fmla="*/ 56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86"/>
                <a:gd name="T113" fmla="*/ 197 w 197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86">
                  <a:moveTo>
                    <a:pt x="196" y="56"/>
                  </a:moveTo>
                  <a:lnTo>
                    <a:pt x="194" y="59"/>
                  </a:lnTo>
                  <a:lnTo>
                    <a:pt x="192" y="62"/>
                  </a:lnTo>
                  <a:lnTo>
                    <a:pt x="190" y="65"/>
                  </a:lnTo>
                  <a:lnTo>
                    <a:pt x="187" y="68"/>
                  </a:lnTo>
                  <a:lnTo>
                    <a:pt x="184" y="71"/>
                  </a:lnTo>
                  <a:lnTo>
                    <a:pt x="181" y="74"/>
                  </a:lnTo>
                  <a:lnTo>
                    <a:pt x="177" y="76"/>
                  </a:lnTo>
                  <a:lnTo>
                    <a:pt x="171" y="79"/>
                  </a:lnTo>
                  <a:lnTo>
                    <a:pt x="165" y="82"/>
                  </a:lnTo>
                  <a:lnTo>
                    <a:pt x="161" y="83"/>
                  </a:lnTo>
                  <a:lnTo>
                    <a:pt x="157" y="84"/>
                  </a:lnTo>
                  <a:lnTo>
                    <a:pt x="153" y="84"/>
                  </a:lnTo>
                  <a:lnTo>
                    <a:pt x="148" y="85"/>
                  </a:lnTo>
                  <a:lnTo>
                    <a:pt x="145" y="84"/>
                  </a:lnTo>
                  <a:lnTo>
                    <a:pt x="140" y="83"/>
                  </a:lnTo>
                  <a:lnTo>
                    <a:pt x="136" y="82"/>
                  </a:lnTo>
                  <a:lnTo>
                    <a:pt x="132" y="80"/>
                  </a:lnTo>
                  <a:lnTo>
                    <a:pt x="126" y="78"/>
                  </a:lnTo>
                  <a:lnTo>
                    <a:pt x="121" y="74"/>
                  </a:lnTo>
                  <a:lnTo>
                    <a:pt x="94" y="54"/>
                  </a:lnTo>
                  <a:lnTo>
                    <a:pt x="66" y="34"/>
                  </a:lnTo>
                  <a:lnTo>
                    <a:pt x="61" y="31"/>
                  </a:lnTo>
                  <a:lnTo>
                    <a:pt x="56" y="28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1" y="21"/>
                  </a:lnTo>
                  <a:lnTo>
                    <a:pt x="37" y="20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4" y="20"/>
                  </a:lnTo>
                  <a:lnTo>
                    <a:pt x="21" y="21"/>
                  </a:lnTo>
                  <a:lnTo>
                    <a:pt x="17" y="22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5" y="27"/>
                  </a:lnTo>
                  <a:lnTo>
                    <a:pt x="3" y="28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3"/>
                  </a:lnTo>
                  <a:lnTo>
                    <a:pt x="29" y="9"/>
                  </a:lnTo>
                  <a:lnTo>
                    <a:pt x="35" y="6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1"/>
                  </a:lnTo>
                  <a:lnTo>
                    <a:pt x="67" y="2"/>
                  </a:lnTo>
                  <a:lnTo>
                    <a:pt x="72" y="3"/>
                  </a:lnTo>
                  <a:lnTo>
                    <a:pt x="77" y="6"/>
                  </a:lnTo>
                  <a:lnTo>
                    <a:pt x="81" y="9"/>
                  </a:lnTo>
                  <a:lnTo>
                    <a:pt x="87" y="12"/>
                  </a:lnTo>
                  <a:lnTo>
                    <a:pt x="115" y="32"/>
                  </a:lnTo>
                  <a:lnTo>
                    <a:pt x="139" y="50"/>
                  </a:lnTo>
                  <a:lnTo>
                    <a:pt x="146" y="54"/>
                  </a:lnTo>
                  <a:lnTo>
                    <a:pt x="151" y="57"/>
                  </a:lnTo>
                  <a:lnTo>
                    <a:pt x="155" y="59"/>
                  </a:lnTo>
                  <a:lnTo>
                    <a:pt x="159" y="61"/>
                  </a:lnTo>
                  <a:lnTo>
                    <a:pt x="164" y="63"/>
                  </a:lnTo>
                  <a:lnTo>
                    <a:pt x="169" y="63"/>
                  </a:lnTo>
                  <a:lnTo>
                    <a:pt x="173" y="64"/>
                  </a:lnTo>
                  <a:lnTo>
                    <a:pt x="178" y="63"/>
                  </a:lnTo>
                  <a:lnTo>
                    <a:pt x="181" y="63"/>
                  </a:lnTo>
                  <a:lnTo>
                    <a:pt x="185" y="61"/>
                  </a:lnTo>
                  <a:lnTo>
                    <a:pt x="189" y="60"/>
                  </a:lnTo>
                  <a:lnTo>
                    <a:pt x="191" y="58"/>
                  </a:lnTo>
                  <a:lnTo>
                    <a:pt x="196" y="56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60" name="Freeform 62"/>
            <p:cNvSpPr>
              <a:spLocks/>
            </p:cNvSpPr>
            <p:nvPr/>
          </p:nvSpPr>
          <p:spPr bwMode="auto">
            <a:xfrm>
              <a:off x="4278" y="1428"/>
              <a:ext cx="193" cy="86"/>
            </a:xfrm>
            <a:custGeom>
              <a:avLst/>
              <a:gdLst>
                <a:gd name="T0" fmla="*/ 192 w 193"/>
                <a:gd name="T1" fmla="*/ 59 h 86"/>
                <a:gd name="T2" fmla="*/ 189 w 193"/>
                <a:gd name="T3" fmla="*/ 65 h 86"/>
                <a:gd name="T4" fmla="*/ 184 w 193"/>
                <a:gd name="T5" fmla="*/ 70 h 86"/>
                <a:gd name="T6" fmla="*/ 176 w 193"/>
                <a:gd name="T7" fmla="*/ 76 h 86"/>
                <a:gd name="T8" fmla="*/ 164 w 193"/>
                <a:gd name="T9" fmla="*/ 81 h 86"/>
                <a:gd name="T10" fmla="*/ 154 w 193"/>
                <a:gd name="T11" fmla="*/ 84 h 86"/>
                <a:gd name="T12" fmla="*/ 146 w 193"/>
                <a:gd name="T13" fmla="*/ 85 h 86"/>
                <a:gd name="T14" fmla="*/ 138 w 193"/>
                <a:gd name="T15" fmla="*/ 83 h 86"/>
                <a:gd name="T16" fmla="*/ 130 w 193"/>
                <a:gd name="T17" fmla="*/ 80 h 86"/>
                <a:gd name="T18" fmla="*/ 121 w 193"/>
                <a:gd name="T19" fmla="*/ 73 h 86"/>
                <a:gd name="T20" fmla="*/ 65 w 193"/>
                <a:gd name="T21" fmla="*/ 33 h 86"/>
                <a:gd name="T22" fmla="*/ 55 w 193"/>
                <a:gd name="T23" fmla="*/ 28 h 86"/>
                <a:gd name="T24" fmla="*/ 45 w 193"/>
                <a:gd name="T25" fmla="*/ 23 h 86"/>
                <a:gd name="T26" fmla="*/ 36 w 193"/>
                <a:gd name="T27" fmla="*/ 20 h 86"/>
                <a:gd name="T28" fmla="*/ 28 w 193"/>
                <a:gd name="T29" fmla="*/ 19 h 86"/>
                <a:gd name="T30" fmla="*/ 20 w 193"/>
                <a:gd name="T31" fmla="*/ 20 h 86"/>
                <a:gd name="T32" fmla="*/ 11 w 193"/>
                <a:gd name="T33" fmla="*/ 23 h 86"/>
                <a:gd name="T34" fmla="*/ 5 w 193"/>
                <a:gd name="T35" fmla="*/ 25 h 86"/>
                <a:gd name="T36" fmla="*/ 0 w 193"/>
                <a:gd name="T37" fmla="*/ 29 h 86"/>
                <a:gd name="T38" fmla="*/ 2 w 193"/>
                <a:gd name="T39" fmla="*/ 25 h 86"/>
                <a:gd name="T40" fmla="*/ 4 w 193"/>
                <a:gd name="T41" fmla="*/ 21 h 86"/>
                <a:gd name="T42" fmla="*/ 9 w 193"/>
                <a:gd name="T43" fmla="*/ 18 h 86"/>
                <a:gd name="T44" fmla="*/ 19 w 193"/>
                <a:gd name="T45" fmla="*/ 12 h 86"/>
                <a:gd name="T46" fmla="*/ 34 w 193"/>
                <a:gd name="T47" fmla="*/ 6 h 86"/>
                <a:gd name="T48" fmla="*/ 46 w 193"/>
                <a:gd name="T49" fmla="*/ 1 h 86"/>
                <a:gd name="T50" fmla="*/ 55 w 193"/>
                <a:gd name="T51" fmla="*/ 0 h 86"/>
                <a:gd name="T52" fmla="*/ 62 w 193"/>
                <a:gd name="T53" fmla="*/ 0 h 86"/>
                <a:gd name="T54" fmla="*/ 71 w 193"/>
                <a:gd name="T55" fmla="*/ 3 h 86"/>
                <a:gd name="T56" fmla="*/ 80 w 193"/>
                <a:gd name="T57" fmla="*/ 9 h 86"/>
                <a:gd name="T58" fmla="*/ 113 w 193"/>
                <a:gd name="T59" fmla="*/ 32 h 86"/>
                <a:gd name="T60" fmla="*/ 144 w 193"/>
                <a:gd name="T61" fmla="*/ 54 h 86"/>
                <a:gd name="T62" fmla="*/ 153 w 193"/>
                <a:gd name="T63" fmla="*/ 58 h 86"/>
                <a:gd name="T64" fmla="*/ 162 w 193"/>
                <a:gd name="T65" fmla="*/ 62 h 86"/>
                <a:gd name="T66" fmla="*/ 171 w 193"/>
                <a:gd name="T67" fmla="*/ 63 h 86"/>
                <a:gd name="T68" fmla="*/ 179 w 193"/>
                <a:gd name="T69" fmla="*/ 63 h 86"/>
                <a:gd name="T70" fmla="*/ 186 w 193"/>
                <a:gd name="T71" fmla="*/ 60 h 86"/>
                <a:gd name="T72" fmla="*/ 190 w 193"/>
                <a:gd name="T73" fmla="*/ 55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3"/>
                <a:gd name="T112" fmla="*/ 0 h 86"/>
                <a:gd name="T113" fmla="*/ 193 w 193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3" h="86">
                  <a:moveTo>
                    <a:pt x="190" y="55"/>
                  </a:moveTo>
                  <a:lnTo>
                    <a:pt x="192" y="59"/>
                  </a:lnTo>
                  <a:lnTo>
                    <a:pt x="190" y="62"/>
                  </a:lnTo>
                  <a:lnTo>
                    <a:pt x="189" y="65"/>
                  </a:lnTo>
                  <a:lnTo>
                    <a:pt x="187" y="67"/>
                  </a:lnTo>
                  <a:lnTo>
                    <a:pt x="184" y="70"/>
                  </a:lnTo>
                  <a:lnTo>
                    <a:pt x="178" y="74"/>
                  </a:lnTo>
                  <a:lnTo>
                    <a:pt x="176" y="76"/>
                  </a:lnTo>
                  <a:lnTo>
                    <a:pt x="170" y="78"/>
                  </a:lnTo>
                  <a:lnTo>
                    <a:pt x="164" y="81"/>
                  </a:lnTo>
                  <a:lnTo>
                    <a:pt x="159" y="82"/>
                  </a:lnTo>
                  <a:lnTo>
                    <a:pt x="154" y="84"/>
                  </a:lnTo>
                  <a:lnTo>
                    <a:pt x="150" y="84"/>
                  </a:lnTo>
                  <a:lnTo>
                    <a:pt x="146" y="85"/>
                  </a:lnTo>
                  <a:lnTo>
                    <a:pt x="142" y="83"/>
                  </a:lnTo>
                  <a:lnTo>
                    <a:pt x="138" y="83"/>
                  </a:lnTo>
                  <a:lnTo>
                    <a:pt x="134" y="82"/>
                  </a:lnTo>
                  <a:lnTo>
                    <a:pt x="130" y="80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92" y="53"/>
                  </a:lnTo>
                  <a:lnTo>
                    <a:pt x="65" y="33"/>
                  </a:lnTo>
                  <a:lnTo>
                    <a:pt x="60" y="30"/>
                  </a:lnTo>
                  <a:lnTo>
                    <a:pt x="55" y="28"/>
                  </a:lnTo>
                  <a:lnTo>
                    <a:pt x="50" y="25"/>
                  </a:lnTo>
                  <a:lnTo>
                    <a:pt x="45" y="23"/>
                  </a:lnTo>
                  <a:lnTo>
                    <a:pt x="41" y="21"/>
                  </a:lnTo>
                  <a:lnTo>
                    <a:pt x="36" y="20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1" y="23"/>
                  </a:lnTo>
                  <a:lnTo>
                    <a:pt x="8" y="24"/>
                  </a:lnTo>
                  <a:lnTo>
                    <a:pt x="5" y="25"/>
                  </a:lnTo>
                  <a:lnTo>
                    <a:pt x="2" y="28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4" y="21"/>
                  </a:lnTo>
                  <a:lnTo>
                    <a:pt x="7" y="19"/>
                  </a:lnTo>
                  <a:lnTo>
                    <a:pt x="9" y="18"/>
                  </a:lnTo>
                  <a:lnTo>
                    <a:pt x="13" y="15"/>
                  </a:lnTo>
                  <a:lnTo>
                    <a:pt x="19" y="12"/>
                  </a:lnTo>
                  <a:lnTo>
                    <a:pt x="27" y="9"/>
                  </a:lnTo>
                  <a:lnTo>
                    <a:pt x="34" y="6"/>
                  </a:lnTo>
                  <a:lnTo>
                    <a:pt x="41" y="3"/>
                  </a:lnTo>
                  <a:lnTo>
                    <a:pt x="46" y="1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5" y="12"/>
                  </a:lnTo>
                  <a:lnTo>
                    <a:pt x="113" y="32"/>
                  </a:lnTo>
                  <a:lnTo>
                    <a:pt x="137" y="49"/>
                  </a:lnTo>
                  <a:lnTo>
                    <a:pt x="144" y="54"/>
                  </a:lnTo>
                  <a:lnTo>
                    <a:pt x="148" y="56"/>
                  </a:lnTo>
                  <a:lnTo>
                    <a:pt x="153" y="58"/>
                  </a:lnTo>
                  <a:lnTo>
                    <a:pt x="157" y="60"/>
                  </a:lnTo>
                  <a:lnTo>
                    <a:pt x="162" y="62"/>
                  </a:lnTo>
                  <a:lnTo>
                    <a:pt x="166" y="63"/>
                  </a:lnTo>
                  <a:lnTo>
                    <a:pt x="171" y="63"/>
                  </a:lnTo>
                  <a:lnTo>
                    <a:pt x="175" y="63"/>
                  </a:lnTo>
                  <a:lnTo>
                    <a:pt x="179" y="63"/>
                  </a:lnTo>
                  <a:lnTo>
                    <a:pt x="183" y="61"/>
                  </a:lnTo>
                  <a:lnTo>
                    <a:pt x="186" y="60"/>
                  </a:lnTo>
                  <a:lnTo>
                    <a:pt x="189" y="58"/>
                  </a:lnTo>
                  <a:lnTo>
                    <a:pt x="190" y="55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61" name="Freeform 63"/>
            <p:cNvSpPr>
              <a:spLocks/>
            </p:cNvSpPr>
            <p:nvPr/>
          </p:nvSpPr>
          <p:spPr bwMode="auto">
            <a:xfrm>
              <a:off x="4125" y="1503"/>
              <a:ext cx="197" cy="87"/>
            </a:xfrm>
            <a:custGeom>
              <a:avLst/>
              <a:gdLst>
                <a:gd name="T0" fmla="*/ 194 w 197"/>
                <a:gd name="T1" fmla="*/ 60 h 87"/>
                <a:gd name="T2" fmla="*/ 190 w 197"/>
                <a:gd name="T3" fmla="*/ 66 h 87"/>
                <a:gd name="T4" fmla="*/ 184 w 197"/>
                <a:gd name="T5" fmla="*/ 72 h 87"/>
                <a:gd name="T6" fmla="*/ 177 w 197"/>
                <a:gd name="T7" fmla="*/ 77 h 87"/>
                <a:gd name="T8" fmla="*/ 165 w 197"/>
                <a:gd name="T9" fmla="*/ 83 h 87"/>
                <a:gd name="T10" fmla="*/ 157 w 197"/>
                <a:gd name="T11" fmla="*/ 85 h 87"/>
                <a:gd name="T12" fmla="*/ 148 w 197"/>
                <a:gd name="T13" fmla="*/ 86 h 87"/>
                <a:gd name="T14" fmla="*/ 140 w 197"/>
                <a:gd name="T15" fmla="*/ 84 h 87"/>
                <a:gd name="T16" fmla="*/ 132 w 197"/>
                <a:gd name="T17" fmla="*/ 81 h 87"/>
                <a:gd name="T18" fmla="*/ 121 w 197"/>
                <a:gd name="T19" fmla="*/ 74 h 87"/>
                <a:gd name="T20" fmla="*/ 66 w 197"/>
                <a:gd name="T21" fmla="*/ 35 h 87"/>
                <a:gd name="T22" fmla="*/ 56 w 197"/>
                <a:gd name="T23" fmla="*/ 28 h 87"/>
                <a:gd name="T24" fmla="*/ 47 w 197"/>
                <a:gd name="T25" fmla="*/ 24 h 87"/>
                <a:gd name="T26" fmla="*/ 37 w 197"/>
                <a:gd name="T27" fmla="*/ 21 h 87"/>
                <a:gd name="T28" fmla="*/ 29 w 197"/>
                <a:gd name="T29" fmla="*/ 21 h 87"/>
                <a:gd name="T30" fmla="*/ 21 w 197"/>
                <a:gd name="T31" fmla="*/ 21 h 87"/>
                <a:gd name="T32" fmla="*/ 12 w 197"/>
                <a:gd name="T33" fmla="*/ 24 h 87"/>
                <a:gd name="T34" fmla="*/ 5 w 197"/>
                <a:gd name="T35" fmla="*/ 27 h 87"/>
                <a:gd name="T36" fmla="*/ 0 w 197"/>
                <a:gd name="T37" fmla="*/ 30 h 87"/>
                <a:gd name="T38" fmla="*/ 1 w 197"/>
                <a:gd name="T39" fmla="*/ 26 h 87"/>
                <a:gd name="T40" fmla="*/ 5 w 197"/>
                <a:gd name="T41" fmla="*/ 22 h 87"/>
                <a:gd name="T42" fmla="*/ 9 w 197"/>
                <a:gd name="T43" fmla="*/ 18 h 87"/>
                <a:gd name="T44" fmla="*/ 21 w 197"/>
                <a:gd name="T45" fmla="*/ 13 h 87"/>
                <a:gd name="T46" fmla="*/ 35 w 197"/>
                <a:gd name="T47" fmla="*/ 6 h 87"/>
                <a:gd name="T48" fmla="*/ 47 w 197"/>
                <a:gd name="T49" fmla="*/ 1 h 87"/>
                <a:gd name="T50" fmla="*/ 56 w 197"/>
                <a:gd name="T51" fmla="*/ 0 h 87"/>
                <a:gd name="T52" fmla="*/ 64 w 197"/>
                <a:gd name="T53" fmla="*/ 1 h 87"/>
                <a:gd name="T54" fmla="*/ 72 w 197"/>
                <a:gd name="T55" fmla="*/ 3 h 87"/>
                <a:gd name="T56" fmla="*/ 81 w 197"/>
                <a:gd name="T57" fmla="*/ 9 h 87"/>
                <a:gd name="T58" fmla="*/ 115 w 197"/>
                <a:gd name="T59" fmla="*/ 32 h 87"/>
                <a:gd name="T60" fmla="*/ 146 w 197"/>
                <a:gd name="T61" fmla="*/ 55 h 87"/>
                <a:gd name="T62" fmla="*/ 155 w 197"/>
                <a:gd name="T63" fmla="*/ 60 h 87"/>
                <a:gd name="T64" fmla="*/ 164 w 197"/>
                <a:gd name="T65" fmla="*/ 63 h 87"/>
                <a:gd name="T66" fmla="*/ 173 w 197"/>
                <a:gd name="T67" fmla="*/ 64 h 87"/>
                <a:gd name="T68" fmla="*/ 181 w 197"/>
                <a:gd name="T69" fmla="*/ 64 h 87"/>
                <a:gd name="T70" fmla="*/ 189 w 197"/>
                <a:gd name="T71" fmla="*/ 61 h 87"/>
                <a:gd name="T72" fmla="*/ 196 w 197"/>
                <a:gd name="T73" fmla="*/ 5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7"/>
                <a:gd name="T112" fmla="*/ 0 h 87"/>
                <a:gd name="T113" fmla="*/ 197 w 197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7" h="87">
                  <a:moveTo>
                    <a:pt x="196" y="57"/>
                  </a:moveTo>
                  <a:lnTo>
                    <a:pt x="194" y="60"/>
                  </a:lnTo>
                  <a:lnTo>
                    <a:pt x="192" y="63"/>
                  </a:lnTo>
                  <a:lnTo>
                    <a:pt x="190" y="66"/>
                  </a:lnTo>
                  <a:lnTo>
                    <a:pt x="187" y="69"/>
                  </a:lnTo>
                  <a:lnTo>
                    <a:pt x="184" y="72"/>
                  </a:lnTo>
                  <a:lnTo>
                    <a:pt x="181" y="74"/>
                  </a:lnTo>
                  <a:lnTo>
                    <a:pt x="177" y="77"/>
                  </a:lnTo>
                  <a:lnTo>
                    <a:pt x="171" y="80"/>
                  </a:lnTo>
                  <a:lnTo>
                    <a:pt x="165" y="83"/>
                  </a:lnTo>
                  <a:lnTo>
                    <a:pt x="161" y="84"/>
                  </a:lnTo>
                  <a:lnTo>
                    <a:pt x="157" y="85"/>
                  </a:lnTo>
                  <a:lnTo>
                    <a:pt x="153" y="85"/>
                  </a:lnTo>
                  <a:lnTo>
                    <a:pt x="148" y="86"/>
                  </a:lnTo>
                  <a:lnTo>
                    <a:pt x="145" y="85"/>
                  </a:lnTo>
                  <a:lnTo>
                    <a:pt x="140" y="84"/>
                  </a:lnTo>
                  <a:lnTo>
                    <a:pt x="136" y="83"/>
                  </a:lnTo>
                  <a:lnTo>
                    <a:pt x="132" y="81"/>
                  </a:lnTo>
                  <a:lnTo>
                    <a:pt x="126" y="79"/>
                  </a:lnTo>
                  <a:lnTo>
                    <a:pt x="121" y="74"/>
                  </a:lnTo>
                  <a:lnTo>
                    <a:pt x="94" y="55"/>
                  </a:lnTo>
                  <a:lnTo>
                    <a:pt x="66" y="35"/>
                  </a:lnTo>
                  <a:lnTo>
                    <a:pt x="61" y="31"/>
                  </a:lnTo>
                  <a:lnTo>
                    <a:pt x="56" y="28"/>
                  </a:lnTo>
                  <a:lnTo>
                    <a:pt x="51" y="26"/>
                  </a:lnTo>
                  <a:lnTo>
                    <a:pt x="47" y="24"/>
                  </a:lnTo>
                  <a:lnTo>
                    <a:pt x="41" y="22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29" y="21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5" y="27"/>
                  </a:lnTo>
                  <a:lnTo>
                    <a:pt x="3" y="28"/>
                  </a:lnTo>
                  <a:lnTo>
                    <a:pt x="0" y="30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3" y="24"/>
                  </a:lnTo>
                  <a:lnTo>
                    <a:pt x="5" y="22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3"/>
                  </a:lnTo>
                  <a:lnTo>
                    <a:pt x="29" y="9"/>
                  </a:lnTo>
                  <a:lnTo>
                    <a:pt x="35" y="6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1"/>
                  </a:lnTo>
                  <a:lnTo>
                    <a:pt x="67" y="2"/>
                  </a:lnTo>
                  <a:lnTo>
                    <a:pt x="72" y="3"/>
                  </a:lnTo>
                  <a:lnTo>
                    <a:pt x="77" y="6"/>
                  </a:lnTo>
                  <a:lnTo>
                    <a:pt x="81" y="9"/>
                  </a:lnTo>
                  <a:lnTo>
                    <a:pt x="87" y="12"/>
                  </a:lnTo>
                  <a:lnTo>
                    <a:pt x="115" y="32"/>
                  </a:lnTo>
                  <a:lnTo>
                    <a:pt x="139" y="50"/>
                  </a:lnTo>
                  <a:lnTo>
                    <a:pt x="146" y="55"/>
                  </a:lnTo>
                  <a:lnTo>
                    <a:pt x="151" y="58"/>
                  </a:lnTo>
                  <a:lnTo>
                    <a:pt x="155" y="60"/>
                  </a:lnTo>
                  <a:lnTo>
                    <a:pt x="159" y="61"/>
                  </a:lnTo>
                  <a:lnTo>
                    <a:pt x="164" y="63"/>
                  </a:lnTo>
                  <a:lnTo>
                    <a:pt x="169" y="64"/>
                  </a:lnTo>
                  <a:lnTo>
                    <a:pt x="173" y="64"/>
                  </a:lnTo>
                  <a:lnTo>
                    <a:pt x="178" y="64"/>
                  </a:lnTo>
                  <a:lnTo>
                    <a:pt x="181" y="64"/>
                  </a:lnTo>
                  <a:lnTo>
                    <a:pt x="185" y="62"/>
                  </a:lnTo>
                  <a:lnTo>
                    <a:pt x="189" y="61"/>
                  </a:lnTo>
                  <a:lnTo>
                    <a:pt x="191" y="59"/>
                  </a:lnTo>
                  <a:lnTo>
                    <a:pt x="196" y="57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62" name="Freeform 64"/>
            <p:cNvSpPr>
              <a:spLocks/>
            </p:cNvSpPr>
            <p:nvPr/>
          </p:nvSpPr>
          <p:spPr bwMode="auto">
            <a:xfrm>
              <a:off x="4575" y="1284"/>
              <a:ext cx="195" cy="82"/>
            </a:xfrm>
            <a:custGeom>
              <a:avLst/>
              <a:gdLst>
                <a:gd name="T0" fmla="*/ 194 w 195"/>
                <a:gd name="T1" fmla="*/ 57 h 82"/>
                <a:gd name="T2" fmla="*/ 191 w 195"/>
                <a:gd name="T3" fmla="*/ 61 h 82"/>
                <a:gd name="T4" fmla="*/ 186 w 195"/>
                <a:gd name="T5" fmla="*/ 67 h 82"/>
                <a:gd name="T6" fmla="*/ 178 w 195"/>
                <a:gd name="T7" fmla="*/ 73 h 82"/>
                <a:gd name="T8" fmla="*/ 165 w 195"/>
                <a:gd name="T9" fmla="*/ 77 h 82"/>
                <a:gd name="T10" fmla="*/ 156 w 195"/>
                <a:gd name="T11" fmla="*/ 80 h 82"/>
                <a:gd name="T12" fmla="*/ 147 w 195"/>
                <a:gd name="T13" fmla="*/ 81 h 82"/>
                <a:gd name="T14" fmla="*/ 140 w 195"/>
                <a:gd name="T15" fmla="*/ 79 h 82"/>
                <a:gd name="T16" fmla="*/ 132 w 195"/>
                <a:gd name="T17" fmla="*/ 76 h 82"/>
                <a:gd name="T18" fmla="*/ 122 w 195"/>
                <a:gd name="T19" fmla="*/ 70 h 82"/>
                <a:gd name="T20" fmla="*/ 66 w 195"/>
                <a:gd name="T21" fmla="*/ 32 h 82"/>
                <a:gd name="T22" fmla="*/ 55 w 195"/>
                <a:gd name="T23" fmla="*/ 26 h 82"/>
                <a:gd name="T24" fmla="*/ 46 w 195"/>
                <a:gd name="T25" fmla="*/ 22 h 82"/>
                <a:gd name="T26" fmla="*/ 36 w 195"/>
                <a:gd name="T27" fmla="*/ 19 h 82"/>
                <a:gd name="T28" fmla="*/ 29 w 195"/>
                <a:gd name="T29" fmla="*/ 19 h 82"/>
                <a:gd name="T30" fmla="*/ 20 w 195"/>
                <a:gd name="T31" fmla="*/ 19 h 82"/>
                <a:gd name="T32" fmla="*/ 11 w 195"/>
                <a:gd name="T33" fmla="*/ 22 h 82"/>
                <a:gd name="T34" fmla="*/ 5 w 195"/>
                <a:gd name="T35" fmla="*/ 24 h 82"/>
                <a:gd name="T36" fmla="*/ 0 w 195"/>
                <a:gd name="T37" fmla="*/ 28 h 82"/>
                <a:gd name="T38" fmla="*/ 2 w 195"/>
                <a:gd name="T39" fmla="*/ 23 h 82"/>
                <a:gd name="T40" fmla="*/ 4 w 195"/>
                <a:gd name="T41" fmla="*/ 20 h 82"/>
                <a:gd name="T42" fmla="*/ 9 w 195"/>
                <a:gd name="T43" fmla="*/ 17 h 82"/>
                <a:gd name="T44" fmla="*/ 19 w 195"/>
                <a:gd name="T45" fmla="*/ 11 h 82"/>
                <a:gd name="T46" fmla="*/ 34 w 195"/>
                <a:gd name="T47" fmla="*/ 5 h 82"/>
                <a:gd name="T48" fmla="*/ 46 w 195"/>
                <a:gd name="T49" fmla="*/ 1 h 82"/>
                <a:gd name="T50" fmla="*/ 55 w 195"/>
                <a:gd name="T51" fmla="*/ 0 h 82"/>
                <a:gd name="T52" fmla="*/ 63 w 195"/>
                <a:gd name="T53" fmla="*/ 0 h 82"/>
                <a:gd name="T54" fmla="*/ 72 w 195"/>
                <a:gd name="T55" fmla="*/ 3 h 82"/>
                <a:gd name="T56" fmla="*/ 81 w 195"/>
                <a:gd name="T57" fmla="*/ 8 h 82"/>
                <a:gd name="T58" fmla="*/ 115 w 195"/>
                <a:gd name="T59" fmla="*/ 31 h 82"/>
                <a:gd name="T60" fmla="*/ 145 w 195"/>
                <a:gd name="T61" fmla="*/ 51 h 82"/>
                <a:gd name="T62" fmla="*/ 155 w 195"/>
                <a:gd name="T63" fmla="*/ 56 h 82"/>
                <a:gd name="T64" fmla="*/ 164 w 195"/>
                <a:gd name="T65" fmla="*/ 59 h 82"/>
                <a:gd name="T66" fmla="*/ 173 w 195"/>
                <a:gd name="T67" fmla="*/ 60 h 82"/>
                <a:gd name="T68" fmla="*/ 181 w 195"/>
                <a:gd name="T69" fmla="*/ 60 h 82"/>
                <a:gd name="T70" fmla="*/ 188 w 195"/>
                <a:gd name="T71" fmla="*/ 57 h 82"/>
                <a:gd name="T72" fmla="*/ 192 w 195"/>
                <a:gd name="T73" fmla="*/ 52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5"/>
                <a:gd name="T112" fmla="*/ 0 h 82"/>
                <a:gd name="T113" fmla="*/ 195 w 195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5" h="82">
                  <a:moveTo>
                    <a:pt x="192" y="52"/>
                  </a:moveTo>
                  <a:lnTo>
                    <a:pt x="194" y="57"/>
                  </a:lnTo>
                  <a:lnTo>
                    <a:pt x="192" y="59"/>
                  </a:lnTo>
                  <a:lnTo>
                    <a:pt x="191" y="61"/>
                  </a:lnTo>
                  <a:lnTo>
                    <a:pt x="189" y="64"/>
                  </a:lnTo>
                  <a:lnTo>
                    <a:pt x="186" y="67"/>
                  </a:lnTo>
                  <a:lnTo>
                    <a:pt x="180" y="70"/>
                  </a:lnTo>
                  <a:lnTo>
                    <a:pt x="178" y="73"/>
                  </a:lnTo>
                  <a:lnTo>
                    <a:pt x="171" y="75"/>
                  </a:lnTo>
                  <a:lnTo>
                    <a:pt x="165" y="77"/>
                  </a:lnTo>
                  <a:lnTo>
                    <a:pt x="161" y="78"/>
                  </a:lnTo>
                  <a:lnTo>
                    <a:pt x="156" y="80"/>
                  </a:lnTo>
                  <a:lnTo>
                    <a:pt x="152" y="80"/>
                  </a:lnTo>
                  <a:lnTo>
                    <a:pt x="147" y="81"/>
                  </a:lnTo>
                  <a:lnTo>
                    <a:pt x="144" y="79"/>
                  </a:lnTo>
                  <a:lnTo>
                    <a:pt x="140" y="79"/>
                  </a:lnTo>
                  <a:lnTo>
                    <a:pt x="135" y="78"/>
                  </a:lnTo>
                  <a:lnTo>
                    <a:pt x="132" y="76"/>
                  </a:lnTo>
                  <a:lnTo>
                    <a:pt x="127" y="73"/>
                  </a:lnTo>
                  <a:lnTo>
                    <a:pt x="122" y="70"/>
                  </a:lnTo>
                  <a:lnTo>
                    <a:pt x="93" y="51"/>
                  </a:lnTo>
                  <a:lnTo>
                    <a:pt x="66" y="32"/>
                  </a:lnTo>
                  <a:lnTo>
                    <a:pt x="60" y="28"/>
                  </a:lnTo>
                  <a:lnTo>
                    <a:pt x="55" y="26"/>
                  </a:lnTo>
                  <a:lnTo>
                    <a:pt x="51" y="24"/>
                  </a:lnTo>
                  <a:lnTo>
                    <a:pt x="46" y="22"/>
                  </a:lnTo>
                  <a:lnTo>
                    <a:pt x="41" y="20"/>
                  </a:lnTo>
                  <a:lnTo>
                    <a:pt x="36" y="19"/>
                  </a:lnTo>
                  <a:lnTo>
                    <a:pt x="32" y="19"/>
                  </a:lnTo>
                  <a:lnTo>
                    <a:pt x="29" y="19"/>
                  </a:lnTo>
                  <a:lnTo>
                    <a:pt x="25" y="19"/>
                  </a:lnTo>
                  <a:lnTo>
                    <a:pt x="20" y="19"/>
                  </a:lnTo>
                  <a:lnTo>
                    <a:pt x="16" y="21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3" y="14"/>
                  </a:lnTo>
                  <a:lnTo>
                    <a:pt x="19" y="11"/>
                  </a:lnTo>
                  <a:lnTo>
                    <a:pt x="28" y="8"/>
                  </a:lnTo>
                  <a:lnTo>
                    <a:pt x="34" y="5"/>
                  </a:lnTo>
                  <a:lnTo>
                    <a:pt x="41" y="3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7" y="1"/>
                  </a:lnTo>
                  <a:lnTo>
                    <a:pt x="72" y="3"/>
                  </a:lnTo>
                  <a:lnTo>
                    <a:pt x="76" y="5"/>
                  </a:lnTo>
                  <a:lnTo>
                    <a:pt x="81" y="8"/>
                  </a:lnTo>
                  <a:lnTo>
                    <a:pt x="86" y="12"/>
                  </a:lnTo>
                  <a:lnTo>
                    <a:pt x="115" y="31"/>
                  </a:lnTo>
                  <a:lnTo>
                    <a:pt x="138" y="47"/>
                  </a:lnTo>
                  <a:lnTo>
                    <a:pt x="145" y="51"/>
                  </a:lnTo>
                  <a:lnTo>
                    <a:pt x="150" y="54"/>
                  </a:lnTo>
                  <a:lnTo>
                    <a:pt x="155" y="56"/>
                  </a:lnTo>
                  <a:lnTo>
                    <a:pt x="159" y="57"/>
                  </a:lnTo>
                  <a:lnTo>
                    <a:pt x="164" y="59"/>
                  </a:lnTo>
                  <a:lnTo>
                    <a:pt x="168" y="60"/>
                  </a:lnTo>
                  <a:lnTo>
                    <a:pt x="173" y="60"/>
                  </a:lnTo>
                  <a:lnTo>
                    <a:pt x="177" y="60"/>
                  </a:lnTo>
                  <a:lnTo>
                    <a:pt x="181" y="60"/>
                  </a:lnTo>
                  <a:lnTo>
                    <a:pt x="185" y="58"/>
                  </a:lnTo>
                  <a:lnTo>
                    <a:pt x="188" y="57"/>
                  </a:lnTo>
                  <a:lnTo>
                    <a:pt x="191" y="56"/>
                  </a:lnTo>
                  <a:lnTo>
                    <a:pt x="192" y="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63" name="Freeform 65"/>
            <p:cNvSpPr>
              <a:spLocks/>
            </p:cNvSpPr>
            <p:nvPr/>
          </p:nvSpPr>
          <p:spPr bwMode="auto">
            <a:xfrm>
              <a:off x="4423" y="1358"/>
              <a:ext cx="195" cy="83"/>
            </a:xfrm>
            <a:custGeom>
              <a:avLst/>
              <a:gdLst>
                <a:gd name="T0" fmla="*/ 192 w 195"/>
                <a:gd name="T1" fmla="*/ 57 h 83"/>
                <a:gd name="T2" fmla="*/ 188 w 195"/>
                <a:gd name="T3" fmla="*/ 63 h 83"/>
                <a:gd name="T4" fmla="*/ 182 w 195"/>
                <a:gd name="T5" fmla="*/ 69 h 83"/>
                <a:gd name="T6" fmla="*/ 175 w 195"/>
                <a:gd name="T7" fmla="*/ 74 h 83"/>
                <a:gd name="T8" fmla="*/ 164 w 195"/>
                <a:gd name="T9" fmla="*/ 79 h 83"/>
                <a:gd name="T10" fmla="*/ 155 w 195"/>
                <a:gd name="T11" fmla="*/ 81 h 83"/>
                <a:gd name="T12" fmla="*/ 147 w 195"/>
                <a:gd name="T13" fmla="*/ 82 h 83"/>
                <a:gd name="T14" fmla="*/ 139 w 195"/>
                <a:gd name="T15" fmla="*/ 80 h 83"/>
                <a:gd name="T16" fmla="*/ 131 w 195"/>
                <a:gd name="T17" fmla="*/ 77 h 83"/>
                <a:gd name="T18" fmla="*/ 120 w 195"/>
                <a:gd name="T19" fmla="*/ 71 h 83"/>
                <a:gd name="T20" fmla="*/ 66 w 195"/>
                <a:gd name="T21" fmla="*/ 33 h 83"/>
                <a:gd name="T22" fmla="*/ 55 w 195"/>
                <a:gd name="T23" fmla="*/ 27 h 83"/>
                <a:gd name="T24" fmla="*/ 46 w 195"/>
                <a:gd name="T25" fmla="*/ 23 h 83"/>
                <a:gd name="T26" fmla="*/ 37 w 195"/>
                <a:gd name="T27" fmla="*/ 20 h 83"/>
                <a:gd name="T28" fmla="*/ 29 w 195"/>
                <a:gd name="T29" fmla="*/ 20 h 83"/>
                <a:gd name="T30" fmla="*/ 21 w 195"/>
                <a:gd name="T31" fmla="*/ 20 h 83"/>
                <a:gd name="T32" fmla="*/ 12 w 195"/>
                <a:gd name="T33" fmla="*/ 23 h 83"/>
                <a:gd name="T34" fmla="*/ 5 w 195"/>
                <a:gd name="T35" fmla="*/ 26 h 83"/>
                <a:gd name="T36" fmla="*/ 0 w 195"/>
                <a:gd name="T37" fmla="*/ 28 h 83"/>
                <a:gd name="T38" fmla="*/ 1 w 195"/>
                <a:gd name="T39" fmla="*/ 25 h 83"/>
                <a:gd name="T40" fmla="*/ 5 w 195"/>
                <a:gd name="T41" fmla="*/ 21 h 83"/>
                <a:gd name="T42" fmla="*/ 9 w 195"/>
                <a:gd name="T43" fmla="*/ 17 h 83"/>
                <a:gd name="T44" fmla="*/ 21 w 195"/>
                <a:gd name="T45" fmla="*/ 12 h 83"/>
                <a:gd name="T46" fmla="*/ 35 w 195"/>
                <a:gd name="T47" fmla="*/ 5 h 83"/>
                <a:gd name="T48" fmla="*/ 47 w 195"/>
                <a:gd name="T49" fmla="*/ 1 h 83"/>
                <a:gd name="T50" fmla="*/ 55 w 195"/>
                <a:gd name="T51" fmla="*/ 0 h 83"/>
                <a:gd name="T52" fmla="*/ 63 w 195"/>
                <a:gd name="T53" fmla="*/ 1 h 83"/>
                <a:gd name="T54" fmla="*/ 71 w 195"/>
                <a:gd name="T55" fmla="*/ 3 h 83"/>
                <a:gd name="T56" fmla="*/ 80 w 195"/>
                <a:gd name="T57" fmla="*/ 9 h 83"/>
                <a:gd name="T58" fmla="*/ 114 w 195"/>
                <a:gd name="T59" fmla="*/ 31 h 83"/>
                <a:gd name="T60" fmla="*/ 144 w 195"/>
                <a:gd name="T61" fmla="*/ 52 h 83"/>
                <a:gd name="T62" fmla="*/ 154 w 195"/>
                <a:gd name="T63" fmla="*/ 57 h 83"/>
                <a:gd name="T64" fmla="*/ 162 w 195"/>
                <a:gd name="T65" fmla="*/ 60 h 83"/>
                <a:gd name="T66" fmla="*/ 171 w 195"/>
                <a:gd name="T67" fmla="*/ 61 h 83"/>
                <a:gd name="T68" fmla="*/ 179 w 195"/>
                <a:gd name="T69" fmla="*/ 61 h 83"/>
                <a:gd name="T70" fmla="*/ 187 w 195"/>
                <a:gd name="T71" fmla="*/ 58 h 83"/>
                <a:gd name="T72" fmla="*/ 194 w 195"/>
                <a:gd name="T73" fmla="*/ 54 h 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5"/>
                <a:gd name="T112" fmla="*/ 0 h 83"/>
                <a:gd name="T113" fmla="*/ 195 w 195"/>
                <a:gd name="T114" fmla="*/ 83 h 8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5" h="83">
                  <a:moveTo>
                    <a:pt x="194" y="54"/>
                  </a:moveTo>
                  <a:lnTo>
                    <a:pt x="192" y="57"/>
                  </a:lnTo>
                  <a:lnTo>
                    <a:pt x="190" y="60"/>
                  </a:lnTo>
                  <a:lnTo>
                    <a:pt x="188" y="63"/>
                  </a:lnTo>
                  <a:lnTo>
                    <a:pt x="185" y="65"/>
                  </a:lnTo>
                  <a:lnTo>
                    <a:pt x="182" y="69"/>
                  </a:lnTo>
                  <a:lnTo>
                    <a:pt x="179" y="71"/>
                  </a:lnTo>
                  <a:lnTo>
                    <a:pt x="175" y="74"/>
                  </a:lnTo>
                  <a:lnTo>
                    <a:pt x="169" y="76"/>
                  </a:lnTo>
                  <a:lnTo>
                    <a:pt x="164" y="79"/>
                  </a:lnTo>
                  <a:lnTo>
                    <a:pt x="159" y="80"/>
                  </a:lnTo>
                  <a:lnTo>
                    <a:pt x="155" y="81"/>
                  </a:lnTo>
                  <a:lnTo>
                    <a:pt x="151" y="81"/>
                  </a:lnTo>
                  <a:lnTo>
                    <a:pt x="147" y="82"/>
                  </a:lnTo>
                  <a:lnTo>
                    <a:pt x="143" y="81"/>
                  </a:lnTo>
                  <a:lnTo>
                    <a:pt x="139" y="80"/>
                  </a:lnTo>
                  <a:lnTo>
                    <a:pt x="135" y="79"/>
                  </a:lnTo>
                  <a:lnTo>
                    <a:pt x="131" y="77"/>
                  </a:lnTo>
                  <a:lnTo>
                    <a:pt x="125" y="75"/>
                  </a:lnTo>
                  <a:lnTo>
                    <a:pt x="120" y="71"/>
                  </a:lnTo>
                  <a:lnTo>
                    <a:pt x="93" y="52"/>
                  </a:lnTo>
                  <a:lnTo>
                    <a:pt x="66" y="33"/>
                  </a:lnTo>
                  <a:lnTo>
                    <a:pt x="60" y="30"/>
                  </a:lnTo>
                  <a:lnTo>
                    <a:pt x="55" y="27"/>
                  </a:lnTo>
                  <a:lnTo>
                    <a:pt x="51" y="25"/>
                  </a:lnTo>
                  <a:lnTo>
                    <a:pt x="46" y="23"/>
                  </a:lnTo>
                  <a:lnTo>
                    <a:pt x="41" y="21"/>
                  </a:lnTo>
                  <a:lnTo>
                    <a:pt x="37" y="20"/>
                  </a:lnTo>
                  <a:lnTo>
                    <a:pt x="33" y="19"/>
                  </a:lnTo>
                  <a:lnTo>
                    <a:pt x="29" y="20"/>
                  </a:lnTo>
                  <a:lnTo>
                    <a:pt x="24" y="20"/>
                  </a:lnTo>
                  <a:lnTo>
                    <a:pt x="21" y="20"/>
                  </a:lnTo>
                  <a:lnTo>
                    <a:pt x="17" y="21"/>
                  </a:lnTo>
                  <a:lnTo>
                    <a:pt x="12" y="23"/>
                  </a:lnTo>
                  <a:lnTo>
                    <a:pt x="9" y="24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5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28" y="9"/>
                  </a:lnTo>
                  <a:lnTo>
                    <a:pt x="35" y="5"/>
                  </a:lnTo>
                  <a:lnTo>
                    <a:pt x="42" y="3"/>
                  </a:lnTo>
                  <a:lnTo>
                    <a:pt x="47" y="1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0" y="9"/>
                  </a:lnTo>
                  <a:lnTo>
                    <a:pt x="86" y="12"/>
                  </a:lnTo>
                  <a:lnTo>
                    <a:pt x="114" y="31"/>
                  </a:lnTo>
                  <a:lnTo>
                    <a:pt x="138" y="48"/>
                  </a:lnTo>
                  <a:lnTo>
                    <a:pt x="144" y="52"/>
                  </a:lnTo>
                  <a:lnTo>
                    <a:pt x="149" y="55"/>
                  </a:lnTo>
                  <a:lnTo>
                    <a:pt x="154" y="57"/>
                  </a:lnTo>
                  <a:lnTo>
                    <a:pt x="158" y="59"/>
                  </a:lnTo>
                  <a:lnTo>
                    <a:pt x="162" y="60"/>
                  </a:lnTo>
                  <a:lnTo>
                    <a:pt x="167" y="61"/>
                  </a:lnTo>
                  <a:lnTo>
                    <a:pt x="171" y="61"/>
                  </a:lnTo>
                  <a:lnTo>
                    <a:pt x="176" y="61"/>
                  </a:lnTo>
                  <a:lnTo>
                    <a:pt x="179" y="61"/>
                  </a:lnTo>
                  <a:lnTo>
                    <a:pt x="183" y="59"/>
                  </a:lnTo>
                  <a:lnTo>
                    <a:pt x="187" y="58"/>
                  </a:lnTo>
                  <a:lnTo>
                    <a:pt x="189" y="56"/>
                  </a:lnTo>
                  <a:lnTo>
                    <a:pt x="194" y="5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64" name="Freeform 66"/>
            <p:cNvSpPr>
              <a:spLocks/>
            </p:cNvSpPr>
            <p:nvPr/>
          </p:nvSpPr>
          <p:spPr bwMode="auto">
            <a:xfrm>
              <a:off x="5021" y="1060"/>
              <a:ext cx="196" cy="87"/>
            </a:xfrm>
            <a:custGeom>
              <a:avLst/>
              <a:gdLst>
                <a:gd name="T0" fmla="*/ 192 w 196"/>
                <a:gd name="T1" fmla="*/ 60 h 87"/>
                <a:gd name="T2" fmla="*/ 189 w 196"/>
                <a:gd name="T3" fmla="*/ 65 h 87"/>
                <a:gd name="T4" fmla="*/ 183 w 196"/>
                <a:gd name="T5" fmla="*/ 72 h 87"/>
                <a:gd name="T6" fmla="*/ 177 w 196"/>
                <a:gd name="T7" fmla="*/ 77 h 87"/>
                <a:gd name="T8" fmla="*/ 165 w 196"/>
                <a:gd name="T9" fmla="*/ 82 h 87"/>
                <a:gd name="T10" fmla="*/ 156 w 196"/>
                <a:gd name="T11" fmla="*/ 85 h 87"/>
                <a:gd name="T12" fmla="*/ 147 w 196"/>
                <a:gd name="T13" fmla="*/ 86 h 87"/>
                <a:gd name="T14" fmla="*/ 140 w 196"/>
                <a:gd name="T15" fmla="*/ 84 h 87"/>
                <a:gd name="T16" fmla="*/ 132 w 196"/>
                <a:gd name="T17" fmla="*/ 81 h 87"/>
                <a:gd name="T18" fmla="*/ 121 w 196"/>
                <a:gd name="T19" fmla="*/ 74 h 87"/>
                <a:gd name="T20" fmla="*/ 65 w 196"/>
                <a:gd name="T21" fmla="*/ 34 h 87"/>
                <a:gd name="T22" fmla="*/ 56 w 196"/>
                <a:gd name="T23" fmla="*/ 28 h 87"/>
                <a:gd name="T24" fmla="*/ 47 w 196"/>
                <a:gd name="T25" fmla="*/ 24 h 87"/>
                <a:gd name="T26" fmla="*/ 37 w 196"/>
                <a:gd name="T27" fmla="*/ 21 h 87"/>
                <a:gd name="T28" fmla="*/ 29 w 196"/>
                <a:gd name="T29" fmla="*/ 20 h 87"/>
                <a:gd name="T30" fmla="*/ 21 w 196"/>
                <a:gd name="T31" fmla="*/ 21 h 87"/>
                <a:gd name="T32" fmla="*/ 12 w 196"/>
                <a:gd name="T33" fmla="*/ 24 h 87"/>
                <a:gd name="T34" fmla="*/ 5 w 196"/>
                <a:gd name="T35" fmla="*/ 26 h 87"/>
                <a:gd name="T36" fmla="*/ 0 w 196"/>
                <a:gd name="T37" fmla="*/ 29 h 87"/>
                <a:gd name="T38" fmla="*/ 1 w 196"/>
                <a:gd name="T39" fmla="*/ 25 h 87"/>
                <a:gd name="T40" fmla="*/ 5 w 196"/>
                <a:gd name="T41" fmla="*/ 21 h 87"/>
                <a:gd name="T42" fmla="*/ 9 w 196"/>
                <a:gd name="T43" fmla="*/ 18 h 87"/>
                <a:gd name="T44" fmla="*/ 20 w 196"/>
                <a:gd name="T45" fmla="*/ 13 h 87"/>
                <a:gd name="T46" fmla="*/ 35 w 196"/>
                <a:gd name="T47" fmla="*/ 6 h 87"/>
                <a:gd name="T48" fmla="*/ 47 w 196"/>
                <a:gd name="T49" fmla="*/ 1 h 87"/>
                <a:gd name="T50" fmla="*/ 55 w 196"/>
                <a:gd name="T51" fmla="*/ 0 h 87"/>
                <a:gd name="T52" fmla="*/ 63 w 196"/>
                <a:gd name="T53" fmla="*/ 0 h 87"/>
                <a:gd name="T54" fmla="*/ 71 w 196"/>
                <a:gd name="T55" fmla="*/ 3 h 87"/>
                <a:gd name="T56" fmla="*/ 81 w 196"/>
                <a:gd name="T57" fmla="*/ 9 h 87"/>
                <a:gd name="T58" fmla="*/ 114 w 196"/>
                <a:gd name="T59" fmla="*/ 32 h 87"/>
                <a:gd name="T60" fmla="*/ 145 w 196"/>
                <a:gd name="T61" fmla="*/ 55 h 87"/>
                <a:gd name="T62" fmla="*/ 154 w 196"/>
                <a:gd name="T63" fmla="*/ 60 h 87"/>
                <a:gd name="T64" fmla="*/ 163 w 196"/>
                <a:gd name="T65" fmla="*/ 63 h 87"/>
                <a:gd name="T66" fmla="*/ 172 w 196"/>
                <a:gd name="T67" fmla="*/ 65 h 87"/>
                <a:gd name="T68" fmla="*/ 180 w 196"/>
                <a:gd name="T69" fmla="*/ 63 h 87"/>
                <a:gd name="T70" fmla="*/ 187 w 196"/>
                <a:gd name="T71" fmla="*/ 61 h 87"/>
                <a:gd name="T72" fmla="*/ 195 w 196"/>
                <a:gd name="T73" fmla="*/ 5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6"/>
                <a:gd name="T112" fmla="*/ 0 h 87"/>
                <a:gd name="T113" fmla="*/ 196 w 196"/>
                <a:gd name="T114" fmla="*/ 87 h 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6" h="87">
                  <a:moveTo>
                    <a:pt x="195" y="57"/>
                  </a:moveTo>
                  <a:lnTo>
                    <a:pt x="192" y="60"/>
                  </a:lnTo>
                  <a:lnTo>
                    <a:pt x="191" y="63"/>
                  </a:lnTo>
                  <a:lnTo>
                    <a:pt x="189" y="65"/>
                  </a:lnTo>
                  <a:lnTo>
                    <a:pt x="186" y="68"/>
                  </a:lnTo>
                  <a:lnTo>
                    <a:pt x="183" y="72"/>
                  </a:lnTo>
                  <a:lnTo>
                    <a:pt x="180" y="74"/>
                  </a:lnTo>
                  <a:lnTo>
                    <a:pt x="177" y="77"/>
                  </a:lnTo>
                  <a:lnTo>
                    <a:pt x="171" y="80"/>
                  </a:lnTo>
                  <a:lnTo>
                    <a:pt x="165" y="82"/>
                  </a:lnTo>
                  <a:lnTo>
                    <a:pt x="161" y="85"/>
                  </a:lnTo>
                  <a:lnTo>
                    <a:pt x="156" y="85"/>
                  </a:lnTo>
                  <a:lnTo>
                    <a:pt x="152" y="85"/>
                  </a:lnTo>
                  <a:lnTo>
                    <a:pt x="147" y="86"/>
                  </a:lnTo>
                  <a:lnTo>
                    <a:pt x="143" y="85"/>
                  </a:lnTo>
                  <a:lnTo>
                    <a:pt x="140" y="84"/>
                  </a:lnTo>
                  <a:lnTo>
                    <a:pt x="136" y="83"/>
                  </a:lnTo>
                  <a:lnTo>
                    <a:pt x="132" y="81"/>
                  </a:lnTo>
                  <a:lnTo>
                    <a:pt x="126" y="78"/>
                  </a:lnTo>
                  <a:lnTo>
                    <a:pt x="121" y="74"/>
                  </a:lnTo>
                  <a:lnTo>
                    <a:pt x="94" y="54"/>
                  </a:lnTo>
                  <a:lnTo>
                    <a:pt x="65" y="34"/>
                  </a:lnTo>
                  <a:lnTo>
                    <a:pt x="60" y="31"/>
                  </a:lnTo>
                  <a:lnTo>
                    <a:pt x="56" y="28"/>
                  </a:lnTo>
                  <a:lnTo>
                    <a:pt x="52" y="25"/>
                  </a:lnTo>
                  <a:lnTo>
                    <a:pt x="47" y="24"/>
                  </a:lnTo>
                  <a:lnTo>
                    <a:pt x="42" y="21"/>
                  </a:lnTo>
                  <a:lnTo>
                    <a:pt x="37" y="21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4" y="20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9" y="24"/>
                  </a:lnTo>
                  <a:lnTo>
                    <a:pt x="5" y="26"/>
                  </a:lnTo>
                  <a:lnTo>
                    <a:pt x="3" y="28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1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7" y="20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0" y="13"/>
                  </a:lnTo>
                  <a:lnTo>
                    <a:pt x="29" y="9"/>
                  </a:lnTo>
                  <a:lnTo>
                    <a:pt x="35" y="6"/>
                  </a:lnTo>
                  <a:lnTo>
                    <a:pt x="43" y="3"/>
                  </a:lnTo>
                  <a:lnTo>
                    <a:pt x="47" y="1"/>
                  </a:lnTo>
                  <a:lnTo>
                    <a:pt x="51" y="1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7" y="2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1" y="9"/>
                  </a:lnTo>
                  <a:lnTo>
                    <a:pt x="87" y="12"/>
                  </a:lnTo>
                  <a:lnTo>
                    <a:pt x="114" y="32"/>
                  </a:lnTo>
                  <a:lnTo>
                    <a:pt x="139" y="50"/>
                  </a:lnTo>
                  <a:lnTo>
                    <a:pt x="145" y="55"/>
                  </a:lnTo>
                  <a:lnTo>
                    <a:pt x="150" y="57"/>
                  </a:lnTo>
                  <a:lnTo>
                    <a:pt x="154" y="60"/>
                  </a:lnTo>
                  <a:lnTo>
                    <a:pt x="159" y="61"/>
                  </a:lnTo>
                  <a:lnTo>
                    <a:pt x="163" y="63"/>
                  </a:lnTo>
                  <a:lnTo>
                    <a:pt x="168" y="64"/>
                  </a:lnTo>
                  <a:lnTo>
                    <a:pt x="172" y="65"/>
                  </a:lnTo>
                  <a:lnTo>
                    <a:pt x="176" y="64"/>
                  </a:lnTo>
                  <a:lnTo>
                    <a:pt x="180" y="63"/>
                  </a:lnTo>
                  <a:lnTo>
                    <a:pt x="185" y="62"/>
                  </a:lnTo>
                  <a:lnTo>
                    <a:pt x="187" y="61"/>
                  </a:lnTo>
                  <a:lnTo>
                    <a:pt x="191" y="59"/>
                  </a:lnTo>
                  <a:lnTo>
                    <a:pt x="195" y="57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65" name="Freeform 67"/>
            <p:cNvSpPr>
              <a:spLocks/>
            </p:cNvSpPr>
            <p:nvPr/>
          </p:nvSpPr>
          <p:spPr bwMode="auto">
            <a:xfrm>
              <a:off x="4874" y="1136"/>
              <a:ext cx="192" cy="82"/>
            </a:xfrm>
            <a:custGeom>
              <a:avLst/>
              <a:gdLst>
                <a:gd name="T0" fmla="*/ 191 w 192"/>
                <a:gd name="T1" fmla="*/ 57 h 82"/>
                <a:gd name="T2" fmla="*/ 188 w 192"/>
                <a:gd name="T3" fmla="*/ 61 h 82"/>
                <a:gd name="T4" fmla="*/ 183 w 192"/>
                <a:gd name="T5" fmla="*/ 67 h 82"/>
                <a:gd name="T6" fmla="*/ 175 w 192"/>
                <a:gd name="T7" fmla="*/ 73 h 82"/>
                <a:gd name="T8" fmla="*/ 163 w 192"/>
                <a:gd name="T9" fmla="*/ 77 h 82"/>
                <a:gd name="T10" fmla="*/ 153 w 192"/>
                <a:gd name="T11" fmla="*/ 80 h 82"/>
                <a:gd name="T12" fmla="*/ 145 w 192"/>
                <a:gd name="T13" fmla="*/ 81 h 82"/>
                <a:gd name="T14" fmla="*/ 138 w 192"/>
                <a:gd name="T15" fmla="*/ 79 h 82"/>
                <a:gd name="T16" fmla="*/ 130 w 192"/>
                <a:gd name="T17" fmla="*/ 76 h 82"/>
                <a:gd name="T18" fmla="*/ 120 w 192"/>
                <a:gd name="T19" fmla="*/ 70 h 82"/>
                <a:gd name="T20" fmla="*/ 65 w 192"/>
                <a:gd name="T21" fmla="*/ 32 h 82"/>
                <a:gd name="T22" fmla="*/ 54 w 192"/>
                <a:gd name="T23" fmla="*/ 26 h 82"/>
                <a:gd name="T24" fmla="*/ 45 w 192"/>
                <a:gd name="T25" fmla="*/ 22 h 82"/>
                <a:gd name="T26" fmla="*/ 36 w 192"/>
                <a:gd name="T27" fmla="*/ 19 h 82"/>
                <a:gd name="T28" fmla="*/ 28 w 192"/>
                <a:gd name="T29" fmla="*/ 19 h 82"/>
                <a:gd name="T30" fmla="*/ 20 w 192"/>
                <a:gd name="T31" fmla="*/ 19 h 82"/>
                <a:gd name="T32" fmla="*/ 11 w 192"/>
                <a:gd name="T33" fmla="*/ 22 h 82"/>
                <a:gd name="T34" fmla="*/ 5 w 192"/>
                <a:gd name="T35" fmla="*/ 24 h 82"/>
                <a:gd name="T36" fmla="*/ 0 w 192"/>
                <a:gd name="T37" fmla="*/ 28 h 82"/>
                <a:gd name="T38" fmla="*/ 2 w 192"/>
                <a:gd name="T39" fmla="*/ 23 h 82"/>
                <a:gd name="T40" fmla="*/ 4 w 192"/>
                <a:gd name="T41" fmla="*/ 20 h 82"/>
                <a:gd name="T42" fmla="*/ 9 w 192"/>
                <a:gd name="T43" fmla="*/ 17 h 82"/>
                <a:gd name="T44" fmla="*/ 19 w 192"/>
                <a:gd name="T45" fmla="*/ 11 h 82"/>
                <a:gd name="T46" fmla="*/ 34 w 192"/>
                <a:gd name="T47" fmla="*/ 5 h 82"/>
                <a:gd name="T48" fmla="*/ 45 w 192"/>
                <a:gd name="T49" fmla="*/ 1 h 82"/>
                <a:gd name="T50" fmla="*/ 54 w 192"/>
                <a:gd name="T51" fmla="*/ 0 h 82"/>
                <a:gd name="T52" fmla="*/ 62 w 192"/>
                <a:gd name="T53" fmla="*/ 0 h 82"/>
                <a:gd name="T54" fmla="*/ 71 w 192"/>
                <a:gd name="T55" fmla="*/ 3 h 82"/>
                <a:gd name="T56" fmla="*/ 80 w 192"/>
                <a:gd name="T57" fmla="*/ 8 h 82"/>
                <a:gd name="T58" fmla="*/ 113 w 192"/>
                <a:gd name="T59" fmla="*/ 31 h 82"/>
                <a:gd name="T60" fmla="*/ 143 w 192"/>
                <a:gd name="T61" fmla="*/ 51 h 82"/>
                <a:gd name="T62" fmla="*/ 152 w 192"/>
                <a:gd name="T63" fmla="*/ 56 h 82"/>
                <a:gd name="T64" fmla="*/ 161 w 192"/>
                <a:gd name="T65" fmla="*/ 59 h 82"/>
                <a:gd name="T66" fmla="*/ 170 w 192"/>
                <a:gd name="T67" fmla="*/ 60 h 82"/>
                <a:gd name="T68" fmla="*/ 178 w 192"/>
                <a:gd name="T69" fmla="*/ 60 h 82"/>
                <a:gd name="T70" fmla="*/ 185 w 192"/>
                <a:gd name="T71" fmla="*/ 57 h 82"/>
                <a:gd name="T72" fmla="*/ 189 w 192"/>
                <a:gd name="T73" fmla="*/ 52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2"/>
                <a:gd name="T112" fmla="*/ 0 h 82"/>
                <a:gd name="T113" fmla="*/ 192 w 192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2" h="82">
                  <a:moveTo>
                    <a:pt x="189" y="52"/>
                  </a:moveTo>
                  <a:lnTo>
                    <a:pt x="191" y="57"/>
                  </a:lnTo>
                  <a:lnTo>
                    <a:pt x="189" y="59"/>
                  </a:lnTo>
                  <a:lnTo>
                    <a:pt x="188" y="61"/>
                  </a:lnTo>
                  <a:lnTo>
                    <a:pt x="186" y="64"/>
                  </a:lnTo>
                  <a:lnTo>
                    <a:pt x="183" y="67"/>
                  </a:lnTo>
                  <a:lnTo>
                    <a:pt x="177" y="70"/>
                  </a:lnTo>
                  <a:lnTo>
                    <a:pt x="175" y="73"/>
                  </a:lnTo>
                  <a:lnTo>
                    <a:pt x="169" y="75"/>
                  </a:lnTo>
                  <a:lnTo>
                    <a:pt x="163" y="77"/>
                  </a:lnTo>
                  <a:lnTo>
                    <a:pt x="158" y="78"/>
                  </a:lnTo>
                  <a:lnTo>
                    <a:pt x="153" y="80"/>
                  </a:lnTo>
                  <a:lnTo>
                    <a:pt x="150" y="80"/>
                  </a:lnTo>
                  <a:lnTo>
                    <a:pt x="145" y="81"/>
                  </a:lnTo>
                  <a:lnTo>
                    <a:pt x="142" y="79"/>
                  </a:lnTo>
                  <a:lnTo>
                    <a:pt x="138" y="79"/>
                  </a:lnTo>
                  <a:lnTo>
                    <a:pt x="133" y="78"/>
                  </a:lnTo>
                  <a:lnTo>
                    <a:pt x="130" y="76"/>
                  </a:lnTo>
                  <a:lnTo>
                    <a:pt x="125" y="73"/>
                  </a:lnTo>
                  <a:lnTo>
                    <a:pt x="120" y="70"/>
                  </a:lnTo>
                  <a:lnTo>
                    <a:pt x="92" y="51"/>
                  </a:lnTo>
                  <a:lnTo>
                    <a:pt x="65" y="32"/>
                  </a:lnTo>
                  <a:lnTo>
                    <a:pt x="59" y="28"/>
                  </a:lnTo>
                  <a:lnTo>
                    <a:pt x="54" y="26"/>
                  </a:lnTo>
                  <a:lnTo>
                    <a:pt x="50" y="24"/>
                  </a:lnTo>
                  <a:lnTo>
                    <a:pt x="45" y="22"/>
                  </a:lnTo>
                  <a:lnTo>
                    <a:pt x="41" y="20"/>
                  </a:lnTo>
                  <a:lnTo>
                    <a:pt x="36" y="19"/>
                  </a:lnTo>
                  <a:lnTo>
                    <a:pt x="31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0" y="19"/>
                  </a:lnTo>
                  <a:lnTo>
                    <a:pt x="16" y="21"/>
                  </a:lnTo>
                  <a:lnTo>
                    <a:pt x="11" y="22"/>
                  </a:lnTo>
                  <a:lnTo>
                    <a:pt x="8" y="23"/>
                  </a:lnTo>
                  <a:lnTo>
                    <a:pt x="5" y="24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3" y="14"/>
                  </a:lnTo>
                  <a:lnTo>
                    <a:pt x="19" y="11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1" y="3"/>
                  </a:lnTo>
                  <a:lnTo>
                    <a:pt x="45" y="1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6" y="1"/>
                  </a:lnTo>
                  <a:lnTo>
                    <a:pt x="71" y="3"/>
                  </a:lnTo>
                  <a:lnTo>
                    <a:pt x="75" y="5"/>
                  </a:lnTo>
                  <a:lnTo>
                    <a:pt x="80" y="8"/>
                  </a:lnTo>
                  <a:lnTo>
                    <a:pt x="85" y="12"/>
                  </a:lnTo>
                  <a:lnTo>
                    <a:pt x="113" y="31"/>
                  </a:lnTo>
                  <a:lnTo>
                    <a:pt x="136" y="47"/>
                  </a:lnTo>
                  <a:lnTo>
                    <a:pt x="143" y="51"/>
                  </a:lnTo>
                  <a:lnTo>
                    <a:pt x="148" y="54"/>
                  </a:lnTo>
                  <a:lnTo>
                    <a:pt x="152" y="56"/>
                  </a:lnTo>
                  <a:lnTo>
                    <a:pt x="156" y="57"/>
                  </a:lnTo>
                  <a:lnTo>
                    <a:pt x="161" y="59"/>
                  </a:lnTo>
                  <a:lnTo>
                    <a:pt x="165" y="60"/>
                  </a:lnTo>
                  <a:lnTo>
                    <a:pt x="170" y="60"/>
                  </a:lnTo>
                  <a:lnTo>
                    <a:pt x="174" y="60"/>
                  </a:lnTo>
                  <a:lnTo>
                    <a:pt x="178" y="60"/>
                  </a:lnTo>
                  <a:lnTo>
                    <a:pt x="182" y="58"/>
                  </a:lnTo>
                  <a:lnTo>
                    <a:pt x="185" y="57"/>
                  </a:lnTo>
                  <a:lnTo>
                    <a:pt x="188" y="56"/>
                  </a:lnTo>
                  <a:lnTo>
                    <a:pt x="189" y="52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66" name="Freeform 68"/>
            <p:cNvSpPr>
              <a:spLocks/>
            </p:cNvSpPr>
            <p:nvPr/>
          </p:nvSpPr>
          <p:spPr bwMode="auto">
            <a:xfrm>
              <a:off x="4724" y="1210"/>
              <a:ext cx="193" cy="84"/>
            </a:xfrm>
            <a:custGeom>
              <a:avLst/>
              <a:gdLst>
                <a:gd name="T0" fmla="*/ 190 w 193"/>
                <a:gd name="T1" fmla="*/ 58 h 84"/>
                <a:gd name="T2" fmla="*/ 187 w 193"/>
                <a:gd name="T3" fmla="*/ 63 h 84"/>
                <a:gd name="T4" fmla="*/ 181 w 193"/>
                <a:gd name="T5" fmla="*/ 70 h 84"/>
                <a:gd name="T6" fmla="*/ 174 w 193"/>
                <a:gd name="T7" fmla="*/ 75 h 84"/>
                <a:gd name="T8" fmla="*/ 162 w 193"/>
                <a:gd name="T9" fmla="*/ 80 h 84"/>
                <a:gd name="T10" fmla="*/ 154 w 193"/>
                <a:gd name="T11" fmla="*/ 82 h 84"/>
                <a:gd name="T12" fmla="*/ 145 w 193"/>
                <a:gd name="T13" fmla="*/ 83 h 84"/>
                <a:gd name="T14" fmla="*/ 137 w 193"/>
                <a:gd name="T15" fmla="*/ 81 h 84"/>
                <a:gd name="T16" fmla="*/ 129 w 193"/>
                <a:gd name="T17" fmla="*/ 78 h 84"/>
                <a:gd name="T18" fmla="*/ 119 w 193"/>
                <a:gd name="T19" fmla="*/ 72 h 84"/>
                <a:gd name="T20" fmla="*/ 65 w 193"/>
                <a:gd name="T21" fmla="*/ 33 h 84"/>
                <a:gd name="T22" fmla="*/ 55 w 193"/>
                <a:gd name="T23" fmla="*/ 27 h 84"/>
                <a:gd name="T24" fmla="*/ 46 w 193"/>
                <a:gd name="T25" fmla="*/ 23 h 84"/>
                <a:gd name="T26" fmla="*/ 36 w 193"/>
                <a:gd name="T27" fmla="*/ 20 h 84"/>
                <a:gd name="T28" fmla="*/ 28 w 193"/>
                <a:gd name="T29" fmla="*/ 20 h 84"/>
                <a:gd name="T30" fmla="*/ 21 w 193"/>
                <a:gd name="T31" fmla="*/ 20 h 84"/>
                <a:gd name="T32" fmla="*/ 11 w 193"/>
                <a:gd name="T33" fmla="*/ 23 h 84"/>
                <a:gd name="T34" fmla="*/ 5 w 193"/>
                <a:gd name="T35" fmla="*/ 26 h 84"/>
                <a:gd name="T36" fmla="*/ 0 w 193"/>
                <a:gd name="T37" fmla="*/ 29 h 84"/>
                <a:gd name="T38" fmla="*/ 1 w 193"/>
                <a:gd name="T39" fmla="*/ 25 h 84"/>
                <a:gd name="T40" fmla="*/ 5 w 193"/>
                <a:gd name="T41" fmla="*/ 21 h 84"/>
                <a:gd name="T42" fmla="*/ 9 w 193"/>
                <a:gd name="T43" fmla="*/ 18 h 84"/>
                <a:gd name="T44" fmla="*/ 20 w 193"/>
                <a:gd name="T45" fmla="*/ 12 h 84"/>
                <a:gd name="T46" fmla="*/ 34 w 193"/>
                <a:gd name="T47" fmla="*/ 6 h 84"/>
                <a:gd name="T48" fmla="*/ 46 w 193"/>
                <a:gd name="T49" fmla="*/ 1 h 84"/>
                <a:gd name="T50" fmla="*/ 54 w 193"/>
                <a:gd name="T51" fmla="*/ 0 h 84"/>
                <a:gd name="T52" fmla="*/ 62 w 193"/>
                <a:gd name="T53" fmla="*/ 1 h 84"/>
                <a:gd name="T54" fmla="*/ 70 w 193"/>
                <a:gd name="T55" fmla="*/ 3 h 84"/>
                <a:gd name="T56" fmla="*/ 79 w 193"/>
                <a:gd name="T57" fmla="*/ 9 h 84"/>
                <a:gd name="T58" fmla="*/ 113 w 193"/>
                <a:gd name="T59" fmla="*/ 31 h 84"/>
                <a:gd name="T60" fmla="*/ 143 w 193"/>
                <a:gd name="T61" fmla="*/ 53 h 84"/>
                <a:gd name="T62" fmla="*/ 152 w 193"/>
                <a:gd name="T63" fmla="*/ 58 h 84"/>
                <a:gd name="T64" fmla="*/ 161 w 193"/>
                <a:gd name="T65" fmla="*/ 61 h 84"/>
                <a:gd name="T66" fmla="*/ 170 w 193"/>
                <a:gd name="T67" fmla="*/ 62 h 84"/>
                <a:gd name="T68" fmla="*/ 178 w 193"/>
                <a:gd name="T69" fmla="*/ 62 h 84"/>
                <a:gd name="T70" fmla="*/ 185 w 193"/>
                <a:gd name="T71" fmla="*/ 59 h 84"/>
                <a:gd name="T72" fmla="*/ 192 w 193"/>
                <a:gd name="T73" fmla="*/ 55 h 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3"/>
                <a:gd name="T112" fmla="*/ 0 h 84"/>
                <a:gd name="T113" fmla="*/ 193 w 193"/>
                <a:gd name="T114" fmla="*/ 84 h 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3" h="84">
                  <a:moveTo>
                    <a:pt x="192" y="55"/>
                  </a:moveTo>
                  <a:lnTo>
                    <a:pt x="190" y="58"/>
                  </a:lnTo>
                  <a:lnTo>
                    <a:pt x="189" y="61"/>
                  </a:lnTo>
                  <a:lnTo>
                    <a:pt x="187" y="63"/>
                  </a:lnTo>
                  <a:lnTo>
                    <a:pt x="184" y="66"/>
                  </a:lnTo>
                  <a:lnTo>
                    <a:pt x="181" y="70"/>
                  </a:lnTo>
                  <a:lnTo>
                    <a:pt x="177" y="72"/>
                  </a:lnTo>
                  <a:lnTo>
                    <a:pt x="174" y="75"/>
                  </a:lnTo>
                  <a:lnTo>
                    <a:pt x="168" y="77"/>
                  </a:lnTo>
                  <a:lnTo>
                    <a:pt x="162" y="80"/>
                  </a:lnTo>
                  <a:lnTo>
                    <a:pt x="158" y="81"/>
                  </a:lnTo>
                  <a:lnTo>
                    <a:pt x="154" y="82"/>
                  </a:lnTo>
                  <a:lnTo>
                    <a:pt x="150" y="82"/>
                  </a:lnTo>
                  <a:lnTo>
                    <a:pt x="145" y="83"/>
                  </a:lnTo>
                  <a:lnTo>
                    <a:pt x="142" y="82"/>
                  </a:lnTo>
                  <a:lnTo>
                    <a:pt x="137" y="81"/>
                  </a:lnTo>
                  <a:lnTo>
                    <a:pt x="134" y="80"/>
                  </a:lnTo>
                  <a:lnTo>
                    <a:pt x="129" y="78"/>
                  </a:lnTo>
                  <a:lnTo>
                    <a:pt x="124" y="76"/>
                  </a:lnTo>
                  <a:lnTo>
                    <a:pt x="119" y="72"/>
                  </a:lnTo>
                  <a:lnTo>
                    <a:pt x="92" y="53"/>
                  </a:lnTo>
                  <a:lnTo>
                    <a:pt x="65" y="33"/>
                  </a:lnTo>
                  <a:lnTo>
                    <a:pt x="59" y="30"/>
                  </a:lnTo>
                  <a:lnTo>
                    <a:pt x="55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1"/>
                  </a:lnTo>
                  <a:lnTo>
                    <a:pt x="36" y="20"/>
                  </a:lnTo>
                  <a:lnTo>
                    <a:pt x="32" y="19"/>
                  </a:lnTo>
                  <a:lnTo>
                    <a:pt x="28" y="20"/>
                  </a:lnTo>
                  <a:lnTo>
                    <a:pt x="24" y="20"/>
                  </a:lnTo>
                  <a:lnTo>
                    <a:pt x="21" y="20"/>
                  </a:lnTo>
                  <a:lnTo>
                    <a:pt x="16" y="22"/>
                  </a:lnTo>
                  <a:lnTo>
                    <a:pt x="11" y="23"/>
                  </a:lnTo>
                  <a:lnTo>
                    <a:pt x="8" y="24"/>
                  </a:lnTo>
                  <a:lnTo>
                    <a:pt x="5" y="26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3" y="23"/>
                  </a:lnTo>
                  <a:lnTo>
                    <a:pt x="5" y="21"/>
                  </a:lnTo>
                  <a:lnTo>
                    <a:pt x="6" y="19"/>
                  </a:lnTo>
                  <a:lnTo>
                    <a:pt x="9" y="18"/>
                  </a:lnTo>
                  <a:lnTo>
                    <a:pt x="14" y="15"/>
                  </a:lnTo>
                  <a:lnTo>
                    <a:pt x="20" y="12"/>
                  </a:lnTo>
                  <a:lnTo>
                    <a:pt x="28" y="9"/>
                  </a:lnTo>
                  <a:lnTo>
                    <a:pt x="34" y="6"/>
                  </a:lnTo>
                  <a:lnTo>
                    <a:pt x="41" y="3"/>
                  </a:lnTo>
                  <a:lnTo>
                    <a:pt x="46" y="1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6" y="2"/>
                  </a:lnTo>
                  <a:lnTo>
                    <a:pt x="70" y="3"/>
                  </a:lnTo>
                  <a:lnTo>
                    <a:pt x="75" y="6"/>
                  </a:lnTo>
                  <a:lnTo>
                    <a:pt x="79" y="9"/>
                  </a:lnTo>
                  <a:lnTo>
                    <a:pt x="85" y="12"/>
                  </a:lnTo>
                  <a:lnTo>
                    <a:pt x="113" y="31"/>
                  </a:lnTo>
                  <a:lnTo>
                    <a:pt x="136" y="49"/>
                  </a:lnTo>
                  <a:lnTo>
                    <a:pt x="143" y="53"/>
                  </a:lnTo>
                  <a:lnTo>
                    <a:pt x="148" y="56"/>
                  </a:lnTo>
                  <a:lnTo>
                    <a:pt x="152" y="58"/>
                  </a:lnTo>
                  <a:lnTo>
                    <a:pt x="156" y="59"/>
                  </a:lnTo>
                  <a:lnTo>
                    <a:pt x="161" y="61"/>
                  </a:lnTo>
                  <a:lnTo>
                    <a:pt x="166" y="62"/>
                  </a:lnTo>
                  <a:lnTo>
                    <a:pt x="170" y="62"/>
                  </a:lnTo>
                  <a:lnTo>
                    <a:pt x="174" y="62"/>
                  </a:lnTo>
                  <a:lnTo>
                    <a:pt x="178" y="62"/>
                  </a:lnTo>
                  <a:lnTo>
                    <a:pt x="182" y="60"/>
                  </a:lnTo>
                  <a:lnTo>
                    <a:pt x="185" y="59"/>
                  </a:lnTo>
                  <a:lnTo>
                    <a:pt x="188" y="57"/>
                  </a:lnTo>
                  <a:lnTo>
                    <a:pt x="192" y="55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Freeform 69"/>
          <p:cNvSpPr>
            <a:spLocks/>
          </p:cNvSpPr>
          <p:nvPr/>
        </p:nvSpPr>
        <p:spPr bwMode="auto">
          <a:xfrm>
            <a:off x="2279650" y="4486275"/>
            <a:ext cx="309563" cy="138113"/>
          </a:xfrm>
          <a:custGeom>
            <a:avLst/>
            <a:gdLst>
              <a:gd name="T0" fmla="*/ 304800 w 195"/>
              <a:gd name="T1" fmla="*/ 95250 h 87"/>
              <a:gd name="T2" fmla="*/ 298450 w 195"/>
              <a:gd name="T3" fmla="*/ 104775 h 87"/>
              <a:gd name="T4" fmla="*/ 288925 w 195"/>
              <a:gd name="T5" fmla="*/ 114300 h 87"/>
              <a:gd name="T6" fmla="*/ 277813 w 195"/>
              <a:gd name="T7" fmla="*/ 122238 h 87"/>
              <a:gd name="T8" fmla="*/ 260350 w 195"/>
              <a:gd name="T9" fmla="*/ 131763 h 87"/>
              <a:gd name="T10" fmla="*/ 246063 w 195"/>
              <a:gd name="T11" fmla="*/ 134938 h 87"/>
              <a:gd name="T12" fmla="*/ 233363 w 195"/>
              <a:gd name="T13" fmla="*/ 136525 h 87"/>
              <a:gd name="T14" fmla="*/ 220663 w 195"/>
              <a:gd name="T15" fmla="*/ 133350 h 87"/>
              <a:gd name="T16" fmla="*/ 207963 w 195"/>
              <a:gd name="T17" fmla="*/ 128588 h 87"/>
              <a:gd name="T18" fmla="*/ 190500 w 195"/>
              <a:gd name="T19" fmla="*/ 117475 h 87"/>
              <a:gd name="T20" fmla="*/ 104775 w 195"/>
              <a:gd name="T21" fmla="*/ 55563 h 87"/>
              <a:gd name="T22" fmla="*/ 87313 w 195"/>
              <a:gd name="T23" fmla="*/ 44450 h 87"/>
              <a:gd name="T24" fmla="*/ 73025 w 195"/>
              <a:gd name="T25" fmla="*/ 38100 h 87"/>
              <a:gd name="T26" fmla="*/ 58738 w 195"/>
              <a:gd name="T27" fmla="*/ 33338 h 87"/>
              <a:gd name="T28" fmla="*/ 46038 w 195"/>
              <a:gd name="T29" fmla="*/ 33338 h 87"/>
              <a:gd name="T30" fmla="*/ 33338 w 195"/>
              <a:gd name="T31" fmla="*/ 33338 h 87"/>
              <a:gd name="T32" fmla="*/ 19050 w 195"/>
              <a:gd name="T33" fmla="*/ 38100 h 87"/>
              <a:gd name="T34" fmla="*/ 7938 w 195"/>
              <a:gd name="T35" fmla="*/ 42863 h 87"/>
              <a:gd name="T36" fmla="*/ 0 w 195"/>
              <a:gd name="T37" fmla="*/ 47625 h 87"/>
              <a:gd name="T38" fmla="*/ 1588 w 195"/>
              <a:gd name="T39" fmla="*/ 41275 h 87"/>
              <a:gd name="T40" fmla="*/ 7938 w 195"/>
              <a:gd name="T41" fmla="*/ 34925 h 87"/>
              <a:gd name="T42" fmla="*/ 14288 w 195"/>
              <a:gd name="T43" fmla="*/ 28575 h 87"/>
              <a:gd name="T44" fmla="*/ 33338 w 195"/>
              <a:gd name="T45" fmla="*/ 20638 h 87"/>
              <a:gd name="T46" fmla="*/ 55563 w 195"/>
              <a:gd name="T47" fmla="*/ 9525 h 87"/>
              <a:gd name="T48" fmla="*/ 74613 w 195"/>
              <a:gd name="T49" fmla="*/ 1588 h 87"/>
              <a:gd name="T50" fmla="*/ 87313 w 195"/>
              <a:gd name="T51" fmla="*/ 0 h 87"/>
              <a:gd name="T52" fmla="*/ 100013 w 195"/>
              <a:gd name="T53" fmla="*/ 1588 h 87"/>
              <a:gd name="T54" fmla="*/ 112713 w 195"/>
              <a:gd name="T55" fmla="*/ 4763 h 87"/>
              <a:gd name="T56" fmla="*/ 127000 w 195"/>
              <a:gd name="T57" fmla="*/ 14288 h 87"/>
              <a:gd name="T58" fmla="*/ 180975 w 195"/>
              <a:gd name="T59" fmla="*/ 50800 h 87"/>
              <a:gd name="T60" fmla="*/ 228600 w 195"/>
              <a:gd name="T61" fmla="*/ 87313 h 87"/>
              <a:gd name="T62" fmla="*/ 244475 w 195"/>
              <a:gd name="T63" fmla="*/ 95250 h 87"/>
              <a:gd name="T64" fmla="*/ 257175 w 195"/>
              <a:gd name="T65" fmla="*/ 100013 h 87"/>
              <a:gd name="T66" fmla="*/ 271463 w 195"/>
              <a:gd name="T67" fmla="*/ 101600 h 87"/>
              <a:gd name="T68" fmla="*/ 284163 w 195"/>
              <a:gd name="T69" fmla="*/ 101600 h 87"/>
              <a:gd name="T70" fmla="*/ 296863 w 195"/>
              <a:gd name="T71" fmla="*/ 96838 h 87"/>
              <a:gd name="T72" fmla="*/ 307975 w 195"/>
              <a:gd name="T73" fmla="*/ 90488 h 8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5"/>
              <a:gd name="T112" fmla="*/ 0 h 87"/>
              <a:gd name="T113" fmla="*/ 195 w 195"/>
              <a:gd name="T114" fmla="*/ 87 h 8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5" h="87">
                <a:moveTo>
                  <a:pt x="194" y="57"/>
                </a:moveTo>
                <a:lnTo>
                  <a:pt x="192" y="60"/>
                </a:lnTo>
                <a:lnTo>
                  <a:pt x="190" y="63"/>
                </a:lnTo>
                <a:lnTo>
                  <a:pt x="188" y="66"/>
                </a:lnTo>
                <a:lnTo>
                  <a:pt x="185" y="69"/>
                </a:lnTo>
                <a:lnTo>
                  <a:pt x="182" y="72"/>
                </a:lnTo>
                <a:lnTo>
                  <a:pt x="179" y="74"/>
                </a:lnTo>
                <a:lnTo>
                  <a:pt x="175" y="77"/>
                </a:lnTo>
                <a:lnTo>
                  <a:pt x="169" y="80"/>
                </a:lnTo>
                <a:lnTo>
                  <a:pt x="164" y="83"/>
                </a:lnTo>
                <a:lnTo>
                  <a:pt x="159" y="84"/>
                </a:lnTo>
                <a:lnTo>
                  <a:pt x="155" y="85"/>
                </a:lnTo>
                <a:lnTo>
                  <a:pt x="151" y="85"/>
                </a:lnTo>
                <a:lnTo>
                  <a:pt x="147" y="86"/>
                </a:lnTo>
                <a:lnTo>
                  <a:pt x="143" y="85"/>
                </a:lnTo>
                <a:lnTo>
                  <a:pt x="139" y="84"/>
                </a:lnTo>
                <a:lnTo>
                  <a:pt x="135" y="83"/>
                </a:lnTo>
                <a:lnTo>
                  <a:pt x="131" y="81"/>
                </a:lnTo>
                <a:lnTo>
                  <a:pt x="125" y="79"/>
                </a:lnTo>
                <a:lnTo>
                  <a:pt x="120" y="74"/>
                </a:lnTo>
                <a:lnTo>
                  <a:pt x="93" y="55"/>
                </a:lnTo>
                <a:lnTo>
                  <a:pt x="66" y="35"/>
                </a:lnTo>
                <a:lnTo>
                  <a:pt x="60" y="31"/>
                </a:lnTo>
                <a:lnTo>
                  <a:pt x="55" y="28"/>
                </a:lnTo>
                <a:lnTo>
                  <a:pt x="51" y="26"/>
                </a:lnTo>
                <a:lnTo>
                  <a:pt x="46" y="24"/>
                </a:lnTo>
                <a:lnTo>
                  <a:pt x="41" y="22"/>
                </a:lnTo>
                <a:lnTo>
                  <a:pt x="37" y="21"/>
                </a:lnTo>
                <a:lnTo>
                  <a:pt x="33" y="20"/>
                </a:lnTo>
                <a:lnTo>
                  <a:pt x="29" y="21"/>
                </a:lnTo>
                <a:lnTo>
                  <a:pt x="24" y="21"/>
                </a:lnTo>
                <a:lnTo>
                  <a:pt x="21" y="21"/>
                </a:lnTo>
                <a:lnTo>
                  <a:pt x="17" y="23"/>
                </a:lnTo>
                <a:lnTo>
                  <a:pt x="12" y="24"/>
                </a:lnTo>
                <a:lnTo>
                  <a:pt x="9" y="25"/>
                </a:lnTo>
                <a:lnTo>
                  <a:pt x="5" y="27"/>
                </a:lnTo>
                <a:lnTo>
                  <a:pt x="3" y="28"/>
                </a:lnTo>
                <a:lnTo>
                  <a:pt x="0" y="30"/>
                </a:lnTo>
                <a:lnTo>
                  <a:pt x="1" y="28"/>
                </a:lnTo>
                <a:lnTo>
                  <a:pt x="1" y="26"/>
                </a:lnTo>
                <a:lnTo>
                  <a:pt x="3" y="24"/>
                </a:lnTo>
                <a:lnTo>
                  <a:pt x="5" y="22"/>
                </a:lnTo>
                <a:lnTo>
                  <a:pt x="7" y="20"/>
                </a:lnTo>
                <a:lnTo>
                  <a:pt x="9" y="18"/>
                </a:lnTo>
                <a:lnTo>
                  <a:pt x="14" y="16"/>
                </a:lnTo>
                <a:lnTo>
                  <a:pt x="21" y="13"/>
                </a:lnTo>
                <a:lnTo>
                  <a:pt x="28" y="9"/>
                </a:lnTo>
                <a:lnTo>
                  <a:pt x="35" y="6"/>
                </a:lnTo>
                <a:lnTo>
                  <a:pt x="42" y="3"/>
                </a:lnTo>
                <a:lnTo>
                  <a:pt x="47" y="1"/>
                </a:lnTo>
                <a:lnTo>
                  <a:pt x="51" y="0"/>
                </a:lnTo>
                <a:lnTo>
                  <a:pt x="55" y="0"/>
                </a:lnTo>
                <a:lnTo>
                  <a:pt x="59" y="0"/>
                </a:lnTo>
                <a:lnTo>
                  <a:pt x="63" y="1"/>
                </a:lnTo>
                <a:lnTo>
                  <a:pt x="67" y="2"/>
                </a:lnTo>
                <a:lnTo>
                  <a:pt x="71" y="3"/>
                </a:lnTo>
                <a:lnTo>
                  <a:pt x="76" y="6"/>
                </a:lnTo>
                <a:lnTo>
                  <a:pt x="80" y="9"/>
                </a:lnTo>
                <a:lnTo>
                  <a:pt x="86" y="12"/>
                </a:lnTo>
                <a:lnTo>
                  <a:pt x="114" y="32"/>
                </a:lnTo>
                <a:lnTo>
                  <a:pt x="138" y="50"/>
                </a:lnTo>
                <a:lnTo>
                  <a:pt x="144" y="55"/>
                </a:lnTo>
                <a:lnTo>
                  <a:pt x="149" y="58"/>
                </a:lnTo>
                <a:lnTo>
                  <a:pt x="154" y="60"/>
                </a:lnTo>
                <a:lnTo>
                  <a:pt x="158" y="61"/>
                </a:lnTo>
                <a:lnTo>
                  <a:pt x="162" y="63"/>
                </a:lnTo>
                <a:lnTo>
                  <a:pt x="167" y="64"/>
                </a:lnTo>
                <a:lnTo>
                  <a:pt x="171" y="64"/>
                </a:lnTo>
                <a:lnTo>
                  <a:pt x="176" y="64"/>
                </a:lnTo>
                <a:lnTo>
                  <a:pt x="179" y="64"/>
                </a:lnTo>
                <a:lnTo>
                  <a:pt x="183" y="62"/>
                </a:lnTo>
                <a:lnTo>
                  <a:pt x="187" y="61"/>
                </a:lnTo>
                <a:lnTo>
                  <a:pt x="189" y="59"/>
                </a:lnTo>
                <a:lnTo>
                  <a:pt x="194" y="57"/>
                </a:lnTo>
              </a:path>
            </a:pathLst>
          </a:custGeom>
          <a:solidFill>
            <a:srgbClr val="46CE57"/>
          </a:solidFill>
          <a:ln w="12700" cap="rnd" cmpd="sng">
            <a:solidFill>
              <a:srgbClr val="46CE5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5" name="Group 70"/>
          <p:cNvGrpSpPr>
            <a:grpSpLocks/>
          </p:cNvGrpSpPr>
          <p:nvPr/>
        </p:nvGrpSpPr>
        <p:grpSpPr bwMode="auto">
          <a:xfrm>
            <a:off x="1892300" y="3752850"/>
            <a:ext cx="538163" cy="561975"/>
            <a:chOff x="1192" y="2364"/>
            <a:chExt cx="339" cy="354"/>
          </a:xfrm>
        </p:grpSpPr>
        <p:grpSp>
          <p:nvGrpSpPr>
            <p:cNvPr id="67611" name="Group 71"/>
            <p:cNvGrpSpPr>
              <a:grpSpLocks/>
            </p:cNvGrpSpPr>
            <p:nvPr/>
          </p:nvGrpSpPr>
          <p:grpSpPr bwMode="auto">
            <a:xfrm>
              <a:off x="1344" y="2605"/>
              <a:ext cx="177" cy="113"/>
              <a:chOff x="1344" y="2605"/>
              <a:chExt cx="177" cy="113"/>
            </a:xfrm>
          </p:grpSpPr>
          <p:sp>
            <p:nvSpPr>
              <p:cNvPr id="67613" name="Line 72"/>
              <p:cNvSpPr>
                <a:spLocks noChangeShapeType="1"/>
              </p:cNvSpPr>
              <p:nvPr/>
            </p:nvSpPr>
            <p:spPr bwMode="auto">
              <a:xfrm flipH="1" flipV="1">
                <a:off x="1344" y="2684"/>
                <a:ext cx="16" cy="34"/>
              </a:xfrm>
              <a:prstGeom prst="line">
                <a:avLst/>
              </a:prstGeom>
              <a:noFill/>
              <a:ln w="25400">
                <a:solidFill>
                  <a:srgbClr val="46CE5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4" name="Line 73"/>
              <p:cNvSpPr>
                <a:spLocks noChangeShapeType="1"/>
              </p:cNvSpPr>
              <p:nvPr/>
            </p:nvSpPr>
            <p:spPr bwMode="auto">
              <a:xfrm flipV="1">
                <a:off x="1344" y="2609"/>
                <a:ext cx="154" cy="76"/>
              </a:xfrm>
              <a:prstGeom prst="line">
                <a:avLst/>
              </a:prstGeom>
              <a:noFill/>
              <a:ln w="25400">
                <a:solidFill>
                  <a:srgbClr val="46CE5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5" name="Line 74"/>
              <p:cNvSpPr>
                <a:spLocks noChangeShapeType="1"/>
              </p:cNvSpPr>
              <p:nvPr/>
            </p:nvSpPr>
            <p:spPr bwMode="auto">
              <a:xfrm flipH="1" flipV="1">
                <a:off x="1498" y="2605"/>
                <a:ext cx="23" cy="41"/>
              </a:xfrm>
              <a:prstGeom prst="line">
                <a:avLst/>
              </a:prstGeom>
              <a:noFill/>
              <a:ln w="25400">
                <a:solidFill>
                  <a:srgbClr val="46CE5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6" name="Line 75"/>
              <p:cNvSpPr>
                <a:spLocks noChangeShapeType="1"/>
              </p:cNvSpPr>
              <p:nvPr/>
            </p:nvSpPr>
            <p:spPr bwMode="auto">
              <a:xfrm flipH="1" flipV="1">
                <a:off x="1402" y="2607"/>
                <a:ext cx="16" cy="34"/>
              </a:xfrm>
              <a:prstGeom prst="line">
                <a:avLst/>
              </a:prstGeom>
              <a:noFill/>
              <a:ln w="25400">
                <a:solidFill>
                  <a:srgbClr val="46CE5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7612" name="Rectangle 76"/>
            <p:cNvSpPr>
              <a:spLocks noChangeArrowheads="1"/>
            </p:cNvSpPr>
            <p:nvPr/>
          </p:nvSpPr>
          <p:spPr bwMode="auto">
            <a:xfrm rot="-1620000">
              <a:off x="1192" y="2364"/>
              <a:ext cx="3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Symbol" pitchFamily="18" charset="2"/>
                </a:rPr>
                <a:t>Dl</a:t>
              </a:r>
            </a:p>
          </p:txBody>
        </p:sp>
      </p:grpSp>
      <p:sp>
        <p:nvSpPr>
          <p:cNvPr id="72" name="Rectangle 77"/>
          <p:cNvSpPr>
            <a:spLocks noChangeArrowheads="1"/>
          </p:cNvSpPr>
          <p:nvPr/>
        </p:nvSpPr>
        <p:spPr bwMode="auto">
          <a:xfrm>
            <a:off x="414338" y="1697038"/>
            <a:ext cx="2514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Symbol" pitchFamily="18" charset="2"/>
              </a:rPr>
              <a:t>Dl</a:t>
            </a:r>
            <a:r>
              <a:rPr lang="en-US">
                <a:solidFill>
                  <a:schemeClr val="tx2"/>
                </a:solidFill>
                <a:latin typeface="Calibri" pitchFamily="34" charset="0"/>
              </a:rPr>
              <a:t> = Brot af fyrstu bylgju</a:t>
            </a:r>
          </a:p>
        </p:txBody>
      </p:sp>
      <p:grpSp>
        <p:nvGrpSpPr>
          <p:cNvPr id="73" name="Group 78"/>
          <p:cNvGrpSpPr>
            <a:grpSpLocks/>
          </p:cNvGrpSpPr>
          <p:nvPr/>
        </p:nvGrpSpPr>
        <p:grpSpPr bwMode="auto">
          <a:xfrm>
            <a:off x="2387600" y="1341438"/>
            <a:ext cx="5734050" cy="2792412"/>
            <a:chOff x="1504" y="845"/>
            <a:chExt cx="3612" cy="1759"/>
          </a:xfrm>
        </p:grpSpPr>
        <p:sp>
          <p:nvSpPr>
            <p:cNvPr id="67607" name="Line 79"/>
            <p:cNvSpPr>
              <a:spLocks noChangeShapeType="1"/>
            </p:cNvSpPr>
            <p:nvPr/>
          </p:nvSpPr>
          <p:spPr bwMode="auto">
            <a:xfrm flipH="1" flipV="1">
              <a:off x="5100" y="845"/>
              <a:ext cx="16" cy="3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8" name="Line 80"/>
            <p:cNvSpPr>
              <a:spLocks noChangeShapeType="1"/>
            </p:cNvSpPr>
            <p:nvPr/>
          </p:nvSpPr>
          <p:spPr bwMode="auto">
            <a:xfrm flipV="1">
              <a:off x="1504" y="852"/>
              <a:ext cx="3598" cy="17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9" name="Line 81"/>
            <p:cNvSpPr>
              <a:spLocks noChangeShapeType="1"/>
            </p:cNvSpPr>
            <p:nvPr/>
          </p:nvSpPr>
          <p:spPr bwMode="auto">
            <a:xfrm flipH="1" flipV="1">
              <a:off x="3410" y="1621"/>
              <a:ext cx="23" cy="4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0" name="Rectangle 82"/>
            <p:cNvSpPr>
              <a:spLocks noChangeArrowheads="1"/>
            </p:cNvSpPr>
            <p:nvPr/>
          </p:nvSpPr>
          <p:spPr bwMode="auto">
            <a:xfrm rot="-1560000">
              <a:off x="3249" y="138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Calibri" pitchFamily="34" charset="0"/>
                </a:rPr>
                <a:t>N</a:t>
              </a:r>
            </a:p>
          </p:txBody>
        </p:sp>
      </p:grpSp>
      <p:sp>
        <p:nvSpPr>
          <p:cNvPr id="78" name="Rectangle 83"/>
          <p:cNvSpPr>
            <a:spLocks noChangeArrowheads="1"/>
          </p:cNvSpPr>
          <p:nvPr/>
        </p:nvSpPr>
        <p:spPr bwMode="auto">
          <a:xfrm>
            <a:off x="835025" y="2216150"/>
            <a:ext cx="4176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N = Integer Ambiguity, heiltölufjöldi bylgja </a:t>
            </a:r>
          </a:p>
        </p:txBody>
      </p:sp>
      <p:sp>
        <p:nvSpPr>
          <p:cNvPr id="79" name="AutoShape 84"/>
          <p:cNvSpPr>
            <a:spLocks noChangeArrowheads="1"/>
          </p:cNvSpPr>
          <p:nvPr/>
        </p:nvSpPr>
        <p:spPr bwMode="auto">
          <a:xfrm>
            <a:off x="4953000" y="3352800"/>
            <a:ext cx="3911600" cy="1663700"/>
          </a:xfrm>
          <a:prstGeom prst="roundRect">
            <a:avLst>
              <a:gd name="adj" fmla="val 24745"/>
            </a:avLst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Að finna heiltölufjölda bylgja á milli</a:t>
            </a:r>
          </a:p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gervitungls og móttakara jafngildir því </a:t>
            </a:r>
          </a:p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að ná cm-nákvæmni</a:t>
            </a:r>
          </a:p>
        </p:txBody>
      </p:sp>
      <p:sp>
        <p:nvSpPr>
          <p:cNvPr id="80" name="AutoShape 85"/>
          <p:cNvSpPr>
            <a:spLocks noChangeArrowheads="1"/>
          </p:cNvSpPr>
          <p:nvPr/>
        </p:nvSpPr>
        <p:spPr bwMode="auto">
          <a:xfrm>
            <a:off x="2667000" y="5257800"/>
            <a:ext cx="6197600" cy="977900"/>
          </a:xfrm>
          <a:prstGeom prst="roundRect">
            <a:avLst>
              <a:gd name="adj" fmla="val 44194"/>
            </a:avLst>
          </a:prstGeom>
          <a:solidFill>
            <a:schemeClr val="tx2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Tilgangurinn með því að ná “</a:t>
            </a:r>
            <a:r>
              <a:rPr lang="en-US" sz="2800" i="1">
                <a:solidFill>
                  <a:srgbClr val="000000"/>
                </a:solidFill>
                <a:latin typeface="Calibri" pitchFamily="34" charset="0"/>
              </a:rPr>
              <a:t>Initialization”</a:t>
            </a:r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r>
              <a:rPr lang="en-US" sz="2800">
                <a:solidFill>
                  <a:srgbClr val="000000"/>
                </a:solidFill>
                <a:latin typeface="Calibri" pitchFamily="34" charset="0"/>
              </a:rPr>
              <a:t>er að leysa “Integer Ambiguity”</a:t>
            </a:r>
          </a:p>
        </p:txBody>
      </p:sp>
      <p:grpSp>
        <p:nvGrpSpPr>
          <p:cNvPr id="81" name="Group 80"/>
          <p:cNvGrpSpPr>
            <a:grpSpLocks/>
          </p:cNvGrpSpPr>
          <p:nvPr/>
        </p:nvGrpSpPr>
        <p:grpSpPr bwMode="auto">
          <a:xfrm rot="3177822">
            <a:off x="8113713" y="1019175"/>
            <a:ext cx="793750" cy="631825"/>
            <a:chOff x="434" y="957"/>
            <a:chExt cx="500" cy="398"/>
          </a:xfrm>
        </p:grpSpPr>
        <p:sp>
          <p:nvSpPr>
            <p:cNvPr id="67600" name="Freeform 81"/>
            <p:cNvSpPr>
              <a:spLocks/>
            </p:cNvSpPr>
            <p:nvPr/>
          </p:nvSpPr>
          <p:spPr bwMode="auto">
            <a:xfrm>
              <a:off x="608" y="1095"/>
              <a:ext cx="170" cy="208"/>
            </a:xfrm>
            <a:custGeom>
              <a:avLst/>
              <a:gdLst>
                <a:gd name="T0" fmla="*/ 23 w 170"/>
                <a:gd name="T1" fmla="*/ 15 h 208"/>
                <a:gd name="T2" fmla="*/ 19 w 170"/>
                <a:gd name="T3" fmla="*/ 15 h 208"/>
                <a:gd name="T4" fmla="*/ 17 w 170"/>
                <a:gd name="T5" fmla="*/ 19 h 208"/>
                <a:gd name="T6" fmla="*/ 11 w 170"/>
                <a:gd name="T7" fmla="*/ 24 h 208"/>
                <a:gd name="T8" fmla="*/ 8 w 170"/>
                <a:gd name="T9" fmla="*/ 29 h 208"/>
                <a:gd name="T10" fmla="*/ 5 w 170"/>
                <a:gd name="T11" fmla="*/ 32 h 208"/>
                <a:gd name="T12" fmla="*/ 2 w 170"/>
                <a:gd name="T13" fmla="*/ 40 h 208"/>
                <a:gd name="T14" fmla="*/ 0 w 170"/>
                <a:gd name="T15" fmla="*/ 47 h 208"/>
                <a:gd name="T16" fmla="*/ 0 w 170"/>
                <a:gd name="T17" fmla="*/ 51 h 208"/>
                <a:gd name="T18" fmla="*/ 0 w 170"/>
                <a:gd name="T19" fmla="*/ 55 h 208"/>
                <a:gd name="T20" fmla="*/ 20 w 170"/>
                <a:gd name="T21" fmla="*/ 173 h 208"/>
                <a:gd name="T22" fmla="*/ 24 w 170"/>
                <a:gd name="T23" fmla="*/ 172 h 208"/>
                <a:gd name="T24" fmla="*/ 24 w 170"/>
                <a:gd name="T25" fmla="*/ 180 h 208"/>
                <a:gd name="T26" fmla="*/ 28 w 170"/>
                <a:gd name="T27" fmla="*/ 187 h 208"/>
                <a:gd name="T28" fmla="*/ 28 w 170"/>
                <a:gd name="T29" fmla="*/ 194 h 208"/>
                <a:gd name="T30" fmla="*/ 32 w 170"/>
                <a:gd name="T31" fmla="*/ 193 h 208"/>
                <a:gd name="T32" fmla="*/ 36 w 170"/>
                <a:gd name="T33" fmla="*/ 201 h 208"/>
                <a:gd name="T34" fmla="*/ 40 w 170"/>
                <a:gd name="T35" fmla="*/ 203 h 208"/>
                <a:gd name="T36" fmla="*/ 46 w 170"/>
                <a:gd name="T37" fmla="*/ 207 h 208"/>
                <a:gd name="T38" fmla="*/ 53 w 170"/>
                <a:gd name="T39" fmla="*/ 206 h 208"/>
                <a:gd name="T40" fmla="*/ 142 w 170"/>
                <a:gd name="T41" fmla="*/ 191 h 208"/>
                <a:gd name="T42" fmla="*/ 148 w 170"/>
                <a:gd name="T43" fmla="*/ 187 h 208"/>
                <a:gd name="T44" fmla="*/ 154 w 170"/>
                <a:gd name="T45" fmla="*/ 186 h 208"/>
                <a:gd name="T46" fmla="*/ 157 w 170"/>
                <a:gd name="T47" fmla="*/ 181 h 208"/>
                <a:gd name="T48" fmla="*/ 160 w 170"/>
                <a:gd name="T49" fmla="*/ 178 h 208"/>
                <a:gd name="T50" fmla="*/ 164 w 170"/>
                <a:gd name="T51" fmla="*/ 173 h 208"/>
                <a:gd name="T52" fmla="*/ 164 w 170"/>
                <a:gd name="T53" fmla="*/ 173 h 208"/>
                <a:gd name="T54" fmla="*/ 166 w 170"/>
                <a:gd name="T55" fmla="*/ 166 h 208"/>
                <a:gd name="T56" fmla="*/ 165 w 170"/>
                <a:gd name="T57" fmla="*/ 158 h 208"/>
                <a:gd name="T58" fmla="*/ 169 w 170"/>
                <a:gd name="T59" fmla="*/ 155 h 208"/>
                <a:gd name="T60" fmla="*/ 168 w 170"/>
                <a:gd name="T61" fmla="*/ 147 h 208"/>
                <a:gd name="T62" fmla="*/ 148 w 170"/>
                <a:gd name="T63" fmla="*/ 32 h 208"/>
                <a:gd name="T64" fmla="*/ 144 w 170"/>
                <a:gd name="T65" fmla="*/ 29 h 208"/>
                <a:gd name="T66" fmla="*/ 144 w 170"/>
                <a:gd name="T67" fmla="*/ 25 h 208"/>
                <a:gd name="T68" fmla="*/ 143 w 170"/>
                <a:gd name="T69" fmla="*/ 18 h 208"/>
                <a:gd name="T70" fmla="*/ 136 w 170"/>
                <a:gd name="T71" fmla="*/ 12 h 208"/>
                <a:gd name="T72" fmla="*/ 132 w 170"/>
                <a:gd name="T73" fmla="*/ 5 h 208"/>
                <a:gd name="T74" fmla="*/ 125 w 170"/>
                <a:gd name="T75" fmla="*/ 2 h 208"/>
                <a:gd name="T76" fmla="*/ 118 w 170"/>
                <a:gd name="T77" fmla="*/ 0 h 208"/>
                <a:gd name="T78" fmla="*/ 115 w 170"/>
                <a:gd name="T79" fmla="*/ 0 h 2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0"/>
                <a:gd name="T121" fmla="*/ 0 h 208"/>
                <a:gd name="T122" fmla="*/ 170 w 170"/>
                <a:gd name="T123" fmla="*/ 208 h 2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0" h="208">
                  <a:moveTo>
                    <a:pt x="111" y="0"/>
                  </a:moveTo>
                  <a:lnTo>
                    <a:pt x="23" y="15"/>
                  </a:lnTo>
                  <a:lnTo>
                    <a:pt x="20" y="19"/>
                  </a:lnTo>
                  <a:lnTo>
                    <a:pt x="19" y="15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4" y="19"/>
                  </a:lnTo>
                  <a:lnTo>
                    <a:pt x="11" y="24"/>
                  </a:lnTo>
                  <a:lnTo>
                    <a:pt x="7" y="25"/>
                  </a:lnTo>
                  <a:lnTo>
                    <a:pt x="8" y="29"/>
                  </a:lnTo>
                  <a:lnTo>
                    <a:pt x="5" y="29"/>
                  </a:lnTo>
                  <a:lnTo>
                    <a:pt x="5" y="32"/>
                  </a:lnTo>
                  <a:lnTo>
                    <a:pt x="6" y="35"/>
                  </a:lnTo>
                  <a:lnTo>
                    <a:pt x="2" y="40"/>
                  </a:lnTo>
                  <a:lnTo>
                    <a:pt x="2" y="43"/>
                  </a:lnTo>
                  <a:lnTo>
                    <a:pt x="0" y="47"/>
                  </a:lnTo>
                  <a:lnTo>
                    <a:pt x="3" y="47"/>
                  </a:lnTo>
                  <a:lnTo>
                    <a:pt x="0" y="51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1" y="62"/>
                  </a:lnTo>
                  <a:lnTo>
                    <a:pt x="20" y="173"/>
                  </a:lnTo>
                  <a:lnTo>
                    <a:pt x="24" y="177"/>
                  </a:lnTo>
                  <a:lnTo>
                    <a:pt x="24" y="172"/>
                  </a:lnTo>
                  <a:lnTo>
                    <a:pt x="24" y="177"/>
                  </a:lnTo>
                  <a:lnTo>
                    <a:pt x="24" y="180"/>
                  </a:lnTo>
                  <a:lnTo>
                    <a:pt x="25" y="183"/>
                  </a:lnTo>
                  <a:lnTo>
                    <a:pt x="28" y="187"/>
                  </a:lnTo>
                  <a:lnTo>
                    <a:pt x="28" y="191"/>
                  </a:lnTo>
                  <a:lnTo>
                    <a:pt x="28" y="194"/>
                  </a:lnTo>
                  <a:lnTo>
                    <a:pt x="32" y="191"/>
                  </a:lnTo>
                  <a:lnTo>
                    <a:pt x="32" y="193"/>
                  </a:lnTo>
                  <a:lnTo>
                    <a:pt x="33" y="197"/>
                  </a:lnTo>
                  <a:lnTo>
                    <a:pt x="36" y="201"/>
                  </a:lnTo>
                  <a:lnTo>
                    <a:pt x="40" y="201"/>
                  </a:lnTo>
                  <a:lnTo>
                    <a:pt x="40" y="203"/>
                  </a:lnTo>
                  <a:lnTo>
                    <a:pt x="43" y="203"/>
                  </a:lnTo>
                  <a:lnTo>
                    <a:pt x="46" y="207"/>
                  </a:lnTo>
                  <a:lnTo>
                    <a:pt x="51" y="206"/>
                  </a:lnTo>
                  <a:lnTo>
                    <a:pt x="53" y="206"/>
                  </a:lnTo>
                  <a:lnTo>
                    <a:pt x="57" y="205"/>
                  </a:lnTo>
                  <a:lnTo>
                    <a:pt x="142" y="191"/>
                  </a:lnTo>
                  <a:lnTo>
                    <a:pt x="145" y="191"/>
                  </a:lnTo>
                  <a:lnTo>
                    <a:pt x="148" y="187"/>
                  </a:lnTo>
                  <a:lnTo>
                    <a:pt x="151" y="186"/>
                  </a:lnTo>
                  <a:lnTo>
                    <a:pt x="154" y="186"/>
                  </a:lnTo>
                  <a:lnTo>
                    <a:pt x="154" y="181"/>
                  </a:lnTo>
                  <a:lnTo>
                    <a:pt x="157" y="181"/>
                  </a:lnTo>
                  <a:lnTo>
                    <a:pt x="161" y="181"/>
                  </a:lnTo>
                  <a:lnTo>
                    <a:pt x="160" y="178"/>
                  </a:lnTo>
                  <a:lnTo>
                    <a:pt x="164" y="177"/>
                  </a:lnTo>
                  <a:lnTo>
                    <a:pt x="164" y="173"/>
                  </a:lnTo>
                  <a:lnTo>
                    <a:pt x="164" y="177"/>
                  </a:lnTo>
                  <a:lnTo>
                    <a:pt x="164" y="173"/>
                  </a:lnTo>
                  <a:lnTo>
                    <a:pt x="164" y="170"/>
                  </a:lnTo>
                  <a:lnTo>
                    <a:pt x="166" y="166"/>
                  </a:lnTo>
                  <a:lnTo>
                    <a:pt x="166" y="162"/>
                  </a:lnTo>
                  <a:lnTo>
                    <a:pt x="165" y="158"/>
                  </a:lnTo>
                  <a:lnTo>
                    <a:pt x="169" y="158"/>
                  </a:lnTo>
                  <a:lnTo>
                    <a:pt x="169" y="155"/>
                  </a:lnTo>
                  <a:lnTo>
                    <a:pt x="168" y="151"/>
                  </a:lnTo>
                  <a:lnTo>
                    <a:pt x="168" y="147"/>
                  </a:lnTo>
                  <a:lnTo>
                    <a:pt x="144" y="36"/>
                  </a:lnTo>
                  <a:lnTo>
                    <a:pt x="148" y="32"/>
                  </a:lnTo>
                  <a:lnTo>
                    <a:pt x="144" y="33"/>
                  </a:lnTo>
                  <a:lnTo>
                    <a:pt x="144" y="29"/>
                  </a:lnTo>
                  <a:lnTo>
                    <a:pt x="147" y="25"/>
                  </a:lnTo>
                  <a:lnTo>
                    <a:pt x="144" y="25"/>
                  </a:lnTo>
                  <a:lnTo>
                    <a:pt x="143" y="22"/>
                  </a:lnTo>
                  <a:lnTo>
                    <a:pt x="143" y="18"/>
                  </a:lnTo>
                  <a:lnTo>
                    <a:pt x="140" y="15"/>
                  </a:lnTo>
                  <a:lnTo>
                    <a:pt x="136" y="12"/>
                  </a:lnTo>
                  <a:lnTo>
                    <a:pt x="132" y="9"/>
                  </a:lnTo>
                  <a:lnTo>
                    <a:pt x="132" y="5"/>
                  </a:lnTo>
                  <a:lnTo>
                    <a:pt x="129" y="6"/>
                  </a:lnTo>
                  <a:lnTo>
                    <a:pt x="125" y="2"/>
                  </a:lnTo>
                  <a:lnTo>
                    <a:pt x="122" y="3"/>
                  </a:lnTo>
                  <a:lnTo>
                    <a:pt x="118" y="0"/>
                  </a:lnTo>
                  <a:lnTo>
                    <a:pt x="115" y="4"/>
                  </a:lnTo>
                  <a:lnTo>
                    <a:pt x="115" y="0"/>
                  </a:lnTo>
                  <a:lnTo>
                    <a:pt x="111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Freeform 82"/>
            <p:cNvSpPr>
              <a:spLocks/>
            </p:cNvSpPr>
            <p:nvPr/>
          </p:nvSpPr>
          <p:spPr bwMode="auto">
            <a:xfrm>
              <a:off x="751" y="957"/>
              <a:ext cx="183" cy="343"/>
            </a:xfrm>
            <a:custGeom>
              <a:avLst/>
              <a:gdLst>
                <a:gd name="T0" fmla="*/ 128 w 183"/>
                <a:gd name="T1" fmla="*/ 0 h 343"/>
                <a:gd name="T2" fmla="*/ 0 w 183"/>
                <a:gd name="T3" fmla="*/ 19 h 343"/>
                <a:gd name="T4" fmla="*/ 54 w 183"/>
                <a:gd name="T5" fmla="*/ 342 h 343"/>
                <a:gd name="T6" fmla="*/ 182 w 183"/>
                <a:gd name="T7" fmla="*/ 318 h 343"/>
                <a:gd name="T8" fmla="*/ 128 w 183"/>
                <a:gd name="T9" fmla="*/ 0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343"/>
                <a:gd name="T17" fmla="*/ 183 w 183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343">
                  <a:moveTo>
                    <a:pt x="128" y="0"/>
                  </a:moveTo>
                  <a:lnTo>
                    <a:pt x="0" y="19"/>
                  </a:lnTo>
                  <a:lnTo>
                    <a:pt x="54" y="342"/>
                  </a:lnTo>
                  <a:lnTo>
                    <a:pt x="182" y="318"/>
                  </a:lnTo>
                  <a:lnTo>
                    <a:pt x="12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83"/>
            <p:cNvSpPr>
              <a:spLocks/>
            </p:cNvSpPr>
            <p:nvPr/>
          </p:nvSpPr>
          <p:spPr bwMode="auto">
            <a:xfrm>
              <a:off x="434" y="1012"/>
              <a:ext cx="183" cy="343"/>
            </a:xfrm>
            <a:custGeom>
              <a:avLst/>
              <a:gdLst>
                <a:gd name="T0" fmla="*/ 131 w 183"/>
                <a:gd name="T1" fmla="*/ 0 h 343"/>
                <a:gd name="T2" fmla="*/ 0 w 183"/>
                <a:gd name="T3" fmla="*/ 19 h 343"/>
                <a:gd name="T4" fmla="*/ 57 w 183"/>
                <a:gd name="T5" fmla="*/ 342 h 343"/>
                <a:gd name="T6" fmla="*/ 182 w 183"/>
                <a:gd name="T7" fmla="*/ 318 h 343"/>
                <a:gd name="T8" fmla="*/ 131 w 183"/>
                <a:gd name="T9" fmla="*/ 0 h 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343"/>
                <a:gd name="T17" fmla="*/ 183 w 183"/>
                <a:gd name="T18" fmla="*/ 343 h 3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343">
                  <a:moveTo>
                    <a:pt x="131" y="0"/>
                  </a:moveTo>
                  <a:lnTo>
                    <a:pt x="0" y="19"/>
                  </a:lnTo>
                  <a:lnTo>
                    <a:pt x="57" y="342"/>
                  </a:lnTo>
                  <a:lnTo>
                    <a:pt x="182" y="318"/>
                  </a:lnTo>
                  <a:lnTo>
                    <a:pt x="131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3" name="Freeform 84"/>
            <p:cNvSpPr>
              <a:spLocks/>
            </p:cNvSpPr>
            <p:nvPr/>
          </p:nvSpPr>
          <p:spPr bwMode="auto">
            <a:xfrm>
              <a:off x="592" y="1064"/>
              <a:ext cx="92" cy="72"/>
            </a:xfrm>
            <a:custGeom>
              <a:avLst/>
              <a:gdLst>
                <a:gd name="T0" fmla="*/ 91 w 92"/>
                <a:gd name="T1" fmla="*/ 0 h 72"/>
                <a:gd name="T2" fmla="*/ 11 w 92"/>
                <a:gd name="T3" fmla="*/ 17 h 72"/>
                <a:gd name="T4" fmla="*/ 12 w 92"/>
                <a:gd name="T5" fmla="*/ 24 h 72"/>
                <a:gd name="T6" fmla="*/ 9 w 92"/>
                <a:gd name="T7" fmla="*/ 32 h 72"/>
                <a:gd name="T8" fmla="*/ 10 w 92"/>
                <a:gd name="T9" fmla="*/ 36 h 72"/>
                <a:gd name="T10" fmla="*/ 10 w 92"/>
                <a:gd name="T11" fmla="*/ 39 h 72"/>
                <a:gd name="T12" fmla="*/ 6 w 92"/>
                <a:gd name="T13" fmla="*/ 25 h 72"/>
                <a:gd name="T14" fmla="*/ 6 w 92"/>
                <a:gd name="T15" fmla="*/ 36 h 72"/>
                <a:gd name="T16" fmla="*/ 6 w 92"/>
                <a:gd name="T17" fmla="*/ 40 h 72"/>
                <a:gd name="T18" fmla="*/ 6 w 92"/>
                <a:gd name="T19" fmla="*/ 43 h 72"/>
                <a:gd name="T20" fmla="*/ 4 w 92"/>
                <a:gd name="T21" fmla="*/ 43 h 72"/>
                <a:gd name="T22" fmla="*/ 4 w 92"/>
                <a:gd name="T23" fmla="*/ 48 h 72"/>
                <a:gd name="T24" fmla="*/ 5 w 92"/>
                <a:gd name="T25" fmla="*/ 54 h 72"/>
                <a:gd name="T26" fmla="*/ 2 w 92"/>
                <a:gd name="T27" fmla="*/ 55 h 72"/>
                <a:gd name="T28" fmla="*/ 2 w 92"/>
                <a:gd name="T29" fmla="*/ 59 h 72"/>
                <a:gd name="T30" fmla="*/ 2 w 92"/>
                <a:gd name="T31" fmla="*/ 66 h 72"/>
                <a:gd name="T32" fmla="*/ 2 w 92"/>
                <a:gd name="T33" fmla="*/ 59 h 72"/>
                <a:gd name="T34" fmla="*/ 3 w 92"/>
                <a:gd name="T35" fmla="*/ 70 h 72"/>
                <a:gd name="T36" fmla="*/ 0 w 92"/>
                <a:gd name="T37" fmla="*/ 71 h 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2"/>
                <a:gd name="T58" fmla="*/ 0 h 72"/>
                <a:gd name="T59" fmla="*/ 92 w 92"/>
                <a:gd name="T60" fmla="*/ 72 h 7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2" h="72">
                  <a:moveTo>
                    <a:pt x="91" y="0"/>
                  </a:moveTo>
                  <a:lnTo>
                    <a:pt x="11" y="17"/>
                  </a:lnTo>
                  <a:lnTo>
                    <a:pt x="12" y="24"/>
                  </a:lnTo>
                  <a:lnTo>
                    <a:pt x="9" y="32"/>
                  </a:lnTo>
                  <a:lnTo>
                    <a:pt x="10" y="36"/>
                  </a:lnTo>
                  <a:lnTo>
                    <a:pt x="10" y="39"/>
                  </a:lnTo>
                  <a:lnTo>
                    <a:pt x="6" y="25"/>
                  </a:lnTo>
                  <a:lnTo>
                    <a:pt x="6" y="36"/>
                  </a:lnTo>
                  <a:lnTo>
                    <a:pt x="6" y="40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4" y="48"/>
                  </a:lnTo>
                  <a:lnTo>
                    <a:pt x="5" y="54"/>
                  </a:lnTo>
                  <a:lnTo>
                    <a:pt x="2" y="55"/>
                  </a:lnTo>
                  <a:lnTo>
                    <a:pt x="2" y="59"/>
                  </a:lnTo>
                  <a:lnTo>
                    <a:pt x="2" y="66"/>
                  </a:lnTo>
                  <a:lnTo>
                    <a:pt x="2" y="59"/>
                  </a:lnTo>
                  <a:lnTo>
                    <a:pt x="3" y="70"/>
                  </a:lnTo>
                  <a:lnTo>
                    <a:pt x="0" y="71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Freeform 85"/>
            <p:cNvSpPr>
              <a:spLocks/>
            </p:cNvSpPr>
            <p:nvPr/>
          </p:nvSpPr>
          <p:spPr bwMode="auto">
            <a:xfrm>
              <a:off x="652" y="1171"/>
              <a:ext cx="61" cy="89"/>
            </a:xfrm>
            <a:custGeom>
              <a:avLst/>
              <a:gdLst>
                <a:gd name="T0" fmla="*/ 60 w 61"/>
                <a:gd name="T1" fmla="*/ 5 h 89"/>
                <a:gd name="T2" fmla="*/ 60 w 61"/>
                <a:gd name="T3" fmla="*/ 5 h 89"/>
                <a:gd name="T4" fmla="*/ 56 w 61"/>
                <a:gd name="T5" fmla="*/ 2 h 89"/>
                <a:gd name="T6" fmla="*/ 56 w 61"/>
                <a:gd name="T7" fmla="*/ 6 h 89"/>
                <a:gd name="T8" fmla="*/ 56 w 61"/>
                <a:gd name="T9" fmla="*/ 2 h 89"/>
                <a:gd name="T10" fmla="*/ 53 w 61"/>
                <a:gd name="T11" fmla="*/ 3 h 89"/>
                <a:gd name="T12" fmla="*/ 50 w 61"/>
                <a:gd name="T13" fmla="*/ 3 h 89"/>
                <a:gd name="T14" fmla="*/ 49 w 61"/>
                <a:gd name="T15" fmla="*/ 0 h 89"/>
                <a:gd name="T16" fmla="*/ 46 w 61"/>
                <a:gd name="T17" fmla="*/ 0 h 89"/>
                <a:gd name="T18" fmla="*/ 43 w 61"/>
                <a:gd name="T19" fmla="*/ 0 h 89"/>
                <a:gd name="T20" fmla="*/ 46 w 61"/>
                <a:gd name="T21" fmla="*/ 0 h 89"/>
                <a:gd name="T22" fmla="*/ 43 w 61"/>
                <a:gd name="T23" fmla="*/ 0 h 89"/>
                <a:gd name="T24" fmla="*/ 40 w 61"/>
                <a:gd name="T25" fmla="*/ 0 h 89"/>
                <a:gd name="T26" fmla="*/ 36 w 61"/>
                <a:gd name="T27" fmla="*/ 1 h 89"/>
                <a:gd name="T28" fmla="*/ 33 w 61"/>
                <a:gd name="T29" fmla="*/ 1 h 89"/>
                <a:gd name="T30" fmla="*/ 30 w 61"/>
                <a:gd name="T31" fmla="*/ 2 h 89"/>
                <a:gd name="T32" fmla="*/ 26 w 61"/>
                <a:gd name="T33" fmla="*/ 3 h 89"/>
                <a:gd name="T34" fmla="*/ 22 w 61"/>
                <a:gd name="T35" fmla="*/ 3 h 89"/>
                <a:gd name="T36" fmla="*/ 19 w 61"/>
                <a:gd name="T37" fmla="*/ 6 h 89"/>
                <a:gd name="T38" fmla="*/ 19 w 61"/>
                <a:gd name="T39" fmla="*/ 10 h 89"/>
                <a:gd name="T40" fmla="*/ 19 w 61"/>
                <a:gd name="T41" fmla="*/ 6 h 89"/>
                <a:gd name="T42" fmla="*/ 17 w 61"/>
                <a:gd name="T43" fmla="*/ 10 h 89"/>
                <a:gd name="T44" fmla="*/ 17 w 61"/>
                <a:gd name="T45" fmla="*/ 7 h 89"/>
                <a:gd name="T46" fmla="*/ 13 w 61"/>
                <a:gd name="T47" fmla="*/ 11 h 89"/>
                <a:gd name="T48" fmla="*/ 14 w 61"/>
                <a:gd name="T49" fmla="*/ 15 h 89"/>
                <a:gd name="T50" fmla="*/ 14 w 61"/>
                <a:gd name="T51" fmla="*/ 18 h 89"/>
                <a:gd name="T52" fmla="*/ 11 w 61"/>
                <a:gd name="T53" fmla="*/ 19 h 89"/>
                <a:gd name="T54" fmla="*/ 8 w 61"/>
                <a:gd name="T55" fmla="*/ 23 h 89"/>
                <a:gd name="T56" fmla="*/ 8 w 61"/>
                <a:gd name="T57" fmla="*/ 26 h 89"/>
                <a:gd name="T58" fmla="*/ 5 w 61"/>
                <a:gd name="T59" fmla="*/ 30 h 89"/>
                <a:gd name="T60" fmla="*/ 6 w 61"/>
                <a:gd name="T61" fmla="*/ 34 h 89"/>
                <a:gd name="T62" fmla="*/ 6 w 61"/>
                <a:gd name="T63" fmla="*/ 38 h 89"/>
                <a:gd name="T64" fmla="*/ 2 w 61"/>
                <a:gd name="T65" fmla="*/ 38 h 89"/>
                <a:gd name="T66" fmla="*/ 3 w 61"/>
                <a:gd name="T67" fmla="*/ 41 h 89"/>
                <a:gd name="T68" fmla="*/ 0 w 61"/>
                <a:gd name="T69" fmla="*/ 46 h 89"/>
                <a:gd name="T70" fmla="*/ 4 w 61"/>
                <a:gd name="T71" fmla="*/ 49 h 89"/>
                <a:gd name="T72" fmla="*/ 4 w 61"/>
                <a:gd name="T73" fmla="*/ 52 h 89"/>
                <a:gd name="T74" fmla="*/ 4 w 61"/>
                <a:gd name="T75" fmla="*/ 57 h 89"/>
                <a:gd name="T76" fmla="*/ 4 w 61"/>
                <a:gd name="T77" fmla="*/ 60 h 89"/>
                <a:gd name="T78" fmla="*/ 5 w 61"/>
                <a:gd name="T79" fmla="*/ 63 h 89"/>
                <a:gd name="T80" fmla="*/ 5 w 61"/>
                <a:gd name="T81" fmla="*/ 67 h 89"/>
                <a:gd name="T82" fmla="*/ 8 w 61"/>
                <a:gd name="T83" fmla="*/ 67 h 89"/>
                <a:gd name="T84" fmla="*/ 6 w 61"/>
                <a:gd name="T85" fmla="*/ 71 h 89"/>
                <a:gd name="T86" fmla="*/ 8 w 61"/>
                <a:gd name="T87" fmla="*/ 71 h 89"/>
                <a:gd name="T88" fmla="*/ 8 w 61"/>
                <a:gd name="T89" fmla="*/ 73 h 89"/>
                <a:gd name="T90" fmla="*/ 13 w 61"/>
                <a:gd name="T91" fmla="*/ 77 h 89"/>
                <a:gd name="T92" fmla="*/ 13 w 61"/>
                <a:gd name="T93" fmla="*/ 81 h 89"/>
                <a:gd name="T94" fmla="*/ 13 w 61"/>
                <a:gd name="T95" fmla="*/ 84 h 89"/>
                <a:gd name="T96" fmla="*/ 17 w 61"/>
                <a:gd name="T97" fmla="*/ 83 h 89"/>
                <a:gd name="T98" fmla="*/ 17 w 61"/>
                <a:gd name="T99" fmla="*/ 88 h 89"/>
                <a:gd name="T100" fmla="*/ 17 w 61"/>
                <a:gd name="T101" fmla="*/ 83 h 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"/>
                <a:gd name="T154" fmla="*/ 0 h 89"/>
                <a:gd name="T155" fmla="*/ 61 w 61"/>
                <a:gd name="T156" fmla="*/ 89 h 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" h="89">
                  <a:moveTo>
                    <a:pt x="60" y="5"/>
                  </a:moveTo>
                  <a:lnTo>
                    <a:pt x="60" y="5"/>
                  </a:lnTo>
                  <a:lnTo>
                    <a:pt x="56" y="2"/>
                  </a:lnTo>
                  <a:lnTo>
                    <a:pt x="56" y="6"/>
                  </a:lnTo>
                  <a:lnTo>
                    <a:pt x="56" y="2"/>
                  </a:lnTo>
                  <a:lnTo>
                    <a:pt x="53" y="3"/>
                  </a:lnTo>
                  <a:lnTo>
                    <a:pt x="50" y="3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3" y="1"/>
                  </a:lnTo>
                  <a:lnTo>
                    <a:pt x="30" y="2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3" y="11"/>
                  </a:lnTo>
                  <a:lnTo>
                    <a:pt x="14" y="15"/>
                  </a:lnTo>
                  <a:lnTo>
                    <a:pt x="14" y="18"/>
                  </a:lnTo>
                  <a:lnTo>
                    <a:pt x="11" y="19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5" y="30"/>
                  </a:lnTo>
                  <a:lnTo>
                    <a:pt x="6" y="34"/>
                  </a:lnTo>
                  <a:lnTo>
                    <a:pt x="6" y="38"/>
                  </a:lnTo>
                  <a:lnTo>
                    <a:pt x="2" y="38"/>
                  </a:lnTo>
                  <a:lnTo>
                    <a:pt x="3" y="41"/>
                  </a:lnTo>
                  <a:lnTo>
                    <a:pt x="0" y="46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4" y="57"/>
                  </a:lnTo>
                  <a:lnTo>
                    <a:pt x="4" y="60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8" y="67"/>
                  </a:lnTo>
                  <a:lnTo>
                    <a:pt x="6" y="71"/>
                  </a:lnTo>
                  <a:lnTo>
                    <a:pt x="8" y="71"/>
                  </a:lnTo>
                  <a:lnTo>
                    <a:pt x="8" y="73"/>
                  </a:lnTo>
                  <a:lnTo>
                    <a:pt x="13" y="77"/>
                  </a:lnTo>
                  <a:lnTo>
                    <a:pt x="13" y="81"/>
                  </a:lnTo>
                  <a:lnTo>
                    <a:pt x="13" y="84"/>
                  </a:lnTo>
                  <a:lnTo>
                    <a:pt x="17" y="83"/>
                  </a:lnTo>
                  <a:lnTo>
                    <a:pt x="17" y="88"/>
                  </a:lnTo>
                  <a:lnTo>
                    <a:pt x="17" y="83"/>
                  </a:lnTo>
                </a:path>
              </a:pathLst>
            </a:custGeom>
            <a:noFill/>
            <a:ln w="127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Line 12"/>
            <p:cNvSpPr>
              <a:spLocks noChangeShapeType="1"/>
            </p:cNvSpPr>
            <p:nvPr/>
          </p:nvSpPr>
          <p:spPr bwMode="auto">
            <a:xfrm flipH="1">
              <a:off x="668" y="1147"/>
              <a:ext cx="3" cy="4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6" name="Line 13"/>
            <p:cNvSpPr>
              <a:spLocks noChangeShapeType="1"/>
            </p:cNvSpPr>
            <p:nvPr/>
          </p:nvSpPr>
          <p:spPr bwMode="auto">
            <a:xfrm flipV="1">
              <a:off x="699" y="1213"/>
              <a:ext cx="0" cy="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2" grpId="0" autoUpdateAnimBg="0"/>
      <p:bldP spid="78" grpId="0" autoUpdateAnimBg="0"/>
      <p:bldP spid="79" grpId="0" animBg="1" autoUpdateAnimBg="0"/>
      <p:bldP spid="80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Heiltölulausn (</a:t>
            </a:r>
            <a:r>
              <a:rPr lang="is-IS" dirty="0" err="1"/>
              <a:t>Fixed</a:t>
            </a:r>
            <a:r>
              <a:rPr lang="is-IS" dirty="0"/>
              <a:t> lausn)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Til eru margar aðferðir til að finna besta heiltölugildið fyrir N</a:t>
            </a:r>
          </a:p>
          <a:p>
            <a:r>
              <a:rPr lang="is-IS" dirty="0"/>
              <a:t>Til dæmis</a:t>
            </a:r>
          </a:p>
          <a:p>
            <a:pPr lvl="1"/>
            <a:r>
              <a:rPr lang="is-IS" dirty="0"/>
              <a:t>ROUND</a:t>
            </a:r>
          </a:p>
          <a:p>
            <a:pPr lvl="1"/>
            <a:r>
              <a:rPr lang="is-IS" dirty="0"/>
              <a:t>SEARCH</a:t>
            </a:r>
          </a:p>
          <a:p>
            <a:pPr lvl="1"/>
            <a:r>
              <a:rPr lang="is-IS" dirty="0"/>
              <a:t>SIGMA</a:t>
            </a:r>
          </a:p>
          <a:p>
            <a:r>
              <a:rPr lang="is-IS" dirty="0"/>
              <a:t>ROUND aðferðin er einföldust en hún velur það heiltölugildi sem næst er rauntölugidinu í rauntölulausinni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EFE05A7D-4D5C-45CF-8BCE-1ED47DF42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0E7361B-5849-4350-86B5-B69CBE8C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855E7B0-8B0A-4A75-827B-24F5DB5A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27918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Tegundir lausna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is-IS" dirty="0"/>
              <a:t>Hægt er að reikna margar gerðir af lausnum eftir því hvernig við meðhöndlum fasamælingarnar</a:t>
            </a:r>
          </a:p>
          <a:p>
            <a:r>
              <a:rPr lang="is-IS" dirty="0"/>
              <a:t>Besta lausin er oft háð lengd grunnlínunarinnar sem við erum að reikna</a:t>
            </a:r>
          </a:p>
          <a:p>
            <a:r>
              <a:rPr lang="is-IS" dirty="0"/>
              <a:t>Tvær algengustu lausnirnar eru</a:t>
            </a:r>
          </a:p>
          <a:p>
            <a:pPr lvl="1"/>
            <a:r>
              <a:rPr lang="is-IS" dirty="0"/>
              <a:t>L1 lausn </a:t>
            </a:r>
          </a:p>
          <a:p>
            <a:pPr lvl="2"/>
            <a:r>
              <a:rPr lang="is-IS" dirty="0"/>
              <a:t>Heiltölugildi fyrir L1 einungis ákvarðað</a:t>
            </a:r>
          </a:p>
          <a:p>
            <a:pPr lvl="2"/>
            <a:r>
              <a:rPr lang="is-IS" dirty="0"/>
              <a:t>Mikið notuð á stuttar grunnlínur</a:t>
            </a:r>
          </a:p>
          <a:p>
            <a:pPr lvl="1"/>
            <a:r>
              <a:rPr lang="is-IS" dirty="0"/>
              <a:t>Lc eða L3 lausn </a:t>
            </a:r>
          </a:p>
          <a:p>
            <a:pPr lvl="2"/>
            <a:r>
              <a:rPr lang="is-IS" dirty="0"/>
              <a:t>Áhrif jónahvolfsins eru stitt að mestu leiti út með að blanda L1 og L2 merkjunum saman með sérstökum hætti</a:t>
            </a:r>
          </a:p>
          <a:p>
            <a:pPr lvl="2"/>
            <a:r>
              <a:rPr lang="is-IS" dirty="0"/>
              <a:t> </a:t>
            </a:r>
          </a:p>
          <a:p>
            <a:pPr lvl="2"/>
            <a:endParaRPr lang="is-IS" dirty="0"/>
          </a:p>
          <a:p>
            <a:pPr lvl="2"/>
            <a:r>
              <a:rPr lang="is-IS" dirty="0"/>
              <a:t>Þessi lausn er líklega algengust fyrir flest mælinet þar sem grunnlínur eru lengri en 10 km</a:t>
            </a:r>
          </a:p>
          <a:p>
            <a:pPr lvl="2"/>
            <a:endParaRPr lang="is-I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63688" y="5373216"/>
          <a:ext cx="2270370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720" imgH="431640" progId="Equation.DSMT4">
                  <p:embed/>
                </p:oleObj>
              </mc:Choice>
              <mc:Fallback>
                <p:oleObj name="Equation" r:id="rId3" imgW="170172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5373216"/>
                        <a:ext cx="2270370" cy="57606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BBBF943D-C8D3-4C12-A22B-377099C1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4372E93F-716C-4F5F-9982-84F318A7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9CEC9B84-4D8E-4054-8253-E3637B8F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149741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46088" y="325438"/>
            <a:ext cx="8229600" cy="1143000"/>
          </a:xfrm>
        </p:spPr>
        <p:txBody>
          <a:bodyPr/>
          <a:lstStyle/>
          <a:p>
            <a:pPr eaLnBrk="1" hangingPunct="1"/>
            <a:r>
              <a:rPr lang="is-IS"/>
              <a:t>LANDMÆLINGAR MEÐ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Í Fast Static mælingu þá er lágmarks mælingatími: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s-IS"/>
              <a:t>L1				L1 og L2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s-IS"/>
              <a:t>20 mín. – 6+ tungl	8 mín - 6+ tungl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s-IS"/>
              <a:t>25 mín. – 5 tungl		15 mín - 5 tungl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s-IS"/>
              <a:t>30 mín. – 4 tungl		20 mín - 4 tungl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Ekki mælt með því að nota L1 móttakara á lengri vegalengdum en 10 km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s-IS"/>
              <a:t>Eftir því sem vegalengdir eru lengri þarf auka mælingatímann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BD73C-63D5-4D9D-8FD1-D6B0F3E414EB}" type="slidenum">
              <a:rPr lang="is-IS"/>
              <a:pPr>
                <a:defRPr/>
              </a:pPr>
              <a:t>65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75669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446088" y="325438"/>
            <a:ext cx="8229600" cy="1143000"/>
          </a:xfrm>
        </p:spPr>
        <p:txBody>
          <a:bodyPr/>
          <a:lstStyle/>
          <a:p>
            <a:pPr eaLnBrk="1" hangingPunct="1"/>
            <a:r>
              <a:rPr lang="is-IS"/>
              <a:t>LANDMÆLINGAR MEÐ GPS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s-IS"/>
              <a:t>RTK-Mæling með base og rover</a:t>
            </a:r>
          </a:p>
          <a:p>
            <a:pPr lvl="1" eaLnBrk="1" hangingPunct="1"/>
            <a:r>
              <a:rPr lang="is-IS" sz="2400"/>
              <a:t>5 sameiginleg tungl</a:t>
            </a:r>
          </a:p>
          <a:p>
            <a:pPr lvl="1" eaLnBrk="1" hangingPunct="1"/>
            <a:r>
              <a:rPr lang="is-IS" sz="2400"/>
              <a:t>Base=&gt;Móttakari+Radíó </a:t>
            </a:r>
          </a:p>
          <a:p>
            <a:pPr lvl="1" eaLnBrk="1" hangingPunct="1"/>
            <a:r>
              <a:rPr lang="is-IS" sz="2400"/>
              <a:t>Rover</a:t>
            </a:r>
          </a:p>
          <a:p>
            <a:pPr eaLnBrk="1" hangingPunct="1"/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AB06B-6E1A-4BB5-BE71-3CB713C181EB}" type="slidenum">
              <a:rPr lang="is-IS"/>
              <a:pPr>
                <a:defRPr/>
              </a:pPr>
              <a:t>66</a:t>
            </a:fld>
            <a:endParaRPr lang="is-IS"/>
          </a:p>
        </p:txBody>
      </p:sp>
      <p:grpSp>
        <p:nvGrpSpPr>
          <p:cNvPr id="71686" name="Group 453"/>
          <p:cNvGrpSpPr>
            <a:grpSpLocks/>
          </p:cNvGrpSpPr>
          <p:nvPr/>
        </p:nvGrpSpPr>
        <p:grpSpPr bwMode="auto">
          <a:xfrm>
            <a:off x="1724025" y="1920875"/>
            <a:ext cx="7080250" cy="4368884"/>
            <a:chOff x="33338" y="1268413"/>
            <a:chExt cx="8843962" cy="5606329"/>
          </a:xfrm>
        </p:grpSpPr>
        <p:sp>
          <p:nvSpPr>
            <p:cNvPr id="71687" name="Oval 2"/>
            <p:cNvSpPr>
              <a:spLocks noChangeArrowheads="1"/>
            </p:cNvSpPr>
            <p:nvPr/>
          </p:nvSpPr>
          <p:spPr bwMode="auto">
            <a:xfrm rot="-1260000">
              <a:off x="1960563" y="3717925"/>
              <a:ext cx="5786437" cy="2308225"/>
            </a:xfrm>
            <a:prstGeom prst="ellipse">
              <a:avLst/>
            </a:prstGeom>
            <a:solidFill>
              <a:srgbClr val="05C00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71688" name="Group 3"/>
            <p:cNvGrpSpPr>
              <a:grpSpLocks/>
            </p:cNvGrpSpPr>
            <p:nvPr/>
          </p:nvGrpSpPr>
          <p:grpSpPr bwMode="auto">
            <a:xfrm>
              <a:off x="2552700" y="4114800"/>
              <a:ext cx="869950" cy="1546225"/>
              <a:chOff x="1608" y="2592"/>
              <a:chExt cx="548" cy="974"/>
            </a:xfrm>
          </p:grpSpPr>
          <p:pic>
            <p:nvPicPr>
              <p:cNvPr id="72129" name="Picture 4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08" y="2705"/>
                <a:ext cx="548" cy="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2130" name="Oval 5"/>
              <p:cNvSpPr>
                <a:spLocks noChangeArrowheads="1"/>
              </p:cNvSpPr>
              <p:nvPr/>
            </p:nvSpPr>
            <p:spPr bwMode="auto">
              <a:xfrm>
                <a:off x="1713" y="2592"/>
                <a:ext cx="351" cy="8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2131" name="Line 6"/>
              <p:cNvSpPr>
                <a:spLocks noChangeShapeType="1"/>
              </p:cNvSpPr>
              <p:nvPr/>
            </p:nvSpPr>
            <p:spPr bwMode="auto">
              <a:xfrm flipV="1">
                <a:off x="1814" y="2612"/>
                <a:ext cx="66" cy="17"/>
              </a:xfrm>
              <a:prstGeom prst="line">
                <a:avLst/>
              </a:prstGeom>
              <a:noFill/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32" name="Line 7"/>
              <p:cNvSpPr>
                <a:spLocks noChangeShapeType="1"/>
              </p:cNvSpPr>
              <p:nvPr/>
            </p:nvSpPr>
            <p:spPr bwMode="auto">
              <a:xfrm>
                <a:off x="1879" y="2612"/>
                <a:ext cx="56" cy="10"/>
              </a:xfrm>
              <a:prstGeom prst="line">
                <a:avLst/>
              </a:prstGeom>
              <a:noFill/>
              <a:ln w="9525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71689" name="Picture 8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3000" y="2292350"/>
              <a:ext cx="658813" cy="166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1690" name="Group 9"/>
            <p:cNvGrpSpPr>
              <a:grpSpLocks/>
            </p:cNvGrpSpPr>
            <p:nvPr/>
          </p:nvGrpSpPr>
          <p:grpSpPr bwMode="auto">
            <a:xfrm>
              <a:off x="1787525" y="1582738"/>
              <a:ext cx="5810250" cy="2576512"/>
              <a:chOff x="1126" y="997"/>
              <a:chExt cx="3660" cy="1623"/>
            </a:xfrm>
          </p:grpSpPr>
          <p:grpSp>
            <p:nvGrpSpPr>
              <p:cNvPr id="71735" name="Group 10"/>
              <p:cNvGrpSpPr>
                <a:grpSpLocks/>
              </p:cNvGrpSpPr>
              <p:nvPr/>
            </p:nvGrpSpPr>
            <p:grpSpPr bwMode="auto">
              <a:xfrm>
                <a:off x="3780" y="997"/>
                <a:ext cx="1006" cy="490"/>
                <a:chOff x="3780" y="997"/>
                <a:chExt cx="1006" cy="490"/>
              </a:xfrm>
            </p:grpSpPr>
            <p:grpSp>
              <p:nvGrpSpPr>
                <p:cNvPr id="71933" name="Group 11"/>
                <p:cNvGrpSpPr>
                  <a:grpSpLocks/>
                </p:cNvGrpSpPr>
                <p:nvPr/>
              </p:nvGrpSpPr>
              <p:grpSpPr bwMode="auto">
                <a:xfrm>
                  <a:off x="3780" y="1279"/>
                  <a:ext cx="345" cy="195"/>
                  <a:chOff x="3780" y="1279"/>
                  <a:chExt cx="345" cy="195"/>
                </a:xfrm>
              </p:grpSpPr>
              <p:sp>
                <p:nvSpPr>
                  <p:cNvPr id="72081" name="Freeform 12"/>
                  <p:cNvSpPr>
                    <a:spLocks/>
                  </p:cNvSpPr>
                  <p:nvPr/>
                </p:nvSpPr>
                <p:spPr bwMode="auto">
                  <a:xfrm>
                    <a:off x="3949" y="1385"/>
                    <a:ext cx="17" cy="39"/>
                  </a:xfrm>
                  <a:custGeom>
                    <a:avLst/>
                    <a:gdLst>
                      <a:gd name="T0" fmla="*/ 13 w 17"/>
                      <a:gd name="T1" fmla="*/ 38 h 39"/>
                      <a:gd name="T2" fmla="*/ 10 w 17"/>
                      <a:gd name="T3" fmla="*/ 37 h 39"/>
                      <a:gd name="T4" fmla="*/ 10 w 17"/>
                      <a:gd name="T5" fmla="*/ 36 h 39"/>
                      <a:gd name="T6" fmla="*/ 8 w 17"/>
                      <a:gd name="T7" fmla="*/ 36 h 39"/>
                      <a:gd name="T8" fmla="*/ 5 w 17"/>
                      <a:gd name="T9" fmla="*/ 36 h 39"/>
                      <a:gd name="T10" fmla="*/ 5 w 17"/>
                      <a:gd name="T11" fmla="*/ 35 h 39"/>
                      <a:gd name="T12" fmla="*/ 2 w 17"/>
                      <a:gd name="T13" fmla="*/ 34 h 39"/>
                      <a:gd name="T14" fmla="*/ 2 w 17"/>
                      <a:gd name="T15" fmla="*/ 34 h 39"/>
                      <a:gd name="T16" fmla="*/ 5 w 17"/>
                      <a:gd name="T17" fmla="*/ 33 h 39"/>
                      <a:gd name="T18" fmla="*/ 2 w 17"/>
                      <a:gd name="T19" fmla="*/ 32 h 39"/>
                      <a:gd name="T20" fmla="*/ 5 w 17"/>
                      <a:gd name="T21" fmla="*/ 32 h 39"/>
                      <a:gd name="T22" fmla="*/ 5 w 17"/>
                      <a:gd name="T23" fmla="*/ 31 h 39"/>
                      <a:gd name="T24" fmla="*/ 2 w 17"/>
                      <a:gd name="T25" fmla="*/ 30 h 39"/>
                      <a:gd name="T26" fmla="*/ 2 w 17"/>
                      <a:gd name="T27" fmla="*/ 29 h 39"/>
                      <a:gd name="T28" fmla="*/ 2 w 17"/>
                      <a:gd name="T29" fmla="*/ 29 h 39"/>
                      <a:gd name="T30" fmla="*/ 0 w 17"/>
                      <a:gd name="T31" fmla="*/ 29 h 39"/>
                      <a:gd name="T32" fmla="*/ 2 w 17"/>
                      <a:gd name="T33" fmla="*/ 27 h 39"/>
                      <a:gd name="T34" fmla="*/ 2 w 17"/>
                      <a:gd name="T35" fmla="*/ 25 h 39"/>
                      <a:gd name="T36" fmla="*/ 2 w 17"/>
                      <a:gd name="T37" fmla="*/ 25 h 39"/>
                      <a:gd name="T38" fmla="*/ 2 w 17"/>
                      <a:gd name="T39" fmla="*/ 23 h 39"/>
                      <a:gd name="T40" fmla="*/ 2 w 17"/>
                      <a:gd name="T41" fmla="*/ 21 h 39"/>
                      <a:gd name="T42" fmla="*/ 2 w 17"/>
                      <a:gd name="T43" fmla="*/ 20 h 39"/>
                      <a:gd name="T44" fmla="*/ 2 w 17"/>
                      <a:gd name="T45" fmla="*/ 18 h 39"/>
                      <a:gd name="T46" fmla="*/ 2 w 17"/>
                      <a:gd name="T47" fmla="*/ 16 h 39"/>
                      <a:gd name="T48" fmla="*/ 5 w 17"/>
                      <a:gd name="T49" fmla="*/ 14 h 39"/>
                      <a:gd name="T50" fmla="*/ 5 w 17"/>
                      <a:gd name="T51" fmla="*/ 12 h 39"/>
                      <a:gd name="T52" fmla="*/ 8 w 17"/>
                      <a:gd name="T53" fmla="*/ 11 h 39"/>
                      <a:gd name="T54" fmla="*/ 8 w 17"/>
                      <a:gd name="T55" fmla="*/ 9 h 39"/>
                      <a:gd name="T56" fmla="*/ 8 w 17"/>
                      <a:gd name="T57" fmla="*/ 7 h 39"/>
                      <a:gd name="T58" fmla="*/ 10 w 17"/>
                      <a:gd name="T59" fmla="*/ 5 h 39"/>
                      <a:gd name="T60" fmla="*/ 13 w 17"/>
                      <a:gd name="T61" fmla="*/ 4 h 39"/>
                      <a:gd name="T62" fmla="*/ 13 w 17"/>
                      <a:gd name="T63" fmla="*/ 1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38"/>
                        </a:moveTo>
                        <a:lnTo>
                          <a:pt x="13" y="38"/>
                        </a:lnTo>
                        <a:lnTo>
                          <a:pt x="13" y="37"/>
                        </a:lnTo>
                        <a:lnTo>
                          <a:pt x="10" y="37"/>
                        </a:lnTo>
                        <a:lnTo>
                          <a:pt x="10" y="36"/>
                        </a:lnTo>
                        <a:lnTo>
                          <a:pt x="10" y="37"/>
                        </a:lnTo>
                        <a:lnTo>
                          <a:pt x="8" y="36"/>
                        </a:lnTo>
                        <a:lnTo>
                          <a:pt x="8" y="35"/>
                        </a:lnTo>
                        <a:lnTo>
                          <a:pt x="5" y="36"/>
                        </a:lnTo>
                        <a:lnTo>
                          <a:pt x="8" y="35"/>
                        </a:lnTo>
                        <a:lnTo>
                          <a:pt x="5" y="35"/>
                        </a:lnTo>
                        <a:lnTo>
                          <a:pt x="2" y="34"/>
                        </a:lnTo>
                        <a:lnTo>
                          <a:pt x="5" y="33"/>
                        </a:lnTo>
                        <a:lnTo>
                          <a:pt x="2" y="34"/>
                        </a:lnTo>
                        <a:lnTo>
                          <a:pt x="5" y="33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5" y="32"/>
                        </a:lnTo>
                        <a:lnTo>
                          <a:pt x="5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0" y="29"/>
                        </a:lnTo>
                        <a:lnTo>
                          <a:pt x="2" y="27"/>
                        </a:lnTo>
                        <a:lnTo>
                          <a:pt x="2" y="26"/>
                        </a:lnTo>
                        <a:lnTo>
                          <a:pt x="2" y="25"/>
                        </a:lnTo>
                        <a:lnTo>
                          <a:pt x="0" y="25"/>
                        </a:lnTo>
                        <a:lnTo>
                          <a:pt x="2" y="25"/>
                        </a:lnTo>
                        <a:lnTo>
                          <a:pt x="2" y="23"/>
                        </a:lnTo>
                        <a:lnTo>
                          <a:pt x="0" y="22"/>
                        </a:lnTo>
                        <a:lnTo>
                          <a:pt x="2" y="21"/>
                        </a:lnTo>
                        <a:lnTo>
                          <a:pt x="0" y="21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2" y="16"/>
                        </a:lnTo>
                        <a:lnTo>
                          <a:pt x="5" y="14"/>
                        </a:lnTo>
                        <a:lnTo>
                          <a:pt x="5" y="12"/>
                        </a:lnTo>
                        <a:lnTo>
                          <a:pt x="8" y="11"/>
                        </a:lnTo>
                        <a:lnTo>
                          <a:pt x="5" y="11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8" y="7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0" y="4"/>
                        </a:lnTo>
                        <a:lnTo>
                          <a:pt x="13" y="4"/>
                        </a:lnTo>
                        <a:lnTo>
                          <a:pt x="13" y="2"/>
                        </a:lnTo>
                        <a:lnTo>
                          <a:pt x="13" y="1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2" name="Freeform 13"/>
                  <p:cNvSpPr>
                    <a:spLocks/>
                  </p:cNvSpPr>
                  <p:nvPr/>
                </p:nvSpPr>
                <p:spPr bwMode="auto">
                  <a:xfrm>
                    <a:off x="3952" y="1394"/>
                    <a:ext cx="23" cy="30"/>
                  </a:xfrm>
                  <a:custGeom>
                    <a:avLst/>
                    <a:gdLst>
                      <a:gd name="T0" fmla="*/ 0 w 23"/>
                      <a:gd name="T1" fmla="*/ 28 h 30"/>
                      <a:gd name="T2" fmla="*/ 0 w 23"/>
                      <a:gd name="T3" fmla="*/ 29 h 30"/>
                      <a:gd name="T4" fmla="*/ 1 w 23"/>
                      <a:gd name="T5" fmla="*/ 29 h 30"/>
                      <a:gd name="T6" fmla="*/ 2 w 23"/>
                      <a:gd name="T7" fmla="*/ 29 h 30"/>
                      <a:gd name="T8" fmla="*/ 2 w 23"/>
                      <a:gd name="T9" fmla="*/ 29 h 30"/>
                      <a:gd name="T10" fmla="*/ 3 w 23"/>
                      <a:gd name="T11" fmla="*/ 28 h 30"/>
                      <a:gd name="T12" fmla="*/ 3 w 23"/>
                      <a:gd name="T13" fmla="*/ 27 h 30"/>
                      <a:gd name="T14" fmla="*/ 4 w 23"/>
                      <a:gd name="T15" fmla="*/ 27 h 30"/>
                      <a:gd name="T16" fmla="*/ 4 w 23"/>
                      <a:gd name="T17" fmla="*/ 27 h 30"/>
                      <a:gd name="T18" fmla="*/ 5 w 23"/>
                      <a:gd name="T19" fmla="*/ 26 h 30"/>
                      <a:gd name="T20" fmla="*/ 5 w 23"/>
                      <a:gd name="T21" fmla="*/ 26 h 30"/>
                      <a:gd name="T22" fmla="*/ 5 w 23"/>
                      <a:gd name="T23" fmla="*/ 25 h 30"/>
                      <a:gd name="T24" fmla="*/ 6 w 23"/>
                      <a:gd name="T25" fmla="*/ 25 h 30"/>
                      <a:gd name="T26" fmla="*/ 6 w 23"/>
                      <a:gd name="T27" fmla="*/ 24 h 30"/>
                      <a:gd name="T28" fmla="*/ 7 w 23"/>
                      <a:gd name="T29" fmla="*/ 24 h 30"/>
                      <a:gd name="T30" fmla="*/ 8 w 23"/>
                      <a:gd name="T31" fmla="*/ 23 h 30"/>
                      <a:gd name="T32" fmla="*/ 8 w 23"/>
                      <a:gd name="T33" fmla="*/ 23 h 30"/>
                      <a:gd name="T34" fmla="*/ 9 w 23"/>
                      <a:gd name="T35" fmla="*/ 22 h 30"/>
                      <a:gd name="T36" fmla="*/ 10 w 23"/>
                      <a:gd name="T37" fmla="*/ 20 h 30"/>
                      <a:gd name="T38" fmla="*/ 11 w 23"/>
                      <a:gd name="T39" fmla="*/ 20 h 30"/>
                      <a:gd name="T40" fmla="*/ 12 w 23"/>
                      <a:gd name="T41" fmla="*/ 18 h 30"/>
                      <a:gd name="T42" fmla="*/ 13 w 23"/>
                      <a:gd name="T43" fmla="*/ 16 h 30"/>
                      <a:gd name="T44" fmla="*/ 13 w 23"/>
                      <a:gd name="T45" fmla="*/ 16 h 30"/>
                      <a:gd name="T46" fmla="*/ 14 w 23"/>
                      <a:gd name="T47" fmla="*/ 14 h 30"/>
                      <a:gd name="T48" fmla="*/ 15 w 23"/>
                      <a:gd name="T49" fmla="*/ 12 h 30"/>
                      <a:gd name="T50" fmla="*/ 16 w 23"/>
                      <a:gd name="T51" fmla="*/ 11 h 30"/>
                      <a:gd name="T52" fmla="*/ 16 w 23"/>
                      <a:gd name="T53" fmla="*/ 10 h 30"/>
                      <a:gd name="T54" fmla="*/ 18 w 23"/>
                      <a:gd name="T55" fmla="*/ 8 h 30"/>
                      <a:gd name="T56" fmla="*/ 18 w 23"/>
                      <a:gd name="T57" fmla="*/ 7 h 30"/>
                      <a:gd name="T58" fmla="*/ 19 w 23"/>
                      <a:gd name="T59" fmla="*/ 4 h 30"/>
                      <a:gd name="T60" fmla="*/ 20 w 23"/>
                      <a:gd name="T61" fmla="*/ 3 h 30"/>
                      <a:gd name="T62" fmla="*/ 21 w 23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0" y="29"/>
                        </a:move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4" y="27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6" y="25"/>
                        </a:lnTo>
                        <a:lnTo>
                          <a:pt x="6" y="24"/>
                        </a:lnTo>
                        <a:lnTo>
                          <a:pt x="7" y="24"/>
                        </a:lnTo>
                        <a:lnTo>
                          <a:pt x="8" y="23"/>
                        </a:lnTo>
                        <a:lnTo>
                          <a:pt x="8" y="22"/>
                        </a:lnTo>
                        <a:lnTo>
                          <a:pt x="9" y="22"/>
                        </a:lnTo>
                        <a:lnTo>
                          <a:pt x="9" y="21"/>
                        </a:lnTo>
                        <a:lnTo>
                          <a:pt x="10" y="20"/>
                        </a:lnTo>
                        <a:lnTo>
                          <a:pt x="11" y="20"/>
                        </a:lnTo>
                        <a:lnTo>
                          <a:pt x="11" y="19"/>
                        </a:lnTo>
                        <a:lnTo>
                          <a:pt x="12" y="18"/>
                        </a:lnTo>
                        <a:lnTo>
                          <a:pt x="13" y="16"/>
                        </a:lnTo>
                        <a:lnTo>
                          <a:pt x="14" y="14"/>
                        </a:lnTo>
                        <a:lnTo>
                          <a:pt x="15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8"/>
                        </a:lnTo>
                        <a:lnTo>
                          <a:pt x="18" y="8"/>
                        </a:lnTo>
                        <a:lnTo>
                          <a:pt x="18" y="7"/>
                        </a:lnTo>
                        <a:lnTo>
                          <a:pt x="19" y="6"/>
                        </a:lnTo>
                        <a:lnTo>
                          <a:pt x="19" y="4"/>
                        </a:lnTo>
                        <a:lnTo>
                          <a:pt x="20" y="3"/>
                        </a:lnTo>
                        <a:lnTo>
                          <a:pt x="21" y="2"/>
                        </a:lnTo>
                        <a:lnTo>
                          <a:pt x="21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3" name="Freeform 14"/>
                  <p:cNvSpPr>
                    <a:spLocks/>
                  </p:cNvSpPr>
                  <p:nvPr/>
                </p:nvSpPr>
                <p:spPr bwMode="auto">
                  <a:xfrm>
                    <a:off x="3952" y="1394"/>
                    <a:ext cx="23" cy="30"/>
                  </a:xfrm>
                  <a:custGeom>
                    <a:avLst/>
                    <a:gdLst>
                      <a:gd name="T0" fmla="*/ 0 w 23"/>
                      <a:gd name="T1" fmla="*/ 28 h 30"/>
                      <a:gd name="T2" fmla="*/ 0 w 23"/>
                      <a:gd name="T3" fmla="*/ 29 h 30"/>
                      <a:gd name="T4" fmla="*/ 1 w 23"/>
                      <a:gd name="T5" fmla="*/ 29 h 30"/>
                      <a:gd name="T6" fmla="*/ 2 w 23"/>
                      <a:gd name="T7" fmla="*/ 29 h 30"/>
                      <a:gd name="T8" fmla="*/ 2 w 23"/>
                      <a:gd name="T9" fmla="*/ 29 h 30"/>
                      <a:gd name="T10" fmla="*/ 3 w 23"/>
                      <a:gd name="T11" fmla="*/ 28 h 30"/>
                      <a:gd name="T12" fmla="*/ 3 w 23"/>
                      <a:gd name="T13" fmla="*/ 27 h 30"/>
                      <a:gd name="T14" fmla="*/ 4 w 23"/>
                      <a:gd name="T15" fmla="*/ 27 h 30"/>
                      <a:gd name="T16" fmla="*/ 4 w 23"/>
                      <a:gd name="T17" fmla="*/ 27 h 30"/>
                      <a:gd name="T18" fmla="*/ 5 w 23"/>
                      <a:gd name="T19" fmla="*/ 26 h 30"/>
                      <a:gd name="T20" fmla="*/ 5 w 23"/>
                      <a:gd name="T21" fmla="*/ 26 h 30"/>
                      <a:gd name="T22" fmla="*/ 5 w 23"/>
                      <a:gd name="T23" fmla="*/ 25 h 30"/>
                      <a:gd name="T24" fmla="*/ 6 w 23"/>
                      <a:gd name="T25" fmla="*/ 25 h 30"/>
                      <a:gd name="T26" fmla="*/ 7 w 23"/>
                      <a:gd name="T27" fmla="*/ 24 h 30"/>
                      <a:gd name="T28" fmla="*/ 7 w 23"/>
                      <a:gd name="T29" fmla="*/ 24 h 30"/>
                      <a:gd name="T30" fmla="*/ 8 w 23"/>
                      <a:gd name="T31" fmla="*/ 23 h 30"/>
                      <a:gd name="T32" fmla="*/ 8 w 23"/>
                      <a:gd name="T33" fmla="*/ 23 h 30"/>
                      <a:gd name="T34" fmla="*/ 9 w 23"/>
                      <a:gd name="T35" fmla="*/ 22 h 30"/>
                      <a:gd name="T36" fmla="*/ 10 w 23"/>
                      <a:gd name="T37" fmla="*/ 20 h 30"/>
                      <a:gd name="T38" fmla="*/ 11 w 23"/>
                      <a:gd name="T39" fmla="*/ 20 h 30"/>
                      <a:gd name="T40" fmla="*/ 12 w 23"/>
                      <a:gd name="T41" fmla="*/ 18 h 30"/>
                      <a:gd name="T42" fmla="*/ 13 w 23"/>
                      <a:gd name="T43" fmla="*/ 16 h 30"/>
                      <a:gd name="T44" fmla="*/ 13 w 23"/>
                      <a:gd name="T45" fmla="*/ 16 h 30"/>
                      <a:gd name="T46" fmla="*/ 14 w 23"/>
                      <a:gd name="T47" fmla="*/ 14 h 30"/>
                      <a:gd name="T48" fmla="*/ 15 w 23"/>
                      <a:gd name="T49" fmla="*/ 12 h 30"/>
                      <a:gd name="T50" fmla="*/ 16 w 23"/>
                      <a:gd name="T51" fmla="*/ 11 h 30"/>
                      <a:gd name="T52" fmla="*/ 16 w 23"/>
                      <a:gd name="T53" fmla="*/ 10 h 30"/>
                      <a:gd name="T54" fmla="*/ 18 w 23"/>
                      <a:gd name="T55" fmla="*/ 8 h 30"/>
                      <a:gd name="T56" fmla="*/ 18 w 23"/>
                      <a:gd name="T57" fmla="*/ 7 h 30"/>
                      <a:gd name="T58" fmla="*/ 19 w 23"/>
                      <a:gd name="T59" fmla="*/ 4 h 30"/>
                      <a:gd name="T60" fmla="*/ 20 w 23"/>
                      <a:gd name="T61" fmla="*/ 3 h 30"/>
                      <a:gd name="T62" fmla="*/ 21 w 23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0" y="29"/>
                        </a:move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4" y="27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6" y="25"/>
                        </a:lnTo>
                        <a:lnTo>
                          <a:pt x="6" y="24"/>
                        </a:lnTo>
                        <a:lnTo>
                          <a:pt x="7" y="24"/>
                        </a:lnTo>
                        <a:lnTo>
                          <a:pt x="6" y="24"/>
                        </a:lnTo>
                        <a:lnTo>
                          <a:pt x="7" y="24"/>
                        </a:lnTo>
                        <a:lnTo>
                          <a:pt x="8" y="23"/>
                        </a:lnTo>
                        <a:lnTo>
                          <a:pt x="8" y="24"/>
                        </a:lnTo>
                        <a:lnTo>
                          <a:pt x="8" y="23"/>
                        </a:lnTo>
                        <a:lnTo>
                          <a:pt x="8" y="22"/>
                        </a:lnTo>
                        <a:lnTo>
                          <a:pt x="9" y="22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11" y="20"/>
                        </a:lnTo>
                        <a:lnTo>
                          <a:pt x="11" y="19"/>
                        </a:lnTo>
                        <a:lnTo>
                          <a:pt x="12" y="18"/>
                        </a:lnTo>
                        <a:lnTo>
                          <a:pt x="13" y="16"/>
                        </a:lnTo>
                        <a:lnTo>
                          <a:pt x="14" y="14"/>
                        </a:lnTo>
                        <a:lnTo>
                          <a:pt x="15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8"/>
                        </a:lnTo>
                        <a:lnTo>
                          <a:pt x="18" y="8"/>
                        </a:lnTo>
                        <a:lnTo>
                          <a:pt x="18" y="7"/>
                        </a:lnTo>
                        <a:lnTo>
                          <a:pt x="19" y="5"/>
                        </a:lnTo>
                        <a:lnTo>
                          <a:pt x="19" y="4"/>
                        </a:lnTo>
                        <a:lnTo>
                          <a:pt x="20" y="3"/>
                        </a:lnTo>
                        <a:lnTo>
                          <a:pt x="21" y="2"/>
                        </a:lnTo>
                        <a:lnTo>
                          <a:pt x="21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4" name="Freeform 15"/>
                  <p:cNvSpPr>
                    <a:spLocks/>
                  </p:cNvSpPr>
                  <p:nvPr/>
                </p:nvSpPr>
                <p:spPr bwMode="auto">
                  <a:xfrm>
                    <a:off x="3950" y="1385"/>
                    <a:ext cx="17" cy="39"/>
                  </a:xfrm>
                  <a:custGeom>
                    <a:avLst/>
                    <a:gdLst>
                      <a:gd name="T0" fmla="*/ 12 w 17"/>
                      <a:gd name="T1" fmla="*/ 38 h 39"/>
                      <a:gd name="T2" fmla="*/ 9 w 17"/>
                      <a:gd name="T3" fmla="*/ 37 h 39"/>
                      <a:gd name="T4" fmla="*/ 9 w 17"/>
                      <a:gd name="T5" fmla="*/ 36 h 39"/>
                      <a:gd name="T6" fmla="*/ 6 w 17"/>
                      <a:gd name="T7" fmla="*/ 36 h 39"/>
                      <a:gd name="T8" fmla="*/ 6 w 17"/>
                      <a:gd name="T9" fmla="*/ 36 h 39"/>
                      <a:gd name="T10" fmla="*/ 3 w 17"/>
                      <a:gd name="T11" fmla="*/ 35 h 39"/>
                      <a:gd name="T12" fmla="*/ 3 w 17"/>
                      <a:gd name="T13" fmla="*/ 34 h 39"/>
                      <a:gd name="T14" fmla="*/ 3 w 17"/>
                      <a:gd name="T15" fmla="*/ 34 h 39"/>
                      <a:gd name="T16" fmla="*/ 3 w 17"/>
                      <a:gd name="T17" fmla="*/ 33 h 39"/>
                      <a:gd name="T18" fmla="*/ 3 w 17"/>
                      <a:gd name="T19" fmla="*/ 32 h 39"/>
                      <a:gd name="T20" fmla="*/ 3 w 17"/>
                      <a:gd name="T21" fmla="*/ 32 h 39"/>
                      <a:gd name="T22" fmla="*/ 0 w 17"/>
                      <a:gd name="T23" fmla="*/ 31 h 39"/>
                      <a:gd name="T24" fmla="*/ 3 w 17"/>
                      <a:gd name="T25" fmla="*/ 30 h 39"/>
                      <a:gd name="T26" fmla="*/ 0 w 17"/>
                      <a:gd name="T27" fmla="*/ 29 h 39"/>
                      <a:gd name="T28" fmla="*/ 0 w 17"/>
                      <a:gd name="T29" fmla="*/ 29 h 39"/>
                      <a:gd name="T30" fmla="*/ 0 w 17"/>
                      <a:gd name="T31" fmla="*/ 29 h 39"/>
                      <a:gd name="T32" fmla="*/ 0 w 17"/>
                      <a:gd name="T33" fmla="*/ 28 h 39"/>
                      <a:gd name="T34" fmla="*/ 0 w 17"/>
                      <a:gd name="T35" fmla="*/ 25 h 39"/>
                      <a:gd name="T36" fmla="*/ 0 w 17"/>
                      <a:gd name="T37" fmla="*/ 24 h 39"/>
                      <a:gd name="T38" fmla="*/ 0 w 17"/>
                      <a:gd name="T39" fmla="*/ 22 h 39"/>
                      <a:gd name="T40" fmla="*/ 0 w 17"/>
                      <a:gd name="T41" fmla="*/ 21 h 39"/>
                      <a:gd name="T42" fmla="*/ 3 w 17"/>
                      <a:gd name="T43" fmla="*/ 19 h 39"/>
                      <a:gd name="T44" fmla="*/ 3 w 17"/>
                      <a:gd name="T45" fmla="*/ 17 h 39"/>
                      <a:gd name="T46" fmla="*/ 3 w 17"/>
                      <a:gd name="T47" fmla="*/ 16 h 39"/>
                      <a:gd name="T48" fmla="*/ 3 w 17"/>
                      <a:gd name="T49" fmla="*/ 14 h 39"/>
                      <a:gd name="T50" fmla="*/ 3 w 17"/>
                      <a:gd name="T51" fmla="*/ 12 h 39"/>
                      <a:gd name="T52" fmla="*/ 6 w 17"/>
                      <a:gd name="T53" fmla="*/ 11 h 39"/>
                      <a:gd name="T54" fmla="*/ 6 w 17"/>
                      <a:gd name="T55" fmla="*/ 9 h 39"/>
                      <a:gd name="T56" fmla="*/ 9 w 17"/>
                      <a:gd name="T57" fmla="*/ 7 h 39"/>
                      <a:gd name="T58" fmla="*/ 12 w 17"/>
                      <a:gd name="T59" fmla="*/ 5 h 39"/>
                      <a:gd name="T60" fmla="*/ 12 w 17"/>
                      <a:gd name="T61" fmla="*/ 4 h 39"/>
                      <a:gd name="T62" fmla="*/ 16 w 17"/>
                      <a:gd name="T63" fmla="*/ 1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38"/>
                        </a:moveTo>
                        <a:lnTo>
                          <a:pt x="12" y="38"/>
                        </a:lnTo>
                        <a:lnTo>
                          <a:pt x="12" y="37"/>
                        </a:lnTo>
                        <a:lnTo>
                          <a:pt x="9" y="37"/>
                        </a:lnTo>
                        <a:lnTo>
                          <a:pt x="9" y="36"/>
                        </a:lnTo>
                        <a:lnTo>
                          <a:pt x="6" y="36"/>
                        </a:lnTo>
                        <a:lnTo>
                          <a:pt x="6" y="35"/>
                        </a:lnTo>
                        <a:lnTo>
                          <a:pt x="6" y="36"/>
                        </a:lnTo>
                        <a:lnTo>
                          <a:pt x="6" y="35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0" y="33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0" y="31"/>
                        </a:lnTo>
                        <a:lnTo>
                          <a:pt x="3" y="31"/>
                        </a:lnTo>
                        <a:lnTo>
                          <a:pt x="3" y="30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0" y="22"/>
                        </a:lnTo>
                        <a:lnTo>
                          <a:pt x="0" y="21"/>
                        </a:lnTo>
                        <a:lnTo>
                          <a:pt x="3" y="19"/>
                        </a:lnTo>
                        <a:lnTo>
                          <a:pt x="3" y="18"/>
                        </a:lnTo>
                        <a:lnTo>
                          <a:pt x="3" y="17"/>
                        </a:lnTo>
                        <a:lnTo>
                          <a:pt x="3" y="16"/>
                        </a:lnTo>
                        <a:lnTo>
                          <a:pt x="0" y="16"/>
                        </a:lnTo>
                        <a:lnTo>
                          <a:pt x="3" y="14"/>
                        </a:lnTo>
                        <a:lnTo>
                          <a:pt x="3" y="12"/>
                        </a:lnTo>
                        <a:lnTo>
                          <a:pt x="6" y="12"/>
                        </a:lnTo>
                        <a:lnTo>
                          <a:pt x="6" y="11"/>
                        </a:lnTo>
                        <a:lnTo>
                          <a:pt x="6" y="9"/>
                        </a:lnTo>
                        <a:lnTo>
                          <a:pt x="9" y="8"/>
                        </a:lnTo>
                        <a:lnTo>
                          <a:pt x="9" y="7"/>
                        </a:lnTo>
                        <a:lnTo>
                          <a:pt x="9" y="6"/>
                        </a:lnTo>
                        <a:lnTo>
                          <a:pt x="12" y="5"/>
                        </a:lnTo>
                        <a:lnTo>
                          <a:pt x="9" y="4"/>
                        </a:lnTo>
                        <a:lnTo>
                          <a:pt x="12" y="4"/>
                        </a:lnTo>
                        <a:lnTo>
                          <a:pt x="12" y="2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5" name="Freeform 16"/>
                  <p:cNvSpPr>
                    <a:spLocks/>
                  </p:cNvSpPr>
                  <p:nvPr/>
                </p:nvSpPr>
                <p:spPr bwMode="auto">
                  <a:xfrm>
                    <a:off x="3954" y="1347"/>
                    <a:ext cx="17" cy="40"/>
                  </a:xfrm>
                  <a:custGeom>
                    <a:avLst/>
                    <a:gdLst>
                      <a:gd name="T0" fmla="*/ 0 w 17"/>
                      <a:gd name="T1" fmla="*/ 0 h 40"/>
                      <a:gd name="T2" fmla="*/ 3 w 17"/>
                      <a:gd name="T3" fmla="*/ 0 h 40"/>
                      <a:gd name="T4" fmla="*/ 3 w 17"/>
                      <a:gd name="T5" fmla="*/ 1 h 40"/>
                      <a:gd name="T6" fmla="*/ 6 w 17"/>
                      <a:gd name="T7" fmla="*/ 1 h 40"/>
                      <a:gd name="T8" fmla="*/ 9 w 17"/>
                      <a:gd name="T9" fmla="*/ 2 h 40"/>
                      <a:gd name="T10" fmla="*/ 9 w 17"/>
                      <a:gd name="T11" fmla="*/ 3 h 40"/>
                      <a:gd name="T12" fmla="*/ 9 w 17"/>
                      <a:gd name="T13" fmla="*/ 3 h 40"/>
                      <a:gd name="T14" fmla="*/ 12 w 17"/>
                      <a:gd name="T15" fmla="*/ 4 h 40"/>
                      <a:gd name="T16" fmla="*/ 12 w 17"/>
                      <a:gd name="T17" fmla="*/ 4 h 40"/>
                      <a:gd name="T18" fmla="*/ 9 w 17"/>
                      <a:gd name="T19" fmla="*/ 4 h 40"/>
                      <a:gd name="T20" fmla="*/ 12 w 17"/>
                      <a:gd name="T21" fmla="*/ 5 h 40"/>
                      <a:gd name="T22" fmla="*/ 12 w 17"/>
                      <a:gd name="T23" fmla="*/ 6 h 40"/>
                      <a:gd name="T24" fmla="*/ 12 w 17"/>
                      <a:gd name="T25" fmla="*/ 7 h 40"/>
                      <a:gd name="T26" fmla="*/ 12 w 17"/>
                      <a:gd name="T27" fmla="*/ 8 h 40"/>
                      <a:gd name="T28" fmla="*/ 12 w 17"/>
                      <a:gd name="T29" fmla="*/ 9 h 40"/>
                      <a:gd name="T30" fmla="*/ 16 w 17"/>
                      <a:gd name="T31" fmla="*/ 9 h 40"/>
                      <a:gd name="T32" fmla="*/ 12 w 17"/>
                      <a:gd name="T33" fmla="*/ 10 h 40"/>
                      <a:gd name="T34" fmla="*/ 12 w 17"/>
                      <a:gd name="T35" fmla="*/ 12 h 40"/>
                      <a:gd name="T36" fmla="*/ 12 w 17"/>
                      <a:gd name="T37" fmla="*/ 14 h 40"/>
                      <a:gd name="T38" fmla="*/ 12 w 17"/>
                      <a:gd name="T39" fmla="*/ 15 h 40"/>
                      <a:gd name="T40" fmla="*/ 12 w 17"/>
                      <a:gd name="T41" fmla="*/ 16 h 40"/>
                      <a:gd name="T42" fmla="*/ 12 w 17"/>
                      <a:gd name="T43" fmla="*/ 19 h 40"/>
                      <a:gd name="T44" fmla="*/ 12 w 17"/>
                      <a:gd name="T45" fmla="*/ 20 h 40"/>
                      <a:gd name="T46" fmla="*/ 12 w 17"/>
                      <a:gd name="T47" fmla="*/ 22 h 40"/>
                      <a:gd name="T48" fmla="*/ 9 w 17"/>
                      <a:gd name="T49" fmla="*/ 24 h 40"/>
                      <a:gd name="T50" fmla="*/ 9 w 17"/>
                      <a:gd name="T51" fmla="*/ 25 h 40"/>
                      <a:gd name="T52" fmla="*/ 9 w 17"/>
                      <a:gd name="T53" fmla="*/ 27 h 40"/>
                      <a:gd name="T54" fmla="*/ 6 w 17"/>
                      <a:gd name="T55" fmla="*/ 29 h 40"/>
                      <a:gd name="T56" fmla="*/ 6 w 17"/>
                      <a:gd name="T57" fmla="*/ 31 h 40"/>
                      <a:gd name="T58" fmla="*/ 3 w 17"/>
                      <a:gd name="T59" fmla="*/ 33 h 40"/>
                      <a:gd name="T60" fmla="*/ 3 w 17"/>
                      <a:gd name="T61" fmla="*/ 35 h 40"/>
                      <a:gd name="T62" fmla="*/ 0 w 17"/>
                      <a:gd name="T63" fmla="*/ 38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0" y="1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2" y="4"/>
                        </a:lnTo>
                        <a:lnTo>
                          <a:pt x="9" y="4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2" y="8"/>
                        </a:lnTo>
                        <a:lnTo>
                          <a:pt x="12" y="9"/>
                        </a:lnTo>
                        <a:lnTo>
                          <a:pt x="16" y="9"/>
                        </a:lnTo>
                        <a:lnTo>
                          <a:pt x="12" y="9"/>
                        </a:lnTo>
                        <a:lnTo>
                          <a:pt x="12" y="10"/>
                        </a:lnTo>
                        <a:lnTo>
                          <a:pt x="12" y="11"/>
                        </a:lnTo>
                        <a:lnTo>
                          <a:pt x="12" y="12"/>
                        </a:lnTo>
                        <a:lnTo>
                          <a:pt x="16" y="13"/>
                        </a:lnTo>
                        <a:lnTo>
                          <a:pt x="12" y="14"/>
                        </a:lnTo>
                        <a:lnTo>
                          <a:pt x="12" y="15"/>
                        </a:lnTo>
                        <a:lnTo>
                          <a:pt x="16" y="16"/>
                        </a:lnTo>
                        <a:lnTo>
                          <a:pt x="12" y="16"/>
                        </a:lnTo>
                        <a:lnTo>
                          <a:pt x="16" y="18"/>
                        </a:lnTo>
                        <a:lnTo>
                          <a:pt x="12" y="19"/>
                        </a:lnTo>
                        <a:lnTo>
                          <a:pt x="12" y="20"/>
                        </a:lnTo>
                        <a:lnTo>
                          <a:pt x="9" y="21"/>
                        </a:lnTo>
                        <a:lnTo>
                          <a:pt x="12" y="22"/>
                        </a:lnTo>
                        <a:lnTo>
                          <a:pt x="12" y="23"/>
                        </a:lnTo>
                        <a:lnTo>
                          <a:pt x="9" y="24"/>
                        </a:lnTo>
                        <a:lnTo>
                          <a:pt x="9" y="25"/>
                        </a:lnTo>
                        <a:lnTo>
                          <a:pt x="9" y="26"/>
                        </a:lnTo>
                        <a:lnTo>
                          <a:pt x="9" y="27"/>
                        </a:lnTo>
                        <a:lnTo>
                          <a:pt x="6" y="28"/>
                        </a:lnTo>
                        <a:lnTo>
                          <a:pt x="6" y="29"/>
                        </a:lnTo>
                        <a:lnTo>
                          <a:pt x="6" y="31"/>
                        </a:lnTo>
                        <a:lnTo>
                          <a:pt x="3" y="32"/>
                        </a:lnTo>
                        <a:lnTo>
                          <a:pt x="3" y="33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0" y="36"/>
                        </a:lnTo>
                        <a:lnTo>
                          <a:pt x="0" y="38"/>
                        </a:lnTo>
                        <a:lnTo>
                          <a:pt x="0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6" name="Freeform 17"/>
                  <p:cNvSpPr>
                    <a:spLocks/>
                  </p:cNvSpPr>
                  <p:nvPr/>
                </p:nvSpPr>
                <p:spPr bwMode="auto">
                  <a:xfrm>
                    <a:off x="3932" y="1347"/>
                    <a:ext cx="24" cy="31"/>
                  </a:xfrm>
                  <a:custGeom>
                    <a:avLst/>
                    <a:gdLst>
                      <a:gd name="T0" fmla="*/ 22 w 24"/>
                      <a:gd name="T1" fmla="*/ 0 h 31"/>
                      <a:gd name="T2" fmla="*/ 21 w 24"/>
                      <a:gd name="T3" fmla="*/ 0 h 31"/>
                      <a:gd name="T4" fmla="*/ 20 w 24"/>
                      <a:gd name="T5" fmla="*/ 0 h 31"/>
                      <a:gd name="T6" fmla="*/ 20 w 24"/>
                      <a:gd name="T7" fmla="*/ 0 h 31"/>
                      <a:gd name="T8" fmla="*/ 20 w 24"/>
                      <a:gd name="T9" fmla="*/ 0 h 31"/>
                      <a:gd name="T10" fmla="*/ 19 w 24"/>
                      <a:gd name="T11" fmla="*/ 0 h 31"/>
                      <a:gd name="T12" fmla="*/ 18 w 24"/>
                      <a:gd name="T13" fmla="*/ 0 h 31"/>
                      <a:gd name="T14" fmla="*/ 18 w 24"/>
                      <a:gd name="T15" fmla="*/ 1 h 31"/>
                      <a:gd name="T16" fmla="*/ 17 w 24"/>
                      <a:gd name="T17" fmla="*/ 1 h 31"/>
                      <a:gd name="T18" fmla="*/ 17 w 24"/>
                      <a:gd name="T19" fmla="*/ 1 h 31"/>
                      <a:gd name="T20" fmla="*/ 17 w 24"/>
                      <a:gd name="T21" fmla="*/ 2 h 31"/>
                      <a:gd name="T22" fmla="*/ 16 w 24"/>
                      <a:gd name="T23" fmla="*/ 2 h 31"/>
                      <a:gd name="T24" fmla="*/ 16 w 24"/>
                      <a:gd name="T25" fmla="*/ 3 h 31"/>
                      <a:gd name="T26" fmla="*/ 15 w 24"/>
                      <a:gd name="T27" fmla="*/ 4 h 31"/>
                      <a:gd name="T28" fmla="*/ 15 w 24"/>
                      <a:gd name="T29" fmla="*/ 4 h 31"/>
                      <a:gd name="T30" fmla="*/ 14 w 24"/>
                      <a:gd name="T31" fmla="*/ 5 h 31"/>
                      <a:gd name="T32" fmla="*/ 14 w 24"/>
                      <a:gd name="T33" fmla="*/ 5 h 31"/>
                      <a:gd name="T34" fmla="*/ 13 w 24"/>
                      <a:gd name="T35" fmla="*/ 6 h 31"/>
                      <a:gd name="T36" fmla="*/ 11 w 24"/>
                      <a:gd name="T37" fmla="*/ 8 h 31"/>
                      <a:gd name="T38" fmla="*/ 11 w 24"/>
                      <a:gd name="T39" fmla="*/ 9 h 31"/>
                      <a:gd name="T40" fmla="*/ 10 w 24"/>
                      <a:gd name="T41" fmla="*/ 10 h 31"/>
                      <a:gd name="T42" fmla="*/ 9 w 24"/>
                      <a:gd name="T43" fmla="*/ 11 h 31"/>
                      <a:gd name="T44" fmla="*/ 8 w 24"/>
                      <a:gd name="T45" fmla="*/ 13 h 31"/>
                      <a:gd name="T46" fmla="*/ 8 w 24"/>
                      <a:gd name="T47" fmla="*/ 15 h 31"/>
                      <a:gd name="T48" fmla="*/ 6 w 24"/>
                      <a:gd name="T49" fmla="*/ 16 h 31"/>
                      <a:gd name="T50" fmla="*/ 5 w 24"/>
                      <a:gd name="T51" fmla="*/ 18 h 31"/>
                      <a:gd name="T52" fmla="*/ 5 w 24"/>
                      <a:gd name="T53" fmla="*/ 20 h 31"/>
                      <a:gd name="T54" fmla="*/ 4 w 24"/>
                      <a:gd name="T55" fmla="*/ 21 h 31"/>
                      <a:gd name="T56" fmla="*/ 3 w 24"/>
                      <a:gd name="T57" fmla="*/ 23 h 31"/>
                      <a:gd name="T58" fmla="*/ 2 w 24"/>
                      <a:gd name="T59" fmla="*/ 25 h 31"/>
                      <a:gd name="T60" fmla="*/ 1 w 24"/>
                      <a:gd name="T61" fmla="*/ 27 h 31"/>
                      <a:gd name="T62" fmla="*/ 0 w 24"/>
                      <a:gd name="T63" fmla="*/ 29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23" y="0"/>
                        </a:move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8" y="1"/>
                        </a:lnTo>
                        <a:lnTo>
                          <a:pt x="17" y="1"/>
                        </a:lnTo>
                        <a:lnTo>
                          <a:pt x="17" y="2"/>
                        </a:lnTo>
                        <a:lnTo>
                          <a:pt x="17" y="3"/>
                        </a:lnTo>
                        <a:lnTo>
                          <a:pt x="16" y="2"/>
                        </a:lnTo>
                        <a:lnTo>
                          <a:pt x="16" y="3"/>
                        </a:lnTo>
                        <a:lnTo>
                          <a:pt x="15" y="4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4" y="4"/>
                        </a:lnTo>
                        <a:lnTo>
                          <a:pt x="14" y="5"/>
                        </a:lnTo>
                        <a:lnTo>
                          <a:pt x="13" y="5"/>
                        </a:lnTo>
                        <a:lnTo>
                          <a:pt x="13" y="6"/>
                        </a:lnTo>
                        <a:lnTo>
                          <a:pt x="12" y="7"/>
                        </a:lnTo>
                        <a:lnTo>
                          <a:pt x="11" y="8"/>
                        </a:lnTo>
                        <a:lnTo>
                          <a:pt x="11" y="9"/>
                        </a:lnTo>
                        <a:lnTo>
                          <a:pt x="10" y="10"/>
                        </a:lnTo>
                        <a:lnTo>
                          <a:pt x="9" y="11"/>
                        </a:lnTo>
                        <a:lnTo>
                          <a:pt x="8" y="13"/>
                        </a:lnTo>
                        <a:lnTo>
                          <a:pt x="8" y="15"/>
                        </a:lnTo>
                        <a:lnTo>
                          <a:pt x="7" y="15"/>
                        </a:lnTo>
                        <a:lnTo>
                          <a:pt x="6" y="16"/>
                        </a:lnTo>
                        <a:lnTo>
                          <a:pt x="6" y="17"/>
                        </a:lnTo>
                        <a:lnTo>
                          <a:pt x="5" y="18"/>
                        </a:lnTo>
                        <a:lnTo>
                          <a:pt x="5" y="20"/>
                        </a:lnTo>
                        <a:lnTo>
                          <a:pt x="4" y="21"/>
                        </a:lnTo>
                        <a:lnTo>
                          <a:pt x="3" y="22"/>
                        </a:lnTo>
                        <a:lnTo>
                          <a:pt x="3" y="23"/>
                        </a:lnTo>
                        <a:lnTo>
                          <a:pt x="2" y="24"/>
                        </a:lnTo>
                        <a:lnTo>
                          <a:pt x="2" y="25"/>
                        </a:lnTo>
                        <a:lnTo>
                          <a:pt x="1" y="27"/>
                        </a:lnTo>
                        <a:lnTo>
                          <a:pt x="0" y="29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7" name="Freeform 18"/>
                  <p:cNvSpPr>
                    <a:spLocks/>
                  </p:cNvSpPr>
                  <p:nvPr/>
                </p:nvSpPr>
                <p:spPr bwMode="auto">
                  <a:xfrm>
                    <a:off x="4102" y="1412"/>
                    <a:ext cx="23" cy="32"/>
                  </a:xfrm>
                  <a:custGeom>
                    <a:avLst/>
                    <a:gdLst>
                      <a:gd name="T0" fmla="*/ 21 w 23"/>
                      <a:gd name="T1" fmla="*/ 0 h 32"/>
                      <a:gd name="T2" fmla="*/ 21 w 23"/>
                      <a:gd name="T3" fmla="*/ 0 h 32"/>
                      <a:gd name="T4" fmla="*/ 20 w 23"/>
                      <a:gd name="T5" fmla="*/ 0 h 32"/>
                      <a:gd name="T6" fmla="*/ 19 w 23"/>
                      <a:gd name="T7" fmla="*/ 0 h 32"/>
                      <a:gd name="T8" fmla="*/ 19 w 23"/>
                      <a:gd name="T9" fmla="*/ 0 h 32"/>
                      <a:gd name="T10" fmla="*/ 18 w 23"/>
                      <a:gd name="T11" fmla="*/ 0 h 32"/>
                      <a:gd name="T12" fmla="*/ 17 w 23"/>
                      <a:gd name="T13" fmla="*/ 1 h 32"/>
                      <a:gd name="T14" fmla="*/ 17 w 23"/>
                      <a:gd name="T15" fmla="*/ 0 h 32"/>
                      <a:gd name="T16" fmla="*/ 17 w 23"/>
                      <a:gd name="T17" fmla="*/ 1 h 32"/>
                      <a:gd name="T18" fmla="*/ 16 w 23"/>
                      <a:gd name="T19" fmla="*/ 1 h 32"/>
                      <a:gd name="T20" fmla="*/ 16 w 23"/>
                      <a:gd name="T21" fmla="*/ 2 h 32"/>
                      <a:gd name="T22" fmla="*/ 16 w 23"/>
                      <a:gd name="T23" fmla="*/ 2 h 32"/>
                      <a:gd name="T24" fmla="*/ 15 w 23"/>
                      <a:gd name="T25" fmla="*/ 3 h 32"/>
                      <a:gd name="T26" fmla="*/ 15 w 23"/>
                      <a:gd name="T27" fmla="*/ 3 h 32"/>
                      <a:gd name="T28" fmla="*/ 14 w 23"/>
                      <a:gd name="T29" fmla="*/ 4 h 32"/>
                      <a:gd name="T30" fmla="*/ 13 w 23"/>
                      <a:gd name="T31" fmla="*/ 5 h 32"/>
                      <a:gd name="T32" fmla="*/ 13 w 23"/>
                      <a:gd name="T33" fmla="*/ 5 h 32"/>
                      <a:gd name="T34" fmla="*/ 12 w 23"/>
                      <a:gd name="T35" fmla="*/ 7 h 32"/>
                      <a:gd name="T36" fmla="*/ 11 w 23"/>
                      <a:gd name="T37" fmla="*/ 7 h 32"/>
                      <a:gd name="T38" fmla="*/ 10 w 23"/>
                      <a:gd name="T39" fmla="*/ 9 h 32"/>
                      <a:gd name="T40" fmla="*/ 9 w 23"/>
                      <a:gd name="T41" fmla="*/ 10 h 32"/>
                      <a:gd name="T42" fmla="*/ 8 w 23"/>
                      <a:gd name="T43" fmla="*/ 11 h 32"/>
                      <a:gd name="T44" fmla="*/ 8 w 23"/>
                      <a:gd name="T45" fmla="*/ 13 h 32"/>
                      <a:gd name="T46" fmla="*/ 7 w 23"/>
                      <a:gd name="T47" fmla="*/ 15 h 32"/>
                      <a:gd name="T48" fmla="*/ 6 w 23"/>
                      <a:gd name="T49" fmla="*/ 16 h 32"/>
                      <a:gd name="T50" fmla="*/ 5 w 23"/>
                      <a:gd name="T51" fmla="*/ 18 h 32"/>
                      <a:gd name="T52" fmla="*/ 4 w 23"/>
                      <a:gd name="T53" fmla="*/ 20 h 32"/>
                      <a:gd name="T54" fmla="*/ 3 w 23"/>
                      <a:gd name="T55" fmla="*/ 21 h 32"/>
                      <a:gd name="T56" fmla="*/ 2 w 23"/>
                      <a:gd name="T57" fmla="*/ 22 h 32"/>
                      <a:gd name="T58" fmla="*/ 2 w 23"/>
                      <a:gd name="T59" fmla="*/ 25 h 32"/>
                      <a:gd name="T60" fmla="*/ 1 w 23"/>
                      <a:gd name="T61" fmla="*/ 26 h 32"/>
                      <a:gd name="T62" fmla="*/ 0 w 23"/>
                      <a:gd name="T63" fmla="*/ 29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22" y="0"/>
                        </a:move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7" y="1"/>
                        </a:lnTo>
                        <a:lnTo>
                          <a:pt x="17" y="0"/>
                        </a:lnTo>
                        <a:lnTo>
                          <a:pt x="16" y="0"/>
                        </a:lnTo>
                        <a:lnTo>
                          <a:pt x="17" y="1"/>
                        </a:lnTo>
                        <a:lnTo>
                          <a:pt x="16" y="1"/>
                        </a:lnTo>
                        <a:lnTo>
                          <a:pt x="16" y="2"/>
                        </a:lnTo>
                        <a:lnTo>
                          <a:pt x="15" y="3"/>
                        </a:lnTo>
                        <a:lnTo>
                          <a:pt x="14" y="4"/>
                        </a:lnTo>
                        <a:lnTo>
                          <a:pt x="14" y="5"/>
                        </a:lnTo>
                        <a:lnTo>
                          <a:pt x="13" y="5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1" y="7"/>
                        </a:lnTo>
                        <a:lnTo>
                          <a:pt x="11" y="8"/>
                        </a:lnTo>
                        <a:lnTo>
                          <a:pt x="10" y="9"/>
                        </a:lnTo>
                        <a:lnTo>
                          <a:pt x="9" y="10"/>
                        </a:lnTo>
                        <a:lnTo>
                          <a:pt x="8" y="11"/>
                        </a:lnTo>
                        <a:lnTo>
                          <a:pt x="8" y="13"/>
                        </a:lnTo>
                        <a:lnTo>
                          <a:pt x="7" y="15"/>
                        </a:lnTo>
                        <a:lnTo>
                          <a:pt x="6" y="15"/>
                        </a:lnTo>
                        <a:lnTo>
                          <a:pt x="6" y="16"/>
                        </a:lnTo>
                        <a:lnTo>
                          <a:pt x="5" y="17"/>
                        </a:lnTo>
                        <a:lnTo>
                          <a:pt x="5" y="18"/>
                        </a:lnTo>
                        <a:lnTo>
                          <a:pt x="5" y="19"/>
                        </a:lnTo>
                        <a:lnTo>
                          <a:pt x="4" y="20"/>
                        </a:lnTo>
                        <a:lnTo>
                          <a:pt x="3" y="21"/>
                        </a:lnTo>
                        <a:lnTo>
                          <a:pt x="3" y="22"/>
                        </a:lnTo>
                        <a:lnTo>
                          <a:pt x="2" y="22"/>
                        </a:lnTo>
                        <a:lnTo>
                          <a:pt x="2" y="24"/>
                        </a:lnTo>
                        <a:lnTo>
                          <a:pt x="2" y="25"/>
                        </a:lnTo>
                        <a:lnTo>
                          <a:pt x="1" y="26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0" y="3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8" name="Freeform 19"/>
                  <p:cNvSpPr>
                    <a:spLocks/>
                  </p:cNvSpPr>
                  <p:nvPr/>
                </p:nvSpPr>
                <p:spPr bwMode="auto">
                  <a:xfrm>
                    <a:off x="3907" y="1366"/>
                    <a:ext cx="17" cy="39"/>
                  </a:xfrm>
                  <a:custGeom>
                    <a:avLst/>
                    <a:gdLst>
                      <a:gd name="T0" fmla="*/ 13 w 17"/>
                      <a:gd name="T1" fmla="*/ 38 h 39"/>
                      <a:gd name="T2" fmla="*/ 13 w 17"/>
                      <a:gd name="T3" fmla="*/ 37 h 39"/>
                      <a:gd name="T4" fmla="*/ 10 w 17"/>
                      <a:gd name="T5" fmla="*/ 37 h 39"/>
                      <a:gd name="T6" fmla="*/ 8 w 17"/>
                      <a:gd name="T7" fmla="*/ 36 h 39"/>
                      <a:gd name="T8" fmla="*/ 8 w 17"/>
                      <a:gd name="T9" fmla="*/ 35 h 39"/>
                      <a:gd name="T10" fmla="*/ 8 w 17"/>
                      <a:gd name="T11" fmla="*/ 35 h 39"/>
                      <a:gd name="T12" fmla="*/ 5 w 17"/>
                      <a:gd name="T13" fmla="*/ 35 h 39"/>
                      <a:gd name="T14" fmla="*/ 5 w 17"/>
                      <a:gd name="T15" fmla="*/ 34 h 39"/>
                      <a:gd name="T16" fmla="*/ 5 w 17"/>
                      <a:gd name="T17" fmla="*/ 33 h 39"/>
                      <a:gd name="T18" fmla="*/ 5 w 17"/>
                      <a:gd name="T19" fmla="*/ 33 h 39"/>
                      <a:gd name="T20" fmla="*/ 2 w 17"/>
                      <a:gd name="T21" fmla="*/ 32 h 39"/>
                      <a:gd name="T22" fmla="*/ 2 w 17"/>
                      <a:gd name="T23" fmla="*/ 31 h 39"/>
                      <a:gd name="T24" fmla="*/ 2 w 17"/>
                      <a:gd name="T25" fmla="*/ 31 h 39"/>
                      <a:gd name="T26" fmla="*/ 2 w 17"/>
                      <a:gd name="T27" fmla="*/ 30 h 39"/>
                      <a:gd name="T28" fmla="*/ 2 w 17"/>
                      <a:gd name="T29" fmla="*/ 29 h 39"/>
                      <a:gd name="T30" fmla="*/ 2 w 17"/>
                      <a:gd name="T31" fmla="*/ 29 h 39"/>
                      <a:gd name="T32" fmla="*/ 2 w 17"/>
                      <a:gd name="T33" fmla="*/ 28 h 39"/>
                      <a:gd name="T34" fmla="*/ 0 w 17"/>
                      <a:gd name="T35" fmla="*/ 26 h 39"/>
                      <a:gd name="T36" fmla="*/ 0 w 17"/>
                      <a:gd name="T37" fmla="*/ 24 h 39"/>
                      <a:gd name="T38" fmla="*/ 2 w 17"/>
                      <a:gd name="T39" fmla="*/ 23 h 39"/>
                      <a:gd name="T40" fmla="*/ 2 w 17"/>
                      <a:gd name="T41" fmla="*/ 21 h 39"/>
                      <a:gd name="T42" fmla="*/ 2 w 17"/>
                      <a:gd name="T43" fmla="*/ 19 h 39"/>
                      <a:gd name="T44" fmla="*/ 2 w 17"/>
                      <a:gd name="T45" fmla="*/ 18 h 39"/>
                      <a:gd name="T46" fmla="*/ 2 w 17"/>
                      <a:gd name="T47" fmla="*/ 17 h 39"/>
                      <a:gd name="T48" fmla="*/ 5 w 17"/>
                      <a:gd name="T49" fmla="*/ 14 h 39"/>
                      <a:gd name="T50" fmla="*/ 5 w 17"/>
                      <a:gd name="T51" fmla="*/ 13 h 39"/>
                      <a:gd name="T52" fmla="*/ 5 w 17"/>
                      <a:gd name="T53" fmla="*/ 11 h 39"/>
                      <a:gd name="T54" fmla="*/ 8 w 17"/>
                      <a:gd name="T55" fmla="*/ 9 h 39"/>
                      <a:gd name="T56" fmla="*/ 8 w 17"/>
                      <a:gd name="T57" fmla="*/ 7 h 39"/>
                      <a:gd name="T58" fmla="*/ 10 w 17"/>
                      <a:gd name="T59" fmla="*/ 6 h 39"/>
                      <a:gd name="T60" fmla="*/ 10 w 17"/>
                      <a:gd name="T61" fmla="*/ 3 h 39"/>
                      <a:gd name="T62" fmla="*/ 13 w 17"/>
                      <a:gd name="T63" fmla="*/ 1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38"/>
                        </a:moveTo>
                        <a:lnTo>
                          <a:pt x="13" y="38"/>
                        </a:lnTo>
                        <a:lnTo>
                          <a:pt x="13" y="37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8" y="36"/>
                        </a:lnTo>
                        <a:lnTo>
                          <a:pt x="8" y="35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5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2" y="21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5" y="18"/>
                        </a:lnTo>
                        <a:lnTo>
                          <a:pt x="2" y="17"/>
                        </a:lnTo>
                        <a:lnTo>
                          <a:pt x="2" y="16"/>
                        </a:lnTo>
                        <a:lnTo>
                          <a:pt x="5" y="14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8" y="9"/>
                        </a:lnTo>
                        <a:lnTo>
                          <a:pt x="8" y="7"/>
                        </a:lnTo>
                        <a:lnTo>
                          <a:pt x="10" y="6"/>
                        </a:lnTo>
                        <a:lnTo>
                          <a:pt x="10" y="4"/>
                        </a:lnTo>
                        <a:lnTo>
                          <a:pt x="10" y="3"/>
                        </a:lnTo>
                        <a:lnTo>
                          <a:pt x="13" y="2"/>
                        </a:lnTo>
                        <a:lnTo>
                          <a:pt x="13" y="1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9" name="Freeform 20"/>
                  <p:cNvSpPr>
                    <a:spLocks/>
                  </p:cNvSpPr>
                  <p:nvPr/>
                </p:nvSpPr>
                <p:spPr bwMode="auto">
                  <a:xfrm>
                    <a:off x="3910" y="1375"/>
                    <a:ext cx="24" cy="31"/>
                  </a:xfrm>
                  <a:custGeom>
                    <a:avLst/>
                    <a:gdLst>
                      <a:gd name="T0" fmla="*/ 0 w 24"/>
                      <a:gd name="T1" fmla="*/ 29 h 31"/>
                      <a:gd name="T2" fmla="*/ 1 w 24"/>
                      <a:gd name="T3" fmla="*/ 30 h 31"/>
                      <a:gd name="T4" fmla="*/ 2 w 24"/>
                      <a:gd name="T5" fmla="*/ 30 h 31"/>
                      <a:gd name="T6" fmla="*/ 2 w 24"/>
                      <a:gd name="T7" fmla="*/ 30 h 31"/>
                      <a:gd name="T8" fmla="*/ 3 w 24"/>
                      <a:gd name="T9" fmla="*/ 30 h 31"/>
                      <a:gd name="T10" fmla="*/ 3 w 24"/>
                      <a:gd name="T11" fmla="*/ 29 h 31"/>
                      <a:gd name="T12" fmla="*/ 4 w 24"/>
                      <a:gd name="T13" fmla="*/ 29 h 31"/>
                      <a:gd name="T14" fmla="*/ 4 w 24"/>
                      <a:gd name="T15" fmla="*/ 29 h 31"/>
                      <a:gd name="T16" fmla="*/ 5 w 24"/>
                      <a:gd name="T17" fmla="*/ 28 h 31"/>
                      <a:gd name="T18" fmla="*/ 6 w 24"/>
                      <a:gd name="T19" fmla="*/ 28 h 31"/>
                      <a:gd name="T20" fmla="*/ 6 w 24"/>
                      <a:gd name="T21" fmla="*/ 27 h 31"/>
                      <a:gd name="T22" fmla="*/ 6 w 24"/>
                      <a:gd name="T23" fmla="*/ 27 h 31"/>
                      <a:gd name="T24" fmla="*/ 6 w 24"/>
                      <a:gd name="T25" fmla="*/ 26 h 31"/>
                      <a:gd name="T26" fmla="*/ 7 w 24"/>
                      <a:gd name="T27" fmla="*/ 25 h 31"/>
                      <a:gd name="T28" fmla="*/ 8 w 24"/>
                      <a:gd name="T29" fmla="*/ 25 h 31"/>
                      <a:gd name="T30" fmla="*/ 8 w 24"/>
                      <a:gd name="T31" fmla="*/ 25 h 31"/>
                      <a:gd name="T32" fmla="*/ 9 w 24"/>
                      <a:gd name="T33" fmla="*/ 24 h 31"/>
                      <a:gd name="T34" fmla="*/ 10 w 24"/>
                      <a:gd name="T35" fmla="*/ 23 h 31"/>
                      <a:gd name="T36" fmla="*/ 11 w 24"/>
                      <a:gd name="T37" fmla="*/ 21 h 31"/>
                      <a:gd name="T38" fmla="*/ 12 w 24"/>
                      <a:gd name="T39" fmla="*/ 21 h 31"/>
                      <a:gd name="T40" fmla="*/ 13 w 24"/>
                      <a:gd name="T41" fmla="*/ 19 h 31"/>
                      <a:gd name="T42" fmla="*/ 13 w 24"/>
                      <a:gd name="T43" fmla="*/ 17 h 31"/>
                      <a:gd name="T44" fmla="*/ 15 w 24"/>
                      <a:gd name="T45" fmla="*/ 15 h 31"/>
                      <a:gd name="T46" fmla="*/ 16 w 24"/>
                      <a:gd name="T47" fmla="*/ 14 h 31"/>
                      <a:gd name="T48" fmla="*/ 16 w 24"/>
                      <a:gd name="T49" fmla="*/ 13 h 31"/>
                      <a:gd name="T50" fmla="*/ 17 w 24"/>
                      <a:gd name="T51" fmla="*/ 12 h 31"/>
                      <a:gd name="T52" fmla="*/ 18 w 24"/>
                      <a:gd name="T53" fmla="*/ 9 h 31"/>
                      <a:gd name="T54" fmla="*/ 19 w 24"/>
                      <a:gd name="T55" fmla="*/ 8 h 31"/>
                      <a:gd name="T56" fmla="*/ 19 w 24"/>
                      <a:gd name="T57" fmla="*/ 6 h 31"/>
                      <a:gd name="T58" fmla="*/ 20 w 24"/>
                      <a:gd name="T59" fmla="*/ 4 h 31"/>
                      <a:gd name="T60" fmla="*/ 22 w 24"/>
                      <a:gd name="T61" fmla="*/ 3 h 31"/>
                      <a:gd name="T62" fmla="*/ 22 w 24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0" y="29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9"/>
                        </a:lnTo>
                        <a:lnTo>
                          <a:pt x="5" y="28"/>
                        </a:lnTo>
                        <a:lnTo>
                          <a:pt x="6" y="28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10" y="23"/>
                        </a:lnTo>
                        <a:lnTo>
                          <a:pt x="10" y="22"/>
                        </a:lnTo>
                        <a:lnTo>
                          <a:pt x="11" y="21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6" y="12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8" y="9"/>
                        </a:lnTo>
                        <a:lnTo>
                          <a:pt x="19" y="8"/>
                        </a:lnTo>
                        <a:lnTo>
                          <a:pt x="19" y="6"/>
                        </a:lnTo>
                        <a:lnTo>
                          <a:pt x="20" y="5"/>
                        </a:lnTo>
                        <a:lnTo>
                          <a:pt x="20" y="4"/>
                        </a:lnTo>
                        <a:lnTo>
                          <a:pt x="21" y="4"/>
                        </a:lnTo>
                        <a:lnTo>
                          <a:pt x="22" y="3"/>
                        </a:lnTo>
                        <a:lnTo>
                          <a:pt x="22" y="2"/>
                        </a:lnTo>
                        <a:lnTo>
                          <a:pt x="22" y="0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0" name="Freeform 21"/>
                  <p:cNvSpPr>
                    <a:spLocks/>
                  </p:cNvSpPr>
                  <p:nvPr/>
                </p:nvSpPr>
                <p:spPr bwMode="auto">
                  <a:xfrm>
                    <a:off x="3910" y="1375"/>
                    <a:ext cx="24" cy="31"/>
                  </a:xfrm>
                  <a:custGeom>
                    <a:avLst/>
                    <a:gdLst>
                      <a:gd name="T0" fmla="*/ 0 w 24"/>
                      <a:gd name="T1" fmla="*/ 29 h 31"/>
                      <a:gd name="T2" fmla="*/ 1 w 24"/>
                      <a:gd name="T3" fmla="*/ 30 h 31"/>
                      <a:gd name="T4" fmla="*/ 2 w 24"/>
                      <a:gd name="T5" fmla="*/ 30 h 31"/>
                      <a:gd name="T6" fmla="*/ 2 w 24"/>
                      <a:gd name="T7" fmla="*/ 30 h 31"/>
                      <a:gd name="T8" fmla="*/ 3 w 24"/>
                      <a:gd name="T9" fmla="*/ 30 h 31"/>
                      <a:gd name="T10" fmla="*/ 3 w 24"/>
                      <a:gd name="T11" fmla="*/ 29 h 31"/>
                      <a:gd name="T12" fmla="*/ 4 w 24"/>
                      <a:gd name="T13" fmla="*/ 29 h 31"/>
                      <a:gd name="T14" fmla="*/ 4 w 24"/>
                      <a:gd name="T15" fmla="*/ 29 h 31"/>
                      <a:gd name="T16" fmla="*/ 5 w 24"/>
                      <a:gd name="T17" fmla="*/ 28 h 31"/>
                      <a:gd name="T18" fmla="*/ 6 w 24"/>
                      <a:gd name="T19" fmla="*/ 28 h 31"/>
                      <a:gd name="T20" fmla="*/ 6 w 24"/>
                      <a:gd name="T21" fmla="*/ 27 h 31"/>
                      <a:gd name="T22" fmla="*/ 6 w 24"/>
                      <a:gd name="T23" fmla="*/ 27 h 31"/>
                      <a:gd name="T24" fmla="*/ 6 w 24"/>
                      <a:gd name="T25" fmla="*/ 26 h 31"/>
                      <a:gd name="T26" fmla="*/ 7 w 24"/>
                      <a:gd name="T27" fmla="*/ 25 h 31"/>
                      <a:gd name="T28" fmla="*/ 8 w 24"/>
                      <a:gd name="T29" fmla="*/ 25 h 31"/>
                      <a:gd name="T30" fmla="*/ 8 w 24"/>
                      <a:gd name="T31" fmla="*/ 25 h 31"/>
                      <a:gd name="T32" fmla="*/ 9 w 24"/>
                      <a:gd name="T33" fmla="*/ 24 h 31"/>
                      <a:gd name="T34" fmla="*/ 10 w 24"/>
                      <a:gd name="T35" fmla="*/ 23 h 31"/>
                      <a:gd name="T36" fmla="*/ 11 w 24"/>
                      <a:gd name="T37" fmla="*/ 21 h 31"/>
                      <a:gd name="T38" fmla="*/ 12 w 24"/>
                      <a:gd name="T39" fmla="*/ 21 h 31"/>
                      <a:gd name="T40" fmla="*/ 13 w 24"/>
                      <a:gd name="T41" fmla="*/ 19 h 31"/>
                      <a:gd name="T42" fmla="*/ 13 w 24"/>
                      <a:gd name="T43" fmla="*/ 17 h 31"/>
                      <a:gd name="T44" fmla="*/ 15 w 24"/>
                      <a:gd name="T45" fmla="*/ 15 h 31"/>
                      <a:gd name="T46" fmla="*/ 16 w 24"/>
                      <a:gd name="T47" fmla="*/ 14 h 31"/>
                      <a:gd name="T48" fmla="*/ 16 w 24"/>
                      <a:gd name="T49" fmla="*/ 13 h 31"/>
                      <a:gd name="T50" fmla="*/ 17 w 24"/>
                      <a:gd name="T51" fmla="*/ 11 h 31"/>
                      <a:gd name="T52" fmla="*/ 18 w 24"/>
                      <a:gd name="T53" fmla="*/ 9 h 31"/>
                      <a:gd name="T54" fmla="*/ 19 w 24"/>
                      <a:gd name="T55" fmla="*/ 8 h 31"/>
                      <a:gd name="T56" fmla="*/ 19 w 24"/>
                      <a:gd name="T57" fmla="*/ 6 h 31"/>
                      <a:gd name="T58" fmla="*/ 20 w 24"/>
                      <a:gd name="T59" fmla="*/ 4 h 31"/>
                      <a:gd name="T60" fmla="*/ 22 w 24"/>
                      <a:gd name="T61" fmla="*/ 3 h 31"/>
                      <a:gd name="T62" fmla="*/ 22 w 24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0" y="29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9"/>
                        </a:lnTo>
                        <a:lnTo>
                          <a:pt x="5" y="28"/>
                        </a:lnTo>
                        <a:lnTo>
                          <a:pt x="6" y="28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10" y="23"/>
                        </a:lnTo>
                        <a:lnTo>
                          <a:pt x="10" y="22"/>
                        </a:lnTo>
                        <a:lnTo>
                          <a:pt x="11" y="21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6" y="12"/>
                        </a:lnTo>
                        <a:lnTo>
                          <a:pt x="17" y="11"/>
                        </a:lnTo>
                        <a:lnTo>
                          <a:pt x="18" y="9"/>
                        </a:lnTo>
                        <a:lnTo>
                          <a:pt x="19" y="8"/>
                        </a:lnTo>
                        <a:lnTo>
                          <a:pt x="19" y="6"/>
                        </a:lnTo>
                        <a:lnTo>
                          <a:pt x="20" y="5"/>
                        </a:lnTo>
                        <a:lnTo>
                          <a:pt x="20" y="4"/>
                        </a:lnTo>
                        <a:lnTo>
                          <a:pt x="21" y="4"/>
                        </a:lnTo>
                        <a:lnTo>
                          <a:pt x="22" y="3"/>
                        </a:lnTo>
                        <a:lnTo>
                          <a:pt x="22" y="2"/>
                        </a:lnTo>
                        <a:lnTo>
                          <a:pt x="22" y="0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1" name="Freeform 22"/>
                  <p:cNvSpPr>
                    <a:spLocks/>
                  </p:cNvSpPr>
                  <p:nvPr/>
                </p:nvSpPr>
                <p:spPr bwMode="auto">
                  <a:xfrm>
                    <a:off x="3907" y="1366"/>
                    <a:ext cx="17" cy="39"/>
                  </a:xfrm>
                  <a:custGeom>
                    <a:avLst/>
                    <a:gdLst>
                      <a:gd name="T0" fmla="*/ 13 w 17"/>
                      <a:gd name="T1" fmla="*/ 38 h 39"/>
                      <a:gd name="T2" fmla="*/ 13 w 17"/>
                      <a:gd name="T3" fmla="*/ 37 h 39"/>
                      <a:gd name="T4" fmla="*/ 10 w 17"/>
                      <a:gd name="T5" fmla="*/ 37 h 39"/>
                      <a:gd name="T6" fmla="*/ 8 w 17"/>
                      <a:gd name="T7" fmla="*/ 36 h 39"/>
                      <a:gd name="T8" fmla="*/ 8 w 17"/>
                      <a:gd name="T9" fmla="*/ 35 h 39"/>
                      <a:gd name="T10" fmla="*/ 8 w 17"/>
                      <a:gd name="T11" fmla="*/ 35 h 39"/>
                      <a:gd name="T12" fmla="*/ 5 w 17"/>
                      <a:gd name="T13" fmla="*/ 35 h 39"/>
                      <a:gd name="T14" fmla="*/ 5 w 17"/>
                      <a:gd name="T15" fmla="*/ 34 h 39"/>
                      <a:gd name="T16" fmla="*/ 5 w 17"/>
                      <a:gd name="T17" fmla="*/ 33 h 39"/>
                      <a:gd name="T18" fmla="*/ 5 w 17"/>
                      <a:gd name="T19" fmla="*/ 33 h 39"/>
                      <a:gd name="T20" fmla="*/ 2 w 17"/>
                      <a:gd name="T21" fmla="*/ 32 h 39"/>
                      <a:gd name="T22" fmla="*/ 2 w 17"/>
                      <a:gd name="T23" fmla="*/ 31 h 39"/>
                      <a:gd name="T24" fmla="*/ 2 w 17"/>
                      <a:gd name="T25" fmla="*/ 31 h 39"/>
                      <a:gd name="T26" fmla="*/ 2 w 17"/>
                      <a:gd name="T27" fmla="*/ 30 h 39"/>
                      <a:gd name="T28" fmla="*/ 2 w 17"/>
                      <a:gd name="T29" fmla="*/ 29 h 39"/>
                      <a:gd name="T30" fmla="*/ 2 w 17"/>
                      <a:gd name="T31" fmla="*/ 29 h 39"/>
                      <a:gd name="T32" fmla="*/ 2 w 17"/>
                      <a:gd name="T33" fmla="*/ 28 h 39"/>
                      <a:gd name="T34" fmla="*/ 0 w 17"/>
                      <a:gd name="T35" fmla="*/ 26 h 39"/>
                      <a:gd name="T36" fmla="*/ 0 w 17"/>
                      <a:gd name="T37" fmla="*/ 24 h 39"/>
                      <a:gd name="T38" fmla="*/ 2 w 17"/>
                      <a:gd name="T39" fmla="*/ 23 h 39"/>
                      <a:gd name="T40" fmla="*/ 2 w 17"/>
                      <a:gd name="T41" fmla="*/ 21 h 39"/>
                      <a:gd name="T42" fmla="*/ 2 w 17"/>
                      <a:gd name="T43" fmla="*/ 19 h 39"/>
                      <a:gd name="T44" fmla="*/ 2 w 17"/>
                      <a:gd name="T45" fmla="*/ 18 h 39"/>
                      <a:gd name="T46" fmla="*/ 2 w 17"/>
                      <a:gd name="T47" fmla="*/ 17 h 39"/>
                      <a:gd name="T48" fmla="*/ 5 w 17"/>
                      <a:gd name="T49" fmla="*/ 14 h 39"/>
                      <a:gd name="T50" fmla="*/ 5 w 17"/>
                      <a:gd name="T51" fmla="*/ 14 h 39"/>
                      <a:gd name="T52" fmla="*/ 5 w 17"/>
                      <a:gd name="T53" fmla="*/ 11 h 39"/>
                      <a:gd name="T54" fmla="*/ 8 w 17"/>
                      <a:gd name="T55" fmla="*/ 9 h 39"/>
                      <a:gd name="T56" fmla="*/ 8 w 17"/>
                      <a:gd name="T57" fmla="*/ 8 h 39"/>
                      <a:gd name="T58" fmla="*/ 10 w 17"/>
                      <a:gd name="T59" fmla="*/ 6 h 39"/>
                      <a:gd name="T60" fmla="*/ 10 w 17"/>
                      <a:gd name="T61" fmla="*/ 3 h 39"/>
                      <a:gd name="T62" fmla="*/ 13 w 17"/>
                      <a:gd name="T63" fmla="*/ 1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38"/>
                        </a:moveTo>
                        <a:lnTo>
                          <a:pt x="13" y="38"/>
                        </a:lnTo>
                        <a:lnTo>
                          <a:pt x="13" y="37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8" y="36"/>
                        </a:lnTo>
                        <a:lnTo>
                          <a:pt x="8" y="35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2" y="33"/>
                        </a:lnTo>
                        <a:lnTo>
                          <a:pt x="5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2" y="21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2" y="16"/>
                        </a:lnTo>
                        <a:lnTo>
                          <a:pt x="5" y="14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10" y="6"/>
                        </a:lnTo>
                        <a:lnTo>
                          <a:pt x="10" y="4"/>
                        </a:lnTo>
                        <a:lnTo>
                          <a:pt x="10" y="3"/>
                        </a:lnTo>
                        <a:lnTo>
                          <a:pt x="13" y="2"/>
                        </a:lnTo>
                        <a:lnTo>
                          <a:pt x="13" y="1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2" name="Freeform 23"/>
                  <p:cNvSpPr>
                    <a:spLocks/>
                  </p:cNvSpPr>
                  <p:nvPr/>
                </p:nvSpPr>
                <p:spPr bwMode="auto">
                  <a:xfrm>
                    <a:off x="3911" y="1328"/>
                    <a:ext cx="17" cy="39"/>
                  </a:xfrm>
                  <a:custGeom>
                    <a:avLst/>
                    <a:gdLst>
                      <a:gd name="T0" fmla="*/ 0 w 17"/>
                      <a:gd name="T1" fmla="*/ 0 h 39"/>
                      <a:gd name="T2" fmla="*/ 3 w 17"/>
                      <a:gd name="T3" fmla="*/ 0 h 39"/>
                      <a:gd name="T4" fmla="*/ 6 w 17"/>
                      <a:gd name="T5" fmla="*/ 0 h 39"/>
                      <a:gd name="T6" fmla="*/ 9 w 17"/>
                      <a:gd name="T7" fmla="*/ 1 h 39"/>
                      <a:gd name="T8" fmla="*/ 9 w 17"/>
                      <a:gd name="T9" fmla="*/ 2 h 39"/>
                      <a:gd name="T10" fmla="*/ 9 w 17"/>
                      <a:gd name="T11" fmla="*/ 3 h 39"/>
                      <a:gd name="T12" fmla="*/ 12 w 17"/>
                      <a:gd name="T13" fmla="*/ 3 h 39"/>
                      <a:gd name="T14" fmla="*/ 12 w 17"/>
                      <a:gd name="T15" fmla="*/ 4 h 39"/>
                      <a:gd name="T16" fmla="*/ 12 w 17"/>
                      <a:gd name="T17" fmla="*/ 4 h 39"/>
                      <a:gd name="T18" fmla="*/ 16 w 17"/>
                      <a:gd name="T19" fmla="*/ 4 h 39"/>
                      <a:gd name="T20" fmla="*/ 12 w 17"/>
                      <a:gd name="T21" fmla="*/ 6 h 39"/>
                      <a:gd name="T22" fmla="*/ 12 w 17"/>
                      <a:gd name="T23" fmla="*/ 6 h 39"/>
                      <a:gd name="T24" fmla="*/ 16 w 17"/>
                      <a:gd name="T25" fmla="*/ 7 h 39"/>
                      <a:gd name="T26" fmla="*/ 16 w 17"/>
                      <a:gd name="T27" fmla="*/ 8 h 39"/>
                      <a:gd name="T28" fmla="*/ 16 w 17"/>
                      <a:gd name="T29" fmla="*/ 8 h 39"/>
                      <a:gd name="T30" fmla="*/ 16 w 17"/>
                      <a:gd name="T31" fmla="*/ 9 h 39"/>
                      <a:gd name="T32" fmla="*/ 16 w 17"/>
                      <a:gd name="T33" fmla="*/ 11 h 39"/>
                      <a:gd name="T34" fmla="*/ 16 w 17"/>
                      <a:gd name="T35" fmla="*/ 12 h 39"/>
                      <a:gd name="T36" fmla="*/ 16 w 17"/>
                      <a:gd name="T37" fmla="*/ 14 h 39"/>
                      <a:gd name="T38" fmla="*/ 16 w 17"/>
                      <a:gd name="T39" fmla="*/ 16 h 39"/>
                      <a:gd name="T40" fmla="*/ 16 w 17"/>
                      <a:gd name="T41" fmla="*/ 16 h 39"/>
                      <a:gd name="T42" fmla="*/ 16 w 17"/>
                      <a:gd name="T43" fmla="*/ 19 h 39"/>
                      <a:gd name="T44" fmla="*/ 12 w 17"/>
                      <a:gd name="T45" fmla="*/ 20 h 39"/>
                      <a:gd name="T46" fmla="*/ 16 w 17"/>
                      <a:gd name="T47" fmla="*/ 21 h 39"/>
                      <a:gd name="T48" fmla="*/ 12 w 17"/>
                      <a:gd name="T49" fmla="*/ 24 h 39"/>
                      <a:gd name="T50" fmla="*/ 9 w 17"/>
                      <a:gd name="T51" fmla="*/ 25 h 39"/>
                      <a:gd name="T52" fmla="*/ 9 w 17"/>
                      <a:gd name="T53" fmla="*/ 28 h 39"/>
                      <a:gd name="T54" fmla="*/ 9 w 17"/>
                      <a:gd name="T55" fmla="*/ 29 h 39"/>
                      <a:gd name="T56" fmla="*/ 6 w 17"/>
                      <a:gd name="T57" fmla="*/ 31 h 39"/>
                      <a:gd name="T58" fmla="*/ 3 w 17"/>
                      <a:gd name="T59" fmla="*/ 33 h 39"/>
                      <a:gd name="T60" fmla="*/ 3 w 17"/>
                      <a:gd name="T61" fmla="*/ 35 h 39"/>
                      <a:gd name="T62" fmla="*/ 0 w 17"/>
                      <a:gd name="T63" fmla="*/ 38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2" y="4"/>
                        </a:lnTo>
                        <a:lnTo>
                          <a:pt x="16" y="4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6" y="7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6" y="16"/>
                        </a:lnTo>
                        <a:lnTo>
                          <a:pt x="16" y="18"/>
                        </a:lnTo>
                        <a:lnTo>
                          <a:pt x="16" y="19"/>
                        </a:lnTo>
                        <a:lnTo>
                          <a:pt x="16" y="20"/>
                        </a:lnTo>
                        <a:lnTo>
                          <a:pt x="12" y="20"/>
                        </a:lnTo>
                        <a:lnTo>
                          <a:pt x="12" y="21"/>
                        </a:lnTo>
                        <a:lnTo>
                          <a:pt x="16" y="21"/>
                        </a:lnTo>
                        <a:lnTo>
                          <a:pt x="12" y="23"/>
                        </a:lnTo>
                        <a:lnTo>
                          <a:pt x="12" y="24"/>
                        </a:lnTo>
                        <a:lnTo>
                          <a:pt x="12" y="25"/>
                        </a:lnTo>
                        <a:lnTo>
                          <a:pt x="9" y="25"/>
                        </a:lnTo>
                        <a:lnTo>
                          <a:pt x="9" y="26"/>
                        </a:lnTo>
                        <a:lnTo>
                          <a:pt x="9" y="28"/>
                        </a:lnTo>
                        <a:lnTo>
                          <a:pt x="9" y="29"/>
                        </a:lnTo>
                        <a:lnTo>
                          <a:pt x="6" y="31"/>
                        </a:lnTo>
                        <a:lnTo>
                          <a:pt x="6" y="33"/>
                        </a:lnTo>
                        <a:lnTo>
                          <a:pt x="3" y="33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0" y="37"/>
                        </a:lnTo>
                        <a:lnTo>
                          <a:pt x="0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3" name="Freeform 24"/>
                  <p:cNvSpPr>
                    <a:spLocks/>
                  </p:cNvSpPr>
                  <p:nvPr/>
                </p:nvSpPr>
                <p:spPr bwMode="auto">
                  <a:xfrm>
                    <a:off x="3890" y="1328"/>
                    <a:ext cx="24" cy="31"/>
                  </a:xfrm>
                  <a:custGeom>
                    <a:avLst/>
                    <a:gdLst>
                      <a:gd name="T0" fmla="*/ 22 w 24"/>
                      <a:gd name="T1" fmla="*/ 0 h 31"/>
                      <a:gd name="T2" fmla="*/ 21 w 24"/>
                      <a:gd name="T3" fmla="*/ 0 h 31"/>
                      <a:gd name="T4" fmla="*/ 21 w 24"/>
                      <a:gd name="T5" fmla="*/ 0 h 31"/>
                      <a:gd name="T6" fmla="*/ 20 w 24"/>
                      <a:gd name="T7" fmla="*/ 0 h 31"/>
                      <a:gd name="T8" fmla="*/ 19 w 24"/>
                      <a:gd name="T9" fmla="*/ 0 h 31"/>
                      <a:gd name="T10" fmla="*/ 19 w 24"/>
                      <a:gd name="T11" fmla="*/ 0 h 31"/>
                      <a:gd name="T12" fmla="*/ 19 w 24"/>
                      <a:gd name="T13" fmla="*/ 0 h 31"/>
                      <a:gd name="T14" fmla="*/ 18 w 24"/>
                      <a:gd name="T15" fmla="*/ 0 h 31"/>
                      <a:gd name="T16" fmla="*/ 17 w 24"/>
                      <a:gd name="T17" fmla="*/ 1 h 31"/>
                      <a:gd name="T18" fmla="*/ 17 w 24"/>
                      <a:gd name="T19" fmla="*/ 1 h 31"/>
                      <a:gd name="T20" fmla="*/ 16 w 24"/>
                      <a:gd name="T21" fmla="*/ 2 h 31"/>
                      <a:gd name="T22" fmla="*/ 16 w 24"/>
                      <a:gd name="T23" fmla="*/ 3 h 31"/>
                      <a:gd name="T24" fmla="*/ 16 w 24"/>
                      <a:gd name="T25" fmla="*/ 4 h 31"/>
                      <a:gd name="T26" fmla="*/ 15 w 24"/>
                      <a:gd name="T27" fmla="*/ 4 h 31"/>
                      <a:gd name="T28" fmla="*/ 15 w 24"/>
                      <a:gd name="T29" fmla="*/ 4 h 31"/>
                      <a:gd name="T30" fmla="*/ 14 w 24"/>
                      <a:gd name="T31" fmla="*/ 4 h 31"/>
                      <a:gd name="T32" fmla="*/ 13 w 24"/>
                      <a:gd name="T33" fmla="*/ 6 h 31"/>
                      <a:gd name="T34" fmla="*/ 12 w 24"/>
                      <a:gd name="T35" fmla="*/ 7 h 31"/>
                      <a:gd name="T36" fmla="*/ 11 w 24"/>
                      <a:gd name="T37" fmla="*/ 8 h 31"/>
                      <a:gd name="T38" fmla="*/ 10 w 24"/>
                      <a:gd name="T39" fmla="*/ 9 h 31"/>
                      <a:gd name="T40" fmla="*/ 9 w 24"/>
                      <a:gd name="T41" fmla="*/ 11 h 31"/>
                      <a:gd name="T42" fmla="*/ 9 w 24"/>
                      <a:gd name="T43" fmla="*/ 12 h 31"/>
                      <a:gd name="T44" fmla="*/ 8 w 24"/>
                      <a:gd name="T45" fmla="*/ 13 h 31"/>
                      <a:gd name="T46" fmla="*/ 6 w 24"/>
                      <a:gd name="T47" fmla="*/ 15 h 31"/>
                      <a:gd name="T48" fmla="*/ 6 w 24"/>
                      <a:gd name="T49" fmla="*/ 17 h 31"/>
                      <a:gd name="T50" fmla="*/ 5 w 24"/>
                      <a:gd name="T51" fmla="*/ 18 h 31"/>
                      <a:gd name="T52" fmla="*/ 4 w 24"/>
                      <a:gd name="T53" fmla="*/ 20 h 31"/>
                      <a:gd name="T54" fmla="*/ 3 w 24"/>
                      <a:gd name="T55" fmla="*/ 21 h 31"/>
                      <a:gd name="T56" fmla="*/ 2 w 24"/>
                      <a:gd name="T57" fmla="*/ 23 h 31"/>
                      <a:gd name="T58" fmla="*/ 2 w 24"/>
                      <a:gd name="T59" fmla="*/ 25 h 31"/>
                      <a:gd name="T60" fmla="*/ 0 w 24"/>
                      <a:gd name="T61" fmla="*/ 27 h 31"/>
                      <a:gd name="T62" fmla="*/ 0 w 24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23" y="0"/>
                        </a:move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9" y="1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8" y="1"/>
                        </a:lnTo>
                        <a:lnTo>
                          <a:pt x="17" y="1"/>
                        </a:lnTo>
                        <a:lnTo>
                          <a:pt x="17" y="2"/>
                        </a:lnTo>
                        <a:lnTo>
                          <a:pt x="17" y="1"/>
                        </a:lnTo>
                        <a:lnTo>
                          <a:pt x="16" y="2"/>
                        </a:lnTo>
                        <a:lnTo>
                          <a:pt x="16" y="3"/>
                        </a:lnTo>
                        <a:lnTo>
                          <a:pt x="16" y="4"/>
                        </a:lnTo>
                        <a:lnTo>
                          <a:pt x="15" y="4"/>
                        </a:lnTo>
                        <a:lnTo>
                          <a:pt x="14" y="4"/>
                        </a:lnTo>
                        <a:lnTo>
                          <a:pt x="13" y="6"/>
                        </a:lnTo>
                        <a:lnTo>
                          <a:pt x="13" y="7"/>
                        </a:lnTo>
                        <a:lnTo>
                          <a:pt x="12" y="7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1" y="9"/>
                        </a:lnTo>
                        <a:lnTo>
                          <a:pt x="10" y="9"/>
                        </a:lnTo>
                        <a:lnTo>
                          <a:pt x="10" y="10"/>
                        </a:lnTo>
                        <a:lnTo>
                          <a:pt x="9" y="11"/>
                        </a:lnTo>
                        <a:lnTo>
                          <a:pt x="9" y="12"/>
                        </a:lnTo>
                        <a:lnTo>
                          <a:pt x="8" y="13"/>
                        </a:lnTo>
                        <a:lnTo>
                          <a:pt x="7" y="14"/>
                        </a:lnTo>
                        <a:lnTo>
                          <a:pt x="6" y="15"/>
                        </a:lnTo>
                        <a:lnTo>
                          <a:pt x="6" y="16"/>
                        </a:lnTo>
                        <a:lnTo>
                          <a:pt x="6" y="17"/>
                        </a:lnTo>
                        <a:lnTo>
                          <a:pt x="5" y="18"/>
                        </a:lnTo>
                        <a:lnTo>
                          <a:pt x="5" y="19"/>
                        </a:lnTo>
                        <a:lnTo>
                          <a:pt x="4" y="20"/>
                        </a:lnTo>
                        <a:lnTo>
                          <a:pt x="4" y="21"/>
                        </a:lnTo>
                        <a:lnTo>
                          <a:pt x="3" y="21"/>
                        </a:lnTo>
                        <a:lnTo>
                          <a:pt x="3" y="22"/>
                        </a:lnTo>
                        <a:lnTo>
                          <a:pt x="2" y="23"/>
                        </a:lnTo>
                        <a:lnTo>
                          <a:pt x="2" y="24"/>
                        </a:lnTo>
                        <a:lnTo>
                          <a:pt x="2" y="25"/>
                        </a:lnTo>
                        <a:lnTo>
                          <a:pt x="1" y="25"/>
                        </a:lnTo>
                        <a:lnTo>
                          <a:pt x="0" y="27"/>
                        </a:lnTo>
                        <a:lnTo>
                          <a:pt x="0" y="28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4" name="Freeform 25"/>
                  <p:cNvSpPr>
                    <a:spLocks/>
                  </p:cNvSpPr>
                  <p:nvPr/>
                </p:nvSpPr>
                <p:spPr bwMode="auto">
                  <a:xfrm>
                    <a:off x="4076" y="1434"/>
                    <a:ext cx="17" cy="40"/>
                  </a:xfrm>
                  <a:custGeom>
                    <a:avLst/>
                    <a:gdLst>
                      <a:gd name="T0" fmla="*/ 13 w 17"/>
                      <a:gd name="T1" fmla="*/ 39 h 40"/>
                      <a:gd name="T2" fmla="*/ 10 w 17"/>
                      <a:gd name="T3" fmla="*/ 38 h 40"/>
                      <a:gd name="T4" fmla="*/ 8 w 17"/>
                      <a:gd name="T5" fmla="*/ 37 h 40"/>
                      <a:gd name="T6" fmla="*/ 8 w 17"/>
                      <a:gd name="T7" fmla="*/ 37 h 40"/>
                      <a:gd name="T8" fmla="*/ 5 w 17"/>
                      <a:gd name="T9" fmla="*/ 36 h 40"/>
                      <a:gd name="T10" fmla="*/ 5 w 17"/>
                      <a:gd name="T11" fmla="*/ 35 h 40"/>
                      <a:gd name="T12" fmla="*/ 5 w 17"/>
                      <a:gd name="T13" fmla="*/ 35 h 40"/>
                      <a:gd name="T14" fmla="*/ 2 w 17"/>
                      <a:gd name="T15" fmla="*/ 34 h 40"/>
                      <a:gd name="T16" fmla="*/ 2 w 17"/>
                      <a:gd name="T17" fmla="*/ 34 h 40"/>
                      <a:gd name="T18" fmla="*/ 2 w 17"/>
                      <a:gd name="T19" fmla="*/ 34 h 40"/>
                      <a:gd name="T20" fmla="*/ 2 w 17"/>
                      <a:gd name="T21" fmla="*/ 33 h 40"/>
                      <a:gd name="T22" fmla="*/ 2 w 17"/>
                      <a:gd name="T23" fmla="*/ 31 h 40"/>
                      <a:gd name="T24" fmla="*/ 2 w 17"/>
                      <a:gd name="T25" fmla="*/ 31 h 40"/>
                      <a:gd name="T26" fmla="*/ 0 w 17"/>
                      <a:gd name="T27" fmla="*/ 31 h 40"/>
                      <a:gd name="T28" fmla="*/ 2 w 17"/>
                      <a:gd name="T29" fmla="*/ 30 h 40"/>
                      <a:gd name="T30" fmla="*/ 2 w 17"/>
                      <a:gd name="T31" fmla="*/ 30 h 40"/>
                      <a:gd name="T32" fmla="*/ 0 w 17"/>
                      <a:gd name="T33" fmla="*/ 29 h 40"/>
                      <a:gd name="T34" fmla="*/ 0 w 17"/>
                      <a:gd name="T35" fmla="*/ 26 h 40"/>
                      <a:gd name="T36" fmla="*/ 0 w 17"/>
                      <a:gd name="T37" fmla="*/ 25 h 40"/>
                      <a:gd name="T38" fmla="*/ 0 w 17"/>
                      <a:gd name="T39" fmla="*/ 23 h 40"/>
                      <a:gd name="T40" fmla="*/ 2 w 17"/>
                      <a:gd name="T41" fmla="*/ 21 h 40"/>
                      <a:gd name="T42" fmla="*/ 2 w 17"/>
                      <a:gd name="T43" fmla="*/ 20 h 40"/>
                      <a:gd name="T44" fmla="*/ 2 w 17"/>
                      <a:gd name="T45" fmla="*/ 18 h 40"/>
                      <a:gd name="T46" fmla="*/ 2 w 17"/>
                      <a:gd name="T47" fmla="*/ 17 h 40"/>
                      <a:gd name="T48" fmla="*/ 2 w 17"/>
                      <a:gd name="T49" fmla="*/ 15 h 40"/>
                      <a:gd name="T50" fmla="*/ 5 w 17"/>
                      <a:gd name="T51" fmla="*/ 13 h 40"/>
                      <a:gd name="T52" fmla="*/ 8 w 17"/>
                      <a:gd name="T53" fmla="*/ 11 h 40"/>
                      <a:gd name="T54" fmla="*/ 8 w 17"/>
                      <a:gd name="T55" fmla="*/ 9 h 40"/>
                      <a:gd name="T56" fmla="*/ 8 w 17"/>
                      <a:gd name="T57" fmla="*/ 8 h 40"/>
                      <a:gd name="T58" fmla="*/ 10 w 17"/>
                      <a:gd name="T59" fmla="*/ 5 h 40"/>
                      <a:gd name="T60" fmla="*/ 13 w 17"/>
                      <a:gd name="T61" fmla="*/ 3 h 40"/>
                      <a:gd name="T62" fmla="*/ 16 w 17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13" y="39"/>
                        </a:moveTo>
                        <a:lnTo>
                          <a:pt x="13" y="39"/>
                        </a:lnTo>
                        <a:lnTo>
                          <a:pt x="10" y="38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5" y="36"/>
                        </a:lnTo>
                        <a:lnTo>
                          <a:pt x="5" y="35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0" y="29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2" y="22"/>
                        </a:lnTo>
                        <a:lnTo>
                          <a:pt x="2" y="21"/>
                        </a:lnTo>
                        <a:lnTo>
                          <a:pt x="0" y="21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2" y="16"/>
                        </a:lnTo>
                        <a:lnTo>
                          <a:pt x="2" y="15"/>
                        </a:lnTo>
                        <a:lnTo>
                          <a:pt x="5" y="14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3" y="4"/>
                        </a:lnTo>
                        <a:lnTo>
                          <a:pt x="13" y="3"/>
                        </a:lnTo>
                        <a:lnTo>
                          <a:pt x="13" y="2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5" name="Freeform 26"/>
                  <p:cNvSpPr>
                    <a:spLocks/>
                  </p:cNvSpPr>
                  <p:nvPr/>
                </p:nvSpPr>
                <p:spPr bwMode="auto">
                  <a:xfrm>
                    <a:off x="4080" y="1443"/>
                    <a:ext cx="23" cy="31"/>
                  </a:xfrm>
                  <a:custGeom>
                    <a:avLst/>
                    <a:gdLst>
                      <a:gd name="T0" fmla="*/ 0 w 23"/>
                      <a:gd name="T1" fmla="*/ 29 h 31"/>
                      <a:gd name="T2" fmla="*/ 0 w 23"/>
                      <a:gd name="T3" fmla="*/ 29 h 31"/>
                      <a:gd name="T4" fmla="*/ 0 w 23"/>
                      <a:gd name="T5" fmla="*/ 29 h 31"/>
                      <a:gd name="T6" fmla="*/ 2 w 23"/>
                      <a:gd name="T7" fmla="*/ 30 h 31"/>
                      <a:gd name="T8" fmla="*/ 2 w 23"/>
                      <a:gd name="T9" fmla="*/ 29 h 31"/>
                      <a:gd name="T10" fmla="*/ 3 w 23"/>
                      <a:gd name="T11" fmla="*/ 29 h 31"/>
                      <a:gd name="T12" fmla="*/ 3 w 23"/>
                      <a:gd name="T13" fmla="*/ 29 h 31"/>
                      <a:gd name="T14" fmla="*/ 3 w 23"/>
                      <a:gd name="T15" fmla="*/ 29 h 31"/>
                      <a:gd name="T16" fmla="*/ 4 w 23"/>
                      <a:gd name="T17" fmla="*/ 27 h 31"/>
                      <a:gd name="T18" fmla="*/ 4 w 23"/>
                      <a:gd name="T19" fmla="*/ 28 h 31"/>
                      <a:gd name="T20" fmla="*/ 5 w 23"/>
                      <a:gd name="T21" fmla="*/ 26 h 31"/>
                      <a:gd name="T22" fmla="*/ 6 w 23"/>
                      <a:gd name="T23" fmla="*/ 26 h 31"/>
                      <a:gd name="T24" fmla="*/ 6 w 23"/>
                      <a:gd name="T25" fmla="*/ 25 h 31"/>
                      <a:gd name="T26" fmla="*/ 6 w 23"/>
                      <a:gd name="T27" fmla="*/ 25 h 31"/>
                      <a:gd name="T28" fmla="*/ 7 w 23"/>
                      <a:gd name="T29" fmla="*/ 25 h 31"/>
                      <a:gd name="T30" fmla="*/ 7 w 23"/>
                      <a:gd name="T31" fmla="*/ 25 h 31"/>
                      <a:gd name="T32" fmla="*/ 8 w 23"/>
                      <a:gd name="T33" fmla="*/ 24 h 31"/>
                      <a:gd name="T34" fmla="*/ 9 w 23"/>
                      <a:gd name="T35" fmla="*/ 22 h 31"/>
                      <a:gd name="T36" fmla="*/ 9 w 23"/>
                      <a:gd name="T37" fmla="*/ 21 h 31"/>
                      <a:gd name="T38" fmla="*/ 11 w 23"/>
                      <a:gd name="T39" fmla="*/ 20 h 31"/>
                      <a:gd name="T40" fmla="*/ 12 w 23"/>
                      <a:gd name="T41" fmla="*/ 19 h 31"/>
                      <a:gd name="T42" fmla="*/ 12 w 23"/>
                      <a:gd name="T43" fmla="*/ 17 h 31"/>
                      <a:gd name="T44" fmla="*/ 13 w 23"/>
                      <a:gd name="T45" fmla="*/ 15 h 31"/>
                      <a:gd name="T46" fmla="*/ 14 w 23"/>
                      <a:gd name="T47" fmla="*/ 15 h 31"/>
                      <a:gd name="T48" fmla="*/ 15 w 23"/>
                      <a:gd name="T49" fmla="*/ 13 h 31"/>
                      <a:gd name="T50" fmla="*/ 16 w 23"/>
                      <a:gd name="T51" fmla="*/ 11 h 31"/>
                      <a:gd name="T52" fmla="*/ 17 w 23"/>
                      <a:gd name="T53" fmla="*/ 10 h 31"/>
                      <a:gd name="T54" fmla="*/ 18 w 23"/>
                      <a:gd name="T55" fmla="*/ 8 h 31"/>
                      <a:gd name="T56" fmla="*/ 18 w 23"/>
                      <a:gd name="T57" fmla="*/ 6 h 31"/>
                      <a:gd name="T58" fmla="*/ 19 w 23"/>
                      <a:gd name="T59" fmla="*/ 5 h 31"/>
                      <a:gd name="T60" fmla="*/ 20 w 23"/>
                      <a:gd name="T61" fmla="*/ 3 h 31"/>
                      <a:gd name="T62" fmla="*/ 22 w 23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29"/>
                        </a:moveTo>
                        <a:lnTo>
                          <a:pt x="0" y="29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3" y="29"/>
                        </a:lnTo>
                        <a:lnTo>
                          <a:pt x="4" y="28"/>
                        </a:lnTo>
                        <a:lnTo>
                          <a:pt x="4" y="27"/>
                        </a:lnTo>
                        <a:lnTo>
                          <a:pt x="4" y="28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6" y="26"/>
                        </a:lnTo>
                        <a:lnTo>
                          <a:pt x="6" y="25"/>
                        </a:lnTo>
                        <a:lnTo>
                          <a:pt x="7" y="25"/>
                        </a:lnTo>
                        <a:lnTo>
                          <a:pt x="8" y="24"/>
                        </a:lnTo>
                        <a:lnTo>
                          <a:pt x="9" y="23"/>
                        </a:lnTo>
                        <a:lnTo>
                          <a:pt x="9" y="22"/>
                        </a:lnTo>
                        <a:lnTo>
                          <a:pt x="9" y="21"/>
                        </a:lnTo>
                        <a:lnTo>
                          <a:pt x="11" y="20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4" y="15"/>
                        </a:lnTo>
                        <a:lnTo>
                          <a:pt x="15" y="14"/>
                        </a:lnTo>
                        <a:lnTo>
                          <a:pt x="15" y="13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10"/>
                        </a:lnTo>
                        <a:lnTo>
                          <a:pt x="17" y="9"/>
                        </a:lnTo>
                        <a:lnTo>
                          <a:pt x="18" y="8"/>
                        </a:lnTo>
                        <a:lnTo>
                          <a:pt x="18" y="6"/>
                        </a:lnTo>
                        <a:lnTo>
                          <a:pt x="19" y="5"/>
                        </a:lnTo>
                        <a:lnTo>
                          <a:pt x="20" y="5"/>
                        </a:lnTo>
                        <a:lnTo>
                          <a:pt x="20" y="3"/>
                        </a:lnTo>
                        <a:lnTo>
                          <a:pt x="21" y="2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6" name="Freeform 27"/>
                  <p:cNvSpPr>
                    <a:spLocks/>
                  </p:cNvSpPr>
                  <p:nvPr/>
                </p:nvSpPr>
                <p:spPr bwMode="auto">
                  <a:xfrm>
                    <a:off x="4080" y="1443"/>
                    <a:ext cx="23" cy="31"/>
                  </a:xfrm>
                  <a:custGeom>
                    <a:avLst/>
                    <a:gdLst>
                      <a:gd name="T0" fmla="*/ 0 w 23"/>
                      <a:gd name="T1" fmla="*/ 29 h 31"/>
                      <a:gd name="T2" fmla="*/ 0 w 23"/>
                      <a:gd name="T3" fmla="*/ 29 h 31"/>
                      <a:gd name="T4" fmla="*/ 0 w 23"/>
                      <a:gd name="T5" fmla="*/ 29 h 31"/>
                      <a:gd name="T6" fmla="*/ 2 w 23"/>
                      <a:gd name="T7" fmla="*/ 30 h 31"/>
                      <a:gd name="T8" fmla="*/ 2 w 23"/>
                      <a:gd name="T9" fmla="*/ 29 h 31"/>
                      <a:gd name="T10" fmla="*/ 3 w 23"/>
                      <a:gd name="T11" fmla="*/ 29 h 31"/>
                      <a:gd name="T12" fmla="*/ 3 w 23"/>
                      <a:gd name="T13" fmla="*/ 29 h 31"/>
                      <a:gd name="T14" fmla="*/ 3 w 23"/>
                      <a:gd name="T15" fmla="*/ 29 h 31"/>
                      <a:gd name="T16" fmla="*/ 4 w 23"/>
                      <a:gd name="T17" fmla="*/ 27 h 31"/>
                      <a:gd name="T18" fmla="*/ 4 w 23"/>
                      <a:gd name="T19" fmla="*/ 28 h 31"/>
                      <a:gd name="T20" fmla="*/ 5 w 23"/>
                      <a:gd name="T21" fmla="*/ 26 h 31"/>
                      <a:gd name="T22" fmla="*/ 6 w 23"/>
                      <a:gd name="T23" fmla="*/ 26 h 31"/>
                      <a:gd name="T24" fmla="*/ 6 w 23"/>
                      <a:gd name="T25" fmla="*/ 25 h 31"/>
                      <a:gd name="T26" fmla="*/ 6 w 23"/>
                      <a:gd name="T27" fmla="*/ 25 h 31"/>
                      <a:gd name="T28" fmla="*/ 7 w 23"/>
                      <a:gd name="T29" fmla="*/ 25 h 31"/>
                      <a:gd name="T30" fmla="*/ 7 w 23"/>
                      <a:gd name="T31" fmla="*/ 25 h 31"/>
                      <a:gd name="T32" fmla="*/ 8 w 23"/>
                      <a:gd name="T33" fmla="*/ 24 h 31"/>
                      <a:gd name="T34" fmla="*/ 9 w 23"/>
                      <a:gd name="T35" fmla="*/ 22 h 31"/>
                      <a:gd name="T36" fmla="*/ 9 w 23"/>
                      <a:gd name="T37" fmla="*/ 21 h 31"/>
                      <a:gd name="T38" fmla="*/ 11 w 23"/>
                      <a:gd name="T39" fmla="*/ 20 h 31"/>
                      <a:gd name="T40" fmla="*/ 12 w 23"/>
                      <a:gd name="T41" fmla="*/ 19 h 31"/>
                      <a:gd name="T42" fmla="*/ 12 w 23"/>
                      <a:gd name="T43" fmla="*/ 17 h 31"/>
                      <a:gd name="T44" fmla="*/ 13 w 23"/>
                      <a:gd name="T45" fmla="*/ 15 h 31"/>
                      <a:gd name="T46" fmla="*/ 14 w 23"/>
                      <a:gd name="T47" fmla="*/ 15 h 31"/>
                      <a:gd name="T48" fmla="*/ 15 w 23"/>
                      <a:gd name="T49" fmla="*/ 13 h 31"/>
                      <a:gd name="T50" fmla="*/ 16 w 23"/>
                      <a:gd name="T51" fmla="*/ 11 h 31"/>
                      <a:gd name="T52" fmla="*/ 17 w 23"/>
                      <a:gd name="T53" fmla="*/ 10 h 31"/>
                      <a:gd name="T54" fmla="*/ 18 w 23"/>
                      <a:gd name="T55" fmla="*/ 8 h 31"/>
                      <a:gd name="T56" fmla="*/ 18 w 23"/>
                      <a:gd name="T57" fmla="*/ 6 h 31"/>
                      <a:gd name="T58" fmla="*/ 19 w 23"/>
                      <a:gd name="T59" fmla="*/ 5 h 31"/>
                      <a:gd name="T60" fmla="*/ 20 w 23"/>
                      <a:gd name="T61" fmla="*/ 3 h 31"/>
                      <a:gd name="T62" fmla="*/ 22 w 23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29"/>
                        </a:moveTo>
                        <a:lnTo>
                          <a:pt x="0" y="29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3" y="29"/>
                        </a:lnTo>
                        <a:lnTo>
                          <a:pt x="4" y="28"/>
                        </a:lnTo>
                        <a:lnTo>
                          <a:pt x="4" y="27"/>
                        </a:lnTo>
                        <a:lnTo>
                          <a:pt x="4" y="28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6" y="26"/>
                        </a:lnTo>
                        <a:lnTo>
                          <a:pt x="6" y="25"/>
                        </a:lnTo>
                        <a:lnTo>
                          <a:pt x="7" y="25"/>
                        </a:lnTo>
                        <a:lnTo>
                          <a:pt x="8" y="24"/>
                        </a:lnTo>
                        <a:lnTo>
                          <a:pt x="9" y="23"/>
                        </a:lnTo>
                        <a:lnTo>
                          <a:pt x="9" y="22"/>
                        </a:lnTo>
                        <a:lnTo>
                          <a:pt x="9" y="21"/>
                        </a:lnTo>
                        <a:lnTo>
                          <a:pt x="11" y="20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4" y="15"/>
                        </a:lnTo>
                        <a:lnTo>
                          <a:pt x="15" y="14"/>
                        </a:lnTo>
                        <a:lnTo>
                          <a:pt x="15" y="13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10"/>
                        </a:lnTo>
                        <a:lnTo>
                          <a:pt x="17" y="9"/>
                        </a:lnTo>
                        <a:lnTo>
                          <a:pt x="18" y="8"/>
                        </a:lnTo>
                        <a:lnTo>
                          <a:pt x="18" y="6"/>
                        </a:lnTo>
                        <a:lnTo>
                          <a:pt x="19" y="5"/>
                        </a:lnTo>
                        <a:lnTo>
                          <a:pt x="20" y="5"/>
                        </a:lnTo>
                        <a:lnTo>
                          <a:pt x="20" y="3"/>
                        </a:lnTo>
                        <a:lnTo>
                          <a:pt x="21" y="2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7" name="Freeform 28"/>
                  <p:cNvSpPr>
                    <a:spLocks/>
                  </p:cNvSpPr>
                  <p:nvPr/>
                </p:nvSpPr>
                <p:spPr bwMode="auto">
                  <a:xfrm>
                    <a:off x="4076" y="1434"/>
                    <a:ext cx="17" cy="40"/>
                  </a:xfrm>
                  <a:custGeom>
                    <a:avLst/>
                    <a:gdLst>
                      <a:gd name="T0" fmla="*/ 13 w 17"/>
                      <a:gd name="T1" fmla="*/ 39 h 40"/>
                      <a:gd name="T2" fmla="*/ 10 w 17"/>
                      <a:gd name="T3" fmla="*/ 38 h 40"/>
                      <a:gd name="T4" fmla="*/ 8 w 17"/>
                      <a:gd name="T5" fmla="*/ 37 h 40"/>
                      <a:gd name="T6" fmla="*/ 8 w 17"/>
                      <a:gd name="T7" fmla="*/ 37 h 40"/>
                      <a:gd name="T8" fmla="*/ 5 w 17"/>
                      <a:gd name="T9" fmla="*/ 36 h 40"/>
                      <a:gd name="T10" fmla="*/ 5 w 17"/>
                      <a:gd name="T11" fmla="*/ 35 h 40"/>
                      <a:gd name="T12" fmla="*/ 5 w 17"/>
                      <a:gd name="T13" fmla="*/ 35 h 40"/>
                      <a:gd name="T14" fmla="*/ 2 w 17"/>
                      <a:gd name="T15" fmla="*/ 34 h 40"/>
                      <a:gd name="T16" fmla="*/ 2 w 17"/>
                      <a:gd name="T17" fmla="*/ 34 h 40"/>
                      <a:gd name="T18" fmla="*/ 2 w 17"/>
                      <a:gd name="T19" fmla="*/ 34 h 40"/>
                      <a:gd name="T20" fmla="*/ 2 w 17"/>
                      <a:gd name="T21" fmla="*/ 33 h 40"/>
                      <a:gd name="T22" fmla="*/ 2 w 17"/>
                      <a:gd name="T23" fmla="*/ 31 h 40"/>
                      <a:gd name="T24" fmla="*/ 2 w 17"/>
                      <a:gd name="T25" fmla="*/ 31 h 40"/>
                      <a:gd name="T26" fmla="*/ 2 w 17"/>
                      <a:gd name="T27" fmla="*/ 30 h 40"/>
                      <a:gd name="T28" fmla="*/ 2 w 17"/>
                      <a:gd name="T29" fmla="*/ 30 h 40"/>
                      <a:gd name="T30" fmla="*/ 2 w 17"/>
                      <a:gd name="T31" fmla="*/ 30 h 40"/>
                      <a:gd name="T32" fmla="*/ 0 w 17"/>
                      <a:gd name="T33" fmla="*/ 29 h 40"/>
                      <a:gd name="T34" fmla="*/ 0 w 17"/>
                      <a:gd name="T35" fmla="*/ 26 h 40"/>
                      <a:gd name="T36" fmla="*/ 0 w 17"/>
                      <a:gd name="T37" fmla="*/ 25 h 40"/>
                      <a:gd name="T38" fmla="*/ 0 w 17"/>
                      <a:gd name="T39" fmla="*/ 23 h 40"/>
                      <a:gd name="T40" fmla="*/ 2 w 17"/>
                      <a:gd name="T41" fmla="*/ 21 h 40"/>
                      <a:gd name="T42" fmla="*/ 2 w 17"/>
                      <a:gd name="T43" fmla="*/ 20 h 40"/>
                      <a:gd name="T44" fmla="*/ 2 w 17"/>
                      <a:gd name="T45" fmla="*/ 18 h 40"/>
                      <a:gd name="T46" fmla="*/ 2 w 17"/>
                      <a:gd name="T47" fmla="*/ 16 h 40"/>
                      <a:gd name="T48" fmla="*/ 2 w 17"/>
                      <a:gd name="T49" fmla="*/ 15 h 40"/>
                      <a:gd name="T50" fmla="*/ 5 w 17"/>
                      <a:gd name="T51" fmla="*/ 13 h 40"/>
                      <a:gd name="T52" fmla="*/ 8 w 17"/>
                      <a:gd name="T53" fmla="*/ 11 h 40"/>
                      <a:gd name="T54" fmla="*/ 8 w 17"/>
                      <a:gd name="T55" fmla="*/ 9 h 40"/>
                      <a:gd name="T56" fmla="*/ 8 w 17"/>
                      <a:gd name="T57" fmla="*/ 8 h 40"/>
                      <a:gd name="T58" fmla="*/ 10 w 17"/>
                      <a:gd name="T59" fmla="*/ 5 h 40"/>
                      <a:gd name="T60" fmla="*/ 13 w 17"/>
                      <a:gd name="T61" fmla="*/ 3 h 40"/>
                      <a:gd name="T62" fmla="*/ 16 w 17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13" y="39"/>
                        </a:moveTo>
                        <a:lnTo>
                          <a:pt x="13" y="39"/>
                        </a:lnTo>
                        <a:lnTo>
                          <a:pt x="10" y="38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5" y="36"/>
                        </a:lnTo>
                        <a:lnTo>
                          <a:pt x="5" y="35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0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0" y="29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2" y="22"/>
                        </a:lnTo>
                        <a:lnTo>
                          <a:pt x="2" y="21"/>
                        </a:lnTo>
                        <a:lnTo>
                          <a:pt x="0" y="21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2" y="16"/>
                        </a:lnTo>
                        <a:lnTo>
                          <a:pt x="2" y="15"/>
                        </a:lnTo>
                        <a:lnTo>
                          <a:pt x="5" y="14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3" y="4"/>
                        </a:lnTo>
                        <a:lnTo>
                          <a:pt x="13" y="3"/>
                        </a:lnTo>
                        <a:lnTo>
                          <a:pt x="13" y="2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8" name="Freeform 29"/>
                  <p:cNvSpPr>
                    <a:spLocks/>
                  </p:cNvSpPr>
                  <p:nvPr/>
                </p:nvSpPr>
                <p:spPr bwMode="auto">
                  <a:xfrm>
                    <a:off x="4082" y="1397"/>
                    <a:ext cx="17" cy="39"/>
                  </a:xfrm>
                  <a:custGeom>
                    <a:avLst/>
                    <a:gdLst>
                      <a:gd name="T0" fmla="*/ 3 w 17"/>
                      <a:gd name="T1" fmla="*/ 0 h 39"/>
                      <a:gd name="T2" fmla="*/ 3 w 17"/>
                      <a:gd name="T3" fmla="*/ 0 h 39"/>
                      <a:gd name="T4" fmla="*/ 6 w 17"/>
                      <a:gd name="T5" fmla="*/ 1 h 39"/>
                      <a:gd name="T6" fmla="*/ 9 w 17"/>
                      <a:gd name="T7" fmla="*/ 1 h 39"/>
                      <a:gd name="T8" fmla="*/ 9 w 17"/>
                      <a:gd name="T9" fmla="*/ 2 h 39"/>
                      <a:gd name="T10" fmla="*/ 9 w 17"/>
                      <a:gd name="T11" fmla="*/ 3 h 39"/>
                      <a:gd name="T12" fmla="*/ 12 w 17"/>
                      <a:gd name="T13" fmla="*/ 3 h 39"/>
                      <a:gd name="T14" fmla="*/ 12 w 17"/>
                      <a:gd name="T15" fmla="*/ 4 h 39"/>
                      <a:gd name="T16" fmla="*/ 12 w 17"/>
                      <a:gd name="T17" fmla="*/ 5 h 39"/>
                      <a:gd name="T18" fmla="*/ 12 w 17"/>
                      <a:gd name="T19" fmla="*/ 5 h 39"/>
                      <a:gd name="T20" fmla="*/ 12 w 17"/>
                      <a:gd name="T21" fmla="*/ 5 h 39"/>
                      <a:gd name="T22" fmla="*/ 12 w 17"/>
                      <a:gd name="T23" fmla="*/ 7 h 39"/>
                      <a:gd name="T24" fmla="*/ 16 w 17"/>
                      <a:gd name="T25" fmla="*/ 7 h 39"/>
                      <a:gd name="T26" fmla="*/ 16 w 17"/>
                      <a:gd name="T27" fmla="*/ 8 h 39"/>
                      <a:gd name="T28" fmla="*/ 16 w 17"/>
                      <a:gd name="T29" fmla="*/ 8 h 39"/>
                      <a:gd name="T30" fmla="*/ 16 w 17"/>
                      <a:gd name="T31" fmla="*/ 9 h 39"/>
                      <a:gd name="T32" fmla="*/ 16 w 17"/>
                      <a:gd name="T33" fmla="*/ 10 h 39"/>
                      <a:gd name="T34" fmla="*/ 16 w 17"/>
                      <a:gd name="T35" fmla="*/ 12 h 39"/>
                      <a:gd name="T36" fmla="*/ 16 w 17"/>
                      <a:gd name="T37" fmla="*/ 13 h 39"/>
                      <a:gd name="T38" fmla="*/ 16 w 17"/>
                      <a:gd name="T39" fmla="*/ 15 h 39"/>
                      <a:gd name="T40" fmla="*/ 16 w 17"/>
                      <a:gd name="T41" fmla="*/ 16 h 39"/>
                      <a:gd name="T42" fmla="*/ 16 w 17"/>
                      <a:gd name="T43" fmla="*/ 18 h 39"/>
                      <a:gd name="T44" fmla="*/ 16 w 17"/>
                      <a:gd name="T45" fmla="*/ 20 h 39"/>
                      <a:gd name="T46" fmla="*/ 16 w 17"/>
                      <a:gd name="T47" fmla="*/ 21 h 39"/>
                      <a:gd name="T48" fmla="*/ 12 w 17"/>
                      <a:gd name="T49" fmla="*/ 23 h 39"/>
                      <a:gd name="T50" fmla="*/ 12 w 17"/>
                      <a:gd name="T51" fmla="*/ 25 h 39"/>
                      <a:gd name="T52" fmla="*/ 9 w 17"/>
                      <a:gd name="T53" fmla="*/ 26 h 39"/>
                      <a:gd name="T54" fmla="*/ 9 w 17"/>
                      <a:gd name="T55" fmla="*/ 28 h 39"/>
                      <a:gd name="T56" fmla="*/ 6 w 17"/>
                      <a:gd name="T57" fmla="*/ 30 h 39"/>
                      <a:gd name="T58" fmla="*/ 6 w 17"/>
                      <a:gd name="T59" fmla="*/ 32 h 39"/>
                      <a:gd name="T60" fmla="*/ 3 w 17"/>
                      <a:gd name="T61" fmla="*/ 34 h 39"/>
                      <a:gd name="T62" fmla="*/ 3 w 17"/>
                      <a:gd name="T63" fmla="*/ 37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6" y="7"/>
                        </a:lnTo>
                        <a:lnTo>
                          <a:pt x="12" y="8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lnTo>
                          <a:pt x="16" y="10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6" y="15"/>
                        </a:lnTo>
                        <a:lnTo>
                          <a:pt x="16" y="16"/>
                        </a:lnTo>
                        <a:lnTo>
                          <a:pt x="16" y="17"/>
                        </a:lnTo>
                        <a:lnTo>
                          <a:pt x="16" y="18"/>
                        </a:lnTo>
                        <a:lnTo>
                          <a:pt x="16" y="19"/>
                        </a:lnTo>
                        <a:lnTo>
                          <a:pt x="16" y="20"/>
                        </a:lnTo>
                        <a:lnTo>
                          <a:pt x="12" y="20"/>
                        </a:lnTo>
                        <a:lnTo>
                          <a:pt x="16" y="21"/>
                        </a:lnTo>
                        <a:lnTo>
                          <a:pt x="12" y="22"/>
                        </a:lnTo>
                        <a:lnTo>
                          <a:pt x="12" y="23"/>
                        </a:lnTo>
                        <a:lnTo>
                          <a:pt x="12" y="24"/>
                        </a:lnTo>
                        <a:lnTo>
                          <a:pt x="12" y="25"/>
                        </a:lnTo>
                        <a:lnTo>
                          <a:pt x="12" y="26"/>
                        </a:lnTo>
                        <a:lnTo>
                          <a:pt x="9" y="26"/>
                        </a:lnTo>
                        <a:lnTo>
                          <a:pt x="9" y="27"/>
                        </a:lnTo>
                        <a:lnTo>
                          <a:pt x="9" y="28"/>
                        </a:lnTo>
                        <a:lnTo>
                          <a:pt x="9" y="29"/>
                        </a:lnTo>
                        <a:lnTo>
                          <a:pt x="6" y="30"/>
                        </a:lnTo>
                        <a:lnTo>
                          <a:pt x="6" y="31"/>
                        </a:lnTo>
                        <a:lnTo>
                          <a:pt x="6" y="32"/>
                        </a:lnTo>
                        <a:lnTo>
                          <a:pt x="3" y="33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3" y="37"/>
                        </a:lnTo>
                        <a:lnTo>
                          <a:pt x="0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99" name="Freeform 30"/>
                  <p:cNvSpPr>
                    <a:spLocks/>
                  </p:cNvSpPr>
                  <p:nvPr/>
                </p:nvSpPr>
                <p:spPr bwMode="auto">
                  <a:xfrm>
                    <a:off x="4059" y="1397"/>
                    <a:ext cx="24" cy="30"/>
                  </a:xfrm>
                  <a:custGeom>
                    <a:avLst/>
                    <a:gdLst>
                      <a:gd name="T0" fmla="*/ 23 w 24"/>
                      <a:gd name="T1" fmla="*/ 0 h 30"/>
                      <a:gd name="T2" fmla="*/ 22 w 24"/>
                      <a:gd name="T3" fmla="*/ 0 h 30"/>
                      <a:gd name="T4" fmla="*/ 21 w 24"/>
                      <a:gd name="T5" fmla="*/ 0 h 30"/>
                      <a:gd name="T6" fmla="*/ 20 w 24"/>
                      <a:gd name="T7" fmla="*/ 0 h 30"/>
                      <a:gd name="T8" fmla="*/ 19 w 24"/>
                      <a:gd name="T9" fmla="*/ 0 h 30"/>
                      <a:gd name="T10" fmla="*/ 19 w 24"/>
                      <a:gd name="T11" fmla="*/ 0 h 30"/>
                      <a:gd name="T12" fmla="*/ 19 w 24"/>
                      <a:gd name="T13" fmla="*/ 0 h 30"/>
                      <a:gd name="T14" fmla="*/ 18 w 24"/>
                      <a:gd name="T15" fmla="*/ 0 h 30"/>
                      <a:gd name="T16" fmla="*/ 18 w 24"/>
                      <a:gd name="T17" fmla="*/ 1 h 30"/>
                      <a:gd name="T18" fmla="*/ 17 w 24"/>
                      <a:gd name="T19" fmla="*/ 2 h 30"/>
                      <a:gd name="T20" fmla="*/ 17 w 24"/>
                      <a:gd name="T21" fmla="*/ 2 h 30"/>
                      <a:gd name="T22" fmla="*/ 16 w 24"/>
                      <a:gd name="T23" fmla="*/ 2 h 30"/>
                      <a:gd name="T24" fmla="*/ 16 w 24"/>
                      <a:gd name="T25" fmla="*/ 3 h 30"/>
                      <a:gd name="T26" fmla="*/ 16 w 24"/>
                      <a:gd name="T27" fmla="*/ 4 h 30"/>
                      <a:gd name="T28" fmla="*/ 15 w 24"/>
                      <a:gd name="T29" fmla="*/ 4 h 30"/>
                      <a:gd name="T30" fmla="*/ 15 w 24"/>
                      <a:gd name="T31" fmla="*/ 4 h 30"/>
                      <a:gd name="T32" fmla="*/ 13 w 24"/>
                      <a:gd name="T33" fmla="*/ 5 h 30"/>
                      <a:gd name="T34" fmla="*/ 13 w 24"/>
                      <a:gd name="T35" fmla="*/ 6 h 30"/>
                      <a:gd name="T36" fmla="*/ 12 w 24"/>
                      <a:gd name="T37" fmla="*/ 8 h 30"/>
                      <a:gd name="T38" fmla="*/ 11 w 24"/>
                      <a:gd name="T39" fmla="*/ 9 h 30"/>
                      <a:gd name="T40" fmla="*/ 10 w 24"/>
                      <a:gd name="T41" fmla="*/ 10 h 30"/>
                      <a:gd name="T42" fmla="*/ 9 w 24"/>
                      <a:gd name="T43" fmla="*/ 12 h 30"/>
                      <a:gd name="T44" fmla="*/ 8 w 24"/>
                      <a:gd name="T45" fmla="*/ 13 h 30"/>
                      <a:gd name="T46" fmla="*/ 7 w 24"/>
                      <a:gd name="T47" fmla="*/ 14 h 30"/>
                      <a:gd name="T48" fmla="*/ 6 w 24"/>
                      <a:gd name="T49" fmla="*/ 16 h 30"/>
                      <a:gd name="T50" fmla="*/ 6 w 24"/>
                      <a:gd name="T51" fmla="*/ 18 h 30"/>
                      <a:gd name="T52" fmla="*/ 5 w 24"/>
                      <a:gd name="T53" fmla="*/ 19 h 30"/>
                      <a:gd name="T54" fmla="*/ 4 w 24"/>
                      <a:gd name="T55" fmla="*/ 20 h 30"/>
                      <a:gd name="T56" fmla="*/ 3 w 24"/>
                      <a:gd name="T57" fmla="*/ 22 h 30"/>
                      <a:gd name="T58" fmla="*/ 2 w 24"/>
                      <a:gd name="T59" fmla="*/ 24 h 30"/>
                      <a:gd name="T60" fmla="*/ 1 w 24"/>
                      <a:gd name="T61" fmla="*/ 26 h 30"/>
                      <a:gd name="T62" fmla="*/ 0 w 24"/>
                      <a:gd name="T63" fmla="*/ 28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0"/>
                      <a:gd name="T98" fmla="*/ 24 w 24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0">
                        <a:moveTo>
                          <a:pt x="23" y="0"/>
                        </a:moveTo>
                        <a:lnTo>
                          <a:pt x="23" y="0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8" y="1"/>
                        </a:lnTo>
                        <a:lnTo>
                          <a:pt x="17" y="2"/>
                        </a:lnTo>
                        <a:lnTo>
                          <a:pt x="16" y="2"/>
                        </a:lnTo>
                        <a:lnTo>
                          <a:pt x="16" y="4"/>
                        </a:lnTo>
                        <a:lnTo>
                          <a:pt x="16" y="3"/>
                        </a:lnTo>
                        <a:lnTo>
                          <a:pt x="16" y="4"/>
                        </a:lnTo>
                        <a:lnTo>
                          <a:pt x="15" y="4"/>
                        </a:lnTo>
                        <a:lnTo>
                          <a:pt x="14" y="4"/>
                        </a:lnTo>
                        <a:lnTo>
                          <a:pt x="13" y="5"/>
                        </a:lnTo>
                        <a:lnTo>
                          <a:pt x="13" y="6"/>
                        </a:lnTo>
                        <a:lnTo>
                          <a:pt x="12" y="7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1" y="9"/>
                        </a:lnTo>
                        <a:lnTo>
                          <a:pt x="10" y="9"/>
                        </a:lnTo>
                        <a:lnTo>
                          <a:pt x="10" y="10"/>
                        </a:lnTo>
                        <a:lnTo>
                          <a:pt x="9" y="11"/>
                        </a:lnTo>
                        <a:lnTo>
                          <a:pt x="9" y="12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7" y="14"/>
                        </a:lnTo>
                        <a:lnTo>
                          <a:pt x="6" y="16"/>
                        </a:lnTo>
                        <a:lnTo>
                          <a:pt x="6" y="18"/>
                        </a:lnTo>
                        <a:lnTo>
                          <a:pt x="5" y="18"/>
                        </a:lnTo>
                        <a:lnTo>
                          <a:pt x="5" y="19"/>
                        </a:lnTo>
                        <a:lnTo>
                          <a:pt x="4" y="20"/>
                        </a:lnTo>
                        <a:lnTo>
                          <a:pt x="3" y="21"/>
                        </a:lnTo>
                        <a:lnTo>
                          <a:pt x="3" y="22"/>
                        </a:lnTo>
                        <a:lnTo>
                          <a:pt x="3" y="23"/>
                        </a:lnTo>
                        <a:lnTo>
                          <a:pt x="2" y="24"/>
                        </a:lnTo>
                        <a:lnTo>
                          <a:pt x="2" y="25"/>
                        </a:lnTo>
                        <a:lnTo>
                          <a:pt x="1" y="26"/>
                        </a:lnTo>
                        <a:lnTo>
                          <a:pt x="1" y="27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0" name="Freeform 31"/>
                  <p:cNvSpPr>
                    <a:spLocks/>
                  </p:cNvSpPr>
                  <p:nvPr/>
                </p:nvSpPr>
                <p:spPr bwMode="auto">
                  <a:xfrm>
                    <a:off x="3865" y="1350"/>
                    <a:ext cx="17" cy="39"/>
                  </a:xfrm>
                  <a:custGeom>
                    <a:avLst/>
                    <a:gdLst>
                      <a:gd name="T0" fmla="*/ 13 w 17"/>
                      <a:gd name="T1" fmla="*/ 38 h 39"/>
                      <a:gd name="T2" fmla="*/ 10 w 17"/>
                      <a:gd name="T3" fmla="*/ 38 h 39"/>
                      <a:gd name="T4" fmla="*/ 10 w 17"/>
                      <a:gd name="T5" fmla="*/ 37 h 39"/>
                      <a:gd name="T6" fmla="*/ 8 w 17"/>
                      <a:gd name="T7" fmla="*/ 37 h 39"/>
                      <a:gd name="T8" fmla="*/ 8 w 17"/>
                      <a:gd name="T9" fmla="*/ 36 h 39"/>
                      <a:gd name="T10" fmla="*/ 5 w 17"/>
                      <a:gd name="T11" fmla="*/ 35 h 39"/>
                      <a:gd name="T12" fmla="*/ 5 w 17"/>
                      <a:gd name="T13" fmla="*/ 35 h 39"/>
                      <a:gd name="T14" fmla="*/ 2 w 17"/>
                      <a:gd name="T15" fmla="*/ 34 h 39"/>
                      <a:gd name="T16" fmla="*/ 2 w 17"/>
                      <a:gd name="T17" fmla="*/ 33 h 39"/>
                      <a:gd name="T18" fmla="*/ 2 w 17"/>
                      <a:gd name="T19" fmla="*/ 33 h 39"/>
                      <a:gd name="T20" fmla="*/ 2 w 17"/>
                      <a:gd name="T21" fmla="*/ 32 h 39"/>
                      <a:gd name="T22" fmla="*/ 2 w 17"/>
                      <a:gd name="T23" fmla="*/ 31 h 39"/>
                      <a:gd name="T24" fmla="*/ 2 w 17"/>
                      <a:gd name="T25" fmla="*/ 30 h 39"/>
                      <a:gd name="T26" fmla="*/ 2 w 17"/>
                      <a:gd name="T27" fmla="*/ 30 h 39"/>
                      <a:gd name="T28" fmla="*/ 2 w 17"/>
                      <a:gd name="T29" fmla="*/ 29 h 39"/>
                      <a:gd name="T30" fmla="*/ 2 w 17"/>
                      <a:gd name="T31" fmla="*/ 29 h 39"/>
                      <a:gd name="T32" fmla="*/ 2 w 17"/>
                      <a:gd name="T33" fmla="*/ 28 h 39"/>
                      <a:gd name="T34" fmla="*/ 2 w 17"/>
                      <a:gd name="T35" fmla="*/ 25 h 39"/>
                      <a:gd name="T36" fmla="*/ 2 w 17"/>
                      <a:gd name="T37" fmla="*/ 25 h 39"/>
                      <a:gd name="T38" fmla="*/ 2 w 17"/>
                      <a:gd name="T39" fmla="*/ 22 h 39"/>
                      <a:gd name="T40" fmla="*/ 2 w 17"/>
                      <a:gd name="T41" fmla="*/ 21 h 39"/>
                      <a:gd name="T42" fmla="*/ 2 w 17"/>
                      <a:gd name="T43" fmla="*/ 20 h 39"/>
                      <a:gd name="T44" fmla="*/ 2 w 17"/>
                      <a:gd name="T45" fmla="*/ 17 h 39"/>
                      <a:gd name="T46" fmla="*/ 5 w 17"/>
                      <a:gd name="T47" fmla="*/ 16 h 39"/>
                      <a:gd name="T48" fmla="*/ 5 w 17"/>
                      <a:gd name="T49" fmla="*/ 14 h 39"/>
                      <a:gd name="T50" fmla="*/ 8 w 17"/>
                      <a:gd name="T51" fmla="*/ 12 h 39"/>
                      <a:gd name="T52" fmla="*/ 8 w 17"/>
                      <a:gd name="T53" fmla="*/ 10 h 39"/>
                      <a:gd name="T54" fmla="*/ 8 w 17"/>
                      <a:gd name="T55" fmla="*/ 9 h 39"/>
                      <a:gd name="T56" fmla="*/ 10 w 17"/>
                      <a:gd name="T57" fmla="*/ 7 h 39"/>
                      <a:gd name="T58" fmla="*/ 10 w 17"/>
                      <a:gd name="T59" fmla="*/ 5 h 39"/>
                      <a:gd name="T60" fmla="*/ 13 w 17"/>
                      <a:gd name="T61" fmla="*/ 3 h 39"/>
                      <a:gd name="T62" fmla="*/ 13 w 17"/>
                      <a:gd name="T63" fmla="*/ 0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3" y="38"/>
                        </a:moveTo>
                        <a:lnTo>
                          <a:pt x="13" y="38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10" y="36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0" y="27"/>
                        </a:lnTo>
                        <a:lnTo>
                          <a:pt x="2" y="25"/>
                        </a:lnTo>
                        <a:lnTo>
                          <a:pt x="0" y="25"/>
                        </a:lnTo>
                        <a:lnTo>
                          <a:pt x="2" y="25"/>
                        </a:lnTo>
                        <a:lnTo>
                          <a:pt x="2" y="24"/>
                        </a:lnTo>
                        <a:lnTo>
                          <a:pt x="2" y="22"/>
                        </a:lnTo>
                        <a:lnTo>
                          <a:pt x="0" y="21"/>
                        </a:lnTo>
                        <a:lnTo>
                          <a:pt x="2" y="21"/>
                        </a:lnTo>
                        <a:lnTo>
                          <a:pt x="2" y="20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5" y="16"/>
                        </a:lnTo>
                        <a:lnTo>
                          <a:pt x="5" y="14"/>
                        </a:lnTo>
                        <a:lnTo>
                          <a:pt x="5" y="13"/>
                        </a:lnTo>
                        <a:lnTo>
                          <a:pt x="8" y="12"/>
                        </a:lnTo>
                        <a:lnTo>
                          <a:pt x="5" y="12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0" y="4"/>
                        </a:lnTo>
                        <a:lnTo>
                          <a:pt x="13" y="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1" name="Freeform 32"/>
                  <p:cNvSpPr>
                    <a:spLocks/>
                  </p:cNvSpPr>
                  <p:nvPr/>
                </p:nvSpPr>
                <p:spPr bwMode="auto">
                  <a:xfrm>
                    <a:off x="3868" y="1358"/>
                    <a:ext cx="24" cy="32"/>
                  </a:xfrm>
                  <a:custGeom>
                    <a:avLst/>
                    <a:gdLst>
                      <a:gd name="T0" fmla="*/ 0 w 24"/>
                      <a:gd name="T1" fmla="*/ 30 h 32"/>
                      <a:gd name="T2" fmla="*/ 0 w 24"/>
                      <a:gd name="T3" fmla="*/ 31 h 32"/>
                      <a:gd name="T4" fmla="*/ 1 w 24"/>
                      <a:gd name="T5" fmla="*/ 31 h 32"/>
                      <a:gd name="T6" fmla="*/ 2 w 24"/>
                      <a:gd name="T7" fmla="*/ 31 h 32"/>
                      <a:gd name="T8" fmla="*/ 2 w 24"/>
                      <a:gd name="T9" fmla="*/ 30 h 32"/>
                      <a:gd name="T10" fmla="*/ 3 w 24"/>
                      <a:gd name="T11" fmla="*/ 30 h 32"/>
                      <a:gd name="T12" fmla="*/ 3 w 24"/>
                      <a:gd name="T13" fmla="*/ 30 h 32"/>
                      <a:gd name="T14" fmla="*/ 4 w 24"/>
                      <a:gd name="T15" fmla="*/ 29 h 32"/>
                      <a:gd name="T16" fmla="*/ 4 w 24"/>
                      <a:gd name="T17" fmla="*/ 29 h 32"/>
                      <a:gd name="T18" fmla="*/ 5 w 24"/>
                      <a:gd name="T19" fmla="*/ 28 h 32"/>
                      <a:gd name="T20" fmla="*/ 6 w 24"/>
                      <a:gd name="T21" fmla="*/ 28 h 32"/>
                      <a:gd name="T22" fmla="*/ 6 w 24"/>
                      <a:gd name="T23" fmla="*/ 27 h 32"/>
                      <a:gd name="T24" fmla="*/ 6 w 24"/>
                      <a:gd name="T25" fmla="*/ 26 h 32"/>
                      <a:gd name="T26" fmla="*/ 6 w 24"/>
                      <a:gd name="T27" fmla="*/ 26 h 32"/>
                      <a:gd name="T28" fmla="*/ 7 w 24"/>
                      <a:gd name="T29" fmla="*/ 26 h 32"/>
                      <a:gd name="T30" fmla="*/ 7 w 24"/>
                      <a:gd name="T31" fmla="*/ 25 h 32"/>
                      <a:gd name="T32" fmla="*/ 9 w 24"/>
                      <a:gd name="T33" fmla="*/ 24 h 32"/>
                      <a:gd name="T34" fmla="*/ 9 w 24"/>
                      <a:gd name="T35" fmla="*/ 23 h 32"/>
                      <a:gd name="T36" fmla="*/ 10 w 24"/>
                      <a:gd name="T37" fmla="*/ 22 h 32"/>
                      <a:gd name="T38" fmla="*/ 11 w 24"/>
                      <a:gd name="T39" fmla="*/ 21 h 32"/>
                      <a:gd name="T40" fmla="*/ 13 w 24"/>
                      <a:gd name="T41" fmla="*/ 19 h 32"/>
                      <a:gd name="T42" fmla="*/ 13 w 24"/>
                      <a:gd name="T43" fmla="*/ 17 h 32"/>
                      <a:gd name="T44" fmla="*/ 14 w 24"/>
                      <a:gd name="T45" fmla="*/ 17 h 32"/>
                      <a:gd name="T46" fmla="*/ 15 w 24"/>
                      <a:gd name="T47" fmla="*/ 15 h 32"/>
                      <a:gd name="T48" fmla="*/ 16 w 24"/>
                      <a:gd name="T49" fmla="*/ 14 h 32"/>
                      <a:gd name="T50" fmla="*/ 16 w 24"/>
                      <a:gd name="T51" fmla="*/ 12 h 32"/>
                      <a:gd name="T52" fmla="*/ 17 w 24"/>
                      <a:gd name="T53" fmla="*/ 10 h 32"/>
                      <a:gd name="T54" fmla="*/ 19 w 24"/>
                      <a:gd name="T55" fmla="*/ 8 h 32"/>
                      <a:gd name="T56" fmla="*/ 19 w 24"/>
                      <a:gd name="T57" fmla="*/ 7 h 32"/>
                      <a:gd name="T58" fmla="*/ 20 w 24"/>
                      <a:gd name="T59" fmla="*/ 4 h 32"/>
                      <a:gd name="T60" fmla="*/ 21 w 24"/>
                      <a:gd name="T61" fmla="*/ 3 h 32"/>
                      <a:gd name="T62" fmla="*/ 22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0" y="31"/>
                        </a:lnTo>
                        <a:lnTo>
                          <a:pt x="1" y="31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4" y="29"/>
                        </a:lnTo>
                        <a:lnTo>
                          <a:pt x="5" y="28"/>
                        </a:lnTo>
                        <a:lnTo>
                          <a:pt x="6" y="28"/>
                        </a:lnTo>
                        <a:lnTo>
                          <a:pt x="5" y="27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7" y="26"/>
                        </a:lnTo>
                        <a:lnTo>
                          <a:pt x="7" y="25"/>
                        </a:lnTo>
                        <a:lnTo>
                          <a:pt x="8" y="26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10" y="22"/>
                        </a:lnTo>
                        <a:lnTo>
                          <a:pt x="11" y="21"/>
                        </a:lnTo>
                        <a:lnTo>
                          <a:pt x="12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4" y="17"/>
                        </a:lnTo>
                        <a:lnTo>
                          <a:pt x="14" y="15"/>
                        </a:lnTo>
                        <a:lnTo>
                          <a:pt x="15" y="15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6" y="12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8" y="9"/>
                        </a:lnTo>
                        <a:lnTo>
                          <a:pt x="19" y="8"/>
                        </a:lnTo>
                        <a:lnTo>
                          <a:pt x="19" y="7"/>
                        </a:lnTo>
                        <a:lnTo>
                          <a:pt x="19" y="5"/>
                        </a:lnTo>
                        <a:lnTo>
                          <a:pt x="20" y="4"/>
                        </a:lnTo>
                        <a:lnTo>
                          <a:pt x="21" y="3"/>
                        </a:lnTo>
                        <a:lnTo>
                          <a:pt x="22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2" name="Freeform 33"/>
                  <p:cNvSpPr>
                    <a:spLocks/>
                  </p:cNvSpPr>
                  <p:nvPr/>
                </p:nvSpPr>
                <p:spPr bwMode="auto">
                  <a:xfrm>
                    <a:off x="3868" y="1358"/>
                    <a:ext cx="24" cy="32"/>
                  </a:xfrm>
                  <a:custGeom>
                    <a:avLst/>
                    <a:gdLst>
                      <a:gd name="T0" fmla="*/ 0 w 24"/>
                      <a:gd name="T1" fmla="*/ 30 h 32"/>
                      <a:gd name="T2" fmla="*/ 0 w 24"/>
                      <a:gd name="T3" fmla="*/ 31 h 32"/>
                      <a:gd name="T4" fmla="*/ 1 w 24"/>
                      <a:gd name="T5" fmla="*/ 31 h 32"/>
                      <a:gd name="T6" fmla="*/ 2 w 24"/>
                      <a:gd name="T7" fmla="*/ 31 h 32"/>
                      <a:gd name="T8" fmla="*/ 2 w 24"/>
                      <a:gd name="T9" fmla="*/ 30 h 32"/>
                      <a:gd name="T10" fmla="*/ 3 w 24"/>
                      <a:gd name="T11" fmla="*/ 30 h 32"/>
                      <a:gd name="T12" fmla="*/ 3 w 24"/>
                      <a:gd name="T13" fmla="*/ 30 h 32"/>
                      <a:gd name="T14" fmla="*/ 4 w 24"/>
                      <a:gd name="T15" fmla="*/ 29 h 32"/>
                      <a:gd name="T16" fmla="*/ 4 w 24"/>
                      <a:gd name="T17" fmla="*/ 29 h 32"/>
                      <a:gd name="T18" fmla="*/ 5 w 24"/>
                      <a:gd name="T19" fmla="*/ 28 h 32"/>
                      <a:gd name="T20" fmla="*/ 6 w 24"/>
                      <a:gd name="T21" fmla="*/ 28 h 32"/>
                      <a:gd name="T22" fmla="*/ 6 w 24"/>
                      <a:gd name="T23" fmla="*/ 27 h 32"/>
                      <a:gd name="T24" fmla="*/ 6 w 24"/>
                      <a:gd name="T25" fmla="*/ 26 h 32"/>
                      <a:gd name="T26" fmla="*/ 6 w 24"/>
                      <a:gd name="T27" fmla="*/ 26 h 32"/>
                      <a:gd name="T28" fmla="*/ 7 w 24"/>
                      <a:gd name="T29" fmla="*/ 26 h 32"/>
                      <a:gd name="T30" fmla="*/ 8 w 24"/>
                      <a:gd name="T31" fmla="*/ 26 h 32"/>
                      <a:gd name="T32" fmla="*/ 9 w 24"/>
                      <a:gd name="T33" fmla="*/ 24 h 32"/>
                      <a:gd name="T34" fmla="*/ 9 w 24"/>
                      <a:gd name="T35" fmla="*/ 23 h 32"/>
                      <a:gd name="T36" fmla="*/ 10 w 24"/>
                      <a:gd name="T37" fmla="*/ 22 h 32"/>
                      <a:gd name="T38" fmla="*/ 12 w 24"/>
                      <a:gd name="T39" fmla="*/ 21 h 32"/>
                      <a:gd name="T40" fmla="*/ 13 w 24"/>
                      <a:gd name="T41" fmla="*/ 19 h 32"/>
                      <a:gd name="T42" fmla="*/ 13 w 24"/>
                      <a:gd name="T43" fmla="*/ 17 h 32"/>
                      <a:gd name="T44" fmla="*/ 14 w 24"/>
                      <a:gd name="T45" fmla="*/ 17 h 32"/>
                      <a:gd name="T46" fmla="*/ 15 w 24"/>
                      <a:gd name="T47" fmla="*/ 15 h 32"/>
                      <a:gd name="T48" fmla="*/ 16 w 24"/>
                      <a:gd name="T49" fmla="*/ 14 h 32"/>
                      <a:gd name="T50" fmla="*/ 16 w 24"/>
                      <a:gd name="T51" fmla="*/ 12 h 32"/>
                      <a:gd name="T52" fmla="*/ 17 w 24"/>
                      <a:gd name="T53" fmla="*/ 10 h 32"/>
                      <a:gd name="T54" fmla="*/ 19 w 24"/>
                      <a:gd name="T55" fmla="*/ 8 h 32"/>
                      <a:gd name="T56" fmla="*/ 19 w 24"/>
                      <a:gd name="T57" fmla="*/ 7 h 32"/>
                      <a:gd name="T58" fmla="*/ 20 w 24"/>
                      <a:gd name="T59" fmla="*/ 4 h 32"/>
                      <a:gd name="T60" fmla="*/ 21 w 24"/>
                      <a:gd name="T61" fmla="*/ 3 h 32"/>
                      <a:gd name="T62" fmla="*/ 22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0" y="31"/>
                        </a:lnTo>
                        <a:lnTo>
                          <a:pt x="1" y="31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4" y="29"/>
                        </a:lnTo>
                        <a:lnTo>
                          <a:pt x="5" y="28"/>
                        </a:lnTo>
                        <a:lnTo>
                          <a:pt x="6" y="28"/>
                        </a:lnTo>
                        <a:lnTo>
                          <a:pt x="5" y="27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7" y="26"/>
                        </a:lnTo>
                        <a:lnTo>
                          <a:pt x="8" y="26"/>
                        </a:lnTo>
                        <a:lnTo>
                          <a:pt x="8" y="25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10" y="22"/>
                        </a:lnTo>
                        <a:lnTo>
                          <a:pt x="11" y="21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4" y="17"/>
                        </a:lnTo>
                        <a:lnTo>
                          <a:pt x="14" y="15"/>
                        </a:lnTo>
                        <a:lnTo>
                          <a:pt x="15" y="15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6" y="12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8" y="9"/>
                        </a:lnTo>
                        <a:lnTo>
                          <a:pt x="19" y="8"/>
                        </a:lnTo>
                        <a:lnTo>
                          <a:pt x="19" y="7"/>
                        </a:lnTo>
                        <a:lnTo>
                          <a:pt x="19" y="5"/>
                        </a:lnTo>
                        <a:lnTo>
                          <a:pt x="20" y="4"/>
                        </a:lnTo>
                        <a:lnTo>
                          <a:pt x="21" y="4"/>
                        </a:lnTo>
                        <a:lnTo>
                          <a:pt x="21" y="3"/>
                        </a:lnTo>
                        <a:lnTo>
                          <a:pt x="22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3" name="Freeform 34"/>
                  <p:cNvSpPr>
                    <a:spLocks/>
                  </p:cNvSpPr>
                  <p:nvPr/>
                </p:nvSpPr>
                <p:spPr bwMode="auto">
                  <a:xfrm>
                    <a:off x="3865" y="1350"/>
                    <a:ext cx="17" cy="39"/>
                  </a:xfrm>
                  <a:custGeom>
                    <a:avLst/>
                    <a:gdLst>
                      <a:gd name="T0" fmla="*/ 13 w 17"/>
                      <a:gd name="T1" fmla="*/ 38 h 39"/>
                      <a:gd name="T2" fmla="*/ 10 w 17"/>
                      <a:gd name="T3" fmla="*/ 38 h 39"/>
                      <a:gd name="T4" fmla="*/ 10 w 17"/>
                      <a:gd name="T5" fmla="*/ 37 h 39"/>
                      <a:gd name="T6" fmla="*/ 8 w 17"/>
                      <a:gd name="T7" fmla="*/ 37 h 39"/>
                      <a:gd name="T8" fmla="*/ 8 w 17"/>
                      <a:gd name="T9" fmla="*/ 36 h 39"/>
                      <a:gd name="T10" fmla="*/ 5 w 17"/>
                      <a:gd name="T11" fmla="*/ 35 h 39"/>
                      <a:gd name="T12" fmla="*/ 5 w 17"/>
                      <a:gd name="T13" fmla="*/ 35 h 39"/>
                      <a:gd name="T14" fmla="*/ 2 w 17"/>
                      <a:gd name="T15" fmla="*/ 33 h 39"/>
                      <a:gd name="T16" fmla="*/ 2 w 17"/>
                      <a:gd name="T17" fmla="*/ 33 h 39"/>
                      <a:gd name="T18" fmla="*/ 2 w 17"/>
                      <a:gd name="T19" fmla="*/ 33 h 39"/>
                      <a:gd name="T20" fmla="*/ 2 w 17"/>
                      <a:gd name="T21" fmla="*/ 32 h 39"/>
                      <a:gd name="T22" fmla="*/ 2 w 17"/>
                      <a:gd name="T23" fmla="*/ 31 h 39"/>
                      <a:gd name="T24" fmla="*/ 2 w 17"/>
                      <a:gd name="T25" fmla="*/ 30 h 39"/>
                      <a:gd name="T26" fmla="*/ 2 w 17"/>
                      <a:gd name="T27" fmla="*/ 30 h 39"/>
                      <a:gd name="T28" fmla="*/ 2 w 17"/>
                      <a:gd name="T29" fmla="*/ 29 h 39"/>
                      <a:gd name="T30" fmla="*/ 2 w 17"/>
                      <a:gd name="T31" fmla="*/ 29 h 39"/>
                      <a:gd name="T32" fmla="*/ 0 w 17"/>
                      <a:gd name="T33" fmla="*/ 28 h 39"/>
                      <a:gd name="T34" fmla="*/ 2 w 17"/>
                      <a:gd name="T35" fmla="*/ 25 h 39"/>
                      <a:gd name="T36" fmla="*/ 2 w 17"/>
                      <a:gd name="T37" fmla="*/ 25 h 39"/>
                      <a:gd name="T38" fmla="*/ 2 w 17"/>
                      <a:gd name="T39" fmla="*/ 22 h 39"/>
                      <a:gd name="T40" fmla="*/ 2 w 17"/>
                      <a:gd name="T41" fmla="*/ 21 h 39"/>
                      <a:gd name="T42" fmla="*/ 2 w 17"/>
                      <a:gd name="T43" fmla="*/ 19 h 39"/>
                      <a:gd name="T44" fmla="*/ 2 w 17"/>
                      <a:gd name="T45" fmla="*/ 17 h 39"/>
                      <a:gd name="T46" fmla="*/ 5 w 17"/>
                      <a:gd name="T47" fmla="*/ 16 h 39"/>
                      <a:gd name="T48" fmla="*/ 5 w 17"/>
                      <a:gd name="T49" fmla="*/ 14 h 39"/>
                      <a:gd name="T50" fmla="*/ 8 w 17"/>
                      <a:gd name="T51" fmla="*/ 12 h 39"/>
                      <a:gd name="T52" fmla="*/ 8 w 17"/>
                      <a:gd name="T53" fmla="*/ 10 h 39"/>
                      <a:gd name="T54" fmla="*/ 8 w 17"/>
                      <a:gd name="T55" fmla="*/ 8 h 39"/>
                      <a:gd name="T56" fmla="*/ 10 w 17"/>
                      <a:gd name="T57" fmla="*/ 7 h 39"/>
                      <a:gd name="T58" fmla="*/ 10 w 17"/>
                      <a:gd name="T59" fmla="*/ 5 h 39"/>
                      <a:gd name="T60" fmla="*/ 13 w 17"/>
                      <a:gd name="T61" fmla="*/ 3 h 39"/>
                      <a:gd name="T62" fmla="*/ 13 w 17"/>
                      <a:gd name="T63" fmla="*/ 0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3" y="38"/>
                        </a:moveTo>
                        <a:lnTo>
                          <a:pt x="13" y="38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10" y="36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2" y="33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2" y="25"/>
                        </a:lnTo>
                        <a:lnTo>
                          <a:pt x="0" y="25"/>
                        </a:lnTo>
                        <a:lnTo>
                          <a:pt x="2" y="25"/>
                        </a:lnTo>
                        <a:lnTo>
                          <a:pt x="2" y="24"/>
                        </a:lnTo>
                        <a:lnTo>
                          <a:pt x="2" y="22"/>
                        </a:lnTo>
                        <a:lnTo>
                          <a:pt x="0" y="21"/>
                        </a:lnTo>
                        <a:lnTo>
                          <a:pt x="2" y="21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5" y="16"/>
                        </a:lnTo>
                        <a:lnTo>
                          <a:pt x="5" y="14"/>
                        </a:lnTo>
                        <a:lnTo>
                          <a:pt x="5" y="13"/>
                        </a:lnTo>
                        <a:lnTo>
                          <a:pt x="8" y="12"/>
                        </a:lnTo>
                        <a:lnTo>
                          <a:pt x="5" y="12"/>
                        </a:lnTo>
                        <a:lnTo>
                          <a:pt x="8" y="10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3" y="4"/>
                        </a:lnTo>
                        <a:lnTo>
                          <a:pt x="13" y="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4" name="Freeform 35"/>
                  <p:cNvSpPr>
                    <a:spLocks/>
                  </p:cNvSpPr>
                  <p:nvPr/>
                </p:nvSpPr>
                <p:spPr bwMode="auto">
                  <a:xfrm>
                    <a:off x="3869" y="1312"/>
                    <a:ext cx="17" cy="39"/>
                  </a:xfrm>
                  <a:custGeom>
                    <a:avLst/>
                    <a:gdLst>
                      <a:gd name="T0" fmla="*/ 0 w 17"/>
                      <a:gd name="T1" fmla="*/ 0 h 39"/>
                      <a:gd name="T2" fmla="*/ 3 w 17"/>
                      <a:gd name="T3" fmla="*/ 0 h 39"/>
                      <a:gd name="T4" fmla="*/ 6 w 17"/>
                      <a:gd name="T5" fmla="*/ 0 h 39"/>
                      <a:gd name="T6" fmla="*/ 6 w 17"/>
                      <a:gd name="T7" fmla="*/ 1 h 39"/>
                      <a:gd name="T8" fmla="*/ 9 w 17"/>
                      <a:gd name="T9" fmla="*/ 2 h 39"/>
                      <a:gd name="T10" fmla="*/ 9 w 17"/>
                      <a:gd name="T11" fmla="*/ 2 h 39"/>
                      <a:gd name="T12" fmla="*/ 12 w 17"/>
                      <a:gd name="T13" fmla="*/ 2 h 39"/>
                      <a:gd name="T14" fmla="*/ 12 w 17"/>
                      <a:gd name="T15" fmla="*/ 3 h 39"/>
                      <a:gd name="T16" fmla="*/ 12 w 17"/>
                      <a:gd name="T17" fmla="*/ 4 h 39"/>
                      <a:gd name="T18" fmla="*/ 12 w 17"/>
                      <a:gd name="T19" fmla="*/ 4 h 39"/>
                      <a:gd name="T20" fmla="*/ 12 w 17"/>
                      <a:gd name="T21" fmla="*/ 4 h 39"/>
                      <a:gd name="T22" fmla="*/ 12 w 17"/>
                      <a:gd name="T23" fmla="*/ 6 h 39"/>
                      <a:gd name="T24" fmla="*/ 12 w 17"/>
                      <a:gd name="T25" fmla="*/ 6 h 39"/>
                      <a:gd name="T26" fmla="*/ 12 w 17"/>
                      <a:gd name="T27" fmla="*/ 7 h 39"/>
                      <a:gd name="T28" fmla="*/ 12 w 17"/>
                      <a:gd name="T29" fmla="*/ 7 h 39"/>
                      <a:gd name="T30" fmla="*/ 12 w 17"/>
                      <a:gd name="T31" fmla="*/ 8 h 39"/>
                      <a:gd name="T32" fmla="*/ 16 w 17"/>
                      <a:gd name="T33" fmla="*/ 9 h 39"/>
                      <a:gd name="T34" fmla="*/ 16 w 17"/>
                      <a:gd name="T35" fmla="*/ 11 h 39"/>
                      <a:gd name="T36" fmla="*/ 16 w 17"/>
                      <a:gd name="T37" fmla="*/ 13 h 39"/>
                      <a:gd name="T38" fmla="*/ 16 w 17"/>
                      <a:gd name="T39" fmla="*/ 14 h 39"/>
                      <a:gd name="T40" fmla="*/ 16 w 17"/>
                      <a:gd name="T41" fmla="*/ 16 h 39"/>
                      <a:gd name="T42" fmla="*/ 16 w 17"/>
                      <a:gd name="T43" fmla="*/ 18 h 39"/>
                      <a:gd name="T44" fmla="*/ 12 w 17"/>
                      <a:gd name="T45" fmla="*/ 19 h 39"/>
                      <a:gd name="T46" fmla="*/ 9 w 17"/>
                      <a:gd name="T47" fmla="*/ 21 h 39"/>
                      <a:gd name="T48" fmla="*/ 9 w 17"/>
                      <a:gd name="T49" fmla="*/ 23 h 39"/>
                      <a:gd name="T50" fmla="*/ 12 w 17"/>
                      <a:gd name="T51" fmla="*/ 25 h 39"/>
                      <a:gd name="T52" fmla="*/ 9 w 17"/>
                      <a:gd name="T53" fmla="*/ 27 h 39"/>
                      <a:gd name="T54" fmla="*/ 6 w 17"/>
                      <a:gd name="T55" fmla="*/ 28 h 39"/>
                      <a:gd name="T56" fmla="*/ 6 w 17"/>
                      <a:gd name="T57" fmla="*/ 31 h 39"/>
                      <a:gd name="T58" fmla="*/ 3 w 17"/>
                      <a:gd name="T59" fmla="*/ 33 h 39"/>
                      <a:gd name="T60" fmla="*/ 3 w 17"/>
                      <a:gd name="T61" fmla="*/ 35 h 39"/>
                      <a:gd name="T62" fmla="*/ 0 w 17"/>
                      <a:gd name="T63" fmla="*/ 37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12" y="2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6" y="8"/>
                        </a:lnTo>
                        <a:lnTo>
                          <a:pt x="12" y="8"/>
                        </a:lnTo>
                        <a:lnTo>
                          <a:pt x="12" y="9"/>
                        </a:lnTo>
                        <a:lnTo>
                          <a:pt x="16" y="9"/>
                        </a:lnTo>
                        <a:lnTo>
                          <a:pt x="16" y="10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2" y="14"/>
                        </a:lnTo>
                        <a:lnTo>
                          <a:pt x="16" y="14"/>
                        </a:lnTo>
                        <a:lnTo>
                          <a:pt x="16" y="15"/>
                        </a:lnTo>
                        <a:lnTo>
                          <a:pt x="16" y="16"/>
                        </a:lnTo>
                        <a:lnTo>
                          <a:pt x="12" y="17"/>
                        </a:lnTo>
                        <a:lnTo>
                          <a:pt x="16" y="18"/>
                        </a:lnTo>
                        <a:lnTo>
                          <a:pt x="12" y="19"/>
                        </a:lnTo>
                        <a:lnTo>
                          <a:pt x="12" y="21"/>
                        </a:lnTo>
                        <a:lnTo>
                          <a:pt x="9" y="21"/>
                        </a:lnTo>
                        <a:lnTo>
                          <a:pt x="12" y="22"/>
                        </a:lnTo>
                        <a:lnTo>
                          <a:pt x="9" y="23"/>
                        </a:lnTo>
                        <a:lnTo>
                          <a:pt x="12" y="25"/>
                        </a:lnTo>
                        <a:lnTo>
                          <a:pt x="9" y="26"/>
                        </a:lnTo>
                        <a:lnTo>
                          <a:pt x="9" y="27"/>
                        </a:lnTo>
                        <a:lnTo>
                          <a:pt x="6" y="28"/>
                        </a:lnTo>
                        <a:lnTo>
                          <a:pt x="6" y="29"/>
                        </a:lnTo>
                        <a:lnTo>
                          <a:pt x="6" y="31"/>
                        </a:lnTo>
                        <a:lnTo>
                          <a:pt x="6" y="32"/>
                        </a:lnTo>
                        <a:lnTo>
                          <a:pt x="3" y="33"/>
                        </a:lnTo>
                        <a:lnTo>
                          <a:pt x="3" y="35"/>
                        </a:lnTo>
                        <a:lnTo>
                          <a:pt x="0" y="36"/>
                        </a:lnTo>
                        <a:lnTo>
                          <a:pt x="0" y="37"/>
                        </a:lnTo>
                        <a:lnTo>
                          <a:pt x="0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5" name="Freeform 36"/>
                  <p:cNvSpPr>
                    <a:spLocks/>
                  </p:cNvSpPr>
                  <p:nvPr/>
                </p:nvSpPr>
                <p:spPr bwMode="auto">
                  <a:xfrm>
                    <a:off x="3847" y="1312"/>
                    <a:ext cx="23" cy="31"/>
                  </a:xfrm>
                  <a:custGeom>
                    <a:avLst/>
                    <a:gdLst>
                      <a:gd name="T0" fmla="*/ 22 w 23"/>
                      <a:gd name="T1" fmla="*/ 0 h 31"/>
                      <a:gd name="T2" fmla="*/ 21 w 23"/>
                      <a:gd name="T3" fmla="*/ 0 h 31"/>
                      <a:gd name="T4" fmla="*/ 20 w 23"/>
                      <a:gd name="T5" fmla="*/ 0 h 31"/>
                      <a:gd name="T6" fmla="*/ 19 w 23"/>
                      <a:gd name="T7" fmla="*/ 0 h 31"/>
                      <a:gd name="T8" fmla="*/ 19 w 23"/>
                      <a:gd name="T9" fmla="*/ 0 h 31"/>
                      <a:gd name="T10" fmla="*/ 18 w 23"/>
                      <a:gd name="T11" fmla="*/ 0 h 31"/>
                      <a:gd name="T12" fmla="*/ 18 w 23"/>
                      <a:gd name="T13" fmla="*/ 0 h 31"/>
                      <a:gd name="T14" fmla="*/ 18 w 23"/>
                      <a:gd name="T15" fmla="*/ 0 h 31"/>
                      <a:gd name="T16" fmla="*/ 17 w 23"/>
                      <a:gd name="T17" fmla="*/ 1 h 31"/>
                      <a:gd name="T18" fmla="*/ 17 w 23"/>
                      <a:gd name="T19" fmla="*/ 1 h 31"/>
                      <a:gd name="T20" fmla="*/ 16 w 23"/>
                      <a:gd name="T21" fmla="*/ 2 h 31"/>
                      <a:gd name="T22" fmla="*/ 15 w 23"/>
                      <a:gd name="T23" fmla="*/ 2 h 31"/>
                      <a:gd name="T24" fmla="*/ 15 w 23"/>
                      <a:gd name="T25" fmla="*/ 3 h 31"/>
                      <a:gd name="T26" fmla="*/ 15 w 23"/>
                      <a:gd name="T27" fmla="*/ 4 h 31"/>
                      <a:gd name="T28" fmla="*/ 14 w 23"/>
                      <a:gd name="T29" fmla="*/ 4 h 31"/>
                      <a:gd name="T30" fmla="*/ 14 w 23"/>
                      <a:gd name="T31" fmla="*/ 5 h 31"/>
                      <a:gd name="T32" fmla="*/ 13 w 23"/>
                      <a:gd name="T33" fmla="*/ 5 h 31"/>
                      <a:gd name="T34" fmla="*/ 12 w 23"/>
                      <a:gd name="T35" fmla="*/ 6 h 31"/>
                      <a:gd name="T36" fmla="*/ 12 w 23"/>
                      <a:gd name="T37" fmla="*/ 8 h 31"/>
                      <a:gd name="T38" fmla="*/ 10 w 23"/>
                      <a:gd name="T39" fmla="*/ 9 h 31"/>
                      <a:gd name="T40" fmla="*/ 9 w 23"/>
                      <a:gd name="T41" fmla="*/ 10 h 31"/>
                      <a:gd name="T42" fmla="*/ 9 w 23"/>
                      <a:gd name="T43" fmla="*/ 12 h 31"/>
                      <a:gd name="T44" fmla="*/ 8 w 23"/>
                      <a:gd name="T45" fmla="*/ 14 h 31"/>
                      <a:gd name="T46" fmla="*/ 6 w 23"/>
                      <a:gd name="T47" fmla="*/ 15 h 31"/>
                      <a:gd name="T48" fmla="*/ 6 w 23"/>
                      <a:gd name="T49" fmla="*/ 16 h 31"/>
                      <a:gd name="T50" fmla="*/ 5 w 23"/>
                      <a:gd name="T51" fmla="*/ 18 h 31"/>
                      <a:gd name="T52" fmla="*/ 4 w 23"/>
                      <a:gd name="T53" fmla="*/ 20 h 31"/>
                      <a:gd name="T54" fmla="*/ 3 w 23"/>
                      <a:gd name="T55" fmla="*/ 21 h 31"/>
                      <a:gd name="T56" fmla="*/ 3 w 23"/>
                      <a:gd name="T57" fmla="*/ 23 h 31"/>
                      <a:gd name="T58" fmla="*/ 1 w 23"/>
                      <a:gd name="T59" fmla="*/ 25 h 31"/>
                      <a:gd name="T60" fmla="*/ 1 w 23"/>
                      <a:gd name="T61" fmla="*/ 27 h 31"/>
                      <a:gd name="T62" fmla="*/ 0 w 23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22" y="0"/>
                        </a:move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7" y="1"/>
                        </a:lnTo>
                        <a:lnTo>
                          <a:pt x="16" y="2"/>
                        </a:lnTo>
                        <a:lnTo>
                          <a:pt x="15" y="2"/>
                        </a:lnTo>
                        <a:lnTo>
                          <a:pt x="15" y="3"/>
                        </a:lnTo>
                        <a:lnTo>
                          <a:pt x="15" y="4"/>
                        </a:lnTo>
                        <a:lnTo>
                          <a:pt x="14" y="4"/>
                        </a:lnTo>
                        <a:lnTo>
                          <a:pt x="14" y="5"/>
                        </a:lnTo>
                        <a:lnTo>
                          <a:pt x="13" y="5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2" y="8"/>
                        </a:lnTo>
                        <a:lnTo>
                          <a:pt x="11" y="9"/>
                        </a:lnTo>
                        <a:lnTo>
                          <a:pt x="10" y="9"/>
                        </a:lnTo>
                        <a:lnTo>
                          <a:pt x="10" y="10"/>
                        </a:lnTo>
                        <a:lnTo>
                          <a:pt x="9" y="10"/>
                        </a:lnTo>
                        <a:lnTo>
                          <a:pt x="9" y="11"/>
                        </a:lnTo>
                        <a:lnTo>
                          <a:pt x="9" y="12"/>
                        </a:lnTo>
                        <a:lnTo>
                          <a:pt x="8" y="14"/>
                        </a:lnTo>
                        <a:lnTo>
                          <a:pt x="7" y="14"/>
                        </a:lnTo>
                        <a:lnTo>
                          <a:pt x="6" y="15"/>
                        </a:lnTo>
                        <a:lnTo>
                          <a:pt x="6" y="16"/>
                        </a:lnTo>
                        <a:lnTo>
                          <a:pt x="6" y="17"/>
                        </a:lnTo>
                        <a:lnTo>
                          <a:pt x="5" y="18"/>
                        </a:lnTo>
                        <a:lnTo>
                          <a:pt x="5" y="19"/>
                        </a:lnTo>
                        <a:lnTo>
                          <a:pt x="4" y="20"/>
                        </a:lnTo>
                        <a:lnTo>
                          <a:pt x="3" y="21"/>
                        </a:lnTo>
                        <a:lnTo>
                          <a:pt x="3" y="22"/>
                        </a:lnTo>
                        <a:lnTo>
                          <a:pt x="3" y="23"/>
                        </a:lnTo>
                        <a:lnTo>
                          <a:pt x="2" y="24"/>
                        </a:lnTo>
                        <a:lnTo>
                          <a:pt x="1" y="25"/>
                        </a:lnTo>
                        <a:lnTo>
                          <a:pt x="1" y="26"/>
                        </a:lnTo>
                        <a:lnTo>
                          <a:pt x="1" y="27"/>
                        </a:lnTo>
                        <a:lnTo>
                          <a:pt x="0" y="27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6" name="Freeform 37"/>
                  <p:cNvSpPr>
                    <a:spLocks/>
                  </p:cNvSpPr>
                  <p:nvPr/>
                </p:nvSpPr>
                <p:spPr bwMode="auto">
                  <a:xfrm>
                    <a:off x="4035" y="1417"/>
                    <a:ext cx="17" cy="40"/>
                  </a:xfrm>
                  <a:custGeom>
                    <a:avLst/>
                    <a:gdLst>
                      <a:gd name="T0" fmla="*/ 12 w 17"/>
                      <a:gd name="T1" fmla="*/ 39 h 40"/>
                      <a:gd name="T2" fmla="*/ 12 w 17"/>
                      <a:gd name="T3" fmla="*/ 39 h 40"/>
                      <a:gd name="T4" fmla="*/ 9 w 17"/>
                      <a:gd name="T5" fmla="*/ 38 h 40"/>
                      <a:gd name="T6" fmla="*/ 6 w 17"/>
                      <a:gd name="T7" fmla="*/ 37 h 40"/>
                      <a:gd name="T8" fmla="*/ 6 w 17"/>
                      <a:gd name="T9" fmla="*/ 37 h 40"/>
                      <a:gd name="T10" fmla="*/ 3 w 17"/>
                      <a:gd name="T11" fmla="*/ 36 h 40"/>
                      <a:gd name="T12" fmla="*/ 3 w 17"/>
                      <a:gd name="T13" fmla="*/ 35 h 40"/>
                      <a:gd name="T14" fmla="*/ 3 w 17"/>
                      <a:gd name="T15" fmla="*/ 35 h 40"/>
                      <a:gd name="T16" fmla="*/ 3 w 17"/>
                      <a:gd name="T17" fmla="*/ 34 h 40"/>
                      <a:gd name="T18" fmla="*/ 3 w 17"/>
                      <a:gd name="T19" fmla="*/ 33 h 40"/>
                      <a:gd name="T20" fmla="*/ 3 w 17"/>
                      <a:gd name="T21" fmla="*/ 33 h 40"/>
                      <a:gd name="T22" fmla="*/ 0 w 17"/>
                      <a:gd name="T23" fmla="*/ 32 h 40"/>
                      <a:gd name="T24" fmla="*/ 3 w 17"/>
                      <a:gd name="T25" fmla="*/ 31 h 40"/>
                      <a:gd name="T26" fmla="*/ 0 w 17"/>
                      <a:gd name="T27" fmla="*/ 30 h 40"/>
                      <a:gd name="T28" fmla="*/ 0 w 17"/>
                      <a:gd name="T29" fmla="*/ 30 h 40"/>
                      <a:gd name="T30" fmla="*/ 0 w 17"/>
                      <a:gd name="T31" fmla="*/ 30 h 40"/>
                      <a:gd name="T32" fmla="*/ 0 w 17"/>
                      <a:gd name="T33" fmla="*/ 28 h 40"/>
                      <a:gd name="T34" fmla="*/ 0 w 17"/>
                      <a:gd name="T35" fmla="*/ 27 h 40"/>
                      <a:gd name="T36" fmla="*/ 0 w 17"/>
                      <a:gd name="T37" fmla="*/ 25 h 40"/>
                      <a:gd name="T38" fmla="*/ 0 w 17"/>
                      <a:gd name="T39" fmla="*/ 23 h 40"/>
                      <a:gd name="T40" fmla="*/ 0 w 17"/>
                      <a:gd name="T41" fmla="*/ 22 h 40"/>
                      <a:gd name="T42" fmla="*/ 0 w 17"/>
                      <a:gd name="T43" fmla="*/ 20 h 40"/>
                      <a:gd name="T44" fmla="*/ 3 w 17"/>
                      <a:gd name="T45" fmla="*/ 19 h 40"/>
                      <a:gd name="T46" fmla="*/ 3 w 17"/>
                      <a:gd name="T47" fmla="*/ 17 h 40"/>
                      <a:gd name="T48" fmla="*/ 3 w 17"/>
                      <a:gd name="T49" fmla="*/ 15 h 40"/>
                      <a:gd name="T50" fmla="*/ 6 w 17"/>
                      <a:gd name="T51" fmla="*/ 13 h 40"/>
                      <a:gd name="T52" fmla="*/ 6 w 17"/>
                      <a:gd name="T53" fmla="*/ 12 h 40"/>
                      <a:gd name="T54" fmla="*/ 9 w 17"/>
                      <a:gd name="T55" fmla="*/ 9 h 40"/>
                      <a:gd name="T56" fmla="*/ 12 w 17"/>
                      <a:gd name="T57" fmla="*/ 7 h 40"/>
                      <a:gd name="T58" fmla="*/ 12 w 17"/>
                      <a:gd name="T59" fmla="*/ 6 h 40"/>
                      <a:gd name="T60" fmla="*/ 12 w 17"/>
                      <a:gd name="T61" fmla="*/ 3 h 40"/>
                      <a:gd name="T62" fmla="*/ 16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16" y="39"/>
                        </a:moveTo>
                        <a:lnTo>
                          <a:pt x="12" y="39"/>
                        </a:lnTo>
                        <a:lnTo>
                          <a:pt x="12" y="38"/>
                        </a:lnTo>
                        <a:lnTo>
                          <a:pt x="12" y="39"/>
                        </a:lnTo>
                        <a:lnTo>
                          <a:pt x="12" y="38"/>
                        </a:lnTo>
                        <a:lnTo>
                          <a:pt x="9" y="38"/>
                        </a:lnTo>
                        <a:lnTo>
                          <a:pt x="6" y="37"/>
                        </a:lnTo>
                        <a:lnTo>
                          <a:pt x="6" y="36"/>
                        </a:lnTo>
                        <a:lnTo>
                          <a:pt x="6" y="37"/>
                        </a:lnTo>
                        <a:lnTo>
                          <a:pt x="6" y="36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3" y="32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3" y="31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0" y="22"/>
                        </a:lnTo>
                        <a:lnTo>
                          <a:pt x="0" y="21"/>
                        </a:lnTo>
                        <a:lnTo>
                          <a:pt x="0" y="20"/>
                        </a:lnTo>
                        <a:lnTo>
                          <a:pt x="0" y="19"/>
                        </a:lnTo>
                        <a:lnTo>
                          <a:pt x="3" y="19"/>
                        </a:lnTo>
                        <a:lnTo>
                          <a:pt x="3" y="17"/>
                        </a:lnTo>
                        <a:lnTo>
                          <a:pt x="3" y="16"/>
                        </a:lnTo>
                        <a:lnTo>
                          <a:pt x="3" y="15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6" y="11"/>
                        </a:lnTo>
                        <a:lnTo>
                          <a:pt x="9" y="9"/>
                        </a:lnTo>
                        <a:lnTo>
                          <a:pt x="9" y="8"/>
                        </a:lnTo>
                        <a:lnTo>
                          <a:pt x="12" y="7"/>
                        </a:lnTo>
                        <a:lnTo>
                          <a:pt x="9" y="6"/>
                        </a:lnTo>
                        <a:lnTo>
                          <a:pt x="12" y="6"/>
                        </a:lnTo>
                        <a:lnTo>
                          <a:pt x="12" y="5"/>
                        </a:lnTo>
                        <a:lnTo>
                          <a:pt x="12" y="3"/>
                        </a:lnTo>
                        <a:lnTo>
                          <a:pt x="12" y="2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7" name="Freeform 38"/>
                  <p:cNvSpPr>
                    <a:spLocks/>
                  </p:cNvSpPr>
                  <p:nvPr/>
                </p:nvSpPr>
                <p:spPr bwMode="auto">
                  <a:xfrm>
                    <a:off x="4037" y="1426"/>
                    <a:ext cx="25" cy="31"/>
                  </a:xfrm>
                  <a:custGeom>
                    <a:avLst/>
                    <a:gdLst>
                      <a:gd name="T0" fmla="*/ 0 w 25"/>
                      <a:gd name="T1" fmla="*/ 29 h 31"/>
                      <a:gd name="T2" fmla="*/ 0 w 25"/>
                      <a:gd name="T3" fmla="*/ 30 h 31"/>
                      <a:gd name="T4" fmla="*/ 2 w 25"/>
                      <a:gd name="T5" fmla="*/ 30 h 31"/>
                      <a:gd name="T6" fmla="*/ 3 w 25"/>
                      <a:gd name="T7" fmla="*/ 30 h 31"/>
                      <a:gd name="T8" fmla="*/ 3 w 25"/>
                      <a:gd name="T9" fmla="*/ 30 h 31"/>
                      <a:gd name="T10" fmla="*/ 3 w 25"/>
                      <a:gd name="T11" fmla="*/ 29 h 31"/>
                      <a:gd name="T12" fmla="*/ 3 w 25"/>
                      <a:gd name="T13" fmla="*/ 29 h 31"/>
                      <a:gd name="T14" fmla="*/ 4 w 25"/>
                      <a:gd name="T15" fmla="*/ 29 h 31"/>
                      <a:gd name="T16" fmla="*/ 5 w 25"/>
                      <a:gd name="T17" fmla="*/ 28 h 31"/>
                      <a:gd name="T18" fmla="*/ 5 w 25"/>
                      <a:gd name="T19" fmla="*/ 27 h 31"/>
                      <a:gd name="T20" fmla="*/ 6 w 25"/>
                      <a:gd name="T21" fmla="*/ 27 h 31"/>
                      <a:gd name="T22" fmla="*/ 6 w 25"/>
                      <a:gd name="T23" fmla="*/ 26 h 31"/>
                      <a:gd name="T24" fmla="*/ 6 w 25"/>
                      <a:gd name="T25" fmla="*/ 26 h 31"/>
                      <a:gd name="T26" fmla="*/ 6 w 25"/>
                      <a:gd name="T27" fmla="*/ 25 h 31"/>
                      <a:gd name="T28" fmla="*/ 7 w 25"/>
                      <a:gd name="T29" fmla="*/ 25 h 31"/>
                      <a:gd name="T30" fmla="*/ 8 w 25"/>
                      <a:gd name="T31" fmla="*/ 25 h 31"/>
                      <a:gd name="T32" fmla="*/ 9 w 25"/>
                      <a:gd name="T33" fmla="*/ 24 h 31"/>
                      <a:gd name="T34" fmla="*/ 10 w 25"/>
                      <a:gd name="T35" fmla="*/ 23 h 31"/>
                      <a:gd name="T36" fmla="*/ 11 w 25"/>
                      <a:gd name="T37" fmla="*/ 21 h 31"/>
                      <a:gd name="T38" fmla="*/ 12 w 25"/>
                      <a:gd name="T39" fmla="*/ 20 h 31"/>
                      <a:gd name="T40" fmla="*/ 13 w 25"/>
                      <a:gd name="T41" fmla="*/ 19 h 31"/>
                      <a:gd name="T42" fmla="*/ 13 w 25"/>
                      <a:gd name="T43" fmla="*/ 17 h 31"/>
                      <a:gd name="T44" fmla="*/ 14 w 25"/>
                      <a:gd name="T45" fmla="*/ 16 h 31"/>
                      <a:gd name="T46" fmla="*/ 16 w 25"/>
                      <a:gd name="T47" fmla="*/ 15 h 31"/>
                      <a:gd name="T48" fmla="*/ 17 w 25"/>
                      <a:gd name="T49" fmla="*/ 14 h 31"/>
                      <a:gd name="T50" fmla="*/ 17 w 25"/>
                      <a:gd name="T51" fmla="*/ 12 h 31"/>
                      <a:gd name="T52" fmla="*/ 18 w 25"/>
                      <a:gd name="T53" fmla="*/ 10 h 31"/>
                      <a:gd name="T54" fmla="*/ 19 w 25"/>
                      <a:gd name="T55" fmla="*/ 8 h 31"/>
                      <a:gd name="T56" fmla="*/ 20 w 25"/>
                      <a:gd name="T57" fmla="*/ 7 h 31"/>
                      <a:gd name="T58" fmla="*/ 20 w 25"/>
                      <a:gd name="T59" fmla="*/ 4 h 31"/>
                      <a:gd name="T60" fmla="*/ 22 w 25"/>
                      <a:gd name="T61" fmla="*/ 3 h 31"/>
                      <a:gd name="T62" fmla="*/ 23 w 25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1"/>
                      <a:gd name="T98" fmla="*/ 25 w 25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1">
                        <a:moveTo>
                          <a:pt x="0" y="30"/>
                        </a:moveTo>
                        <a:lnTo>
                          <a:pt x="0" y="29"/>
                        </a:lnTo>
                        <a:lnTo>
                          <a:pt x="0" y="30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9"/>
                        </a:lnTo>
                        <a:lnTo>
                          <a:pt x="4" y="28"/>
                        </a:lnTo>
                        <a:lnTo>
                          <a:pt x="5" y="28"/>
                        </a:lnTo>
                        <a:lnTo>
                          <a:pt x="5" y="27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6" y="25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9" y="24"/>
                        </a:lnTo>
                        <a:lnTo>
                          <a:pt x="10" y="24"/>
                        </a:lnTo>
                        <a:lnTo>
                          <a:pt x="10" y="23"/>
                        </a:lnTo>
                        <a:lnTo>
                          <a:pt x="10" y="22"/>
                        </a:lnTo>
                        <a:lnTo>
                          <a:pt x="11" y="21"/>
                        </a:lnTo>
                        <a:lnTo>
                          <a:pt x="12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4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6" y="15"/>
                        </a:lnTo>
                        <a:lnTo>
                          <a:pt x="16" y="14"/>
                        </a:lnTo>
                        <a:lnTo>
                          <a:pt x="17" y="14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8" y="10"/>
                        </a:lnTo>
                        <a:lnTo>
                          <a:pt x="18" y="9"/>
                        </a:lnTo>
                        <a:lnTo>
                          <a:pt x="19" y="8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0" y="6"/>
                        </a:lnTo>
                        <a:lnTo>
                          <a:pt x="20" y="4"/>
                        </a:lnTo>
                        <a:lnTo>
                          <a:pt x="21" y="4"/>
                        </a:lnTo>
                        <a:lnTo>
                          <a:pt x="22" y="3"/>
                        </a:lnTo>
                        <a:lnTo>
                          <a:pt x="23" y="0"/>
                        </a:lnTo>
                        <a:lnTo>
                          <a:pt x="2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8" name="Freeform 39"/>
                  <p:cNvSpPr>
                    <a:spLocks/>
                  </p:cNvSpPr>
                  <p:nvPr/>
                </p:nvSpPr>
                <p:spPr bwMode="auto">
                  <a:xfrm>
                    <a:off x="4037" y="1426"/>
                    <a:ext cx="25" cy="31"/>
                  </a:xfrm>
                  <a:custGeom>
                    <a:avLst/>
                    <a:gdLst>
                      <a:gd name="T0" fmla="*/ 0 w 25"/>
                      <a:gd name="T1" fmla="*/ 29 h 31"/>
                      <a:gd name="T2" fmla="*/ 0 w 25"/>
                      <a:gd name="T3" fmla="*/ 30 h 31"/>
                      <a:gd name="T4" fmla="*/ 2 w 25"/>
                      <a:gd name="T5" fmla="*/ 30 h 31"/>
                      <a:gd name="T6" fmla="*/ 3 w 25"/>
                      <a:gd name="T7" fmla="*/ 30 h 31"/>
                      <a:gd name="T8" fmla="*/ 3 w 25"/>
                      <a:gd name="T9" fmla="*/ 30 h 31"/>
                      <a:gd name="T10" fmla="*/ 3 w 25"/>
                      <a:gd name="T11" fmla="*/ 29 h 31"/>
                      <a:gd name="T12" fmla="*/ 3 w 25"/>
                      <a:gd name="T13" fmla="*/ 29 h 31"/>
                      <a:gd name="T14" fmla="*/ 4 w 25"/>
                      <a:gd name="T15" fmla="*/ 29 h 31"/>
                      <a:gd name="T16" fmla="*/ 5 w 25"/>
                      <a:gd name="T17" fmla="*/ 28 h 31"/>
                      <a:gd name="T18" fmla="*/ 5 w 25"/>
                      <a:gd name="T19" fmla="*/ 27 h 31"/>
                      <a:gd name="T20" fmla="*/ 6 w 25"/>
                      <a:gd name="T21" fmla="*/ 27 h 31"/>
                      <a:gd name="T22" fmla="*/ 6 w 25"/>
                      <a:gd name="T23" fmla="*/ 26 h 31"/>
                      <a:gd name="T24" fmla="*/ 6 w 25"/>
                      <a:gd name="T25" fmla="*/ 26 h 31"/>
                      <a:gd name="T26" fmla="*/ 6 w 25"/>
                      <a:gd name="T27" fmla="*/ 25 h 31"/>
                      <a:gd name="T28" fmla="*/ 7 w 25"/>
                      <a:gd name="T29" fmla="*/ 25 h 31"/>
                      <a:gd name="T30" fmla="*/ 8 w 25"/>
                      <a:gd name="T31" fmla="*/ 25 h 31"/>
                      <a:gd name="T32" fmla="*/ 9 w 25"/>
                      <a:gd name="T33" fmla="*/ 24 h 31"/>
                      <a:gd name="T34" fmla="*/ 10 w 25"/>
                      <a:gd name="T35" fmla="*/ 23 h 31"/>
                      <a:gd name="T36" fmla="*/ 11 w 25"/>
                      <a:gd name="T37" fmla="*/ 21 h 31"/>
                      <a:gd name="T38" fmla="*/ 12 w 25"/>
                      <a:gd name="T39" fmla="*/ 20 h 31"/>
                      <a:gd name="T40" fmla="*/ 13 w 25"/>
                      <a:gd name="T41" fmla="*/ 19 h 31"/>
                      <a:gd name="T42" fmla="*/ 13 w 25"/>
                      <a:gd name="T43" fmla="*/ 17 h 31"/>
                      <a:gd name="T44" fmla="*/ 14 w 25"/>
                      <a:gd name="T45" fmla="*/ 16 h 31"/>
                      <a:gd name="T46" fmla="*/ 16 w 25"/>
                      <a:gd name="T47" fmla="*/ 15 h 31"/>
                      <a:gd name="T48" fmla="*/ 17 w 25"/>
                      <a:gd name="T49" fmla="*/ 14 h 31"/>
                      <a:gd name="T50" fmla="*/ 17 w 25"/>
                      <a:gd name="T51" fmla="*/ 12 h 31"/>
                      <a:gd name="T52" fmla="*/ 18 w 25"/>
                      <a:gd name="T53" fmla="*/ 10 h 31"/>
                      <a:gd name="T54" fmla="*/ 19 w 25"/>
                      <a:gd name="T55" fmla="*/ 8 h 31"/>
                      <a:gd name="T56" fmla="*/ 20 w 25"/>
                      <a:gd name="T57" fmla="*/ 7 h 31"/>
                      <a:gd name="T58" fmla="*/ 20 w 25"/>
                      <a:gd name="T59" fmla="*/ 4 h 31"/>
                      <a:gd name="T60" fmla="*/ 22 w 25"/>
                      <a:gd name="T61" fmla="*/ 3 h 31"/>
                      <a:gd name="T62" fmla="*/ 23 w 25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1"/>
                      <a:gd name="T98" fmla="*/ 25 w 25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1">
                        <a:moveTo>
                          <a:pt x="0" y="30"/>
                        </a:moveTo>
                        <a:lnTo>
                          <a:pt x="0" y="29"/>
                        </a:lnTo>
                        <a:lnTo>
                          <a:pt x="0" y="30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9"/>
                        </a:lnTo>
                        <a:lnTo>
                          <a:pt x="4" y="28"/>
                        </a:lnTo>
                        <a:lnTo>
                          <a:pt x="5" y="28"/>
                        </a:lnTo>
                        <a:lnTo>
                          <a:pt x="5" y="27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6" y="27"/>
                        </a:lnTo>
                        <a:lnTo>
                          <a:pt x="6" y="26"/>
                        </a:lnTo>
                        <a:lnTo>
                          <a:pt x="6" y="25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9" y="24"/>
                        </a:lnTo>
                        <a:lnTo>
                          <a:pt x="10" y="24"/>
                        </a:lnTo>
                        <a:lnTo>
                          <a:pt x="10" y="23"/>
                        </a:lnTo>
                        <a:lnTo>
                          <a:pt x="10" y="22"/>
                        </a:lnTo>
                        <a:lnTo>
                          <a:pt x="11" y="21"/>
                        </a:lnTo>
                        <a:lnTo>
                          <a:pt x="12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4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6" y="15"/>
                        </a:lnTo>
                        <a:lnTo>
                          <a:pt x="16" y="14"/>
                        </a:lnTo>
                        <a:lnTo>
                          <a:pt x="17" y="14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8" y="10"/>
                        </a:lnTo>
                        <a:lnTo>
                          <a:pt x="18" y="9"/>
                        </a:lnTo>
                        <a:lnTo>
                          <a:pt x="19" y="8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20" y="6"/>
                        </a:lnTo>
                        <a:lnTo>
                          <a:pt x="20" y="4"/>
                        </a:lnTo>
                        <a:lnTo>
                          <a:pt x="21" y="4"/>
                        </a:lnTo>
                        <a:lnTo>
                          <a:pt x="22" y="3"/>
                        </a:lnTo>
                        <a:lnTo>
                          <a:pt x="22" y="2"/>
                        </a:lnTo>
                        <a:lnTo>
                          <a:pt x="23" y="0"/>
                        </a:lnTo>
                        <a:lnTo>
                          <a:pt x="2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09" name="Freeform 40"/>
                  <p:cNvSpPr>
                    <a:spLocks/>
                  </p:cNvSpPr>
                  <p:nvPr/>
                </p:nvSpPr>
                <p:spPr bwMode="auto">
                  <a:xfrm>
                    <a:off x="4035" y="1417"/>
                    <a:ext cx="17" cy="40"/>
                  </a:xfrm>
                  <a:custGeom>
                    <a:avLst/>
                    <a:gdLst>
                      <a:gd name="T0" fmla="*/ 12 w 17"/>
                      <a:gd name="T1" fmla="*/ 39 h 40"/>
                      <a:gd name="T2" fmla="*/ 12 w 17"/>
                      <a:gd name="T3" fmla="*/ 39 h 40"/>
                      <a:gd name="T4" fmla="*/ 9 w 17"/>
                      <a:gd name="T5" fmla="*/ 38 h 40"/>
                      <a:gd name="T6" fmla="*/ 6 w 17"/>
                      <a:gd name="T7" fmla="*/ 37 h 40"/>
                      <a:gd name="T8" fmla="*/ 6 w 17"/>
                      <a:gd name="T9" fmla="*/ 37 h 40"/>
                      <a:gd name="T10" fmla="*/ 3 w 17"/>
                      <a:gd name="T11" fmla="*/ 36 h 40"/>
                      <a:gd name="T12" fmla="*/ 3 w 17"/>
                      <a:gd name="T13" fmla="*/ 35 h 40"/>
                      <a:gd name="T14" fmla="*/ 3 w 17"/>
                      <a:gd name="T15" fmla="*/ 35 h 40"/>
                      <a:gd name="T16" fmla="*/ 3 w 17"/>
                      <a:gd name="T17" fmla="*/ 34 h 40"/>
                      <a:gd name="T18" fmla="*/ 3 w 17"/>
                      <a:gd name="T19" fmla="*/ 33 h 40"/>
                      <a:gd name="T20" fmla="*/ 3 w 17"/>
                      <a:gd name="T21" fmla="*/ 33 h 40"/>
                      <a:gd name="T22" fmla="*/ 0 w 17"/>
                      <a:gd name="T23" fmla="*/ 32 h 40"/>
                      <a:gd name="T24" fmla="*/ 3 w 17"/>
                      <a:gd name="T25" fmla="*/ 31 h 40"/>
                      <a:gd name="T26" fmla="*/ 0 w 17"/>
                      <a:gd name="T27" fmla="*/ 30 h 40"/>
                      <a:gd name="T28" fmla="*/ 0 w 17"/>
                      <a:gd name="T29" fmla="*/ 30 h 40"/>
                      <a:gd name="T30" fmla="*/ 0 w 17"/>
                      <a:gd name="T31" fmla="*/ 30 h 40"/>
                      <a:gd name="T32" fmla="*/ 0 w 17"/>
                      <a:gd name="T33" fmla="*/ 28 h 40"/>
                      <a:gd name="T34" fmla="*/ 0 w 17"/>
                      <a:gd name="T35" fmla="*/ 26 h 40"/>
                      <a:gd name="T36" fmla="*/ 0 w 17"/>
                      <a:gd name="T37" fmla="*/ 25 h 40"/>
                      <a:gd name="T38" fmla="*/ 0 w 17"/>
                      <a:gd name="T39" fmla="*/ 23 h 40"/>
                      <a:gd name="T40" fmla="*/ 0 w 17"/>
                      <a:gd name="T41" fmla="*/ 22 h 40"/>
                      <a:gd name="T42" fmla="*/ 0 w 17"/>
                      <a:gd name="T43" fmla="*/ 20 h 40"/>
                      <a:gd name="T44" fmla="*/ 0 w 17"/>
                      <a:gd name="T45" fmla="*/ 19 h 40"/>
                      <a:gd name="T46" fmla="*/ 3 w 17"/>
                      <a:gd name="T47" fmla="*/ 17 h 40"/>
                      <a:gd name="T48" fmla="*/ 3 w 17"/>
                      <a:gd name="T49" fmla="*/ 15 h 40"/>
                      <a:gd name="T50" fmla="*/ 6 w 17"/>
                      <a:gd name="T51" fmla="*/ 13 h 40"/>
                      <a:gd name="T52" fmla="*/ 6 w 17"/>
                      <a:gd name="T53" fmla="*/ 12 h 40"/>
                      <a:gd name="T54" fmla="*/ 9 w 17"/>
                      <a:gd name="T55" fmla="*/ 9 h 40"/>
                      <a:gd name="T56" fmla="*/ 12 w 17"/>
                      <a:gd name="T57" fmla="*/ 7 h 40"/>
                      <a:gd name="T58" fmla="*/ 12 w 17"/>
                      <a:gd name="T59" fmla="*/ 6 h 40"/>
                      <a:gd name="T60" fmla="*/ 12 w 17"/>
                      <a:gd name="T61" fmla="*/ 4 h 40"/>
                      <a:gd name="T62" fmla="*/ 16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16" y="39"/>
                        </a:moveTo>
                        <a:lnTo>
                          <a:pt x="12" y="39"/>
                        </a:lnTo>
                        <a:lnTo>
                          <a:pt x="12" y="38"/>
                        </a:lnTo>
                        <a:lnTo>
                          <a:pt x="12" y="39"/>
                        </a:lnTo>
                        <a:lnTo>
                          <a:pt x="12" y="38"/>
                        </a:lnTo>
                        <a:lnTo>
                          <a:pt x="9" y="38"/>
                        </a:lnTo>
                        <a:lnTo>
                          <a:pt x="6" y="37"/>
                        </a:lnTo>
                        <a:lnTo>
                          <a:pt x="6" y="36"/>
                        </a:lnTo>
                        <a:lnTo>
                          <a:pt x="6" y="37"/>
                        </a:lnTo>
                        <a:lnTo>
                          <a:pt x="6" y="36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3" y="32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3" y="31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0" y="22"/>
                        </a:lnTo>
                        <a:lnTo>
                          <a:pt x="0" y="21"/>
                        </a:lnTo>
                        <a:lnTo>
                          <a:pt x="0" y="20"/>
                        </a:lnTo>
                        <a:lnTo>
                          <a:pt x="0" y="19"/>
                        </a:lnTo>
                        <a:lnTo>
                          <a:pt x="3" y="17"/>
                        </a:lnTo>
                        <a:lnTo>
                          <a:pt x="3" y="16"/>
                        </a:lnTo>
                        <a:lnTo>
                          <a:pt x="3" y="15"/>
                        </a:lnTo>
                        <a:lnTo>
                          <a:pt x="3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6" y="11"/>
                        </a:lnTo>
                        <a:lnTo>
                          <a:pt x="9" y="9"/>
                        </a:lnTo>
                        <a:lnTo>
                          <a:pt x="9" y="8"/>
                        </a:lnTo>
                        <a:lnTo>
                          <a:pt x="12" y="7"/>
                        </a:lnTo>
                        <a:lnTo>
                          <a:pt x="9" y="6"/>
                        </a:lnTo>
                        <a:lnTo>
                          <a:pt x="12" y="6"/>
                        </a:lnTo>
                        <a:lnTo>
                          <a:pt x="12" y="5"/>
                        </a:lnTo>
                        <a:lnTo>
                          <a:pt x="12" y="4"/>
                        </a:lnTo>
                        <a:lnTo>
                          <a:pt x="12" y="2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0" name="Freeform 41"/>
                  <p:cNvSpPr>
                    <a:spLocks/>
                  </p:cNvSpPr>
                  <p:nvPr/>
                </p:nvSpPr>
                <p:spPr bwMode="auto">
                  <a:xfrm>
                    <a:off x="4039" y="1379"/>
                    <a:ext cx="17" cy="40"/>
                  </a:xfrm>
                  <a:custGeom>
                    <a:avLst/>
                    <a:gdLst>
                      <a:gd name="T0" fmla="*/ 3 w 17"/>
                      <a:gd name="T1" fmla="*/ 0 h 40"/>
                      <a:gd name="T2" fmla="*/ 3 w 17"/>
                      <a:gd name="T3" fmla="*/ 0 h 40"/>
                      <a:gd name="T4" fmla="*/ 6 w 17"/>
                      <a:gd name="T5" fmla="*/ 1 h 40"/>
                      <a:gd name="T6" fmla="*/ 6 w 17"/>
                      <a:gd name="T7" fmla="*/ 2 h 40"/>
                      <a:gd name="T8" fmla="*/ 9 w 17"/>
                      <a:gd name="T9" fmla="*/ 2 h 40"/>
                      <a:gd name="T10" fmla="*/ 12 w 17"/>
                      <a:gd name="T11" fmla="*/ 3 h 40"/>
                      <a:gd name="T12" fmla="*/ 12 w 17"/>
                      <a:gd name="T13" fmla="*/ 3 h 40"/>
                      <a:gd name="T14" fmla="*/ 12 w 17"/>
                      <a:gd name="T15" fmla="*/ 4 h 40"/>
                      <a:gd name="T16" fmla="*/ 12 w 17"/>
                      <a:gd name="T17" fmla="*/ 5 h 40"/>
                      <a:gd name="T18" fmla="*/ 12 w 17"/>
                      <a:gd name="T19" fmla="*/ 5 h 40"/>
                      <a:gd name="T20" fmla="*/ 12 w 17"/>
                      <a:gd name="T21" fmla="*/ 6 h 40"/>
                      <a:gd name="T22" fmla="*/ 12 w 17"/>
                      <a:gd name="T23" fmla="*/ 6 h 40"/>
                      <a:gd name="T24" fmla="*/ 16 w 17"/>
                      <a:gd name="T25" fmla="*/ 8 h 40"/>
                      <a:gd name="T26" fmla="*/ 16 w 17"/>
                      <a:gd name="T27" fmla="*/ 8 h 40"/>
                      <a:gd name="T28" fmla="*/ 16 w 17"/>
                      <a:gd name="T29" fmla="*/ 9 h 40"/>
                      <a:gd name="T30" fmla="*/ 16 w 17"/>
                      <a:gd name="T31" fmla="*/ 9 h 40"/>
                      <a:gd name="T32" fmla="*/ 16 w 17"/>
                      <a:gd name="T33" fmla="*/ 10 h 40"/>
                      <a:gd name="T34" fmla="*/ 16 w 17"/>
                      <a:gd name="T35" fmla="*/ 12 h 40"/>
                      <a:gd name="T36" fmla="*/ 16 w 17"/>
                      <a:gd name="T37" fmla="*/ 14 h 40"/>
                      <a:gd name="T38" fmla="*/ 16 w 17"/>
                      <a:gd name="T39" fmla="*/ 15 h 40"/>
                      <a:gd name="T40" fmla="*/ 16 w 17"/>
                      <a:gd name="T41" fmla="*/ 17 h 40"/>
                      <a:gd name="T42" fmla="*/ 16 w 17"/>
                      <a:gd name="T43" fmla="*/ 19 h 40"/>
                      <a:gd name="T44" fmla="*/ 12 w 17"/>
                      <a:gd name="T45" fmla="*/ 21 h 40"/>
                      <a:gd name="T46" fmla="*/ 16 w 17"/>
                      <a:gd name="T47" fmla="*/ 22 h 40"/>
                      <a:gd name="T48" fmla="*/ 12 w 17"/>
                      <a:gd name="T49" fmla="*/ 24 h 40"/>
                      <a:gd name="T50" fmla="*/ 9 w 17"/>
                      <a:gd name="T51" fmla="*/ 25 h 40"/>
                      <a:gd name="T52" fmla="*/ 9 w 17"/>
                      <a:gd name="T53" fmla="*/ 27 h 40"/>
                      <a:gd name="T54" fmla="*/ 9 w 17"/>
                      <a:gd name="T55" fmla="*/ 29 h 40"/>
                      <a:gd name="T56" fmla="*/ 6 w 17"/>
                      <a:gd name="T57" fmla="*/ 31 h 40"/>
                      <a:gd name="T58" fmla="*/ 6 w 17"/>
                      <a:gd name="T59" fmla="*/ 34 h 40"/>
                      <a:gd name="T60" fmla="*/ 3 w 17"/>
                      <a:gd name="T61" fmla="*/ 35 h 40"/>
                      <a:gd name="T62" fmla="*/ 0 w 17"/>
                      <a:gd name="T63" fmla="*/ 37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6" y="1"/>
                        </a:lnTo>
                        <a:lnTo>
                          <a:pt x="6" y="2"/>
                        </a:lnTo>
                        <a:lnTo>
                          <a:pt x="9" y="2"/>
                        </a:lnTo>
                        <a:lnTo>
                          <a:pt x="12" y="3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6" y="7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lnTo>
                          <a:pt x="16" y="10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6" y="15"/>
                        </a:lnTo>
                        <a:lnTo>
                          <a:pt x="16" y="16"/>
                        </a:lnTo>
                        <a:lnTo>
                          <a:pt x="16" y="17"/>
                        </a:lnTo>
                        <a:lnTo>
                          <a:pt x="16" y="18"/>
                        </a:lnTo>
                        <a:lnTo>
                          <a:pt x="16" y="19"/>
                        </a:lnTo>
                        <a:lnTo>
                          <a:pt x="12" y="21"/>
                        </a:lnTo>
                        <a:lnTo>
                          <a:pt x="16" y="22"/>
                        </a:lnTo>
                        <a:lnTo>
                          <a:pt x="12" y="23"/>
                        </a:lnTo>
                        <a:lnTo>
                          <a:pt x="12" y="24"/>
                        </a:lnTo>
                        <a:lnTo>
                          <a:pt x="9" y="25"/>
                        </a:lnTo>
                        <a:lnTo>
                          <a:pt x="9" y="26"/>
                        </a:lnTo>
                        <a:lnTo>
                          <a:pt x="9" y="27"/>
                        </a:lnTo>
                        <a:lnTo>
                          <a:pt x="9" y="28"/>
                        </a:lnTo>
                        <a:lnTo>
                          <a:pt x="9" y="29"/>
                        </a:lnTo>
                        <a:lnTo>
                          <a:pt x="6" y="30"/>
                        </a:lnTo>
                        <a:lnTo>
                          <a:pt x="6" y="31"/>
                        </a:lnTo>
                        <a:lnTo>
                          <a:pt x="6" y="32"/>
                        </a:lnTo>
                        <a:lnTo>
                          <a:pt x="6" y="34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3" y="36"/>
                        </a:lnTo>
                        <a:lnTo>
                          <a:pt x="0" y="37"/>
                        </a:lnTo>
                        <a:lnTo>
                          <a:pt x="0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1" name="Freeform 42"/>
                  <p:cNvSpPr>
                    <a:spLocks/>
                  </p:cNvSpPr>
                  <p:nvPr/>
                </p:nvSpPr>
                <p:spPr bwMode="auto">
                  <a:xfrm>
                    <a:off x="4015" y="1378"/>
                    <a:ext cx="25" cy="33"/>
                  </a:xfrm>
                  <a:custGeom>
                    <a:avLst/>
                    <a:gdLst>
                      <a:gd name="T0" fmla="*/ 23 w 25"/>
                      <a:gd name="T1" fmla="*/ 0 h 33"/>
                      <a:gd name="T2" fmla="*/ 23 w 25"/>
                      <a:gd name="T3" fmla="*/ 0 h 33"/>
                      <a:gd name="T4" fmla="*/ 22 w 25"/>
                      <a:gd name="T5" fmla="*/ 0 h 33"/>
                      <a:gd name="T6" fmla="*/ 21 w 25"/>
                      <a:gd name="T7" fmla="*/ 0 h 33"/>
                      <a:gd name="T8" fmla="*/ 20 w 25"/>
                      <a:gd name="T9" fmla="*/ 0 h 33"/>
                      <a:gd name="T10" fmla="*/ 20 w 25"/>
                      <a:gd name="T11" fmla="*/ 1 h 33"/>
                      <a:gd name="T12" fmla="*/ 20 w 25"/>
                      <a:gd name="T13" fmla="*/ 1 h 33"/>
                      <a:gd name="T14" fmla="*/ 19 w 25"/>
                      <a:gd name="T15" fmla="*/ 1 h 33"/>
                      <a:gd name="T16" fmla="*/ 19 w 25"/>
                      <a:gd name="T17" fmla="*/ 1 h 33"/>
                      <a:gd name="T18" fmla="*/ 18 w 25"/>
                      <a:gd name="T19" fmla="*/ 3 h 33"/>
                      <a:gd name="T20" fmla="*/ 17 w 25"/>
                      <a:gd name="T21" fmla="*/ 3 h 33"/>
                      <a:gd name="T22" fmla="*/ 17 w 25"/>
                      <a:gd name="T23" fmla="*/ 4 h 33"/>
                      <a:gd name="T24" fmla="*/ 17 w 25"/>
                      <a:gd name="T25" fmla="*/ 4 h 33"/>
                      <a:gd name="T26" fmla="*/ 17 w 25"/>
                      <a:gd name="T27" fmla="*/ 4 h 33"/>
                      <a:gd name="T28" fmla="*/ 16 w 25"/>
                      <a:gd name="T29" fmla="*/ 4 h 33"/>
                      <a:gd name="T30" fmla="*/ 15 w 25"/>
                      <a:gd name="T31" fmla="*/ 5 h 33"/>
                      <a:gd name="T32" fmla="*/ 14 w 25"/>
                      <a:gd name="T33" fmla="*/ 6 h 33"/>
                      <a:gd name="T34" fmla="*/ 13 w 25"/>
                      <a:gd name="T35" fmla="*/ 7 h 33"/>
                      <a:gd name="T36" fmla="*/ 12 w 25"/>
                      <a:gd name="T37" fmla="*/ 9 h 33"/>
                      <a:gd name="T38" fmla="*/ 11 w 25"/>
                      <a:gd name="T39" fmla="*/ 10 h 33"/>
                      <a:gd name="T40" fmla="*/ 10 w 25"/>
                      <a:gd name="T41" fmla="*/ 12 h 33"/>
                      <a:gd name="T42" fmla="*/ 10 w 25"/>
                      <a:gd name="T43" fmla="*/ 13 h 33"/>
                      <a:gd name="T44" fmla="*/ 9 w 25"/>
                      <a:gd name="T45" fmla="*/ 14 h 33"/>
                      <a:gd name="T46" fmla="*/ 8 w 25"/>
                      <a:gd name="T47" fmla="*/ 16 h 33"/>
                      <a:gd name="T48" fmla="*/ 7 w 25"/>
                      <a:gd name="T49" fmla="*/ 18 h 33"/>
                      <a:gd name="T50" fmla="*/ 6 w 25"/>
                      <a:gd name="T51" fmla="*/ 18 h 33"/>
                      <a:gd name="T52" fmla="*/ 6 w 25"/>
                      <a:gd name="T53" fmla="*/ 20 h 33"/>
                      <a:gd name="T54" fmla="*/ 4 w 25"/>
                      <a:gd name="T55" fmla="*/ 22 h 33"/>
                      <a:gd name="T56" fmla="*/ 3 w 25"/>
                      <a:gd name="T57" fmla="*/ 24 h 33"/>
                      <a:gd name="T58" fmla="*/ 3 w 25"/>
                      <a:gd name="T59" fmla="*/ 27 h 33"/>
                      <a:gd name="T60" fmla="*/ 2 w 25"/>
                      <a:gd name="T61" fmla="*/ 27 h 33"/>
                      <a:gd name="T62" fmla="*/ 0 w 25"/>
                      <a:gd name="T63" fmla="*/ 30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3"/>
                      <a:gd name="T98" fmla="*/ 25 w 25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3">
                        <a:moveTo>
                          <a:pt x="24" y="0"/>
                        </a:moveTo>
                        <a:lnTo>
                          <a:pt x="23" y="0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20" y="1"/>
                        </a:lnTo>
                        <a:lnTo>
                          <a:pt x="19" y="1"/>
                        </a:lnTo>
                        <a:lnTo>
                          <a:pt x="19" y="2"/>
                        </a:lnTo>
                        <a:lnTo>
                          <a:pt x="19" y="1"/>
                        </a:lnTo>
                        <a:lnTo>
                          <a:pt x="18" y="2"/>
                        </a:lnTo>
                        <a:lnTo>
                          <a:pt x="18" y="3"/>
                        </a:lnTo>
                        <a:lnTo>
                          <a:pt x="17" y="3"/>
                        </a:lnTo>
                        <a:lnTo>
                          <a:pt x="17" y="4"/>
                        </a:lnTo>
                        <a:lnTo>
                          <a:pt x="16" y="4"/>
                        </a:lnTo>
                        <a:lnTo>
                          <a:pt x="16" y="5"/>
                        </a:lnTo>
                        <a:lnTo>
                          <a:pt x="15" y="5"/>
                        </a:lnTo>
                        <a:lnTo>
                          <a:pt x="14" y="6"/>
                        </a:lnTo>
                        <a:lnTo>
                          <a:pt x="13" y="7"/>
                        </a:lnTo>
                        <a:lnTo>
                          <a:pt x="13" y="8"/>
                        </a:lnTo>
                        <a:lnTo>
                          <a:pt x="12" y="9"/>
                        </a:lnTo>
                        <a:lnTo>
                          <a:pt x="11" y="10"/>
                        </a:lnTo>
                        <a:lnTo>
                          <a:pt x="10" y="11"/>
                        </a:lnTo>
                        <a:lnTo>
                          <a:pt x="10" y="12"/>
                        </a:lnTo>
                        <a:lnTo>
                          <a:pt x="10" y="13"/>
                        </a:lnTo>
                        <a:lnTo>
                          <a:pt x="9" y="14"/>
                        </a:lnTo>
                        <a:lnTo>
                          <a:pt x="8" y="15"/>
                        </a:lnTo>
                        <a:lnTo>
                          <a:pt x="8" y="16"/>
                        </a:lnTo>
                        <a:lnTo>
                          <a:pt x="7" y="17"/>
                        </a:lnTo>
                        <a:lnTo>
                          <a:pt x="7" y="18"/>
                        </a:lnTo>
                        <a:lnTo>
                          <a:pt x="6" y="18"/>
                        </a:lnTo>
                        <a:lnTo>
                          <a:pt x="6" y="19"/>
                        </a:lnTo>
                        <a:lnTo>
                          <a:pt x="6" y="20"/>
                        </a:lnTo>
                        <a:lnTo>
                          <a:pt x="5" y="22"/>
                        </a:lnTo>
                        <a:lnTo>
                          <a:pt x="4" y="22"/>
                        </a:lnTo>
                        <a:lnTo>
                          <a:pt x="3" y="23"/>
                        </a:lnTo>
                        <a:lnTo>
                          <a:pt x="3" y="24"/>
                        </a:lnTo>
                        <a:lnTo>
                          <a:pt x="3" y="25"/>
                        </a:lnTo>
                        <a:lnTo>
                          <a:pt x="3" y="27"/>
                        </a:lnTo>
                        <a:lnTo>
                          <a:pt x="2" y="27"/>
                        </a:lnTo>
                        <a:lnTo>
                          <a:pt x="1" y="29"/>
                        </a:lnTo>
                        <a:lnTo>
                          <a:pt x="0" y="30"/>
                        </a:lnTo>
                        <a:lnTo>
                          <a:pt x="0" y="3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2" name="Freeform 43"/>
                  <p:cNvSpPr>
                    <a:spLocks/>
                  </p:cNvSpPr>
                  <p:nvPr/>
                </p:nvSpPr>
                <p:spPr bwMode="auto">
                  <a:xfrm>
                    <a:off x="3823" y="1333"/>
                    <a:ext cx="17" cy="40"/>
                  </a:xfrm>
                  <a:custGeom>
                    <a:avLst/>
                    <a:gdLst>
                      <a:gd name="T0" fmla="*/ 13 w 17"/>
                      <a:gd name="T1" fmla="*/ 39 h 40"/>
                      <a:gd name="T2" fmla="*/ 10 w 17"/>
                      <a:gd name="T3" fmla="*/ 38 h 40"/>
                      <a:gd name="T4" fmla="*/ 8 w 17"/>
                      <a:gd name="T5" fmla="*/ 38 h 40"/>
                      <a:gd name="T6" fmla="*/ 8 w 17"/>
                      <a:gd name="T7" fmla="*/ 37 h 40"/>
                      <a:gd name="T8" fmla="*/ 5 w 17"/>
                      <a:gd name="T9" fmla="*/ 36 h 40"/>
                      <a:gd name="T10" fmla="*/ 5 w 17"/>
                      <a:gd name="T11" fmla="*/ 36 h 40"/>
                      <a:gd name="T12" fmla="*/ 5 w 17"/>
                      <a:gd name="T13" fmla="*/ 35 h 40"/>
                      <a:gd name="T14" fmla="*/ 5 w 17"/>
                      <a:gd name="T15" fmla="*/ 34 h 40"/>
                      <a:gd name="T16" fmla="*/ 2 w 17"/>
                      <a:gd name="T17" fmla="*/ 34 h 40"/>
                      <a:gd name="T18" fmla="*/ 5 w 17"/>
                      <a:gd name="T19" fmla="*/ 33 h 40"/>
                      <a:gd name="T20" fmla="*/ 2 w 17"/>
                      <a:gd name="T21" fmla="*/ 33 h 40"/>
                      <a:gd name="T22" fmla="*/ 2 w 17"/>
                      <a:gd name="T23" fmla="*/ 32 h 40"/>
                      <a:gd name="T24" fmla="*/ 2 w 17"/>
                      <a:gd name="T25" fmla="*/ 30 h 40"/>
                      <a:gd name="T26" fmla="*/ 0 w 17"/>
                      <a:gd name="T27" fmla="*/ 30 h 40"/>
                      <a:gd name="T28" fmla="*/ 2 w 17"/>
                      <a:gd name="T29" fmla="*/ 30 h 40"/>
                      <a:gd name="T30" fmla="*/ 2 w 17"/>
                      <a:gd name="T31" fmla="*/ 30 h 40"/>
                      <a:gd name="T32" fmla="*/ 0 w 17"/>
                      <a:gd name="T33" fmla="*/ 28 h 40"/>
                      <a:gd name="T34" fmla="*/ 2 w 17"/>
                      <a:gd name="T35" fmla="*/ 26 h 40"/>
                      <a:gd name="T36" fmla="*/ 0 w 17"/>
                      <a:gd name="T37" fmla="*/ 25 h 40"/>
                      <a:gd name="T38" fmla="*/ 0 w 17"/>
                      <a:gd name="T39" fmla="*/ 23 h 40"/>
                      <a:gd name="T40" fmla="*/ 0 w 17"/>
                      <a:gd name="T41" fmla="*/ 21 h 40"/>
                      <a:gd name="T42" fmla="*/ 2 w 17"/>
                      <a:gd name="T43" fmla="*/ 20 h 40"/>
                      <a:gd name="T44" fmla="*/ 2 w 17"/>
                      <a:gd name="T45" fmla="*/ 18 h 40"/>
                      <a:gd name="T46" fmla="*/ 2 w 17"/>
                      <a:gd name="T47" fmla="*/ 17 h 40"/>
                      <a:gd name="T48" fmla="*/ 5 w 17"/>
                      <a:gd name="T49" fmla="*/ 15 h 40"/>
                      <a:gd name="T50" fmla="*/ 5 w 17"/>
                      <a:gd name="T51" fmla="*/ 13 h 40"/>
                      <a:gd name="T52" fmla="*/ 5 w 17"/>
                      <a:gd name="T53" fmla="*/ 11 h 40"/>
                      <a:gd name="T54" fmla="*/ 8 w 17"/>
                      <a:gd name="T55" fmla="*/ 9 h 40"/>
                      <a:gd name="T56" fmla="*/ 10 w 17"/>
                      <a:gd name="T57" fmla="*/ 8 h 40"/>
                      <a:gd name="T58" fmla="*/ 10 w 17"/>
                      <a:gd name="T59" fmla="*/ 5 h 40"/>
                      <a:gd name="T60" fmla="*/ 13 w 17"/>
                      <a:gd name="T61" fmla="*/ 3 h 40"/>
                      <a:gd name="T62" fmla="*/ 16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13" y="39"/>
                        </a:moveTo>
                        <a:lnTo>
                          <a:pt x="13" y="39"/>
                        </a:lnTo>
                        <a:lnTo>
                          <a:pt x="10" y="38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5" y="35"/>
                        </a:lnTo>
                        <a:lnTo>
                          <a:pt x="5" y="36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5" y="33"/>
                        </a:lnTo>
                        <a:lnTo>
                          <a:pt x="2" y="32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0"/>
                        </a:lnTo>
                        <a:lnTo>
                          <a:pt x="0" y="30"/>
                        </a:lnTo>
                        <a:lnTo>
                          <a:pt x="2" y="30"/>
                        </a:lnTo>
                        <a:lnTo>
                          <a:pt x="0" y="30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2" y="26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2" y="22"/>
                        </a:lnTo>
                        <a:lnTo>
                          <a:pt x="0" y="21"/>
                        </a:lnTo>
                        <a:lnTo>
                          <a:pt x="2" y="21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5" y="15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8" y="11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0" y="4"/>
                        </a:lnTo>
                        <a:lnTo>
                          <a:pt x="13" y="3"/>
                        </a:lnTo>
                        <a:lnTo>
                          <a:pt x="13" y="2"/>
                        </a:lnTo>
                        <a:lnTo>
                          <a:pt x="16" y="1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3" name="Freeform 44"/>
                  <p:cNvSpPr>
                    <a:spLocks/>
                  </p:cNvSpPr>
                  <p:nvPr/>
                </p:nvSpPr>
                <p:spPr bwMode="auto">
                  <a:xfrm>
                    <a:off x="3825" y="1341"/>
                    <a:ext cx="24" cy="32"/>
                  </a:xfrm>
                  <a:custGeom>
                    <a:avLst/>
                    <a:gdLst>
                      <a:gd name="T0" fmla="*/ 0 w 24"/>
                      <a:gd name="T1" fmla="*/ 30 h 32"/>
                      <a:gd name="T2" fmla="*/ 1 w 24"/>
                      <a:gd name="T3" fmla="*/ 30 h 32"/>
                      <a:gd name="T4" fmla="*/ 1 w 24"/>
                      <a:gd name="T5" fmla="*/ 31 h 32"/>
                      <a:gd name="T6" fmla="*/ 2 w 24"/>
                      <a:gd name="T7" fmla="*/ 30 h 32"/>
                      <a:gd name="T8" fmla="*/ 2 w 24"/>
                      <a:gd name="T9" fmla="*/ 30 h 32"/>
                      <a:gd name="T10" fmla="*/ 3 w 24"/>
                      <a:gd name="T11" fmla="*/ 30 h 32"/>
                      <a:gd name="T12" fmla="*/ 4 w 24"/>
                      <a:gd name="T13" fmla="*/ 29 h 32"/>
                      <a:gd name="T14" fmla="*/ 4 w 24"/>
                      <a:gd name="T15" fmla="*/ 29 h 32"/>
                      <a:gd name="T16" fmla="*/ 5 w 24"/>
                      <a:gd name="T17" fmla="*/ 29 h 32"/>
                      <a:gd name="T18" fmla="*/ 5 w 24"/>
                      <a:gd name="T19" fmla="*/ 28 h 32"/>
                      <a:gd name="T20" fmla="*/ 5 w 24"/>
                      <a:gd name="T21" fmla="*/ 28 h 32"/>
                      <a:gd name="T22" fmla="*/ 6 w 24"/>
                      <a:gd name="T23" fmla="*/ 27 h 32"/>
                      <a:gd name="T24" fmla="*/ 7 w 24"/>
                      <a:gd name="T25" fmla="*/ 26 h 32"/>
                      <a:gd name="T26" fmla="*/ 7 w 24"/>
                      <a:gd name="T27" fmla="*/ 26 h 32"/>
                      <a:gd name="T28" fmla="*/ 8 w 24"/>
                      <a:gd name="T29" fmla="*/ 26 h 32"/>
                      <a:gd name="T30" fmla="*/ 8 w 24"/>
                      <a:gd name="T31" fmla="*/ 26 h 32"/>
                      <a:gd name="T32" fmla="*/ 8 w 24"/>
                      <a:gd name="T33" fmla="*/ 24 h 32"/>
                      <a:gd name="T34" fmla="*/ 9 w 24"/>
                      <a:gd name="T35" fmla="*/ 23 h 32"/>
                      <a:gd name="T36" fmla="*/ 11 w 24"/>
                      <a:gd name="T37" fmla="*/ 22 h 32"/>
                      <a:gd name="T38" fmla="*/ 11 w 24"/>
                      <a:gd name="T39" fmla="*/ 21 h 32"/>
                      <a:gd name="T40" fmla="*/ 12 w 24"/>
                      <a:gd name="T41" fmla="*/ 19 h 32"/>
                      <a:gd name="T42" fmla="*/ 14 w 24"/>
                      <a:gd name="T43" fmla="*/ 17 h 32"/>
                      <a:gd name="T44" fmla="*/ 14 w 24"/>
                      <a:gd name="T45" fmla="*/ 17 h 32"/>
                      <a:gd name="T46" fmla="*/ 15 w 24"/>
                      <a:gd name="T47" fmla="*/ 15 h 32"/>
                      <a:gd name="T48" fmla="*/ 16 w 24"/>
                      <a:gd name="T49" fmla="*/ 13 h 32"/>
                      <a:gd name="T50" fmla="*/ 17 w 24"/>
                      <a:gd name="T51" fmla="*/ 12 h 32"/>
                      <a:gd name="T52" fmla="*/ 17 w 24"/>
                      <a:gd name="T53" fmla="*/ 10 h 32"/>
                      <a:gd name="T54" fmla="*/ 18 w 24"/>
                      <a:gd name="T55" fmla="*/ 9 h 32"/>
                      <a:gd name="T56" fmla="*/ 20 w 24"/>
                      <a:gd name="T57" fmla="*/ 7 h 32"/>
                      <a:gd name="T58" fmla="*/ 20 w 24"/>
                      <a:gd name="T59" fmla="*/ 4 h 32"/>
                      <a:gd name="T60" fmla="*/ 21 w 24"/>
                      <a:gd name="T61" fmla="*/ 3 h 32"/>
                      <a:gd name="T62" fmla="*/ 22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1" y="30"/>
                        </a:lnTo>
                        <a:lnTo>
                          <a:pt x="1" y="31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4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6" y="28"/>
                        </a:lnTo>
                        <a:lnTo>
                          <a:pt x="6" y="27"/>
                        </a:lnTo>
                        <a:lnTo>
                          <a:pt x="7" y="26"/>
                        </a:lnTo>
                        <a:lnTo>
                          <a:pt x="8" y="26"/>
                        </a:lnTo>
                        <a:lnTo>
                          <a:pt x="8" y="24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10" y="22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1" y="20"/>
                        </a:lnTo>
                        <a:lnTo>
                          <a:pt x="12" y="19"/>
                        </a:lnTo>
                        <a:lnTo>
                          <a:pt x="13" y="19"/>
                        </a:lnTo>
                        <a:lnTo>
                          <a:pt x="14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6" y="13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20" y="7"/>
                        </a:lnTo>
                        <a:lnTo>
                          <a:pt x="20" y="6"/>
                        </a:lnTo>
                        <a:lnTo>
                          <a:pt x="20" y="4"/>
                        </a:lnTo>
                        <a:lnTo>
                          <a:pt x="21" y="3"/>
                        </a:lnTo>
                        <a:lnTo>
                          <a:pt x="22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4" name="Freeform 45"/>
                  <p:cNvSpPr>
                    <a:spLocks/>
                  </p:cNvSpPr>
                  <p:nvPr/>
                </p:nvSpPr>
                <p:spPr bwMode="auto">
                  <a:xfrm>
                    <a:off x="3825" y="1341"/>
                    <a:ext cx="24" cy="32"/>
                  </a:xfrm>
                  <a:custGeom>
                    <a:avLst/>
                    <a:gdLst>
                      <a:gd name="T0" fmla="*/ 0 w 24"/>
                      <a:gd name="T1" fmla="*/ 30 h 32"/>
                      <a:gd name="T2" fmla="*/ 1 w 24"/>
                      <a:gd name="T3" fmla="*/ 30 h 32"/>
                      <a:gd name="T4" fmla="*/ 2 w 24"/>
                      <a:gd name="T5" fmla="*/ 31 h 32"/>
                      <a:gd name="T6" fmla="*/ 2 w 24"/>
                      <a:gd name="T7" fmla="*/ 30 h 32"/>
                      <a:gd name="T8" fmla="*/ 3 w 24"/>
                      <a:gd name="T9" fmla="*/ 30 h 32"/>
                      <a:gd name="T10" fmla="*/ 3 w 24"/>
                      <a:gd name="T11" fmla="*/ 30 h 32"/>
                      <a:gd name="T12" fmla="*/ 4 w 24"/>
                      <a:gd name="T13" fmla="*/ 29 h 32"/>
                      <a:gd name="T14" fmla="*/ 4 w 24"/>
                      <a:gd name="T15" fmla="*/ 29 h 32"/>
                      <a:gd name="T16" fmla="*/ 5 w 24"/>
                      <a:gd name="T17" fmla="*/ 29 h 32"/>
                      <a:gd name="T18" fmla="*/ 5 w 24"/>
                      <a:gd name="T19" fmla="*/ 28 h 32"/>
                      <a:gd name="T20" fmla="*/ 5 w 24"/>
                      <a:gd name="T21" fmla="*/ 28 h 32"/>
                      <a:gd name="T22" fmla="*/ 6 w 24"/>
                      <a:gd name="T23" fmla="*/ 27 h 32"/>
                      <a:gd name="T24" fmla="*/ 7 w 24"/>
                      <a:gd name="T25" fmla="*/ 26 h 32"/>
                      <a:gd name="T26" fmla="*/ 7 w 24"/>
                      <a:gd name="T27" fmla="*/ 26 h 32"/>
                      <a:gd name="T28" fmla="*/ 8 w 24"/>
                      <a:gd name="T29" fmla="*/ 26 h 32"/>
                      <a:gd name="T30" fmla="*/ 8 w 24"/>
                      <a:gd name="T31" fmla="*/ 26 h 32"/>
                      <a:gd name="T32" fmla="*/ 8 w 24"/>
                      <a:gd name="T33" fmla="*/ 24 h 32"/>
                      <a:gd name="T34" fmla="*/ 9 w 24"/>
                      <a:gd name="T35" fmla="*/ 23 h 32"/>
                      <a:gd name="T36" fmla="*/ 11 w 24"/>
                      <a:gd name="T37" fmla="*/ 22 h 32"/>
                      <a:gd name="T38" fmla="*/ 11 w 24"/>
                      <a:gd name="T39" fmla="*/ 21 h 32"/>
                      <a:gd name="T40" fmla="*/ 12 w 24"/>
                      <a:gd name="T41" fmla="*/ 19 h 32"/>
                      <a:gd name="T42" fmla="*/ 14 w 24"/>
                      <a:gd name="T43" fmla="*/ 17 h 32"/>
                      <a:gd name="T44" fmla="*/ 14 w 24"/>
                      <a:gd name="T45" fmla="*/ 17 h 32"/>
                      <a:gd name="T46" fmla="*/ 15 w 24"/>
                      <a:gd name="T47" fmla="*/ 15 h 32"/>
                      <a:gd name="T48" fmla="*/ 16 w 24"/>
                      <a:gd name="T49" fmla="*/ 14 h 32"/>
                      <a:gd name="T50" fmla="*/ 17 w 24"/>
                      <a:gd name="T51" fmla="*/ 13 h 32"/>
                      <a:gd name="T52" fmla="*/ 17 w 24"/>
                      <a:gd name="T53" fmla="*/ 11 h 32"/>
                      <a:gd name="T54" fmla="*/ 18 w 24"/>
                      <a:gd name="T55" fmla="*/ 9 h 32"/>
                      <a:gd name="T56" fmla="*/ 19 w 24"/>
                      <a:gd name="T57" fmla="*/ 7 h 32"/>
                      <a:gd name="T58" fmla="*/ 20 w 24"/>
                      <a:gd name="T59" fmla="*/ 5 h 32"/>
                      <a:gd name="T60" fmla="*/ 20 w 24"/>
                      <a:gd name="T61" fmla="*/ 4 h 32"/>
                      <a:gd name="T62" fmla="*/ 22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1" y="30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3" y="30"/>
                        </a:lnTo>
                        <a:lnTo>
                          <a:pt x="4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6" y="28"/>
                        </a:lnTo>
                        <a:lnTo>
                          <a:pt x="6" y="27"/>
                        </a:lnTo>
                        <a:lnTo>
                          <a:pt x="7" y="26"/>
                        </a:lnTo>
                        <a:lnTo>
                          <a:pt x="8" y="26"/>
                        </a:lnTo>
                        <a:lnTo>
                          <a:pt x="8" y="24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10" y="22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2" y="20"/>
                        </a:lnTo>
                        <a:lnTo>
                          <a:pt x="12" y="19"/>
                        </a:lnTo>
                        <a:lnTo>
                          <a:pt x="13" y="19"/>
                        </a:lnTo>
                        <a:lnTo>
                          <a:pt x="14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7" y="13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8" y="10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19" y="7"/>
                        </a:lnTo>
                        <a:lnTo>
                          <a:pt x="20" y="6"/>
                        </a:lnTo>
                        <a:lnTo>
                          <a:pt x="20" y="5"/>
                        </a:lnTo>
                        <a:lnTo>
                          <a:pt x="20" y="4"/>
                        </a:lnTo>
                        <a:lnTo>
                          <a:pt x="21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5" name="Freeform 46"/>
                  <p:cNvSpPr>
                    <a:spLocks/>
                  </p:cNvSpPr>
                  <p:nvPr/>
                </p:nvSpPr>
                <p:spPr bwMode="auto">
                  <a:xfrm>
                    <a:off x="3823" y="1333"/>
                    <a:ext cx="17" cy="40"/>
                  </a:xfrm>
                  <a:custGeom>
                    <a:avLst/>
                    <a:gdLst>
                      <a:gd name="T0" fmla="*/ 13 w 17"/>
                      <a:gd name="T1" fmla="*/ 39 h 40"/>
                      <a:gd name="T2" fmla="*/ 10 w 17"/>
                      <a:gd name="T3" fmla="*/ 38 h 40"/>
                      <a:gd name="T4" fmla="*/ 8 w 17"/>
                      <a:gd name="T5" fmla="*/ 38 h 40"/>
                      <a:gd name="T6" fmla="*/ 8 w 17"/>
                      <a:gd name="T7" fmla="*/ 37 h 40"/>
                      <a:gd name="T8" fmla="*/ 5 w 17"/>
                      <a:gd name="T9" fmla="*/ 36 h 40"/>
                      <a:gd name="T10" fmla="*/ 5 w 17"/>
                      <a:gd name="T11" fmla="*/ 36 h 40"/>
                      <a:gd name="T12" fmla="*/ 5 w 17"/>
                      <a:gd name="T13" fmla="*/ 35 h 40"/>
                      <a:gd name="T14" fmla="*/ 5 w 17"/>
                      <a:gd name="T15" fmla="*/ 34 h 40"/>
                      <a:gd name="T16" fmla="*/ 2 w 17"/>
                      <a:gd name="T17" fmla="*/ 34 h 40"/>
                      <a:gd name="T18" fmla="*/ 2 w 17"/>
                      <a:gd name="T19" fmla="*/ 33 h 40"/>
                      <a:gd name="T20" fmla="*/ 2 w 17"/>
                      <a:gd name="T21" fmla="*/ 33 h 40"/>
                      <a:gd name="T22" fmla="*/ 2 w 17"/>
                      <a:gd name="T23" fmla="*/ 32 h 40"/>
                      <a:gd name="T24" fmla="*/ 2 w 17"/>
                      <a:gd name="T25" fmla="*/ 31 h 40"/>
                      <a:gd name="T26" fmla="*/ 0 w 17"/>
                      <a:gd name="T27" fmla="*/ 30 h 40"/>
                      <a:gd name="T28" fmla="*/ 2 w 17"/>
                      <a:gd name="T29" fmla="*/ 30 h 40"/>
                      <a:gd name="T30" fmla="*/ 2 w 17"/>
                      <a:gd name="T31" fmla="*/ 30 h 40"/>
                      <a:gd name="T32" fmla="*/ 0 w 17"/>
                      <a:gd name="T33" fmla="*/ 28 h 40"/>
                      <a:gd name="T34" fmla="*/ 2 w 17"/>
                      <a:gd name="T35" fmla="*/ 26 h 40"/>
                      <a:gd name="T36" fmla="*/ 0 w 17"/>
                      <a:gd name="T37" fmla="*/ 25 h 40"/>
                      <a:gd name="T38" fmla="*/ 0 w 17"/>
                      <a:gd name="T39" fmla="*/ 23 h 40"/>
                      <a:gd name="T40" fmla="*/ 0 w 17"/>
                      <a:gd name="T41" fmla="*/ 21 h 40"/>
                      <a:gd name="T42" fmla="*/ 2 w 17"/>
                      <a:gd name="T43" fmla="*/ 20 h 40"/>
                      <a:gd name="T44" fmla="*/ 2 w 17"/>
                      <a:gd name="T45" fmla="*/ 18 h 40"/>
                      <a:gd name="T46" fmla="*/ 2 w 17"/>
                      <a:gd name="T47" fmla="*/ 17 h 40"/>
                      <a:gd name="T48" fmla="*/ 5 w 17"/>
                      <a:gd name="T49" fmla="*/ 15 h 40"/>
                      <a:gd name="T50" fmla="*/ 5 w 17"/>
                      <a:gd name="T51" fmla="*/ 13 h 40"/>
                      <a:gd name="T52" fmla="*/ 5 w 17"/>
                      <a:gd name="T53" fmla="*/ 11 h 40"/>
                      <a:gd name="T54" fmla="*/ 8 w 17"/>
                      <a:gd name="T55" fmla="*/ 9 h 40"/>
                      <a:gd name="T56" fmla="*/ 8 w 17"/>
                      <a:gd name="T57" fmla="*/ 7 h 40"/>
                      <a:gd name="T58" fmla="*/ 10 w 17"/>
                      <a:gd name="T59" fmla="*/ 5 h 40"/>
                      <a:gd name="T60" fmla="*/ 10 w 17"/>
                      <a:gd name="T61" fmla="*/ 3 h 40"/>
                      <a:gd name="T62" fmla="*/ 16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13" y="39"/>
                        </a:moveTo>
                        <a:lnTo>
                          <a:pt x="13" y="39"/>
                        </a:lnTo>
                        <a:lnTo>
                          <a:pt x="10" y="38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0" y="30"/>
                        </a:lnTo>
                        <a:lnTo>
                          <a:pt x="2" y="30"/>
                        </a:lnTo>
                        <a:lnTo>
                          <a:pt x="0" y="30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2" y="26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2" y="22"/>
                        </a:lnTo>
                        <a:lnTo>
                          <a:pt x="0" y="21"/>
                        </a:lnTo>
                        <a:lnTo>
                          <a:pt x="2" y="21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2" y="17"/>
                        </a:lnTo>
                        <a:lnTo>
                          <a:pt x="5" y="15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8" y="11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8" y="7"/>
                        </a:lnTo>
                        <a:lnTo>
                          <a:pt x="10" y="6"/>
                        </a:lnTo>
                        <a:lnTo>
                          <a:pt x="10" y="5"/>
                        </a:lnTo>
                        <a:lnTo>
                          <a:pt x="10" y="4"/>
                        </a:lnTo>
                        <a:lnTo>
                          <a:pt x="10" y="3"/>
                        </a:lnTo>
                        <a:lnTo>
                          <a:pt x="13" y="2"/>
                        </a:lnTo>
                        <a:lnTo>
                          <a:pt x="16" y="1"/>
                        </a:lnTo>
                        <a:lnTo>
                          <a:pt x="1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6" name="Freeform 47"/>
                  <p:cNvSpPr>
                    <a:spLocks/>
                  </p:cNvSpPr>
                  <p:nvPr/>
                </p:nvSpPr>
                <p:spPr bwMode="auto">
                  <a:xfrm>
                    <a:off x="3827" y="1295"/>
                    <a:ext cx="17" cy="40"/>
                  </a:xfrm>
                  <a:custGeom>
                    <a:avLst/>
                    <a:gdLst>
                      <a:gd name="T0" fmla="*/ 3 w 17"/>
                      <a:gd name="T1" fmla="*/ 0 h 40"/>
                      <a:gd name="T2" fmla="*/ 3 w 17"/>
                      <a:gd name="T3" fmla="*/ 0 h 40"/>
                      <a:gd name="T4" fmla="*/ 6 w 17"/>
                      <a:gd name="T5" fmla="*/ 0 h 40"/>
                      <a:gd name="T6" fmla="*/ 9 w 17"/>
                      <a:gd name="T7" fmla="*/ 1 h 40"/>
                      <a:gd name="T8" fmla="*/ 9 w 17"/>
                      <a:gd name="T9" fmla="*/ 2 h 40"/>
                      <a:gd name="T10" fmla="*/ 9 w 17"/>
                      <a:gd name="T11" fmla="*/ 2 h 40"/>
                      <a:gd name="T12" fmla="*/ 12 w 17"/>
                      <a:gd name="T13" fmla="*/ 4 h 40"/>
                      <a:gd name="T14" fmla="*/ 12 w 17"/>
                      <a:gd name="T15" fmla="*/ 4 h 40"/>
                      <a:gd name="T16" fmla="*/ 12 w 17"/>
                      <a:gd name="T17" fmla="*/ 4 h 40"/>
                      <a:gd name="T18" fmla="*/ 12 w 17"/>
                      <a:gd name="T19" fmla="*/ 4 h 40"/>
                      <a:gd name="T20" fmla="*/ 12 w 17"/>
                      <a:gd name="T21" fmla="*/ 5 h 40"/>
                      <a:gd name="T22" fmla="*/ 16 w 17"/>
                      <a:gd name="T23" fmla="*/ 6 h 40"/>
                      <a:gd name="T24" fmla="*/ 16 w 17"/>
                      <a:gd name="T25" fmla="*/ 8 h 40"/>
                      <a:gd name="T26" fmla="*/ 16 w 17"/>
                      <a:gd name="T27" fmla="*/ 8 h 40"/>
                      <a:gd name="T28" fmla="*/ 16 w 17"/>
                      <a:gd name="T29" fmla="*/ 8 h 40"/>
                      <a:gd name="T30" fmla="*/ 16 w 17"/>
                      <a:gd name="T31" fmla="*/ 9 h 40"/>
                      <a:gd name="T32" fmla="*/ 16 w 17"/>
                      <a:gd name="T33" fmla="*/ 11 h 40"/>
                      <a:gd name="T34" fmla="*/ 16 w 17"/>
                      <a:gd name="T35" fmla="*/ 13 h 40"/>
                      <a:gd name="T36" fmla="*/ 16 w 17"/>
                      <a:gd name="T37" fmla="*/ 14 h 40"/>
                      <a:gd name="T38" fmla="*/ 16 w 17"/>
                      <a:gd name="T39" fmla="*/ 16 h 40"/>
                      <a:gd name="T40" fmla="*/ 16 w 17"/>
                      <a:gd name="T41" fmla="*/ 18 h 40"/>
                      <a:gd name="T42" fmla="*/ 16 w 17"/>
                      <a:gd name="T43" fmla="*/ 19 h 40"/>
                      <a:gd name="T44" fmla="*/ 12 w 17"/>
                      <a:gd name="T45" fmla="*/ 21 h 40"/>
                      <a:gd name="T46" fmla="*/ 12 w 17"/>
                      <a:gd name="T47" fmla="*/ 23 h 40"/>
                      <a:gd name="T48" fmla="*/ 12 w 17"/>
                      <a:gd name="T49" fmla="*/ 24 h 40"/>
                      <a:gd name="T50" fmla="*/ 9 w 17"/>
                      <a:gd name="T51" fmla="*/ 26 h 40"/>
                      <a:gd name="T52" fmla="*/ 9 w 17"/>
                      <a:gd name="T53" fmla="*/ 28 h 40"/>
                      <a:gd name="T54" fmla="*/ 6 w 17"/>
                      <a:gd name="T55" fmla="*/ 30 h 40"/>
                      <a:gd name="T56" fmla="*/ 6 w 17"/>
                      <a:gd name="T57" fmla="*/ 32 h 40"/>
                      <a:gd name="T58" fmla="*/ 3 w 17"/>
                      <a:gd name="T59" fmla="*/ 34 h 40"/>
                      <a:gd name="T60" fmla="*/ 3 w 17"/>
                      <a:gd name="T61" fmla="*/ 37 h 40"/>
                      <a:gd name="T62" fmla="*/ 0 w 17"/>
                      <a:gd name="T63" fmla="*/ 39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12" y="3"/>
                        </a:lnTo>
                        <a:lnTo>
                          <a:pt x="12" y="4"/>
                        </a:lnTo>
                        <a:lnTo>
                          <a:pt x="16" y="4"/>
                        </a:lnTo>
                        <a:lnTo>
                          <a:pt x="12" y="4"/>
                        </a:lnTo>
                        <a:lnTo>
                          <a:pt x="16" y="4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6" y="5"/>
                        </a:lnTo>
                        <a:lnTo>
                          <a:pt x="16" y="6"/>
                        </a:lnTo>
                        <a:lnTo>
                          <a:pt x="12" y="7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lnTo>
                          <a:pt x="16" y="10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6" y="15"/>
                        </a:lnTo>
                        <a:lnTo>
                          <a:pt x="16" y="16"/>
                        </a:lnTo>
                        <a:lnTo>
                          <a:pt x="16" y="17"/>
                        </a:lnTo>
                        <a:lnTo>
                          <a:pt x="16" y="18"/>
                        </a:lnTo>
                        <a:lnTo>
                          <a:pt x="16" y="19"/>
                        </a:lnTo>
                        <a:lnTo>
                          <a:pt x="12" y="19"/>
                        </a:lnTo>
                        <a:lnTo>
                          <a:pt x="12" y="21"/>
                        </a:lnTo>
                        <a:lnTo>
                          <a:pt x="12" y="22"/>
                        </a:lnTo>
                        <a:lnTo>
                          <a:pt x="12" y="23"/>
                        </a:lnTo>
                        <a:lnTo>
                          <a:pt x="12" y="24"/>
                        </a:lnTo>
                        <a:lnTo>
                          <a:pt x="12" y="25"/>
                        </a:lnTo>
                        <a:lnTo>
                          <a:pt x="9" y="26"/>
                        </a:lnTo>
                        <a:lnTo>
                          <a:pt x="9" y="28"/>
                        </a:lnTo>
                        <a:lnTo>
                          <a:pt x="6" y="29"/>
                        </a:lnTo>
                        <a:lnTo>
                          <a:pt x="6" y="30"/>
                        </a:lnTo>
                        <a:lnTo>
                          <a:pt x="6" y="31"/>
                        </a:lnTo>
                        <a:lnTo>
                          <a:pt x="6" y="32"/>
                        </a:lnTo>
                        <a:lnTo>
                          <a:pt x="6" y="33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3" y="37"/>
                        </a:lnTo>
                        <a:lnTo>
                          <a:pt x="0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7" name="Freeform 48"/>
                  <p:cNvSpPr>
                    <a:spLocks/>
                  </p:cNvSpPr>
                  <p:nvPr/>
                </p:nvSpPr>
                <p:spPr bwMode="auto">
                  <a:xfrm>
                    <a:off x="3804" y="1295"/>
                    <a:ext cx="24" cy="31"/>
                  </a:xfrm>
                  <a:custGeom>
                    <a:avLst/>
                    <a:gdLst>
                      <a:gd name="T0" fmla="*/ 23 w 24"/>
                      <a:gd name="T1" fmla="*/ 0 h 31"/>
                      <a:gd name="T2" fmla="*/ 22 w 24"/>
                      <a:gd name="T3" fmla="*/ 0 h 31"/>
                      <a:gd name="T4" fmla="*/ 21 w 24"/>
                      <a:gd name="T5" fmla="*/ 0 h 31"/>
                      <a:gd name="T6" fmla="*/ 20 w 24"/>
                      <a:gd name="T7" fmla="*/ 0 h 31"/>
                      <a:gd name="T8" fmla="*/ 19 w 24"/>
                      <a:gd name="T9" fmla="*/ 0 h 31"/>
                      <a:gd name="T10" fmla="*/ 19 w 24"/>
                      <a:gd name="T11" fmla="*/ 0 h 31"/>
                      <a:gd name="T12" fmla="*/ 19 w 24"/>
                      <a:gd name="T13" fmla="*/ 0 h 31"/>
                      <a:gd name="T14" fmla="*/ 19 w 24"/>
                      <a:gd name="T15" fmla="*/ 0 h 31"/>
                      <a:gd name="T16" fmla="*/ 18 w 24"/>
                      <a:gd name="T17" fmla="*/ 0 h 31"/>
                      <a:gd name="T18" fmla="*/ 17 w 24"/>
                      <a:gd name="T19" fmla="*/ 1 h 31"/>
                      <a:gd name="T20" fmla="*/ 17 w 24"/>
                      <a:gd name="T21" fmla="*/ 2 h 31"/>
                      <a:gd name="T22" fmla="*/ 16 w 24"/>
                      <a:gd name="T23" fmla="*/ 3 h 31"/>
                      <a:gd name="T24" fmla="*/ 16 w 24"/>
                      <a:gd name="T25" fmla="*/ 3 h 31"/>
                      <a:gd name="T26" fmla="*/ 16 w 24"/>
                      <a:gd name="T27" fmla="*/ 4 h 31"/>
                      <a:gd name="T28" fmla="*/ 15 w 24"/>
                      <a:gd name="T29" fmla="*/ 4 h 31"/>
                      <a:gd name="T30" fmla="*/ 14 w 24"/>
                      <a:gd name="T31" fmla="*/ 4 h 31"/>
                      <a:gd name="T32" fmla="*/ 13 w 24"/>
                      <a:gd name="T33" fmla="*/ 5 h 31"/>
                      <a:gd name="T34" fmla="*/ 13 w 24"/>
                      <a:gd name="T35" fmla="*/ 6 h 31"/>
                      <a:gd name="T36" fmla="*/ 12 w 24"/>
                      <a:gd name="T37" fmla="*/ 8 h 31"/>
                      <a:gd name="T38" fmla="*/ 11 w 24"/>
                      <a:gd name="T39" fmla="*/ 9 h 31"/>
                      <a:gd name="T40" fmla="*/ 10 w 24"/>
                      <a:gd name="T41" fmla="*/ 10 h 31"/>
                      <a:gd name="T42" fmla="*/ 9 w 24"/>
                      <a:gd name="T43" fmla="*/ 11 h 31"/>
                      <a:gd name="T44" fmla="*/ 8 w 24"/>
                      <a:gd name="T45" fmla="*/ 13 h 31"/>
                      <a:gd name="T46" fmla="*/ 7 w 24"/>
                      <a:gd name="T47" fmla="*/ 15 h 31"/>
                      <a:gd name="T48" fmla="*/ 6 w 24"/>
                      <a:gd name="T49" fmla="*/ 16 h 31"/>
                      <a:gd name="T50" fmla="*/ 6 w 24"/>
                      <a:gd name="T51" fmla="*/ 18 h 31"/>
                      <a:gd name="T52" fmla="*/ 5 w 24"/>
                      <a:gd name="T53" fmla="*/ 20 h 31"/>
                      <a:gd name="T54" fmla="*/ 4 w 24"/>
                      <a:gd name="T55" fmla="*/ 21 h 31"/>
                      <a:gd name="T56" fmla="*/ 3 w 24"/>
                      <a:gd name="T57" fmla="*/ 23 h 31"/>
                      <a:gd name="T58" fmla="*/ 2 w 24"/>
                      <a:gd name="T59" fmla="*/ 25 h 31"/>
                      <a:gd name="T60" fmla="*/ 2 w 24"/>
                      <a:gd name="T61" fmla="*/ 26 h 31"/>
                      <a:gd name="T62" fmla="*/ 0 w 24"/>
                      <a:gd name="T63" fmla="*/ 29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23" y="0"/>
                        </a:moveTo>
                        <a:lnTo>
                          <a:pt x="23" y="0"/>
                        </a:ln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8" y="0"/>
                        </a:lnTo>
                        <a:lnTo>
                          <a:pt x="18" y="1"/>
                        </a:lnTo>
                        <a:lnTo>
                          <a:pt x="17" y="1"/>
                        </a:lnTo>
                        <a:lnTo>
                          <a:pt x="17" y="2"/>
                        </a:lnTo>
                        <a:lnTo>
                          <a:pt x="16" y="2"/>
                        </a:lnTo>
                        <a:lnTo>
                          <a:pt x="16" y="3"/>
                        </a:lnTo>
                        <a:lnTo>
                          <a:pt x="16" y="2"/>
                        </a:lnTo>
                        <a:lnTo>
                          <a:pt x="16" y="3"/>
                        </a:lnTo>
                        <a:lnTo>
                          <a:pt x="16" y="4"/>
                        </a:lnTo>
                        <a:lnTo>
                          <a:pt x="15" y="4"/>
                        </a:lnTo>
                        <a:lnTo>
                          <a:pt x="14" y="4"/>
                        </a:lnTo>
                        <a:lnTo>
                          <a:pt x="13" y="5"/>
                        </a:lnTo>
                        <a:lnTo>
                          <a:pt x="13" y="6"/>
                        </a:lnTo>
                        <a:lnTo>
                          <a:pt x="13" y="7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1" y="9"/>
                        </a:lnTo>
                        <a:lnTo>
                          <a:pt x="10" y="10"/>
                        </a:lnTo>
                        <a:lnTo>
                          <a:pt x="9" y="11"/>
                        </a:lnTo>
                        <a:lnTo>
                          <a:pt x="9" y="12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7" y="15"/>
                        </a:lnTo>
                        <a:lnTo>
                          <a:pt x="6" y="15"/>
                        </a:lnTo>
                        <a:lnTo>
                          <a:pt x="6" y="16"/>
                        </a:lnTo>
                        <a:lnTo>
                          <a:pt x="6" y="17"/>
                        </a:lnTo>
                        <a:lnTo>
                          <a:pt x="6" y="18"/>
                        </a:lnTo>
                        <a:lnTo>
                          <a:pt x="5" y="20"/>
                        </a:lnTo>
                        <a:lnTo>
                          <a:pt x="4" y="20"/>
                        </a:lnTo>
                        <a:lnTo>
                          <a:pt x="4" y="21"/>
                        </a:lnTo>
                        <a:lnTo>
                          <a:pt x="4" y="22"/>
                        </a:lnTo>
                        <a:lnTo>
                          <a:pt x="3" y="23"/>
                        </a:lnTo>
                        <a:lnTo>
                          <a:pt x="3" y="24"/>
                        </a:lnTo>
                        <a:lnTo>
                          <a:pt x="2" y="25"/>
                        </a:lnTo>
                        <a:lnTo>
                          <a:pt x="2" y="26"/>
                        </a:lnTo>
                        <a:lnTo>
                          <a:pt x="1" y="28"/>
                        </a:lnTo>
                        <a:lnTo>
                          <a:pt x="0" y="29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8" name="Freeform 49"/>
                  <p:cNvSpPr>
                    <a:spLocks/>
                  </p:cNvSpPr>
                  <p:nvPr/>
                </p:nvSpPr>
                <p:spPr bwMode="auto">
                  <a:xfrm>
                    <a:off x="3991" y="1399"/>
                    <a:ext cx="17" cy="41"/>
                  </a:xfrm>
                  <a:custGeom>
                    <a:avLst/>
                    <a:gdLst>
                      <a:gd name="T0" fmla="*/ 13 w 17"/>
                      <a:gd name="T1" fmla="*/ 39 h 41"/>
                      <a:gd name="T2" fmla="*/ 10 w 17"/>
                      <a:gd name="T3" fmla="*/ 40 h 41"/>
                      <a:gd name="T4" fmla="*/ 10 w 17"/>
                      <a:gd name="T5" fmla="*/ 39 h 41"/>
                      <a:gd name="T6" fmla="*/ 8 w 17"/>
                      <a:gd name="T7" fmla="*/ 38 h 41"/>
                      <a:gd name="T8" fmla="*/ 8 w 17"/>
                      <a:gd name="T9" fmla="*/ 37 h 41"/>
                      <a:gd name="T10" fmla="*/ 5 w 17"/>
                      <a:gd name="T11" fmla="*/ 37 h 41"/>
                      <a:gd name="T12" fmla="*/ 5 w 17"/>
                      <a:gd name="T13" fmla="*/ 36 h 41"/>
                      <a:gd name="T14" fmla="*/ 2 w 17"/>
                      <a:gd name="T15" fmla="*/ 35 h 41"/>
                      <a:gd name="T16" fmla="*/ 5 w 17"/>
                      <a:gd name="T17" fmla="*/ 35 h 41"/>
                      <a:gd name="T18" fmla="*/ 2 w 17"/>
                      <a:gd name="T19" fmla="*/ 35 h 41"/>
                      <a:gd name="T20" fmla="*/ 2 w 17"/>
                      <a:gd name="T21" fmla="*/ 34 h 41"/>
                      <a:gd name="T22" fmla="*/ 2 w 17"/>
                      <a:gd name="T23" fmla="*/ 33 h 41"/>
                      <a:gd name="T24" fmla="*/ 2 w 17"/>
                      <a:gd name="T25" fmla="*/ 33 h 41"/>
                      <a:gd name="T26" fmla="*/ 2 w 17"/>
                      <a:gd name="T27" fmla="*/ 32 h 41"/>
                      <a:gd name="T28" fmla="*/ 2 w 17"/>
                      <a:gd name="T29" fmla="*/ 31 h 41"/>
                      <a:gd name="T30" fmla="*/ 2 w 17"/>
                      <a:gd name="T31" fmla="*/ 30 h 41"/>
                      <a:gd name="T32" fmla="*/ 2 w 17"/>
                      <a:gd name="T33" fmla="*/ 30 h 41"/>
                      <a:gd name="T34" fmla="*/ 0 w 17"/>
                      <a:gd name="T35" fmla="*/ 28 h 41"/>
                      <a:gd name="T36" fmla="*/ 0 w 17"/>
                      <a:gd name="T37" fmla="*/ 26 h 41"/>
                      <a:gd name="T38" fmla="*/ 2 w 17"/>
                      <a:gd name="T39" fmla="*/ 25 h 41"/>
                      <a:gd name="T40" fmla="*/ 2 w 17"/>
                      <a:gd name="T41" fmla="*/ 22 h 41"/>
                      <a:gd name="T42" fmla="*/ 2 w 17"/>
                      <a:gd name="T43" fmla="*/ 20 h 41"/>
                      <a:gd name="T44" fmla="*/ 2 w 17"/>
                      <a:gd name="T45" fmla="*/ 19 h 41"/>
                      <a:gd name="T46" fmla="*/ 5 w 17"/>
                      <a:gd name="T47" fmla="*/ 17 h 41"/>
                      <a:gd name="T48" fmla="*/ 5 w 17"/>
                      <a:gd name="T49" fmla="*/ 15 h 41"/>
                      <a:gd name="T50" fmla="*/ 8 w 17"/>
                      <a:gd name="T51" fmla="*/ 13 h 41"/>
                      <a:gd name="T52" fmla="*/ 8 w 17"/>
                      <a:gd name="T53" fmla="*/ 11 h 41"/>
                      <a:gd name="T54" fmla="*/ 8 w 17"/>
                      <a:gd name="T55" fmla="*/ 10 h 41"/>
                      <a:gd name="T56" fmla="*/ 10 w 17"/>
                      <a:gd name="T57" fmla="*/ 7 h 41"/>
                      <a:gd name="T58" fmla="*/ 10 w 17"/>
                      <a:gd name="T59" fmla="*/ 5 h 41"/>
                      <a:gd name="T60" fmla="*/ 13 w 17"/>
                      <a:gd name="T61" fmla="*/ 4 h 41"/>
                      <a:gd name="T62" fmla="*/ 13 w 17"/>
                      <a:gd name="T63" fmla="*/ 1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16" y="40"/>
                        </a:moveTo>
                        <a:lnTo>
                          <a:pt x="13" y="39"/>
                        </a:lnTo>
                        <a:lnTo>
                          <a:pt x="13" y="40"/>
                        </a:lnTo>
                        <a:lnTo>
                          <a:pt x="10" y="40"/>
                        </a:lnTo>
                        <a:lnTo>
                          <a:pt x="10" y="39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2" y="35"/>
                        </a:lnTo>
                        <a:lnTo>
                          <a:pt x="5" y="35"/>
                        </a:lnTo>
                        <a:lnTo>
                          <a:pt x="2" y="35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2" y="25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0" y="22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5" y="17"/>
                        </a:lnTo>
                        <a:lnTo>
                          <a:pt x="5" y="16"/>
                        </a:lnTo>
                        <a:lnTo>
                          <a:pt x="5" y="15"/>
                        </a:lnTo>
                        <a:lnTo>
                          <a:pt x="8" y="13"/>
                        </a:lnTo>
                        <a:lnTo>
                          <a:pt x="8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10" y="5"/>
                        </a:lnTo>
                        <a:lnTo>
                          <a:pt x="13" y="5"/>
                        </a:lnTo>
                        <a:lnTo>
                          <a:pt x="13" y="4"/>
                        </a:lnTo>
                        <a:lnTo>
                          <a:pt x="13" y="3"/>
                        </a:lnTo>
                        <a:lnTo>
                          <a:pt x="13" y="1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19" name="Freeform 50"/>
                  <p:cNvSpPr>
                    <a:spLocks/>
                  </p:cNvSpPr>
                  <p:nvPr/>
                </p:nvSpPr>
                <p:spPr bwMode="auto">
                  <a:xfrm>
                    <a:off x="3994" y="1410"/>
                    <a:ext cx="23" cy="30"/>
                  </a:xfrm>
                  <a:custGeom>
                    <a:avLst/>
                    <a:gdLst>
                      <a:gd name="T0" fmla="*/ 0 w 23"/>
                      <a:gd name="T1" fmla="*/ 29 h 30"/>
                      <a:gd name="T2" fmla="*/ 0 w 23"/>
                      <a:gd name="T3" fmla="*/ 29 h 30"/>
                      <a:gd name="T4" fmla="*/ 1 w 23"/>
                      <a:gd name="T5" fmla="*/ 29 h 30"/>
                      <a:gd name="T6" fmla="*/ 2 w 23"/>
                      <a:gd name="T7" fmla="*/ 29 h 30"/>
                      <a:gd name="T8" fmla="*/ 2 w 23"/>
                      <a:gd name="T9" fmla="*/ 29 h 30"/>
                      <a:gd name="T10" fmla="*/ 3 w 23"/>
                      <a:gd name="T11" fmla="*/ 29 h 30"/>
                      <a:gd name="T12" fmla="*/ 3 w 23"/>
                      <a:gd name="T13" fmla="*/ 28 h 30"/>
                      <a:gd name="T14" fmla="*/ 3 w 23"/>
                      <a:gd name="T15" fmla="*/ 28 h 30"/>
                      <a:gd name="T16" fmla="*/ 4 w 23"/>
                      <a:gd name="T17" fmla="*/ 27 h 30"/>
                      <a:gd name="T18" fmla="*/ 5 w 23"/>
                      <a:gd name="T19" fmla="*/ 27 h 30"/>
                      <a:gd name="T20" fmla="*/ 6 w 23"/>
                      <a:gd name="T21" fmla="*/ 26 h 30"/>
                      <a:gd name="T22" fmla="*/ 6 w 23"/>
                      <a:gd name="T23" fmla="*/ 25 h 30"/>
                      <a:gd name="T24" fmla="*/ 6 w 23"/>
                      <a:gd name="T25" fmla="*/ 24 h 30"/>
                      <a:gd name="T26" fmla="*/ 6 w 23"/>
                      <a:gd name="T27" fmla="*/ 25 h 30"/>
                      <a:gd name="T28" fmla="*/ 7 w 23"/>
                      <a:gd name="T29" fmla="*/ 24 h 30"/>
                      <a:gd name="T30" fmla="*/ 7 w 23"/>
                      <a:gd name="T31" fmla="*/ 24 h 30"/>
                      <a:gd name="T32" fmla="*/ 9 w 23"/>
                      <a:gd name="T33" fmla="*/ 24 h 30"/>
                      <a:gd name="T34" fmla="*/ 9 w 23"/>
                      <a:gd name="T35" fmla="*/ 22 h 30"/>
                      <a:gd name="T36" fmla="*/ 10 w 23"/>
                      <a:gd name="T37" fmla="*/ 21 h 30"/>
                      <a:gd name="T38" fmla="*/ 11 w 23"/>
                      <a:gd name="T39" fmla="*/ 19 h 30"/>
                      <a:gd name="T40" fmla="*/ 12 w 23"/>
                      <a:gd name="T41" fmla="*/ 18 h 30"/>
                      <a:gd name="T42" fmla="*/ 12 w 23"/>
                      <a:gd name="T43" fmla="*/ 17 h 30"/>
                      <a:gd name="T44" fmla="*/ 14 w 23"/>
                      <a:gd name="T45" fmla="*/ 15 h 30"/>
                      <a:gd name="T46" fmla="*/ 14 w 23"/>
                      <a:gd name="T47" fmla="*/ 14 h 30"/>
                      <a:gd name="T48" fmla="*/ 15 w 23"/>
                      <a:gd name="T49" fmla="*/ 13 h 30"/>
                      <a:gd name="T50" fmla="*/ 16 w 23"/>
                      <a:gd name="T51" fmla="*/ 11 h 30"/>
                      <a:gd name="T52" fmla="*/ 17 w 23"/>
                      <a:gd name="T53" fmla="*/ 9 h 30"/>
                      <a:gd name="T54" fmla="*/ 18 w 23"/>
                      <a:gd name="T55" fmla="*/ 8 h 30"/>
                      <a:gd name="T56" fmla="*/ 18 w 23"/>
                      <a:gd name="T57" fmla="*/ 6 h 30"/>
                      <a:gd name="T58" fmla="*/ 19 w 23"/>
                      <a:gd name="T59" fmla="*/ 4 h 30"/>
                      <a:gd name="T60" fmla="*/ 21 w 23"/>
                      <a:gd name="T61" fmla="*/ 3 h 30"/>
                      <a:gd name="T62" fmla="*/ 22 w 23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0" y="29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2" y="29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4" y="27"/>
                        </a:lnTo>
                        <a:lnTo>
                          <a:pt x="5" y="26"/>
                        </a:lnTo>
                        <a:lnTo>
                          <a:pt x="5" y="27"/>
                        </a:lnTo>
                        <a:lnTo>
                          <a:pt x="6" y="26"/>
                        </a:lnTo>
                        <a:lnTo>
                          <a:pt x="6" y="25"/>
                        </a:lnTo>
                        <a:lnTo>
                          <a:pt x="6" y="24"/>
                        </a:lnTo>
                        <a:lnTo>
                          <a:pt x="6" y="25"/>
                        </a:lnTo>
                        <a:lnTo>
                          <a:pt x="7" y="24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9" y="22"/>
                        </a:lnTo>
                        <a:lnTo>
                          <a:pt x="9" y="21"/>
                        </a:lnTo>
                        <a:lnTo>
                          <a:pt x="10" y="21"/>
                        </a:lnTo>
                        <a:lnTo>
                          <a:pt x="10" y="19"/>
                        </a:lnTo>
                        <a:lnTo>
                          <a:pt x="11" y="19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3" y="16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5" y="13"/>
                        </a:lnTo>
                        <a:lnTo>
                          <a:pt x="15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9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18" y="7"/>
                        </a:lnTo>
                        <a:lnTo>
                          <a:pt x="18" y="6"/>
                        </a:lnTo>
                        <a:lnTo>
                          <a:pt x="19" y="4"/>
                        </a:lnTo>
                        <a:lnTo>
                          <a:pt x="21" y="3"/>
                        </a:lnTo>
                        <a:lnTo>
                          <a:pt x="21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0" name="Freeform 51"/>
                  <p:cNvSpPr>
                    <a:spLocks/>
                  </p:cNvSpPr>
                  <p:nvPr/>
                </p:nvSpPr>
                <p:spPr bwMode="auto">
                  <a:xfrm>
                    <a:off x="3994" y="1410"/>
                    <a:ext cx="23" cy="30"/>
                  </a:xfrm>
                  <a:custGeom>
                    <a:avLst/>
                    <a:gdLst>
                      <a:gd name="T0" fmla="*/ 0 w 23"/>
                      <a:gd name="T1" fmla="*/ 29 h 30"/>
                      <a:gd name="T2" fmla="*/ 0 w 23"/>
                      <a:gd name="T3" fmla="*/ 29 h 30"/>
                      <a:gd name="T4" fmla="*/ 1 w 23"/>
                      <a:gd name="T5" fmla="*/ 29 h 30"/>
                      <a:gd name="T6" fmla="*/ 2 w 23"/>
                      <a:gd name="T7" fmla="*/ 29 h 30"/>
                      <a:gd name="T8" fmla="*/ 2 w 23"/>
                      <a:gd name="T9" fmla="*/ 29 h 30"/>
                      <a:gd name="T10" fmla="*/ 3 w 23"/>
                      <a:gd name="T11" fmla="*/ 29 h 30"/>
                      <a:gd name="T12" fmla="*/ 3 w 23"/>
                      <a:gd name="T13" fmla="*/ 28 h 30"/>
                      <a:gd name="T14" fmla="*/ 3 w 23"/>
                      <a:gd name="T15" fmla="*/ 28 h 30"/>
                      <a:gd name="T16" fmla="*/ 4 w 23"/>
                      <a:gd name="T17" fmla="*/ 27 h 30"/>
                      <a:gd name="T18" fmla="*/ 5 w 23"/>
                      <a:gd name="T19" fmla="*/ 27 h 30"/>
                      <a:gd name="T20" fmla="*/ 6 w 23"/>
                      <a:gd name="T21" fmla="*/ 26 h 30"/>
                      <a:gd name="T22" fmla="*/ 6 w 23"/>
                      <a:gd name="T23" fmla="*/ 25 h 30"/>
                      <a:gd name="T24" fmla="*/ 6 w 23"/>
                      <a:gd name="T25" fmla="*/ 24 h 30"/>
                      <a:gd name="T26" fmla="*/ 6 w 23"/>
                      <a:gd name="T27" fmla="*/ 25 h 30"/>
                      <a:gd name="T28" fmla="*/ 7 w 23"/>
                      <a:gd name="T29" fmla="*/ 24 h 30"/>
                      <a:gd name="T30" fmla="*/ 7 w 23"/>
                      <a:gd name="T31" fmla="*/ 24 h 30"/>
                      <a:gd name="T32" fmla="*/ 9 w 23"/>
                      <a:gd name="T33" fmla="*/ 24 h 30"/>
                      <a:gd name="T34" fmla="*/ 9 w 23"/>
                      <a:gd name="T35" fmla="*/ 22 h 30"/>
                      <a:gd name="T36" fmla="*/ 10 w 23"/>
                      <a:gd name="T37" fmla="*/ 21 h 30"/>
                      <a:gd name="T38" fmla="*/ 11 w 23"/>
                      <a:gd name="T39" fmla="*/ 19 h 30"/>
                      <a:gd name="T40" fmla="*/ 12 w 23"/>
                      <a:gd name="T41" fmla="*/ 18 h 30"/>
                      <a:gd name="T42" fmla="*/ 12 w 23"/>
                      <a:gd name="T43" fmla="*/ 17 h 30"/>
                      <a:gd name="T44" fmla="*/ 14 w 23"/>
                      <a:gd name="T45" fmla="*/ 15 h 30"/>
                      <a:gd name="T46" fmla="*/ 14 w 23"/>
                      <a:gd name="T47" fmla="*/ 14 h 30"/>
                      <a:gd name="T48" fmla="*/ 15 w 23"/>
                      <a:gd name="T49" fmla="*/ 13 h 30"/>
                      <a:gd name="T50" fmla="*/ 16 w 23"/>
                      <a:gd name="T51" fmla="*/ 11 h 30"/>
                      <a:gd name="T52" fmla="*/ 17 w 23"/>
                      <a:gd name="T53" fmla="*/ 9 h 30"/>
                      <a:gd name="T54" fmla="*/ 18 w 23"/>
                      <a:gd name="T55" fmla="*/ 8 h 30"/>
                      <a:gd name="T56" fmla="*/ 18 w 23"/>
                      <a:gd name="T57" fmla="*/ 6 h 30"/>
                      <a:gd name="T58" fmla="*/ 19 w 23"/>
                      <a:gd name="T59" fmla="*/ 4 h 30"/>
                      <a:gd name="T60" fmla="*/ 21 w 23"/>
                      <a:gd name="T61" fmla="*/ 3 h 30"/>
                      <a:gd name="T62" fmla="*/ 22 w 23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0" y="29"/>
                        </a:moveTo>
                        <a:lnTo>
                          <a:pt x="0" y="29"/>
                        </a:lnTo>
                        <a:lnTo>
                          <a:pt x="1" y="29"/>
                        </a:lnTo>
                        <a:lnTo>
                          <a:pt x="2" y="29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4" y="27"/>
                        </a:lnTo>
                        <a:lnTo>
                          <a:pt x="5" y="26"/>
                        </a:lnTo>
                        <a:lnTo>
                          <a:pt x="5" y="27"/>
                        </a:lnTo>
                        <a:lnTo>
                          <a:pt x="6" y="26"/>
                        </a:lnTo>
                        <a:lnTo>
                          <a:pt x="6" y="25"/>
                        </a:lnTo>
                        <a:lnTo>
                          <a:pt x="6" y="24"/>
                        </a:lnTo>
                        <a:lnTo>
                          <a:pt x="6" y="25"/>
                        </a:lnTo>
                        <a:lnTo>
                          <a:pt x="7" y="24"/>
                        </a:lnTo>
                        <a:lnTo>
                          <a:pt x="9" y="24"/>
                        </a:lnTo>
                        <a:lnTo>
                          <a:pt x="9" y="23"/>
                        </a:lnTo>
                        <a:lnTo>
                          <a:pt x="9" y="22"/>
                        </a:lnTo>
                        <a:lnTo>
                          <a:pt x="9" y="21"/>
                        </a:lnTo>
                        <a:lnTo>
                          <a:pt x="10" y="21"/>
                        </a:lnTo>
                        <a:lnTo>
                          <a:pt x="10" y="19"/>
                        </a:lnTo>
                        <a:lnTo>
                          <a:pt x="11" y="19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3" y="16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5" y="13"/>
                        </a:lnTo>
                        <a:lnTo>
                          <a:pt x="15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9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18" y="7"/>
                        </a:lnTo>
                        <a:lnTo>
                          <a:pt x="18" y="6"/>
                        </a:lnTo>
                        <a:lnTo>
                          <a:pt x="19" y="4"/>
                        </a:lnTo>
                        <a:lnTo>
                          <a:pt x="21" y="3"/>
                        </a:lnTo>
                        <a:lnTo>
                          <a:pt x="21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1" name="Freeform 52"/>
                  <p:cNvSpPr>
                    <a:spLocks/>
                  </p:cNvSpPr>
                  <p:nvPr/>
                </p:nvSpPr>
                <p:spPr bwMode="auto">
                  <a:xfrm>
                    <a:off x="3991" y="1399"/>
                    <a:ext cx="17" cy="41"/>
                  </a:xfrm>
                  <a:custGeom>
                    <a:avLst/>
                    <a:gdLst>
                      <a:gd name="T0" fmla="*/ 13 w 17"/>
                      <a:gd name="T1" fmla="*/ 39 h 41"/>
                      <a:gd name="T2" fmla="*/ 10 w 17"/>
                      <a:gd name="T3" fmla="*/ 39 h 41"/>
                      <a:gd name="T4" fmla="*/ 10 w 17"/>
                      <a:gd name="T5" fmla="*/ 39 h 41"/>
                      <a:gd name="T6" fmla="*/ 8 w 17"/>
                      <a:gd name="T7" fmla="*/ 38 h 41"/>
                      <a:gd name="T8" fmla="*/ 8 w 17"/>
                      <a:gd name="T9" fmla="*/ 37 h 41"/>
                      <a:gd name="T10" fmla="*/ 5 w 17"/>
                      <a:gd name="T11" fmla="*/ 36 h 41"/>
                      <a:gd name="T12" fmla="*/ 5 w 17"/>
                      <a:gd name="T13" fmla="*/ 36 h 41"/>
                      <a:gd name="T14" fmla="*/ 5 w 17"/>
                      <a:gd name="T15" fmla="*/ 35 h 41"/>
                      <a:gd name="T16" fmla="*/ 5 w 17"/>
                      <a:gd name="T17" fmla="*/ 35 h 41"/>
                      <a:gd name="T18" fmla="*/ 5 w 17"/>
                      <a:gd name="T19" fmla="*/ 34 h 41"/>
                      <a:gd name="T20" fmla="*/ 2 w 17"/>
                      <a:gd name="T21" fmla="*/ 34 h 41"/>
                      <a:gd name="T22" fmla="*/ 2 w 17"/>
                      <a:gd name="T23" fmla="*/ 33 h 41"/>
                      <a:gd name="T24" fmla="*/ 2 w 17"/>
                      <a:gd name="T25" fmla="*/ 32 h 41"/>
                      <a:gd name="T26" fmla="*/ 2 w 17"/>
                      <a:gd name="T27" fmla="*/ 31 h 41"/>
                      <a:gd name="T28" fmla="*/ 2 w 17"/>
                      <a:gd name="T29" fmla="*/ 31 h 41"/>
                      <a:gd name="T30" fmla="*/ 2 w 17"/>
                      <a:gd name="T31" fmla="*/ 30 h 41"/>
                      <a:gd name="T32" fmla="*/ 2 w 17"/>
                      <a:gd name="T33" fmla="*/ 29 h 41"/>
                      <a:gd name="T34" fmla="*/ 2 w 17"/>
                      <a:gd name="T35" fmla="*/ 27 h 41"/>
                      <a:gd name="T36" fmla="*/ 0 w 17"/>
                      <a:gd name="T37" fmla="*/ 26 h 41"/>
                      <a:gd name="T38" fmla="*/ 2 w 17"/>
                      <a:gd name="T39" fmla="*/ 25 h 41"/>
                      <a:gd name="T40" fmla="*/ 2 w 17"/>
                      <a:gd name="T41" fmla="*/ 22 h 41"/>
                      <a:gd name="T42" fmla="*/ 2 w 17"/>
                      <a:gd name="T43" fmla="*/ 20 h 41"/>
                      <a:gd name="T44" fmla="*/ 2 w 17"/>
                      <a:gd name="T45" fmla="*/ 19 h 41"/>
                      <a:gd name="T46" fmla="*/ 5 w 17"/>
                      <a:gd name="T47" fmla="*/ 17 h 41"/>
                      <a:gd name="T48" fmla="*/ 5 w 17"/>
                      <a:gd name="T49" fmla="*/ 15 h 41"/>
                      <a:gd name="T50" fmla="*/ 8 w 17"/>
                      <a:gd name="T51" fmla="*/ 13 h 41"/>
                      <a:gd name="T52" fmla="*/ 8 w 17"/>
                      <a:gd name="T53" fmla="*/ 11 h 41"/>
                      <a:gd name="T54" fmla="*/ 8 w 17"/>
                      <a:gd name="T55" fmla="*/ 10 h 41"/>
                      <a:gd name="T56" fmla="*/ 10 w 17"/>
                      <a:gd name="T57" fmla="*/ 7 h 41"/>
                      <a:gd name="T58" fmla="*/ 10 w 17"/>
                      <a:gd name="T59" fmla="*/ 6 h 41"/>
                      <a:gd name="T60" fmla="*/ 13 w 17"/>
                      <a:gd name="T61" fmla="*/ 4 h 41"/>
                      <a:gd name="T62" fmla="*/ 13 w 17"/>
                      <a:gd name="T63" fmla="*/ 1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16" y="40"/>
                        </a:moveTo>
                        <a:lnTo>
                          <a:pt x="13" y="39"/>
                        </a:lnTo>
                        <a:lnTo>
                          <a:pt x="13" y="40"/>
                        </a:lnTo>
                        <a:lnTo>
                          <a:pt x="10" y="39"/>
                        </a:lnTo>
                        <a:lnTo>
                          <a:pt x="10" y="40"/>
                        </a:lnTo>
                        <a:lnTo>
                          <a:pt x="10" y="39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5" y="36"/>
                        </a:lnTo>
                        <a:lnTo>
                          <a:pt x="8" y="36"/>
                        </a:lnTo>
                        <a:lnTo>
                          <a:pt x="5" y="36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7"/>
                        </a:lnTo>
                        <a:lnTo>
                          <a:pt x="2" y="26"/>
                        </a:lnTo>
                        <a:lnTo>
                          <a:pt x="0" y="26"/>
                        </a:lnTo>
                        <a:lnTo>
                          <a:pt x="2" y="25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2" y="18"/>
                        </a:lnTo>
                        <a:lnTo>
                          <a:pt x="5" y="17"/>
                        </a:lnTo>
                        <a:lnTo>
                          <a:pt x="5" y="15"/>
                        </a:lnTo>
                        <a:lnTo>
                          <a:pt x="8" y="13"/>
                        </a:lnTo>
                        <a:lnTo>
                          <a:pt x="8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10" y="6"/>
                        </a:lnTo>
                        <a:lnTo>
                          <a:pt x="13" y="5"/>
                        </a:lnTo>
                        <a:lnTo>
                          <a:pt x="13" y="4"/>
                        </a:lnTo>
                        <a:lnTo>
                          <a:pt x="13" y="2"/>
                        </a:lnTo>
                        <a:lnTo>
                          <a:pt x="13" y="1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2" name="Freeform 53"/>
                  <p:cNvSpPr>
                    <a:spLocks/>
                  </p:cNvSpPr>
                  <p:nvPr/>
                </p:nvSpPr>
                <p:spPr bwMode="auto">
                  <a:xfrm>
                    <a:off x="3997" y="1363"/>
                    <a:ext cx="17" cy="39"/>
                  </a:xfrm>
                  <a:custGeom>
                    <a:avLst/>
                    <a:gdLst>
                      <a:gd name="T0" fmla="*/ 0 w 17"/>
                      <a:gd name="T1" fmla="*/ 0 h 39"/>
                      <a:gd name="T2" fmla="*/ 3 w 17"/>
                      <a:gd name="T3" fmla="*/ 0 h 39"/>
                      <a:gd name="T4" fmla="*/ 3 w 17"/>
                      <a:gd name="T5" fmla="*/ 0 h 39"/>
                      <a:gd name="T6" fmla="*/ 6 w 17"/>
                      <a:gd name="T7" fmla="*/ 1 h 39"/>
                      <a:gd name="T8" fmla="*/ 6 w 17"/>
                      <a:gd name="T9" fmla="*/ 2 h 39"/>
                      <a:gd name="T10" fmla="*/ 9 w 17"/>
                      <a:gd name="T11" fmla="*/ 2 h 39"/>
                      <a:gd name="T12" fmla="*/ 9 w 17"/>
                      <a:gd name="T13" fmla="*/ 3 h 39"/>
                      <a:gd name="T14" fmla="*/ 9 w 17"/>
                      <a:gd name="T15" fmla="*/ 4 h 39"/>
                      <a:gd name="T16" fmla="*/ 12 w 17"/>
                      <a:gd name="T17" fmla="*/ 4 h 39"/>
                      <a:gd name="T18" fmla="*/ 12 w 17"/>
                      <a:gd name="T19" fmla="*/ 4 h 39"/>
                      <a:gd name="T20" fmla="*/ 12 w 17"/>
                      <a:gd name="T21" fmla="*/ 4 h 39"/>
                      <a:gd name="T22" fmla="*/ 12 w 17"/>
                      <a:gd name="T23" fmla="*/ 6 h 39"/>
                      <a:gd name="T24" fmla="*/ 12 w 17"/>
                      <a:gd name="T25" fmla="*/ 7 h 39"/>
                      <a:gd name="T26" fmla="*/ 12 w 17"/>
                      <a:gd name="T27" fmla="*/ 8 h 39"/>
                      <a:gd name="T28" fmla="*/ 12 w 17"/>
                      <a:gd name="T29" fmla="*/ 8 h 39"/>
                      <a:gd name="T30" fmla="*/ 16 w 17"/>
                      <a:gd name="T31" fmla="*/ 9 h 39"/>
                      <a:gd name="T32" fmla="*/ 16 w 17"/>
                      <a:gd name="T33" fmla="*/ 10 h 39"/>
                      <a:gd name="T34" fmla="*/ 16 w 17"/>
                      <a:gd name="T35" fmla="*/ 12 h 39"/>
                      <a:gd name="T36" fmla="*/ 16 w 17"/>
                      <a:gd name="T37" fmla="*/ 13 h 39"/>
                      <a:gd name="T38" fmla="*/ 16 w 17"/>
                      <a:gd name="T39" fmla="*/ 16 h 39"/>
                      <a:gd name="T40" fmla="*/ 12 w 17"/>
                      <a:gd name="T41" fmla="*/ 16 h 39"/>
                      <a:gd name="T42" fmla="*/ 12 w 17"/>
                      <a:gd name="T43" fmla="*/ 19 h 39"/>
                      <a:gd name="T44" fmla="*/ 9 w 17"/>
                      <a:gd name="T45" fmla="*/ 20 h 39"/>
                      <a:gd name="T46" fmla="*/ 12 w 17"/>
                      <a:gd name="T47" fmla="*/ 22 h 39"/>
                      <a:gd name="T48" fmla="*/ 9 w 17"/>
                      <a:gd name="T49" fmla="*/ 24 h 39"/>
                      <a:gd name="T50" fmla="*/ 9 w 17"/>
                      <a:gd name="T51" fmla="*/ 25 h 39"/>
                      <a:gd name="T52" fmla="*/ 6 w 17"/>
                      <a:gd name="T53" fmla="*/ 27 h 39"/>
                      <a:gd name="T54" fmla="*/ 6 w 17"/>
                      <a:gd name="T55" fmla="*/ 29 h 39"/>
                      <a:gd name="T56" fmla="*/ 3 w 17"/>
                      <a:gd name="T57" fmla="*/ 31 h 39"/>
                      <a:gd name="T58" fmla="*/ 0 w 17"/>
                      <a:gd name="T59" fmla="*/ 33 h 39"/>
                      <a:gd name="T60" fmla="*/ 0 w 17"/>
                      <a:gd name="T61" fmla="*/ 35 h 39"/>
                      <a:gd name="T62" fmla="*/ 0 w 17"/>
                      <a:gd name="T63" fmla="*/ 38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6" y="1"/>
                        </a:lnTo>
                        <a:lnTo>
                          <a:pt x="6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9" y="4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2" y="8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lnTo>
                          <a:pt x="12" y="9"/>
                        </a:lnTo>
                        <a:lnTo>
                          <a:pt x="16" y="10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6" y="16"/>
                        </a:lnTo>
                        <a:lnTo>
                          <a:pt x="12" y="16"/>
                        </a:lnTo>
                        <a:lnTo>
                          <a:pt x="16" y="17"/>
                        </a:lnTo>
                        <a:lnTo>
                          <a:pt x="12" y="19"/>
                        </a:lnTo>
                        <a:lnTo>
                          <a:pt x="9" y="20"/>
                        </a:lnTo>
                        <a:lnTo>
                          <a:pt x="12" y="21"/>
                        </a:lnTo>
                        <a:lnTo>
                          <a:pt x="12" y="22"/>
                        </a:lnTo>
                        <a:lnTo>
                          <a:pt x="9" y="23"/>
                        </a:lnTo>
                        <a:lnTo>
                          <a:pt x="9" y="24"/>
                        </a:lnTo>
                        <a:lnTo>
                          <a:pt x="9" y="25"/>
                        </a:lnTo>
                        <a:lnTo>
                          <a:pt x="9" y="26"/>
                        </a:lnTo>
                        <a:lnTo>
                          <a:pt x="6" y="27"/>
                        </a:lnTo>
                        <a:lnTo>
                          <a:pt x="6" y="29"/>
                        </a:lnTo>
                        <a:lnTo>
                          <a:pt x="3" y="30"/>
                        </a:lnTo>
                        <a:lnTo>
                          <a:pt x="3" y="31"/>
                        </a:lnTo>
                        <a:lnTo>
                          <a:pt x="3" y="32"/>
                        </a:lnTo>
                        <a:lnTo>
                          <a:pt x="0" y="33"/>
                        </a:lnTo>
                        <a:lnTo>
                          <a:pt x="0" y="34"/>
                        </a:lnTo>
                        <a:lnTo>
                          <a:pt x="0" y="35"/>
                        </a:lnTo>
                        <a:lnTo>
                          <a:pt x="0" y="37"/>
                        </a:lnTo>
                        <a:lnTo>
                          <a:pt x="0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3" name="Freeform 54"/>
                  <p:cNvSpPr>
                    <a:spLocks/>
                  </p:cNvSpPr>
                  <p:nvPr/>
                </p:nvSpPr>
                <p:spPr bwMode="auto">
                  <a:xfrm>
                    <a:off x="3974" y="1362"/>
                    <a:ext cx="24" cy="31"/>
                  </a:xfrm>
                  <a:custGeom>
                    <a:avLst/>
                    <a:gdLst>
                      <a:gd name="T0" fmla="*/ 22 w 24"/>
                      <a:gd name="T1" fmla="*/ 0 h 31"/>
                      <a:gd name="T2" fmla="*/ 21 w 24"/>
                      <a:gd name="T3" fmla="*/ 0 h 31"/>
                      <a:gd name="T4" fmla="*/ 20 w 24"/>
                      <a:gd name="T5" fmla="*/ 0 h 31"/>
                      <a:gd name="T6" fmla="*/ 19 w 24"/>
                      <a:gd name="T7" fmla="*/ 0 h 31"/>
                      <a:gd name="T8" fmla="*/ 19 w 24"/>
                      <a:gd name="T9" fmla="*/ 0 h 31"/>
                      <a:gd name="T10" fmla="*/ 19 w 24"/>
                      <a:gd name="T11" fmla="*/ 0 h 31"/>
                      <a:gd name="T12" fmla="*/ 18 w 24"/>
                      <a:gd name="T13" fmla="*/ 1 h 31"/>
                      <a:gd name="T14" fmla="*/ 18 w 24"/>
                      <a:gd name="T15" fmla="*/ 1 h 31"/>
                      <a:gd name="T16" fmla="*/ 17 w 24"/>
                      <a:gd name="T17" fmla="*/ 2 h 31"/>
                      <a:gd name="T18" fmla="*/ 16 w 24"/>
                      <a:gd name="T19" fmla="*/ 2 h 31"/>
                      <a:gd name="T20" fmla="*/ 16 w 24"/>
                      <a:gd name="T21" fmla="*/ 3 h 31"/>
                      <a:gd name="T22" fmla="*/ 16 w 24"/>
                      <a:gd name="T23" fmla="*/ 3 h 31"/>
                      <a:gd name="T24" fmla="*/ 16 w 24"/>
                      <a:gd name="T25" fmla="*/ 4 h 31"/>
                      <a:gd name="T26" fmla="*/ 15 w 24"/>
                      <a:gd name="T27" fmla="*/ 4 h 31"/>
                      <a:gd name="T28" fmla="*/ 14 w 24"/>
                      <a:gd name="T29" fmla="*/ 4 h 31"/>
                      <a:gd name="T30" fmla="*/ 14 w 24"/>
                      <a:gd name="T31" fmla="*/ 4 h 31"/>
                      <a:gd name="T32" fmla="*/ 13 w 24"/>
                      <a:gd name="T33" fmla="*/ 5 h 31"/>
                      <a:gd name="T34" fmla="*/ 12 w 24"/>
                      <a:gd name="T35" fmla="*/ 7 h 31"/>
                      <a:gd name="T36" fmla="*/ 11 w 24"/>
                      <a:gd name="T37" fmla="*/ 8 h 31"/>
                      <a:gd name="T38" fmla="*/ 10 w 24"/>
                      <a:gd name="T39" fmla="*/ 9 h 31"/>
                      <a:gd name="T40" fmla="*/ 9 w 24"/>
                      <a:gd name="T41" fmla="*/ 10 h 31"/>
                      <a:gd name="T42" fmla="*/ 8 w 24"/>
                      <a:gd name="T43" fmla="*/ 12 h 31"/>
                      <a:gd name="T44" fmla="*/ 8 w 24"/>
                      <a:gd name="T45" fmla="*/ 13 h 31"/>
                      <a:gd name="T46" fmla="*/ 6 w 24"/>
                      <a:gd name="T47" fmla="*/ 15 h 31"/>
                      <a:gd name="T48" fmla="*/ 6 w 24"/>
                      <a:gd name="T49" fmla="*/ 16 h 31"/>
                      <a:gd name="T50" fmla="*/ 5 w 24"/>
                      <a:gd name="T51" fmla="*/ 17 h 31"/>
                      <a:gd name="T52" fmla="*/ 4 w 24"/>
                      <a:gd name="T53" fmla="*/ 20 h 31"/>
                      <a:gd name="T54" fmla="*/ 3 w 24"/>
                      <a:gd name="T55" fmla="*/ 21 h 31"/>
                      <a:gd name="T56" fmla="*/ 3 w 24"/>
                      <a:gd name="T57" fmla="*/ 22 h 31"/>
                      <a:gd name="T58" fmla="*/ 2 w 24"/>
                      <a:gd name="T59" fmla="*/ 25 h 31"/>
                      <a:gd name="T60" fmla="*/ 0 w 24"/>
                      <a:gd name="T61" fmla="*/ 26 h 31"/>
                      <a:gd name="T62" fmla="*/ 0 w 24"/>
                      <a:gd name="T63" fmla="*/ 29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23" y="0"/>
                        </a:move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8" y="1"/>
                        </a:lnTo>
                        <a:lnTo>
                          <a:pt x="18" y="0"/>
                        </a:lnTo>
                        <a:lnTo>
                          <a:pt x="18" y="1"/>
                        </a:lnTo>
                        <a:lnTo>
                          <a:pt x="17" y="1"/>
                        </a:lnTo>
                        <a:lnTo>
                          <a:pt x="17" y="2"/>
                        </a:lnTo>
                        <a:lnTo>
                          <a:pt x="16" y="2"/>
                        </a:lnTo>
                        <a:lnTo>
                          <a:pt x="16" y="3"/>
                        </a:lnTo>
                        <a:lnTo>
                          <a:pt x="16" y="4"/>
                        </a:lnTo>
                        <a:lnTo>
                          <a:pt x="15" y="4"/>
                        </a:lnTo>
                        <a:lnTo>
                          <a:pt x="14" y="4"/>
                        </a:lnTo>
                        <a:lnTo>
                          <a:pt x="13" y="5"/>
                        </a:lnTo>
                        <a:lnTo>
                          <a:pt x="13" y="6"/>
                        </a:lnTo>
                        <a:lnTo>
                          <a:pt x="12" y="7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10" y="9"/>
                        </a:lnTo>
                        <a:lnTo>
                          <a:pt x="9" y="10"/>
                        </a:lnTo>
                        <a:lnTo>
                          <a:pt x="9" y="11"/>
                        </a:lnTo>
                        <a:lnTo>
                          <a:pt x="8" y="12"/>
                        </a:lnTo>
                        <a:lnTo>
                          <a:pt x="9" y="12"/>
                        </a:lnTo>
                        <a:lnTo>
                          <a:pt x="8" y="13"/>
                        </a:lnTo>
                        <a:lnTo>
                          <a:pt x="7" y="14"/>
                        </a:lnTo>
                        <a:lnTo>
                          <a:pt x="6" y="15"/>
                        </a:lnTo>
                        <a:lnTo>
                          <a:pt x="6" y="16"/>
                        </a:lnTo>
                        <a:lnTo>
                          <a:pt x="6" y="17"/>
                        </a:lnTo>
                        <a:lnTo>
                          <a:pt x="5" y="17"/>
                        </a:lnTo>
                        <a:lnTo>
                          <a:pt x="5" y="18"/>
                        </a:lnTo>
                        <a:lnTo>
                          <a:pt x="4" y="20"/>
                        </a:lnTo>
                        <a:lnTo>
                          <a:pt x="3" y="21"/>
                        </a:lnTo>
                        <a:lnTo>
                          <a:pt x="3" y="22"/>
                        </a:lnTo>
                        <a:lnTo>
                          <a:pt x="2" y="24"/>
                        </a:lnTo>
                        <a:lnTo>
                          <a:pt x="2" y="25"/>
                        </a:lnTo>
                        <a:lnTo>
                          <a:pt x="1" y="25"/>
                        </a:lnTo>
                        <a:lnTo>
                          <a:pt x="0" y="26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4" name="Freeform 55"/>
                  <p:cNvSpPr>
                    <a:spLocks/>
                  </p:cNvSpPr>
                  <p:nvPr/>
                </p:nvSpPr>
                <p:spPr bwMode="auto">
                  <a:xfrm>
                    <a:off x="3780" y="1315"/>
                    <a:ext cx="17" cy="41"/>
                  </a:xfrm>
                  <a:custGeom>
                    <a:avLst/>
                    <a:gdLst>
                      <a:gd name="T0" fmla="*/ 16 w 17"/>
                      <a:gd name="T1" fmla="*/ 40 h 41"/>
                      <a:gd name="T2" fmla="*/ 12 w 17"/>
                      <a:gd name="T3" fmla="*/ 39 h 41"/>
                      <a:gd name="T4" fmla="*/ 12 w 17"/>
                      <a:gd name="T5" fmla="*/ 39 h 41"/>
                      <a:gd name="T6" fmla="*/ 9 w 17"/>
                      <a:gd name="T7" fmla="*/ 38 h 41"/>
                      <a:gd name="T8" fmla="*/ 6 w 17"/>
                      <a:gd name="T9" fmla="*/ 37 h 41"/>
                      <a:gd name="T10" fmla="*/ 6 w 17"/>
                      <a:gd name="T11" fmla="*/ 37 h 41"/>
                      <a:gd name="T12" fmla="*/ 6 w 17"/>
                      <a:gd name="T13" fmla="*/ 36 h 41"/>
                      <a:gd name="T14" fmla="*/ 3 w 17"/>
                      <a:gd name="T15" fmla="*/ 35 h 41"/>
                      <a:gd name="T16" fmla="*/ 3 w 17"/>
                      <a:gd name="T17" fmla="*/ 35 h 41"/>
                      <a:gd name="T18" fmla="*/ 3 w 17"/>
                      <a:gd name="T19" fmla="*/ 35 h 41"/>
                      <a:gd name="T20" fmla="*/ 3 w 17"/>
                      <a:gd name="T21" fmla="*/ 34 h 41"/>
                      <a:gd name="T22" fmla="*/ 3 w 17"/>
                      <a:gd name="T23" fmla="*/ 33 h 41"/>
                      <a:gd name="T24" fmla="*/ 3 w 17"/>
                      <a:gd name="T25" fmla="*/ 32 h 41"/>
                      <a:gd name="T26" fmla="*/ 0 w 17"/>
                      <a:gd name="T27" fmla="*/ 31 h 41"/>
                      <a:gd name="T28" fmla="*/ 0 w 17"/>
                      <a:gd name="T29" fmla="*/ 31 h 41"/>
                      <a:gd name="T30" fmla="*/ 0 w 17"/>
                      <a:gd name="T31" fmla="*/ 30 h 41"/>
                      <a:gd name="T32" fmla="*/ 0 w 17"/>
                      <a:gd name="T33" fmla="*/ 29 h 41"/>
                      <a:gd name="T34" fmla="*/ 0 w 17"/>
                      <a:gd name="T35" fmla="*/ 27 h 41"/>
                      <a:gd name="T36" fmla="*/ 0 w 17"/>
                      <a:gd name="T37" fmla="*/ 25 h 41"/>
                      <a:gd name="T38" fmla="*/ 0 w 17"/>
                      <a:gd name="T39" fmla="*/ 24 h 41"/>
                      <a:gd name="T40" fmla="*/ 0 w 17"/>
                      <a:gd name="T41" fmla="*/ 22 h 41"/>
                      <a:gd name="T42" fmla="*/ 0 w 17"/>
                      <a:gd name="T43" fmla="*/ 20 h 41"/>
                      <a:gd name="T44" fmla="*/ 0 w 17"/>
                      <a:gd name="T45" fmla="*/ 19 h 41"/>
                      <a:gd name="T46" fmla="*/ 3 w 17"/>
                      <a:gd name="T47" fmla="*/ 18 h 41"/>
                      <a:gd name="T48" fmla="*/ 3 w 17"/>
                      <a:gd name="T49" fmla="*/ 15 h 41"/>
                      <a:gd name="T50" fmla="*/ 6 w 17"/>
                      <a:gd name="T51" fmla="*/ 14 h 41"/>
                      <a:gd name="T52" fmla="*/ 6 w 17"/>
                      <a:gd name="T53" fmla="*/ 11 h 41"/>
                      <a:gd name="T54" fmla="*/ 6 w 17"/>
                      <a:gd name="T55" fmla="*/ 10 h 41"/>
                      <a:gd name="T56" fmla="*/ 9 w 17"/>
                      <a:gd name="T57" fmla="*/ 8 h 41"/>
                      <a:gd name="T58" fmla="*/ 9 w 17"/>
                      <a:gd name="T59" fmla="*/ 5 h 41"/>
                      <a:gd name="T60" fmla="*/ 12 w 17"/>
                      <a:gd name="T61" fmla="*/ 4 h 41"/>
                      <a:gd name="T62" fmla="*/ 16 w 17"/>
                      <a:gd name="T63" fmla="*/ 2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16" y="40"/>
                        </a:moveTo>
                        <a:lnTo>
                          <a:pt x="16" y="40"/>
                        </a:lnTo>
                        <a:lnTo>
                          <a:pt x="12" y="39"/>
                        </a:lnTo>
                        <a:lnTo>
                          <a:pt x="9" y="39"/>
                        </a:lnTo>
                        <a:lnTo>
                          <a:pt x="12" y="39"/>
                        </a:lnTo>
                        <a:lnTo>
                          <a:pt x="9" y="38"/>
                        </a:lnTo>
                        <a:lnTo>
                          <a:pt x="6" y="38"/>
                        </a:lnTo>
                        <a:lnTo>
                          <a:pt x="6" y="37"/>
                        </a:lnTo>
                        <a:lnTo>
                          <a:pt x="3" y="37"/>
                        </a:lnTo>
                        <a:lnTo>
                          <a:pt x="6" y="37"/>
                        </a:lnTo>
                        <a:lnTo>
                          <a:pt x="3" y="37"/>
                        </a:lnTo>
                        <a:lnTo>
                          <a:pt x="6" y="36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0" y="33"/>
                        </a:lnTo>
                        <a:lnTo>
                          <a:pt x="3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0" y="22"/>
                        </a:lnTo>
                        <a:lnTo>
                          <a:pt x="0" y="21"/>
                        </a:lnTo>
                        <a:lnTo>
                          <a:pt x="0" y="20"/>
                        </a:lnTo>
                        <a:lnTo>
                          <a:pt x="3" y="20"/>
                        </a:lnTo>
                        <a:lnTo>
                          <a:pt x="0" y="19"/>
                        </a:lnTo>
                        <a:lnTo>
                          <a:pt x="3" y="18"/>
                        </a:lnTo>
                        <a:lnTo>
                          <a:pt x="3" y="16"/>
                        </a:lnTo>
                        <a:lnTo>
                          <a:pt x="3" y="15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6" y="11"/>
                        </a:lnTo>
                        <a:lnTo>
                          <a:pt x="6" y="10"/>
                        </a:lnTo>
                        <a:lnTo>
                          <a:pt x="9" y="8"/>
                        </a:lnTo>
                        <a:lnTo>
                          <a:pt x="9" y="7"/>
                        </a:lnTo>
                        <a:lnTo>
                          <a:pt x="9" y="5"/>
                        </a:lnTo>
                        <a:lnTo>
                          <a:pt x="12" y="5"/>
                        </a:lnTo>
                        <a:lnTo>
                          <a:pt x="12" y="4"/>
                        </a:lnTo>
                        <a:lnTo>
                          <a:pt x="12" y="2"/>
                        </a:lnTo>
                        <a:lnTo>
                          <a:pt x="16" y="2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5" name="Freeform 56"/>
                  <p:cNvSpPr>
                    <a:spLocks/>
                  </p:cNvSpPr>
                  <p:nvPr/>
                </p:nvSpPr>
                <p:spPr bwMode="auto">
                  <a:xfrm>
                    <a:off x="3783" y="1325"/>
                    <a:ext cx="23" cy="31"/>
                  </a:xfrm>
                  <a:custGeom>
                    <a:avLst/>
                    <a:gdLst>
                      <a:gd name="T0" fmla="*/ 0 w 23"/>
                      <a:gd name="T1" fmla="*/ 30 h 31"/>
                      <a:gd name="T2" fmla="*/ 0 w 23"/>
                      <a:gd name="T3" fmla="*/ 30 h 31"/>
                      <a:gd name="T4" fmla="*/ 1 w 23"/>
                      <a:gd name="T5" fmla="*/ 30 h 31"/>
                      <a:gd name="T6" fmla="*/ 2 w 23"/>
                      <a:gd name="T7" fmla="*/ 30 h 31"/>
                      <a:gd name="T8" fmla="*/ 2 w 23"/>
                      <a:gd name="T9" fmla="*/ 30 h 31"/>
                      <a:gd name="T10" fmla="*/ 2 w 23"/>
                      <a:gd name="T11" fmla="*/ 29 h 31"/>
                      <a:gd name="T12" fmla="*/ 3 w 23"/>
                      <a:gd name="T13" fmla="*/ 29 h 31"/>
                      <a:gd name="T14" fmla="*/ 4 w 23"/>
                      <a:gd name="T15" fmla="*/ 28 h 31"/>
                      <a:gd name="T16" fmla="*/ 4 w 23"/>
                      <a:gd name="T17" fmla="*/ 28 h 31"/>
                      <a:gd name="T18" fmla="*/ 5 w 23"/>
                      <a:gd name="T19" fmla="*/ 28 h 31"/>
                      <a:gd name="T20" fmla="*/ 5 w 23"/>
                      <a:gd name="T21" fmla="*/ 27 h 31"/>
                      <a:gd name="T22" fmla="*/ 5 w 23"/>
                      <a:gd name="T23" fmla="*/ 27 h 31"/>
                      <a:gd name="T24" fmla="*/ 6 w 23"/>
                      <a:gd name="T25" fmla="*/ 26 h 31"/>
                      <a:gd name="T26" fmla="*/ 6 w 23"/>
                      <a:gd name="T27" fmla="*/ 26 h 31"/>
                      <a:gd name="T28" fmla="*/ 7 w 23"/>
                      <a:gd name="T29" fmla="*/ 25 h 31"/>
                      <a:gd name="T30" fmla="*/ 8 w 23"/>
                      <a:gd name="T31" fmla="*/ 25 h 31"/>
                      <a:gd name="T32" fmla="*/ 8 w 23"/>
                      <a:gd name="T33" fmla="*/ 24 h 31"/>
                      <a:gd name="T34" fmla="*/ 9 w 23"/>
                      <a:gd name="T35" fmla="*/ 23 h 31"/>
                      <a:gd name="T36" fmla="*/ 10 w 23"/>
                      <a:gd name="T37" fmla="*/ 21 h 31"/>
                      <a:gd name="T38" fmla="*/ 11 w 23"/>
                      <a:gd name="T39" fmla="*/ 21 h 31"/>
                      <a:gd name="T40" fmla="*/ 12 w 23"/>
                      <a:gd name="T41" fmla="*/ 18 h 31"/>
                      <a:gd name="T42" fmla="*/ 13 w 23"/>
                      <a:gd name="T43" fmla="*/ 17 h 31"/>
                      <a:gd name="T44" fmla="*/ 14 w 23"/>
                      <a:gd name="T45" fmla="*/ 16 h 31"/>
                      <a:gd name="T46" fmla="*/ 14 w 23"/>
                      <a:gd name="T47" fmla="*/ 15 h 31"/>
                      <a:gd name="T48" fmla="*/ 16 w 23"/>
                      <a:gd name="T49" fmla="*/ 13 h 31"/>
                      <a:gd name="T50" fmla="*/ 16 w 23"/>
                      <a:gd name="T51" fmla="*/ 12 h 31"/>
                      <a:gd name="T52" fmla="*/ 16 w 23"/>
                      <a:gd name="T53" fmla="*/ 10 h 31"/>
                      <a:gd name="T54" fmla="*/ 18 w 23"/>
                      <a:gd name="T55" fmla="*/ 8 h 31"/>
                      <a:gd name="T56" fmla="*/ 18 w 23"/>
                      <a:gd name="T57" fmla="*/ 7 h 31"/>
                      <a:gd name="T58" fmla="*/ 19 w 23"/>
                      <a:gd name="T59" fmla="*/ 5 h 31"/>
                      <a:gd name="T60" fmla="*/ 20 w 23"/>
                      <a:gd name="T61" fmla="*/ 3 h 31"/>
                      <a:gd name="T62" fmla="*/ 22 w 23"/>
                      <a:gd name="T63" fmla="*/ 1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8"/>
                        </a:lnTo>
                        <a:lnTo>
                          <a:pt x="4" y="29"/>
                        </a:lnTo>
                        <a:lnTo>
                          <a:pt x="4" y="28"/>
                        </a:lnTo>
                        <a:lnTo>
                          <a:pt x="5" y="28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6" y="26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8" y="24"/>
                        </a:lnTo>
                        <a:lnTo>
                          <a:pt x="9" y="23"/>
                        </a:lnTo>
                        <a:lnTo>
                          <a:pt x="10" y="22"/>
                        </a:lnTo>
                        <a:lnTo>
                          <a:pt x="10" y="21"/>
                        </a:lnTo>
                        <a:lnTo>
                          <a:pt x="11" y="21"/>
                        </a:lnTo>
                        <a:lnTo>
                          <a:pt x="11" y="20"/>
                        </a:lnTo>
                        <a:lnTo>
                          <a:pt x="12" y="18"/>
                        </a:lnTo>
                        <a:lnTo>
                          <a:pt x="13" y="17"/>
                        </a:lnTo>
                        <a:lnTo>
                          <a:pt x="14" y="16"/>
                        </a:lnTo>
                        <a:lnTo>
                          <a:pt x="14" y="15"/>
                        </a:lnTo>
                        <a:lnTo>
                          <a:pt x="15" y="14"/>
                        </a:lnTo>
                        <a:lnTo>
                          <a:pt x="16" y="13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9"/>
                        </a:lnTo>
                        <a:lnTo>
                          <a:pt x="18" y="8"/>
                        </a:lnTo>
                        <a:lnTo>
                          <a:pt x="19" y="8"/>
                        </a:lnTo>
                        <a:lnTo>
                          <a:pt x="18" y="7"/>
                        </a:lnTo>
                        <a:lnTo>
                          <a:pt x="19" y="6"/>
                        </a:lnTo>
                        <a:lnTo>
                          <a:pt x="19" y="5"/>
                        </a:lnTo>
                        <a:lnTo>
                          <a:pt x="20" y="4"/>
                        </a:lnTo>
                        <a:lnTo>
                          <a:pt x="20" y="3"/>
                        </a:lnTo>
                        <a:lnTo>
                          <a:pt x="21" y="2"/>
                        </a:lnTo>
                        <a:lnTo>
                          <a:pt x="22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6" name="Freeform 57"/>
                  <p:cNvSpPr>
                    <a:spLocks/>
                  </p:cNvSpPr>
                  <p:nvPr/>
                </p:nvSpPr>
                <p:spPr bwMode="auto">
                  <a:xfrm>
                    <a:off x="3783" y="1325"/>
                    <a:ext cx="23" cy="31"/>
                  </a:xfrm>
                  <a:custGeom>
                    <a:avLst/>
                    <a:gdLst>
                      <a:gd name="T0" fmla="*/ 0 w 23"/>
                      <a:gd name="T1" fmla="*/ 30 h 31"/>
                      <a:gd name="T2" fmla="*/ 0 w 23"/>
                      <a:gd name="T3" fmla="*/ 30 h 31"/>
                      <a:gd name="T4" fmla="*/ 1 w 23"/>
                      <a:gd name="T5" fmla="*/ 30 h 31"/>
                      <a:gd name="T6" fmla="*/ 2 w 23"/>
                      <a:gd name="T7" fmla="*/ 30 h 31"/>
                      <a:gd name="T8" fmla="*/ 2 w 23"/>
                      <a:gd name="T9" fmla="*/ 30 h 31"/>
                      <a:gd name="T10" fmla="*/ 2 w 23"/>
                      <a:gd name="T11" fmla="*/ 29 h 31"/>
                      <a:gd name="T12" fmla="*/ 3 w 23"/>
                      <a:gd name="T13" fmla="*/ 29 h 31"/>
                      <a:gd name="T14" fmla="*/ 4 w 23"/>
                      <a:gd name="T15" fmla="*/ 28 h 31"/>
                      <a:gd name="T16" fmla="*/ 4 w 23"/>
                      <a:gd name="T17" fmla="*/ 28 h 31"/>
                      <a:gd name="T18" fmla="*/ 5 w 23"/>
                      <a:gd name="T19" fmla="*/ 28 h 31"/>
                      <a:gd name="T20" fmla="*/ 5 w 23"/>
                      <a:gd name="T21" fmla="*/ 27 h 31"/>
                      <a:gd name="T22" fmla="*/ 5 w 23"/>
                      <a:gd name="T23" fmla="*/ 26 h 31"/>
                      <a:gd name="T24" fmla="*/ 6 w 23"/>
                      <a:gd name="T25" fmla="*/ 26 h 31"/>
                      <a:gd name="T26" fmla="*/ 7 w 23"/>
                      <a:gd name="T27" fmla="*/ 25 h 31"/>
                      <a:gd name="T28" fmla="*/ 7 w 23"/>
                      <a:gd name="T29" fmla="*/ 25 h 31"/>
                      <a:gd name="T30" fmla="*/ 8 w 23"/>
                      <a:gd name="T31" fmla="*/ 25 h 31"/>
                      <a:gd name="T32" fmla="*/ 9 w 23"/>
                      <a:gd name="T33" fmla="*/ 23 h 31"/>
                      <a:gd name="T34" fmla="*/ 10 w 23"/>
                      <a:gd name="T35" fmla="*/ 22 h 31"/>
                      <a:gd name="T36" fmla="*/ 11 w 23"/>
                      <a:gd name="T37" fmla="*/ 21 h 31"/>
                      <a:gd name="T38" fmla="*/ 11 w 23"/>
                      <a:gd name="T39" fmla="*/ 20 h 31"/>
                      <a:gd name="T40" fmla="*/ 12 w 23"/>
                      <a:gd name="T41" fmla="*/ 18 h 31"/>
                      <a:gd name="T42" fmla="*/ 13 w 23"/>
                      <a:gd name="T43" fmla="*/ 17 h 31"/>
                      <a:gd name="T44" fmla="*/ 14 w 23"/>
                      <a:gd name="T45" fmla="*/ 15 h 31"/>
                      <a:gd name="T46" fmla="*/ 15 w 23"/>
                      <a:gd name="T47" fmla="*/ 14 h 31"/>
                      <a:gd name="T48" fmla="*/ 16 w 23"/>
                      <a:gd name="T49" fmla="*/ 12 h 31"/>
                      <a:gd name="T50" fmla="*/ 16 w 23"/>
                      <a:gd name="T51" fmla="*/ 11 h 31"/>
                      <a:gd name="T52" fmla="*/ 17 w 23"/>
                      <a:gd name="T53" fmla="*/ 9 h 31"/>
                      <a:gd name="T54" fmla="*/ 19 w 23"/>
                      <a:gd name="T55" fmla="*/ 8 h 31"/>
                      <a:gd name="T56" fmla="*/ 19 w 23"/>
                      <a:gd name="T57" fmla="*/ 6 h 31"/>
                      <a:gd name="T58" fmla="*/ 20 w 23"/>
                      <a:gd name="T59" fmla="*/ 4 h 31"/>
                      <a:gd name="T60" fmla="*/ 21 w 23"/>
                      <a:gd name="T61" fmla="*/ 2 h 31"/>
                      <a:gd name="T62" fmla="*/ 22 w 23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8"/>
                        </a:lnTo>
                        <a:lnTo>
                          <a:pt x="4" y="29"/>
                        </a:lnTo>
                        <a:lnTo>
                          <a:pt x="4" y="28"/>
                        </a:lnTo>
                        <a:lnTo>
                          <a:pt x="5" y="28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6" y="26"/>
                        </a:lnTo>
                        <a:lnTo>
                          <a:pt x="7" y="25"/>
                        </a:lnTo>
                        <a:lnTo>
                          <a:pt x="8" y="25"/>
                        </a:lnTo>
                        <a:lnTo>
                          <a:pt x="8" y="24"/>
                        </a:lnTo>
                        <a:lnTo>
                          <a:pt x="9" y="23"/>
                        </a:lnTo>
                        <a:lnTo>
                          <a:pt x="10" y="22"/>
                        </a:lnTo>
                        <a:lnTo>
                          <a:pt x="10" y="21"/>
                        </a:lnTo>
                        <a:lnTo>
                          <a:pt x="11" y="21"/>
                        </a:lnTo>
                        <a:lnTo>
                          <a:pt x="11" y="20"/>
                        </a:lnTo>
                        <a:lnTo>
                          <a:pt x="12" y="18"/>
                        </a:lnTo>
                        <a:lnTo>
                          <a:pt x="13" y="17"/>
                        </a:lnTo>
                        <a:lnTo>
                          <a:pt x="14" y="16"/>
                        </a:lnTo>
                        <a:lnTo>
                          <a:pt x="14" y="15"/>
                        </a:lnTo>
                        <a:lnTo>
                          <a:pt x="15" y="14"/>
                        </a:lnTo>
                        <a:lnTo>
                          <a:pt x="16" y="13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7" y="9"/>
                        </a:lnTo>
                        <a:lnTo>
                          <a:pt x="18" y="8"/>
                        </a:lnTo>
                        <a:lnTo>
                          <a:pt x="19" y="8"/>
                        </a:lnTo>
                        <a:lnTo>
                          <a:pt x="19" y="7"/>
                        </a:lnTo>
                        <a:lnTo>
                          <a:pt x="19" y="6"/>
                        </a:lnTo>
                        <a:lnTo>
                          <a:pt x="19" y="5"/>
                        </a:lnTo>
                        <a:lnTo>
                          <a:pt x="20" y="4"/>
                        </a:lnTo>
                        <a:lnTo>
                          <a:pt x="20" y="3"/>
                        </a:lnTo>
                        <a:lnTo>
                          <a:pt x="21" y="2"/>
                        </a:lnTo>
                        <a:lnTo>
                          <a:pt x="22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7" name="Freeform 58"/>
                  <p:cNvSpPr>
                    <a:spLocks/>
                  </p:cNvSpPr>
                  <p:nvPr/>
                </p:nvSpPr>
                <p:spPr bwMode="auto">
                  <a:xfrm>
                    <a:off x="3780" y="1315"/>
                    <a:ext cx="17" cy="41"/>
                  </a:xfrm>
                  <a:custGeom>
                    <a:avLst/>
                    <a:gdLst>
                      <a:gd name="T0" fmla="*/ 16 w 17"/>
                      <a:gd name="T1" fmla="*/ 40 h 41"/>
                      <a:gd name="T2" fmla="*/ 12 w 17"/>
                      <a:gd name="T3" fmla="*/ 39 h 41"/>
                      <a:gd name="T4" fmla="*/ 12 w 17"/>
                      <a:gd name="T5" fmla="*/ 39 h 41"/>
                      <a:gd name="T6" fmla="*/ 9 w 17"/>
                      <a:gd name="T7" fmla="*/ 38 h 41"/>
                      <a:gd name="T8" fmla="*/ 6 w 17"/>
                      <a:gd name="T9" fmla="*/ 37 h 41"/>
                      <a:gd name="T10" fmla="*/ 6 w 17"/>
                      <a:gd name="T11" fmla="*/ 37 h 41"/>
                      <a:gd name="T12" fmla="*/ 3 w 17"/>
                      <a:gd name="T13" fmla="*/ 36 h 41"/>
                      <a:gd name="T14" fmla="*/ 3 w 17"/>
                      <a:gd name="T15" fmla="*/ 36 h 41"/>
                      <a:gd name="T16" fmla="*/ 3 w 17"/>
                      <a:gd name="T17" fmla="*/ 35 h 41"/>
                      <a:gd name="T18" fmla="*/ 3 w 17"/>
                      <a:gd name="T19" fmla="*/ 35 h 41"/>
                      <a:gd name="T20" fmla="*/ 3 w 17"/>
                      <a:gd name="T21" fmla="*/ 34 h 41"/>
                      <a:gd name="T22" fmla="*/ 3 w 17"/>
                      <a:gd name="T23" fmla="*/ 33 h 41"/>
                      <a:gd name="T24" fmla="*/ 3 w 17"/>
                      <a:gd name="T25" fmla="*/ 32 h 41"/>
                      <a:gd name="T26" fmla="*/ 3 w 17"/>
                      <a:gd name="T27" fmla="*/ 31 h 41"/>
                      <a:gd name="T28" fmla="*/ 0 w 17"/>
                      <a:gd name="T29" fmla="*/ 30 h 41"/>
                      <a:gd name="T30" fmla="*/ 0 w 17"/>
                      <a:gd name="T31" fmla="*/ 30 h 41"/>
                      <a:gd name="T32" fmla="*/ 0 w 17"/>
                      <a:gd name="T33" fmla="*/ 29 h 41"/>
                      <a:gd name="T34" fmla="*/ 0 w 17"/>
                      <a:gd name="T35" fmla="*/ 27 h 41"/>
                      <a:gd name="T36" fmla="*/ 0 w 17"/>
                      <a:gd name="T37" fmla="*/ 26 h 41"/>
                      <a:gd name="T38" fmla="*/ 0 w 17"/>
                      <a:gd name="T39" fmla="*/ 24 h 41"/>
                      <a:gd name="T40" fmla="*/ 0 w 17"/>
                      <a:gd name="T41" fmla="*/ 22 h 41"/>
                      <a:gd name="T42" fmla="*/ 0 w 17"/>
                      <a:gd name="T43" fmla="*/ 20 h 41"/>
                      <a:gd name="T44" fmla="*/ 3 w 17"/>
                      <a:gd name="T45" fmla="*/ 19 h 41"/>
                      <a:gd name="T46" fmla="*/ 3 w 17"/>
                      <a:gd name="T47" fmla="*/ 17 h 41"/>
                      <a:gd name="T48" fmla="*/ 6 w 17"/>
                      <a:gd name="T49" fmla="*/ 15 h 41"/>
                      <a:gd name="T50" fmla="*/ 6 w 17"/>
                      <a:gd name="T51" fmla="*/ 13 h 41"/>
                      <a:gd name="T52" fmla="*/ 6 w 17"/>
                      <a:gd name="T53" fmla="*/ 11 h 41"/>
                      <a:gd name="T54" fmla="*/ 9 w 17"/>
                      <a:gd name="T55" fmla="*/ 10 h 41"/>
                      <a:gd name="T56" fmla="*/ 9 w 17"/>
                      <a:gd name="T57" fmla="*/ 8 h 41"/>
                      <a:gd name="T58" fmla="*/ 12 w 17"/>
                      <a:gd name="T59" fmla="*/ 5 h 41"/>
                      <a:gd name="T60" fmla="*/ 12 w 17"/>
                      <a:gd name="T61" fmla="*/ 4 h 41"/>
                      <a:gd name="T62" fmla="*/ 16 w 17"/>
                      <a:gd name="T63" fmla="*/ 1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16" y="40"/>
                        </a:moveTo>
                        <a:lnTo>
                          <a:pt x="16" y="40"/>
                        </a:lnTo>
                        <a:lnTo>
                          <a:pt x="12" y="39"/>
                        </a:lnTo>
                        <a:lnTo>
                          <a:pt x="9" y="39"/>
                        </a:lnTo>
                        <a:lnTo>
                          <a:pt x="12" y="39"/>
                        </a:lnTo>
                        <a:lnTo>
                          <a:pt x="9" y="38"/>
                        </a:lnTo>
                        <a:lnTo>
                          <a:pt x="6" y="38"/>
                        </a:lnTo>
                        <a:lnTo>
                          <a:pt x="6" y="37"/>
                        </a:lnTo>
                        <a:lnTo>
                          <a:pt x="3" y="37"/>
                        </a:lnTo>
                        <a:lnTo>
                          <a:pt x="6" y="37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0" y="33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0" y="22"/>
                        </a:lnTo>
                        <a:lnTo>
                          <a:pt x="0" y="21"/>
                        </a:lnTo>
                        <a:lnTo>
                          <a:pt x="0" y="20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3" y="17"/>
                        </a:lnTo>
                        <a:lnTo>
                          <a:pt x="3" y="16"/>
                        </a:lnTo>
                        <a:lnTo>
                          <a:pt x="6" y="15"/>
                        </a:lnTo>
                        <a:lnTo>
                          <a:pt x="3" y="15"/>
                        </a:lnTo>
                        <a:lnTo>
                          <a:pt x="6" y="13"/>
                        </a:lnTo>
                        <a:lnTo>
                          <a:pt x="6" y="11"/>
                        </a:lnTo>
                        <a:lnTo>
                          <a:pt x="9" y="10"/>
                        </a:lnTo>
                        <a:lnTo>
                          <a:pt x="9" y="8"/>
                        </a:lnTo>
                        <a:lnTo>
                          <a:pt x="12" y="7"/>
                        </a:lnTo>
                        <a:lnTo>
                          <a:pt x="12" y="5"/>
                        </a:lnTo>
                        <a:lnTo>
                          <a:pt x="12" y="4"/>
                        </a:lnTo>
                        <a:lnTo>
                          <a:pt x="12" y="2"/>
                        </a:lnTo>
                        <a:lnTo>
                          <a:pt x="16" y="1"/>
                        </a:lnTo>
                        <a:lnTo>
                          <a:pt x="1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28" name="Freeform 59"/>
                  <p:cNvSpPr>
                    <a:spLocks/>
                  </p:cNvSpPr>
                  <p:nvPr/>
                </p:nvSpPr>
                <p:spPr bwMode="auto">
                  <a:xfrm>
                    <a:off x="3784" y="1279"/>
                    <a:ext cx="17" cy="38"/>
                  </a:xfrm>
                  <a:custGeom>
                    <a:avLst/>
                    <a:gdLst>
                      <a:gd name="T0" fmla="*/ 3 w 17"/>
                      <a:gd name="T1" fmla="*/ 0 h 38"/>
                      <a:gd name="T2" fmla="*/ 3 w 17"/>
                      <a:gd name="T3" fmla="*/ 0 h 38"/>
                      <a:gd name="T4" fmla="*/ 6 w 17"/>
                      <a:gd name="T5" fmla="*/ 0 h 38"/>
                      <a:gd name="T6" fmla="*/ 9 w 17"/>
                      <a:gd name="T7" fmla="*/ 0 h 38"/>
                      <a:gd name="T8" fmla="*/ 9 w 17"/>
                      <a:gd name="T9" fmla="*/ 1 h 38"/>
                      <a:gd name="T10" fmla="*/ 9 w 17"/>
                      <a:gd name="T11" fmla="*/ 2 h 38"/>
                      <a:gd name="T12" fmla="*/ 12 w 17"/>
                      <a:gd name="T13" fmla="*/ 2 h 38"/>
                      <a:gd name="T14" fmla="*/ 12 w 17"/>
                      <a:gd name="T15" fmla="*/ 3 h 38"/>
                      <a:gd name="T16" fmla="*/ 12 w 17"/>
                      <a:gd name="T17" fmla="*/ 4 h 38"/>
                      <a:gd name="T18" fmla="*/ 12 w 17"/>
                      <a:gd name="T19" fmla="*/ 4 h 38"/>
                      <a:gd name="T20" fmla="*/ 12 w 17"/>
                      <a:gd name="T21" fmla="*/ 4 h 38"/>
                      <a:gd name="T22" fmla="*/ 16 w 17"/>
                      <a:gd name="T23" fmla="*/ 5 h 38"/>
                      <a:gd name="T24" fmla="*/ 12 w 17"/>
                      <a:gd name="T25" fmla="*/ 6 h 38"/>
                      <a:gd name="T26" fmla="*/ 12 w 17"/>
                      <a:gd name="T27" fmla="*/ 7 h 38"/>
                      <a:gd name="T28" fmla="*/ 16 w 17"/>
                      <a:gd name="T29" fmla="*/ 8 h 38"/>
                      <a:gd name="T30" fmla="*/ 16 w 17"/>
                      <a:gd name="T31" fmla="*/ 8 h 38"/>
                      <a:gd name="T32" fmla="*/ 16 w 17"/>
                      <a:gd name="T33" fmla="*/ 9 h 38"/>
                      <a:gd name="T34" fmla="*/ 16 w 17"/>
                      <a:gd name="T35" fmla="*/ 11 h 38"/>
                      <a:gd name="T36" fmla="*/ 16 w 17"/>
                      <a:gd name="T37" fmla="*/ 12 h 38"/>
                      <a:gd name="T38" fmla="*/ 16 w 17"/>
                      <a:gd name="T39" fmla="*/ 14 h 38"/>
                      <a:gd name="T40" fmla="*/ 16 w 17"/>
                      <a:gd name="T41" fmla="*/ 16 h 38"/>
                      <a:gd name="T42" fmla="*/ 12 w 17"/>
                      <a:gd name="T43" fmla="*/ 17 h 38"/>
                      <a:gd name="T44" fmla="*/ 12 w 17"/>
                      <a:gd name="T45" fmla="*/ 19 h 38"/>
                      <a:gd name="T46" fmla="*/ 12 w 17"/>
                      <a:gd name="T47" fmla="*/ 20 h 38"/>
                      <a:gd name="T48" fmla="*/ 9 w 17"/>
                      <a:gd name="T49" fmla="*/ 22 h 38"/>
                      <a:gd name="T50" fmla="*/ 9 w 17"/>
                      <a:gd name="T51" fmla="*/ 24 h 38"/>
                      <a:gd name="T52" fmla="*/ 9 w 17"/>
                      <a:gd name="T53" fmla="*/ 25 h 38"/>
                      <a:gd name="T54" fmla="*/ 6 w 17"/>
                      <a:gd name="T55" fmla="*/ 28 h 38"/>
                      <a:gd name="T56" fmla="*/ 6 w 17"/>
                      <a:gd name="T57" fmla="*/ 29 h 38"/>
                      <a:gd name="T58" fmla="*/ 3 w 17"/>
                      <a:gd name="T59" fmla="*/ 32 h 38"/>
                      <a:gd name="T60" fmla="*/ 3 w 17"/>
                      <a:gd name="T61" fmla="*/ 34 h 38"/>
                      <a:gd name="T62" fmla="*/ 0 w 17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8"/>
                      <a:gd name="T98" fmla="*/ 17 w 17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8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12" y="2"/>
                        </a:lnTo>
                        <a:lnTo>
                          <a:pt x="12" y="3"/>
                        </a:lnTo>
                        <a:lnTo>
                          <a:pt x="12" y="4"/>
                        </a:lnTo>
                        <a:lnTo>
                          <a:pt x="12" y="5"/>
                        </a:lnTo>
                        <a:lnTo>
                          <a:pt x="16" y="5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6" y="15"/>
                        </a:lnTo>
                        <a:lnTo>
                          <a:pt x="16" y="16"/>
                        </a:lnTo>
                        <a:lnTo>
                          <a:pt x="12" y="17"/>
                        </a:lnTo>
                        <a:lnTo>
                          <a:pt x="12" y="18"/>
                        </a:lnTo>
                        <a:lnTo>
                          <a:pt x="12" y="19"/>
                        </a:lnTo>
                        <a:lnTo>
                          <a:pt x="12" y="20"/>
                        </a:lnTo>
                        <a:lnTo>
                          <a:pt x="12" y="21"/>
                        </a:lnTo>
                        <a:lnTo>
                          <a:pt x="9" y="22"/>
                        </a:lnTo>
                        <a:lnTo>
                          <a:pt x="9" y="23"/>
                        </a:lnTo>
                        <a:lnTo>
                          <a:pt x="9" y="24"/>
                        </a:lnTo>
                        <a:lnTo>
                          <a:pt x="9" y="25"/>
                        </a:lnTo>
                        <a:lnTo>
                          <a:pt x="9" y="27"/>
                        </a:lnTo>
                        <a:lnTo>
                          <a:pt x="6" y="28"/>
                        </a:lnTo>
                        <a:lnTo>
                          <a:pt x="6" y="29"/>
                        </a:lnTo>
                        <a:lnTo>
                          <a:pt x="3" y="31"/>
                        </a:lnTo>
                        <a:lnTo>
                          <a:pt x="3" y="32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0" y="36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934" name="Group 60"/>
                <p:cNvGrpSpPr>
                  <a:grpSpLocks/>
                </p:cNvGrpSpPr>
                <p:nvPr/>
              </p:nvGrpSpPr>
              <p:grpSpPr bwMode="auto">
                <a:xfrm>
                  <a:off x="3973" y="997"/>
                  <a:ext cx="246" cy="355"/>
                  <a:chOff x="3973" y="997"/>
                  <a:chExt cx="246" cy="355"/>
                </a:xfrm>
              </p:grpSpPr>
              <p:sp>
                <p:nvSpPr>
                  <p:cNvPr id="72033" name="Freeform 61"/>
                  <p:cNvSpPr>
                    <a:spLocks/>
                  </p:cNvSpPr>
                  <p:nvPr/>
                </p:nvSpPr>
                <p:spPr bwMode="auto">
                  <a:xfrm>
                    <a:off x="4074" y="1192"/>
                    <a:ext cx="24" cy="30"/>
                  </a:xfrm>
                  <a:custGeom>
                    <a:avLst/>
                    <a:gdLst>
                      <a:gd name="T0" fmla="*/ 0 w 24"/>
                      <a:gd name="T1" fmla="*/ 29 h 30"/>
                      <a:gd name="T2" fmla="*/ 0 w 24"/>
                      <a:gd name="T3" fmla="*/ 28 h 30"/>
                      <a:gd name="T4" fmla="*/ 1 w 24"/>
                      <a:gd name="T5" fmla="*/ 27 h 30"/>
                      <a:gd name="T6" fmla="*/ 1 w 24"/>
                      <a:gd name="T7" fmla="*/ 27 h 30"/>
                      <a:gd name="T8" fmla="*/ 0 w 24"/>
                      <a:gd name="T9" fmla="*/ 26 h 30"/>
                      <a:gd name="T10" fmla="*/ 0 w 24"/>
                      <a:gd name="T11" fmla="*/ 25 h 30"/>
                      <a:gd name="T12" fmla="*/ 0 w 24"/>
                      <a:gd name="T13" fmla="*/ 24 h 30"/>
                      <a:gd name="T14" fmla="*/ 0 w 24"/>
                      <a:gd name="T15" fmla="*/ 24 h 30"/>
                      <a:gd name="T16" fmla="*/ 1 w 24"/>
                      <a:gd name="T17" fmla="*/ 24 h 30"/>
                      <a:gd name="T18" fmla="*/ 1 w 24"/>
                      <a:gd name="T19" fmla="*/ 22 h 30"/>
                      <a:gd name="T20" fmla="*/ 1 w 24"/>
                      <a:gd name="T21" fmla="*/ 22 h 30"/>
                      <a:gd name="T22" fmla="*/ 2 w 24"/>
                      <a:gd name="T23" fmla="*/ 22 h 30"/>
                      <a:gd name="T24" fmla="*/ 3 w 24"/>
                      <a:gd name="T25" fmla="*/ 21 h 30"/>
                      <a:gd name="T26" fmla="*/ 3 w 24"/>
                      <a:gd name="T27" fmla="*/ 20 h 30"/>
                      <a:gd name="T28" fmla="*/ 3 w 24"/>
                      <a:gd name="T29" fmla="*/ 20 h 30"/>
                      <a:gd name="T30" fmla="*/ 3 w 24"/>
                      <a:gd name="T31" fmla="*/ 20 h 30"/>
                      <a:gd name="T32" fmla="*/ 3 w 24"/>
                      <a:gd name="T33" fmla="*/ 19 h 30"/>
                      <a:gd name="T34" fmla="*/ 4 w 24"/>
                      <a:gd name="T35" fmla="*/ 17 h 30"/>
                      <a:gd name="T36" fmla="*/ 5 w 24"/>
                      <a:gd name="T37" fmla="*/ 16 h 30"/>
                      <a:gd name="T38" fmla="*/ 6 w 24"/>
                      <a:gd name="T39" fmla="*/ 15 h 30"/>
                      <a:gd name="T40" fmla="*/ 7 w 24"/>
                      <a:gd name="T41" fmla="*/ 14 h 30"/>
                      <a:gd name="T42" fmla="*/ 9 w 24"/>
                      <a:gd name="T43" fmla="*/ 12 h 30"/>
                      <a:gd name="T44" fmla="*/ 9 w 24"/>
                      <a:gd name="T45" fmla="*/ 12 h 30"/>
                      <a:gd name="T46" fmla="*/ 9 w 24"/>
                      <a:gd name="T47" fmla="*/ 11 h 30"/>
                      <a:gd name="T48" fmla="*/ 11 w 24"/>
                      <a:gd name="T49" fmla="*/ 8 h 30"/>
                      <a:gd name="T50" fmla="*/ 13 w 24"/>
                      <a:gd name="T51" fmla="*/ 8 h 30"/>
                      <a:gd name="T52" fmla="*/ 14 w 24"/>
                      <a:gd name="T53" fmla="*/ 6 h 30"/>
                      <a:gd name="T54" fmla="*/ 15 w 24"/>
                      <a:gd name="T55" fmla="*/ 4 h 30"/>
                      <a:gd name="T56" fmla="*/ 16 w 24"/>
                      <a:gd name="T57" fmla="*/ 4 h 30"/>
                      <a:gd name="T58" fmla="*/ 17 w 24"/>
                      <a:gd name="T59" fmla="*/ 3 h 30"/>
                      <a:gd name="T60" fmla="*/ 19 w 24"/>
                      <a:gd name="T61" fmla="*/ 2 h 30"/>
                      <a:gd name="T62" fmla="*/ 21 w 24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0"/>
                      <a:gd name="T98" fmla="*/ 24 w 24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0">
                        <a:moveTo>
                          <a:pt x="0" y="29"/>
                        </a:move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1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4"/>
                        </a:lnTo>
                        <a:lnTo>
                          <a:pt x="1" y="23"/>
                        </a:lnTo>
                        <a:lnTo>
                          <a:pt x="1" y="22"/>
                        </a:lnTo>
                        <a:lnTo>
                          <a:pt x="2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4" y="18"/>
                        </a:lnTo>
                        <a:lnTo>
                          <a:pt x="4" y="17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7" y="14"/>
                        </a:lnTo>
                        <a:lnTo>
                          <a:pt x="7" y="13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10" y="10"/>
                        </a:lnTo>
                        <a:lnTo>
                          <a:pt x="11" y="8"/>
                        </a:lnTo>
                        <a:lnTo>
                          <a:pt x="13" y="8"/>
                        </a:lnTo>
                        <a:lnTo>
                          <a:pt x="13" y="7"/>
                        </a:lnTo>
                        <a:lnTo>
                          <a:pt x="14" y="6"/>
                        </a:lnTo>
                        <a:lnTo>
                          <a:pt x="15" y="4"/>
                        </a:lnTo>
                        <a:lnTo>
                          <a:pt x="16" y="4"/>
                        </a:lnTo>
                        <a:lnTo>
                          <a:pt x="17" y="4"/>
                        </a:lnTo>
                        <a:lnTo>
                          <a:pt x="17" y="3"/>
                        </a:lnTo>
                        <a:lnTo>
                          <a:pt x="18" y="2"/>
                        </a:lnTo>
                        <a:lnTo>
                          <a:pt x="19" y="2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4" name="Freeform 62"/>
                  <p:cNvSpPr>
                    <a:spLocks/>
                  </p:cNvSpPr>
                  <p:nvPr/>
                </p:nvSpPr>
                <p:spPr bwMode="auto">
                  <a:xfrm>
                    <a:off x="4074" y="1211"/>
                    <a:ext cx="35" cy="17"/>
                  </a:xfrm>
                  <a:custGeom>
                    <a:avLst/>
                    <a:gdLst>
                      <a:gd name="T0" fmla="*/ 0 w 35"/>
                      <a:gd name="T1" fmla="*/ 11 h 17"/>
                      <a:gd name="T2" fmla="*/ 0 w 35"/>
                      <a:gd name="T3" fmla="*/ 12 h 17"/>
                      <a:gd name="T4" fmla="*/ 1 w 35"/>
                      <a:gd name="T5" fmla="*/ 13 h 17"/>
                      <a:gd name="T6" fmla="*/ 2 w 35"/>
                      <a:gd name="T7" fmla="*/ 14 h 17"/>
                      <a:gd name="T8" fmla="*/ 2 w 35"/>
                      <a:gd name="T9" fmla="*/ 14 h 17"/>
                      <a:gd name="T10" fmla="*/ 3 w 35"/>
                      <a:gd name="T11" fmla="*/ 14 h 17"/>
                      <a:gd name="T12" fmla="*/ 4 w 35"/>
                      <a:gd name="T13" fmla="*/ 14 h 17"/>
                      <a:gd name="T14" fmla="*/ 4 w 35"/>
                      <a:gd name="T15" fmla="*/ 14 h 17"/>
                      <a:gd name="T16" fmla="*/ 5 w 35"/>
                      <a:gd name="T17" fmla="*/ 14 h 17"/>
                      <a:gd name="T18" fmla="*/ 5 w 35"/>
                      <a:gd name="T19" fmla="*/ 14 h 17"/>
                      <a:gd name="T20" fmla="*/ 6 w 35"/>
                      <a:gd name="T21" fmla="*/ 14 h 17"/>
                      <a:gd name="T22" fmla="*/ 7 w 35"/>
                      <a:gd name="T23" fmla="*/ 14 h 17"/>
                      <a:gd name="T24" fmla="*/ 7 w 35"/>
                      <a:gd name="T25" fmla="*/ 14 h 17"/>
                      <a:gd name="T26" fmla="*/ 8 w 35"/>
                      <a:gd name="T27" fmla="*/ 13 h 17"/>
                      <a:gd name="T28" fmla="*/ 8 w 35"/>
                      <a:gd name="T29" fmla="*/ 13 h 17"/>
                      <a:gd name="T30" fmla="*/ 9 w 35"/>
                      <a:gd name="T31" fmla="*/ 14 h 17"/>
                      <a:gd name="T32" fmla="*/ 10 w 35"/>
                      <a:gd name="T33" fmla="*/ 13 h 17"/>
                      <a:gd name="T34" fmla="*/ 11 w 35"/>
                      <a:gd name="T35" fmla="*/ 14 h 17"/>
                      <a:gd name="T36" fmla="*/ 13 w 35"/>
                      <a:gd name="T37" fmla="*/ 13 h 17"/>
                      <a:gd name="T38" fmla="*/ 14 w 35"/>
                      <a:gd name="T39" fmla="*/ 11 h 17"/>
                      <a:gd name="T40" fmla="*/ 15 w 35"/>
                      <a:gd name="T41" fmla="*/ 11 h 17"/>
                      <a:gd name="T42" fmla="*/ 17 w 35"/>
                      <a:gd name="T43" fmla="*/ 10 h 17"/>
                      <a:gd name="T44" fmla="*/ 18 w 35"/>
                      <a:gd name="T45" fmla="*/ 11 h 17"/>
                      <a:gd name="T46" fmla="*/ 19 w 35"/>
                      <a:gd name="T47" fmla="*/ 10 h 17"/>
                      <a:gd name="T48" fmla="*/ 22 w 35"/>
                      <a:gd name="T49" fmla="*/ 9 h 17"/>
                      <a:gd name="T50" fmla="*/ 22 w 35"/>
                      <a:gd name="T51" fmla="*/ 7 h 17"/>
                      <a:gd name="T52" fmla="*/ 24 w 35"/>
                      <a:gd name="T53" fmla="*/ 6 h 17"/>
                      <a:gd name="T54" fmla="*/ 26 w 35"/>
                      <a:gd name="T55" fmla="*/ 6 h 17"/>
                      <a:gd name="T56" fmla="*/ 26 w 35"/>
                      <a:gd name="T57" fmla="*/ 5 h 17"/>
                      <a:gd name="T58" fmla="*/ 30 w 35"/>
                      <a:gd name="T59" fmla="*/ 3 h 17"/>
                      <a:gd name="T60" fmla="*/ 31 w 35"/>
                      <a:gd name="T61" fmla="*/ 3 h 17"/>
                      <a:gd name="T62" fmla="*/ 32 w 35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1" y="13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8" y="13"/>
                        </a:lnTo>
                        <a:lnTo>
                          <a:pt x="8" y="12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11" y="13"/>
                        </a:lnTo>
                        <a:lnTo>
                          <a:pt x="11" y="14"/>
                        </a:lnTo>
                        <a:lnTo>
                          <a:pt x="12" y="12"/>
                        </a:lnTo>
                        <a:lnTo>
                          <a:pt x="13" y="13"/>
                        </a:lnTo>
                        <a:lnTo>
                          <a:pt x="14" y="12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16" y="11"/>
                        </a:lnTo>
                        <a:lnTo>
                          <a:pt x="17" y="10"/>
                        </a:lnTo>
                        <a:lnTo>
                          <a:pt x="18" y="11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2" y="9"/>
                        </a:lnTo>
                        <a:lnTo>
                          <a:pt x="22" y="8"/>
                        </a:lnTo>
                        <a:lnTo>
                          <a:pt x="22" y="7"/>
                        </a:lnTo>
                        <a:lnTo>
                          <a:pt x="24" y="6"/>
                        </a:lnTo>
                        <a:lnTo>
                          <a:pt x="25" y="7"/>
                        </a:lnTo>
                        <a:lnTo>
                          <a:pt x="26" y="6"/>
                        </a:lnTo>
                        <a:lnTo>
                          <a:pt x="26" y="5"/>
                        </a:lnTo>
                        <a:lnTo>
                          <a:pt x="27" y="5"/>
                        </a:lnTo>
                        <a:lnTo>
                          <a:pt x="30" y="3"/>
                        </a:lnTo>
                        <a:lnTo>
                          <a:pt x="31" y="3"/>
                        </a:lnTo>
                        <a:lnTo>
                          <a:pt x="31" y="2"/>
                        </a:lnTo>
                        <a:lnTo>
                          <a:pt x="32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5" name="Freeform 63"/>
                  <p:cNvSpPr>
                    <a:spLocks/>
                  </p:cNvSpPr>
                  <p:nvPr/>
                </p:nvSpPr>
                <p:spPr bwMode="auto">
                  <a:xfrm>
                    <a:off x="4074" y="1211"/>
                    <a:ext cx="35" cy="17"/>
                  </a:xfrm>
                  <a:custGeom>
                    <a:avLst/>
                    <a:gdLst>
                      <a:gd name="T0" fmla="*/ 0 w 35"/>
                      <a:gd name="T1" fmla="*/ 11 h 17"/>
                      <a:gd name="T2" fmla="*/ 0 w 35"/>
                      <a:gd name="T3" fmla="*/ 12 h 17"/>
                      <a:gd name="T4" fmla="*/ 1 w 35"/>
                      <a:gd name="T5" fmla="*/ 13 h 17"/>
                      <a:gd name="T6" fmla="*/ 2 w 35"/>
                      <a:gd name="T7" fmla="*/ 14 h 17"/>
                      <a:gd name="T8" fmla="*/ 2 w 35"/>
                      <a:gd name="T9" fmla="*/ 14 h 17"/>
                      <a:gd name="T10" fmla="*/ 3 w 35"/>
                      <a:gd name="T11" fmla="*/ 14 h 17"/>
                      <a:gd name="T12" fmla="*/ 4 w 35"/>
                      <a:gd name="T13" fmla="*/ 14 h 17"/>
                      <a:gd name="T14" fmla="*/ 4 w 35"/>
                      <a:gd name="T15" fmla="*/ 14 h 17"/>
                      <a:gd name="T16" fmla="*/ 5 w 35"/>
                      <a:gd name="T17" fmla="*/ 14 h 17"/>
                      <a:gd name="T18" fmla="*/ 5 w 35"/>
                      <a:gd name="T19" fmla="*/ 14 h 17"/>
                      <a:gd name="T20" fmla="*/ 6 w 35"/>
                      <a:gd name="T21" fmla="*/ 14 h 17"/>
                      <a:gd name="T22" fmla="*/ 7 w 35"/>
                      <a:gd name="T23" fmla="*/ 14 h 17"/>
                      <a:gd name="T24" fmla="*/ 7 w 35"/>
                      <a:gd name="T25" fmla="*/ 14 h 17"/>
                      <a:gd name="T26" fmla="*/ 8 w 35"/>
                      <a:gd name="T27" fmla="*/ 13 h 17"/>
                      <a:gd name="T28" fmla="*/ 8 w 35"/>
                      <a:gd name="T29" fmla="*/ 13 h 17"/>
                      <a:gd name="T30" fmla="*/ 9 w 35"/>
                      <a:gd name="T31" fmla="*/ 14 h 17"/>
                      <a:gd name="T32" fmla="*/ 10 w 35"/>
                      <a:gd name="T33" fmla="*/ 13 h 17"/>
                      <a:gd name="T34" fmla="*/ 11 w 35"/>
                      <a:gd name="T35" fmla="*/ 14 h 17"/>
                      <a:gd name="T36" fmla="*/ 13 w 35"/>
                      <a:gd name="T37" fmla="*/ 13 h 17"/>
                      <a:gd name="T38" fmla="*/ 14 w 35"/>
                      <a:gd name="T39" fmla="*/ 11 h 17"/>
                      <a:gd name="T40" fmla="*/ 15 w 35"/>
                      <a:gd name="T41" fmla="*/ 11 h 17"/>
                      <a:gd name="T42" fmla="*/ 17 w 35"/>
                      <a:gd name="T43" fmla="*/ 10 h 17"/>
                      <a:gd name="T44" fmla="*/ 18 w 35"/>
                      <a:gd name="T45" fmla="*/ 11 h 17"/>
                      <a:gd name="T46" fmla="*/ 19 w 35"/>
                      <a:gd name="T47" fmla="*/ 10 h 17"/>
                      <a:gd name="T48" fmla="*/ 22 w 35"/>
                      <a:gd name="T49" fmla="*/ 9 h 17"/>
                      <a:gd name="T50" fmla="*/ 22 w 35"/>
                      <a:gd name="T51" fmla="*/ 7 h 17"/>
                      <a:gd name="T52" fmla="*/ 24 w 35"/>
                      <a:gd name="T53" fmla="*/ 6 h 17"/>
                      <a:gd name="T54" fmla="*/ 26 w 35"/>
                      <a:gd name="T55" fmla="*/ 6 h 17"/>
                      <a:gd name="T56" fmla="*/ 26 w 35"/>
                      <a:gd name="T57" fmla="*/ 5 h 17"/>
                      <a:gd name="T58" fmla="*/ 28 w 35"/>
                      <a:gd name="T59" fmla="*/ 4 h 17"/>
                      <a:gd name="T60" fmla="*/ 31 w 35"/>
                      <a:gd name="T61" fmla="*/ 3 h 17"/>
                      <a:gd name="T62" fmla="*/ 32 w 35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1" y="13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8" y="13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11" y="13"/>
                        </a:lnTo>
                        <a:lnTo>
                          <a:pt x="11" y="14"/>
                        </a:lnTo>
                        <a:lnTo>
                          <a:pt x="12" y="12"/>
                        </a:lnTo>
                        <a:lnTo>
                          <a:pt x="13" y="13"/>
                        </a:lnTo>
                        <a:lnTo>
                          <a:pt x="14" y="12"/>
                        </a:lnTo>
                        <a:lnTo>
                          <a:pt x="14" y="11"/>
                        </a:lnTo>
                        <a:lnTo>
                          <a:pt x="15" y="11"/>
                        </a:lnTo>
                        <a:lnTo>
                          <a:pt x="16" y="11"/>
                        </a:lnTo>
                        <a:lnTo>
                          <a:pt x="17" y="10"/>
                        </a:lnTo>
                        <a:lnTo>
                          <a:pt x="18" y="11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2" y="9"/>
                        </a:lnTo>
                        <a:lnTo>
                          <a:pt x="22" y="8"/>
                        </a:lnTo>
                        <a:lnTo>
                          <a:pt x="22" y="7"/>
                        </a:lnTo>
                        <a:lnTo>
                          <a:pt x="24" y="6"/>
                        </a:lnTo>
                        <a:lnTo>
                          <a:pt x="25" y="7"/>
                        </a:lnTo>
                        <a:lnTo>
                          <a:pt x="26" y="6"/>
                        </a:lnTo>
                        <a:lnTo>
                          <a:pt x="26" y="5"/>
                        </a:lnTo>
                        <a:lnTo>
                          <a:pt x="28" y="5"/>
                        </a:lnTo>
                        <a:lnTo>
                          <a:pt x="28" y="4"/>
                        </a:lnTo>
                        <a:lnTo>
                          <a:pt x="30" y="3"/>
                        </a:lnTo>
                        <a:lnTo>
                          <a:pt x="31" y="3"/>
                        </a:lnTo>
                        <a:lnTo>
                          <a:pt x="31" y="2"/>
                        </a:lnTo>
                        <a:lnTo>
                          <a:pt x="32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6" name="Freeform 64"/>
                  <p:cNvSpPr>
                    <a:spLocks/>
                  </p:cNvSpPr>
                  <p:nvPr/>
                </p:nvSpPr>
                <p:spPr bwMode="auto">
                  <a:xfrm>
                    <a:off x="4075" y="1192"/>
                    <a:ext cx="23" cy="31"/>
                  </a:xfrm>
                  <a:custGeom>
                    <a:avLst/>
                    <a:gdLst>
                      <a:gd name="T0" fmla="*/ 0 w 23"/>
                      <a:gd name="T1" fmla="*/ 30 h 31"/>
                      <a:gd name="T2" fmla="*/ 0 w 23"/>
                      <a:gd name="T3" fmla="*/ 28 h 31"/>
                      <a:gd name="T4" fmla="*/ 0 w 23"/>
                      <a:gd name="T5" fmla="*/ 27 h 31"/>
                      <a:gd name="T6" fmla="*/ 0 w 23"/>
                      <a:gd name="T7" fmla="*/ 27 h 31"/>
                      <a:gd name="T8" fmla="*/ 0 w 23"/>
                      <a:gd name="T9" fmla="*/ 26 h 31"/>
                      <a:gd name="T10" fmla="*/ 0 w 23"/>
                      <a:gd name="T11" fmla="*/ 25 h 31"/>
                      <a:gd name="T12" fmla="*/ 0 w 23"/>
                      <a:gd name="T13" fmla="*/ 25 h 31"/>
                      <a:gd name="T14" fmla="*/ 0 w 23"/>
                      <a:gd name="T15" fmla="*/ 25 h 31"/>
                      <a:gd name="T16" fmla="*/ 1 w 23"/>
                      <a:gd name="T17" fmla="*/ 25 h 31"/>
                      <a:gd name="T18" fmla="*/ 1 w 23"/>
                      <a:gd name="T19" fmla="*/ 24 h 31"/>
                      <a:gd name="T20" fmla="*/ 2 w 23"/>
                      <a:gd name="T21" fmla="*/ 23 h 31"/>
                      <a:gd name="T22" fmla="*/ 1 w 23"/>
                      <a:gd name="T23" fmla="*/ 22 h 31"/>
                      <a:gd name="T24" fmla="*/ 2 w 23"/>
                      <a:gd name="T25" fmla="*/ 21 h 31"/>
                      <a:gd name="T26" fmla="*/ 2 w 23"/>
                      <a:gd name="T27" fmla="*/ 21 h 31"/>
                      <a:gd name="T28" fmla="*/ 2 w 23"/>
                      <a:gd name="T29" fmla="*/ 21 h 31"/>
                      <a:gd name="T30" fmla="*/ 2 w 23"/>
                      <a:gd name="T31" fmla="*/ 20 h 31"/>
                      <a:gd name="T32" fmla="*/ 2 w 23"/>
                      <a:gd name="T33" fmla="*/ 19 h 31"/>
                      <a:gd name="T34" fmla="*/ 4 w 23"/>
                      <a:gd name="T35" fmla="*/ 17 h 31"/>
                      <a:gd name="T36" fmla="*/ 5 w 23"/>
                      <a:gd name="T37" fmla="*/ 17 h 31"/>
                      <a:gd name="T38" fmla="*/ 6 w 23"/>
                      <a:gd name="T39" fmla="*/ 16 h 31"/>
                      <a:gd name="T40" fmla="*/ 6 w 23"/>
                      <a:gd name="T41" fmla="*/ 14 h 31"/>
                      <a:gd name="T42" fmla="*/ 8 w 23"/>
                      <a:gd name="T43" fmla="*/ 13 h 31"/>
                      <a:gd name="T44" fmla="*/ 9 w 23"/>
                      <a:gd name="T45" fmla="*/ 12 h 31"/>
                      <a:gd name="T46" fmla="*/ 9 w 23"/>
                      <a:gd name="T47" fmla="*/ 11 h 31"/>
                      <a:gd name="T48" fmla="*/ 11 w 23"/>
                      <a:gd name="T49" fmla="*/ 8 h 31"/>
                      <a:gd name="T50" fmla="*/ 11 w 23"/>
                      <a:gd name="T51" fmla="*/ 8 h 31"/>
                      <a:gd name="T52" fmla="*/ 13 w 23"/>
                      <a:gd name="T53" fmla="*/ 7 h 31"/>
                      <a:gd name="T54" fmla="*/ 14 w 23"/>
                      <a:gd name="T55" fmla="*/ 6 h 31"/>
                      <a:gd name="T56" fmla="*/ 16 w 23"/>
                      <a:gd name="T57" fmla="*/ 4 h 31"/>
                      <a:gd name="T58" fmla="*/ 18 w 23"/>
                      <a:gd name="T59" fmla="*/ 4 h 31"/>
                      <a:gd name="T60" fmla="*/ 19 w 23"/>
                      <a:gd name="T61" fmla="*/ 2 h 31"/>
                      <a:gd name="T62" fmla="*/ 20 w 23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30"/>
                        </a:move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1" y="25"/>
                        </a:lnTo>
                        <a:lnTo>
                          <a:pt x="1" y="24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1" y="22"/>
                        </a:lnTo>
                        <a:lnTo>
                          <a:pt x="2" y="22"/>
                        </a:lnTo>
                        <a:lnTo>
                          <a:pt x="2" y="21"/>
                        </a:lnTo>
                        <a:lnTo>
                          <a:pt x="2" y="20"/>
                        </a:lnTo>
                        <a:lnTo>
                          <a:pt x="2" y="19"/>
                        </a:lnTo>
                        <a:lnTo>
                          <a:pt x="3" y="18"/>
                        </a:lnTo>
                        <a:lnTo>
                          <a:pt x="4" y="17"/>
                        </a:lnTo>
                        <a:lnTo>
                          <a:pt x="5" y="18"/>
                        </a:lnTo>
                        <a:lnTo>
                          <a:pt x="5" y="17"/>
                        </a:lnTo>
                        <a:lnTo>
                          <a:pt x="5" y="16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8" y="13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10" y="10"/>
                        </a:lnTo>
                        <a:lnTo>
                          <a:pt x="11" y="8"/>
                        </a:lnTo>
                        <a:lnTo>
                          <a:pt x="13" y="7"/>
                        </a:lnTo>
                        <a:lnTo>
                          <a:pt x="13" y="6"/>
                        </a:lnTo>
                        <a:lnTo>
                          <a:pt x="14" y="6"/>
                        </a:lnTo>
                        <a:lnTo>
                          <a:pt x="15" y="5"/>
                        </a:lnTo>
                        <a:lnTo>
                          <a:pt x="16" y="4"/>
                        </a:lnTo>
                        <a:lnTo>
                          <a:pt x="17" y="4"/>
                        </a:lnTo>
                        <a:lnTo>
                          <a:pt x="18" y="4"/>
                        </a:lnTo>
                        <a:lnTo>
                          <a:pt x="18" y="3"/>
                        </a:lnTo>
                        <a:lnTo>
                          <a:pt x="19" y="2"/>
                        </a:lnTo>
                        <a:lnTo>
                          <a:pt x="19" y="0"/>
                        </a:lnTo>
                        <a:lnTo>
                          <a:pt x="2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7" name="Freeform 65"/>
                  <p:cNvSpPr>
                    <a:spLocks/>
                  </p:cNvSpPr>
                  <p:nvPr/>
                </p:nvSpPr>
                <p:spPr bwMode="auto">
                  <a:xfrm>
                    <a:off x="4096" y="1163"/>
                    <a:ext cx="23" cy="31"/>
                  </a:xfrm>
                  <a:custGeom>
                    <a:avLst/>
                    <a:gdLst>
                      <a:gd name="T0" fmla="*/ 20 w 23"/>
                      <a:gd name="T1" fmla="*/ 0 h 31"/>
                      <a:gd name="T2" fmla="*/ 20 w 23"/>
                      <a:gd name="T3" fmla="*/ 0 h 31"/>
                      <a:gd name="T4" fmla="*/ 21 w 23"/>
                      <a:gd name="T5" fmla="*/ 0 h 31"/>
                      <a:gd name="T6" fmla="*/ 21 w 23"/>
                      <a:gd name="T7" fmla="*/ 1 h 31"/>
                      <a:gd name="T8" fmla="*/ 21 w 23"/>
                      <a:gd name="T9" fmla="*/ 2 h 31"/>
                      <a:gd name="T10" fmla="*/ 21 w 23"/>
                      <a:gd name="T11" fmla="*/ 3 h 31"/>
                      <a:gd name="T12" fmla="*/ 22 w 23"/>
                      <a:gd name="T13" fmla="*/ 3 h 31"/>
                      <a:gd name="T14" fmla="*/ 21 w 23"/>
                      <a:gd name="T15" fmla="*/ 4 h 31"/>
                      <a:gd name="T16" fmla="*/ 20 w 23"/>
                      <a:gd name="T17" fmla="*/ 4 h 31"/>
                      <a:gd name="T18" fmla="*/ 19 w 23"/>
                      <a:gd name="T19" fmla="*/ 4 h 31"/>
                      <a:gd name="T20" fmla="*/ 19 w 23"/>
                      <a:gd name="T21" fmla="*/ 5 h 31"/>
                      <a:gd name="T22" fmla="*/ 19 w 23"/>
                      <a:gd name="T23" fmla="*/ 7 h 31"/>
                      <a:gd name="T24" fmla="*/ 19 w 23"/>
                      <a:gd name="T25" fmla="*/ 7 h 31"/>
                      <a:gd name="T26" fmla="*/ 19 w 23"/>
                      <a:gd name="T27" fmla="*/ 8 h 31"/>
                      <a:gd name="T28" fmla="*/ 19 w 23"/>
                      <a:gd name="T29" fmla="*/ 8 h 31"/>
                      <a:gd name="T30" fmla="*/ 19 w 23"/>
                      <a:gd name="T31" fmla="*/ 8 h 31"/>
                      <a:gd name="T32" fmla="*/ 18 w 23"/>
                      <a:gd name="T33" fmla="*/ 9 h 31"/>
                      <a:gd name="T34" fmla="*/ 17 w 23"/>
                      <a:gd name="T35" fmla="*/ 11 h 31"/>
                      <a:gd name="T36" fmla="*/ 16 w 23"/>
                      <a:gd name="T37" fmla="*/ 12 h 31"/>
                      <a:gd name="T38" fmla="*/ 15 w 23"/>
                      <a:gd name="T39" fmla="*/ 13 h 31"/>
                      <a:gd name="T40" fmla="*/ 15 w 23"/>
                      <a:gd name="T41" fmla="*/ 14 h 31"/>
                      <a:gd name="T42" fmla="*/ 13 w 23"/>
                      <a:gd name="T43" fmla="*/ 16 h 31"/>
                      <a:gd name="T44" fmla="*/ 12 w 23"/>
                      <a:gd name="T45" fmla="*/ 17 h 31"/>
                      <a:gd name="T46" fmla="*/ 12 w 23"/>
                      <a:gd name="T47" fmla="*/ 18 h 31"/>
                      <a:gd name="T48" fmla="*/ 11 w 23"/>
                      <a:gd name="T49" fmla="*/ 19 h 31"/>
                      <a:gd name="T50" fmla="*/ 9 w 23"/>
                      <a:gd name="T51" fmla="*/ 20 h 31"/>
                      <a:gd name="T52" fmla="*/ 8 w 23"/>
                      <a:gd name="T53" fmla="*/ 21 h 31"/>
                      <a:gd name="T54" fmla="*/ 7 w 23"/>
                      <a:gd name="T55" fmla="*/ 23 h 31"/>
                      <a:gd name="T56" fmla="*/ 5 w 23"/>
                      <a:gd name="T57" fmla="*/ 25 h 31"/>
                      <a:gd name="T58" fmla="*/ 4 w 23"/>
                      <a:gd name="T59" fmla="*/ 25 h 31"/>
                      <a:gd name="T60" fmla="*/ 2 w 23"/>
                      <a:gd name="T61" fmla="*/ 26 h 31"/>
                      <a:gd name="T62" fmla="*/ 2 w 23"/>
                      <a:gd name="T63" fmla="*/ 28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20" y="0"/>
                        </a:move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1" y="1"/>
                        </a:lnTo>
                        <a:lnTo>
                          <a:pt x="21" y="2"/>
                        </a:lnTo>
                        <a:lnTo>
                          <a:pt x="21" y="3"/>
                        </a:lnTo>
                        <a:lnTo>
                          <a:pt x="22" y="3"/>
                        </a:lnTo>
                        <a:lnTo>
                          <a:pt x="21" y="4"/>
                        </a:lnTo>
                        <a:lnTo>
                          <a:pt x="20" y="4"/>
                        </a:lnTo>
                        <a:lnTo>
                          <a:pt x="19" y="4"/>
                        </a:lnTo>
                        <a:lnTo>
                          <a:pt x="19" y="5"/>
                        </a:lnTo>
                        <a:lnTo>
                          <a:pt x="19" y="6"/>
                        </a:lnTo>
                        <a:lnTo>
                          <a:pt x="19" y="7"/>
                        </a:lnTo>
                        <a:lnTo>
                          <a:pt x="19" y="8"/>
                        </a:lnTo>
                        <a:lnTo>
                          <a:pt x="18" y="9"/>
                        </a:lnTo>
                        <a:lnTo>
                          <a:pt x="17" y="10"/>
                        </a:lnTo>
                        <a:lnTo>
                          <a:pt x="17" y="11"/>
                        </a:lnTo>
                        <a:lnTo>
                          <a:pt x="17" y="12"/>
                        </a:lnTo>
                        <a:lnTo>
                          <a:pt x="16" y="12"/>
                        </a:lnTo>
                        <a:lnTo>
                          <a:pt x="15" y="13"/>
                        </a:lnTo>
                        <a:lnTo>
                          <a:pt x="15" y="14"/>
                        </a:lnTo>
                        <a:lnTo>
                          <a:pt x="14" y="16"/>
                        </a:lnTo>
                        <a:lnTo>
                          <a:pt x="13" y="16"/>
                        </a:lnTo>
                        <a:lnTo>
                          <a:pt x="13" y="17"/>
                        </a:lnTo>
                        <a:lnTo>
                          <a:pt x="12" y="17"/>
                        </a:lnTo>
                        <a:lnTo>
                          <a:pt x="12" y="18"/>
                        </a:lnTo>
                        <a:lnTo>
                          <a:pt x="11" y="18"/>
                        </a:lnTo>
                        <a:lnTo>
                          <a:pt x="11" y="19"/>
                        </a:lnTo>
                        <a:lnTo>
                          <a:pt x="9" y="20"/>
                        </a:lnTo>
                        <a:lnTo>
                          <a:pt x="8" y="21"/>
                        </a:lnTo>
                        <a:lnTo>
                          <a:pt x="7" y="22"/>
                        </a:lnTo>
                        <a:lnTo>
                          <a:pt x="7" y="23"/>
                        </a:lnTo>
                        <a:lnTo>
                          <a:pt x="6" y="24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3" y="26"/>
                        </a:lnTo>
                        <a:lnTo>
                          <a:pt x="2" y="26"/>
                        </a:lnTo>
                        <a:lnTo>
                          <a:pt x="2" y="27"/>
                        </a:lnTo>
                        <a:lnTo>
                          <a:pt x="2" y="28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8" name="Freeform 66"/>
                  <p:cNvSpPr>
                    <a:spLocks/>
                  </p:cNvSpPr>
                  <p:nvPr/>
                </p:nvSpPr>
                <p:spPr bwMode="auto">
                  <a:xfrm>
                    <a:off x="4083" y="1159"/>
                    <a:ext cx="35" cy="17"/>
                  </a:xfrm>
                  <a:custGeom>
                    <a:avLst/>
                    <a:gdLst>
                      <a:gd name="T0" fmla="*/ 34 w 35"/>
                      <a:gd name="T1" fmla="*/ 4 h 17"/>
                      <a:gd name="T2" fmla="*/ 33 w 35"/>
                      <a:gd name="T3" fmla="*/ 2 h 17"/>
                      <a:gd name="T4" fmla="*/ 32 w 35"/>
                      <a:gd name="T5" fmla="*/ 1 h 17"/>
                      <a:gd name="T6" fmla="*/ 31 w 35"/>
                      <a:gd name="T7" fmla="*/ 1 h 17"/>
                      <a:gd name="T8" fmla="*/ 31 w 35"/>
                      <a:gd name="T9" fmla="*/ 2 h 17"/>
                      <a:gd name="T10" fmla="*/ 31 w 35"/>
                      <a:gd name="T11" fmla="*/ 2 h 17"/>
                      <a:gd name="T12" fmla="*/ 30 w 35"/>
                      <a:gd name="T13" fmla="*/ 0 h 17"/>
                      <a:gd name="T14" fmla="*/ 29 w 35"/>
                      <a:gd name="T15" fmla="*/ 1 h 17"/>
                      <a:gd name="T16" fmla="*/ 28 w 35"/>
                      <a:gd name="T17" fmla="*/ 1 h 17"/>
                      <a:gd name="T18" fmla="*/ 28 w 35"/>
                      <a:gd name="T19" fmla="*/ 1 h 17"/>
                      <a:gd name="T20" fmla="*/ 28 w 35"/>
                      <a:gd name="T21" fmla="*/ 1 h 17"/>
                      <a:gd name="T22" fmla="*/ 26 w 35"/>
                      <a:gd name="T23" fmla="*/ 1 h 17"/>
                      <a:gd name="T24" fmla="*/ 26 w 35"/>
                      <a:gd name="T25" fmla="*/ 2 h 17"/>
                      <a:gd name="T26" fmla="*/ 25 w 35"/>
                      <a:gd name="T27" fmla="*/ 2 h 17"/>
                      <a:gd name="T28" fmla="*/ 25 w 35"/>
                      <a:gd name="T29" fmla="*/ 2 h 17"/>
                      <a:gd name="T30" fmla="*/ 25 w 35"/>
                      <a:gd name="T31" fmla="*/ 1 h 17"/>
                      <a:gd name="T32" fmla="*/ 23 w 35"/>
                      <a:gd name="T33" fmla="*/ 1 h 17"/>
                      <a:gd name="T34" fmla="*/ 22 w 35"/>
                      <a:gd name="T35" fmla="*/ 2 h 17"/>
                      <a:gd name="T36" fmla="*/ 20 w 35"/>
                      <a:gd name="T37" fmla="*/ 3 h 17"/>
                      <a:gd name="T38" fmla="*/ 19 w 35"/>
                      <a:gd name="T39" fmla="*/ 3 h 17"/>
                      <a:gd name="T40" fmla="*/ 17 w 35"/>
                      <a:gd name="T41" fmla="*/ 3 h 17"/>
                      <a:gd name="T42" fmla="*/ 17 w 35"/>
                      <a:gd name="T43" fmla="*/ 4 h 17"/>
                      <a:gd name="T44" fmla="*/ 16 w 35"/>
                      <a:gd name="T45" fmla="*/ 4 h 17"/>
                      <a:gd name="T46" fmla="*/ 13 w 35"/>
                      <a:gd name="T47" fmla="*/ 6 h 17"/>
                      <a:gd name="T48" fmla="*/ 11 w 35"/>
                      <a:gd name="T49" fmla="*/ 6 h 17"/>
                      <a:gd name="T50" fmla="*/ 11 w 35"/>
                      <a:gd name="T51" fmla="*/ 8 h 17"/>
                      <a:gd name="T52" fmla="*/ 9 w 35"/>
                      <a:gd name="T53" fmla="*/ 8 h 17"/>
                      <a:gd name="T54" fmla="*/ 8 w 35"/>
                      <a:gd name="T55" fmla="*/ 9 h 17"/>
                      <a:gd name="T56" fmla="*/ 6 w 35"/>
                      <a:gd name="T57" fmla="*/ 10 h 17"/>
                      <a:gd name="T58" fmla="*/ 4 w 35"/>
                      <a:gd name="T59" fmla="*/ 12 h 17"/>
                      <a:gd name="T60" fmla="*/ 2 w 35"/>
                      <a:gd name="T61" fmla="*/ 13 h 17"/>
                      <a:gd name="T62" fmla="*/ 0 w 35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34" y="4"/>
                        </a:moveTo>
                        <a:lnTo>
                          <a:pt x="34" y="4"/>
                        </a:lnTo>
                        <a:lnTo>
                          <a:pt x="33" y="2"/>
                        </a:ln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1" y="2"/>
                        </a:lnTo>
                        <a:lnTo>
                          <a:pt x="31" y="1"/>
                        </a:lnTo>
                        <a:lnTo>
                          <a:pt x="30" y="0"/>
                        </a:lnTo>
                        <a:lnTo>
                          <a:pt x="29" y="1"/>
                        </a:lnTo>
                        <a:lnTo>
                          <a:pt x="28" y="1"/>
                        </a:lnTo>
                        <a:lnTo>
                          <a:pt x="27" y="1"/>
                        </a:lnTo>
                        <a:lnTo>
                          <a:pt x="28" y="1"/>
                        </a:lnTo>
                        <a:lnTo>
                          <a:pt x="27" y="1"/>
                        </a:lnTo>
                        <a:lnTo>
                          <a:pt x="26" y="1"/>
                        </a:lnTo>
                        <a:lnTo>
                          <a:pt x="26" y="2"/>
                        </a:lnTo>
                        <a:lnTo>
                          <a:pt x="26" y="1"/>
                        </a:lnTo>
                        <a:lnTo>
                          <a:pt x="25" y="2"/>
                        </a:lnTo>
                        <a:lnTo>
                          <a:pt x="25" y="1"/>
                        </a:lnTo>
                        <a:lnTo>
                          <a:pt x="25" y="2"/>
                        </a:lnTo>
                        <a:lnTo>
                          <a:pt x="25" y="1"/>
                        </a:lnTo>
                        <a:lnTo>
                          <a:pt x="24" y="1"/>
                        </a:lnTo>
                        <a:lnTo>
                          <a:pt x="23" y="1"/>
                        </a:lnTo>
                        <a:lnTo>
                          <a:pt x="22" y="1"/>
                        </a:lnTo>
                        <a:lnTo>
                          <a:pt x="22" y="2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9" y="4"/>
                        </a:lnTo>
                        <a:lnTo>
                          <a:pt x="17" y="3"/>
                        </a:lnTo>
                        <a:lnTo>
                          <a:pt x="17" y="4"/>
                        </a:lnTo>
                        <a:lnTo>
                          <a:pt x="17" y="5"/>
                        </a:lnTo>
                        <a:lnTo>
                          <a:pt x="16" y="4"/>
                        </a:lnTo>
                        <a:lnTo>
                          <a:pt x="14" y="6"/>
                        </a:lnTo>
                        <a:lnTo>
                          <a:pt x="13" y="6"/>
                        </a:lnTo>
                        <a:lnTo>
                          <a:pt x="13" y="7"/>
                        </a:lnTo>
                        <a:lnTo>
                          <a:pt x="11" y="6"/>
                        </a:lnTo>
                        <a:lnTo>
                          <a:pt x="11" y="8"/>
                        </a:lnTo>
                        <a:lnTo>
                          <a:pt x="10" y="7"/>
                        </a:lnTo>
                        <a:lnTo>
                          <a:pt x="9" y="8"/>
                        </a:lnTo>
                        <a:lnTo>
                          <a:pt x="8" y="9"/>
                        </a:lnTo>
                        <a:lnTo>
                          <a:pt x="7" y="11"/>
                        </a:lnTo>
                        <a:lnTo>
                          <a:pt x="6" y="10"/>
                        </a:lnTo>
                        <a:lnTo>
                          <a:pt x="6" y="11"/>
                        </a:lnTo>
                        <a:lnTo>
                          <a:pt x="4" y="12"/>
                        </a:lnTo>
                        <a:lnTo>
                          <a:pt x="3" y="12"/>
                        </a:lnTo>
                        <a:lnTo>
                          <a:pt x="2" y="13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9" name="Freeform 67"/>
                  <p:cNvSpPr>
                    <a:spLocks/>
                  </p:cNvSpPr>
                  <p:nvPr/>
                </p:nvSpPr>
                <p:spPr bwMode="auto">
                  <a:xfrm>
                    <a:off x="4185" y="1321"/>
                    <a:ext cx="34" cy="17"/>
                  </a:xfrm>
                  <a:custGeom>
                    <a:avLst/>
                    <a:gdLst>
                      <a:gd name="T0" fmla="*/ 33 w 34"/>
                      <a:gd name="T1" fmla="*/ 3 h 17"/>
                      <a:gd name="T2" fmla="*/ 33 w 34"/>
                      <a:gd name="T3" fmla="*/ 1 h 17"/>
                      <a:gd name="T4" fmla="*/ 32 w 34"/>
                      <a:gd name="T5" fmla="*/ 1 h 17"/>
                      <a:gd name="T6" fmla="*/ 31 w 34"/>
                      <a:gd name="T7" fmla="*/ 1 h 17"/>
                      <a:gd name="T8" fmla="*/ 30 w 34"/>
                      <a:gd name="T9" fmla="*/ 0 h 17"/>
                      <a:gd name="T10" fmla="*/ 30 w 34"/>
                      <a:gd name="T11" fmla="*/ 0 h 17"/>
                      <a:gd name="T12" fmla="*/ 29 w 34"/>
                      <a:gd name="T13" fmla="*/ 1 h 17"/>
                      <a:gd name="T14" fmla="*/ 29 w 34"/>
                      <a:gd name="T15" fmla="*/ 0 h 17"/>
                      <a:gd name="T16" fmla="*/ 29 w 34"/>
                      <a:gd name="T17" fmla="*/ 1 h 17"/>
                      <a:gd name="T18" fmla="*/ 28 w 34"/>
                      <a:gd name="T19" fmla="*/ 1 h 17"/>
                      <a:gd name="T20" fmla="*/ 27 w 34"/>
                      <a:gd name="T21" fmla="*/ 0 h 17"/>
                      <a:gd name="T22" fmla="*/ 27 w 34"/>
                      <a:gd name="T23" fmla="*/ 1 h 17"/>
                      <a:gd name="T24" fmla="*/ 27 w 34"/>
                      <a:gd name="T25" fmla="*/ 1 h 17"/>
                      <a:gd name="T26" fmla="*/ 26 w 34"/>
                      <a:gd name="T27" fmla="*/ 0 h 17"/>
                      <a:gd name="T28" fmla="*/ 25 w 34"/>
                      <a:gd name="T29" fmla="*/ 1 h 17"/>
                      <a:gd name="T30" fmla="*/ 24 w 34"/>
                      <a:gd name="T31" fmla="*/ 0 h 17"/>
                      <a:gd name="T32" fmla="*/ 24 w 34"/>
                      <a:gd name="T33" fmla="*/ 1 h 17"/>
                      <a:gd name="T34" fmla="*/ 21 w 34"/>
                      <a:gd name="T35" fmla="*/ 1 h 17"/>
                      <a:gd name="T36" fmla="*/ 21 w 34"/>
                      <a:gd name="T37" fmla="*/ 2 h 17"/>
                      <a:gd name="T38" fmla="*/ 19 w 34"/>
                      <a:gd name="T39" fmla="*/ 3 h 17"/>
                      <a:gd name="T40" fmla="*/ 18 w 34"/>
                      <a:gd name="T41" fmla="*/ 3 h 17"/>
                      <a:gd name="T42" fmla="*/ 15 w 34"/>
                      <a:gd name="T43" fmla="*/ 4 h 17"/>
                      <a:gd name="T44" fmla="*/ 15 w 34"/>
                      <a:gd name="T45" fmla="*/ 4 h 17"/>
                      <a:gd name="T46" fmla="*/ 13 w 34"/>
                      <a:gd name="T47" fmla="*/ 6 h 17"/>
                      <a:gd name="T48" fmla="*/ 12 w 34"/>
                      <a:gd name="T49" fmla="*/ 6 h 17"/>
                      <a:gd name="T50" fmla="*/ 9 w 34"/>
                      <a:gd name="T51" fmla="*/ 8 h 17"/>
                      <a:gd name="T52" fmla="*/ 9 w 34"/>
                      <a:gd name="T53" fmla="*/ 8 h 17"/>
                      <a:gd name="T54" fmla="*/ 8 w 34"/>
                      <a:gd name="T55" fmla="*/ 10 h 17"/>
                      <a:gd name="T56" fmla="*/ 5 w 34"/>
                      <a:gd name="T57" fmla="*/ 10 h 17"/>
                      <a:gd name="T58" fmla="*/ 4 w 34"/>
                      <a:gd name="T59" fmla="*/ 13 h 17"/>
                      <a:gd name="T60" fmla="*/ 3 w 34"/>
                      <a:gd name="T61" fmla="*/ 13 h 17"/>
                      <a:gd name="T62" fmla="*/ 0 w 34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33" y="3"/>
                        </a:moveTo>
                        <a:lnTo>
                          <a:pt x="33" y="3"/>
                        </a:lnTo>
                        <a:lnTo>
                          <a:pt x="33" y="2"/>
                        </a:lnTo>
                        <a:lnTo>
                          <a:pt x="33" y="1"/>
                        </a:ln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0" y="0"/>
                        </a:lnTo>
                        <a:lnTo>
                          <a:pt x="29" y="1"/>
                        </a:lnTo>
                        <a:lnTo>
                          <a:pt x="29" y="0"/>
                        </a:lnTo>
                        <a:lnTo>
                          <a:pt x="29" y="1"/>
                        </a:lnTo>
                        <a:lnTo>
                          <a:pt x="28" y="0"/>
                        </a:lnTo>
                        <a:lnTo>
                          <a:pt x="28" y="1"/>
                        </a:lnTo>
                        <a:lnTo>
                          <a:pt x="27" y="0"/>
                        </a:lnTo>
                        <a:lnTo>
                          <a:pt x="27" y="1"/>
                        </a:lnTo>
                        <a:lnTo>
                          <a:pt x="26" y="0"/>
                        </a:lnTo>
                        <a:lnTo>
                          <a:pt x="26" y="1"/>
                        </a:lnTo>
                        <a:lnTo>
                          <a:pt x="25" y="1"/>
                        </a:lnTo>
                        <a:lnTo>
                          <a:pt x="24" y="0"/>
                        </a:lnTo>
                        <a:lnTo>
                          <a:pt x="24" y="1"/>
                        </a:lnTo>
                        <a:lnTo>
                          <a:pt x="22" y="2"/>
                        </a:lnTo>
                        <a:lnTo>
                          <a:pt x="21" y="1"/>
                        </a:lnTo>
                        <a:lnTo>
                          <a:pt x="21" y="2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7" y="4"/>
                        </a:lnTo>
                        <a:lnTo>
                          <a:pt x="18" y="3"/>
                        </a:lnTo>
                        <a:lnTo>
                          <a:pt x="15" y="4"/>
                        </a:lnTo>
                        <a:lnTo>
                          <a:pt x="14" y="5"/>
                        </a:lnTo>
                        <a:lnTo>
                          <a:pt x="13" y="6"/>
                        </a:lnTo>
                        <a:lnTo>
                          <a:pt x="12" y="6"/>
                        </a:lnTo>
                        <a:lnTo>
                          <a:pt x="10" y="8"/>
                        </a:lnTo>
                        <a:lnTo>
                          <a:pt x="9" y="8"/>
                        </a:lnTo>
                        <a:lnTo>
                          <a:pt x="9" y="9"/>
                        </a:lnTo>
                        <a:lnTo>
                          <a:pt x="9" y="8"/>
                        </a:lnTo>
                        <a:lnTo>
                          <a:pt x="9" y="10"/>
                        </a:lnTo>
                        <a:lnTo>
                          <a:pt x="8" y="10"/>
                        </a:lnTo>
                        <a:lnTo>
                          <a:pt x="6" y="10"/>
                        </a:lnTo>
                        <a:lnTo>
                          <a:pt x="5" y="10"/>
                        </a:lnTo>
                        <a:lnTo>
                          <a:pt x="4" y="12"/>
                        </a:lnTo>
                        <a:lnTo>
                          <a:pt x="4" y="13"/>
                        </a:lnTo>
                        <a:lnTo>
                          <a:pt x="3" y="13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0" name="Freeform 68"/>
                  <p:cNvSpPr>
                    <a:spLocks/>
                  </p:cNvSpPr>
                  <p:nvPr/>
                </p:nvSpPr>
                <p:spPr bwMode="auto">
                  <a:xfrm>
                    <a:off x="4050" y="1149"/>
                    <a:ext cx="24" cy="32"/>
                  </a:xfrm>
                  <a:custGeom>
                    <a:avLst/>
                    <a:gdLst>
                      <a:gd name="T0" fmla="*/ 0 w 24"/>
                      <a:gd name="T1" fmla="*/ 30 h 32"/>
                      <a:gd name="T2" fmla="*/ 0 w 24"/>
                      <a:gd name="T3" fmla="*/ 30 h 32"/>
                      <a:gd name="T4" fmla="*/ 0 w 24"/>
                      <a:gd name="T5" fmla="*/ 28 h 32"/>
                      <a:gd name="T6" fmla="*/ 0 w 24"/>
                      <a:gd name="T7" fmla="*/ 28 h 32"/>
                      <a:gd name="T8" fmla="*/ 0 w 24"/>
                      <a:gd name="T9" fmla="*/ 27 h 32"/>
                      <a:gd name="T10" fmla="*/ 0 w 24"/>
                      <a:gd name="T11" fmla="*/ 26 h 32"/>
                      <a:gd name="T12" fmla="*/ 0 w 24"/>
                      <a:gd name="T13" fmla="*/ 25 h 32"/>
                      <a:gd name="T14" fmla="*/ 0 w 24"/>
                      <a:gd name="T15" fmla="*/ 24 h 32"/>
                      <a:gd name="T16" fmla="*/ 0 w 24"/>
                      <a:gd name="T17" fmla="*/ 23 h 32"/>
                      <a:gd name="T18" fmla="*/ 0 w 24"/>
                      <a:gd name="T19" fmla="*/ 23 h 32"/>
                      <a:gd name="T20" fmla="*/ 1 w 24"/>
                      <a:gd name="T21" fmla="*/ 22 h 32"/>
                      <a:gd name="T22" fmla="*/ 1 w 24"/>
                      <a:gd name="T23" fmla="*/ 22 h 32"/>
                      <a:gd name="T24" fmla="*/ 3 w 24"/>
                      <a:gd name="T25" fmla="*/ 22 h 32"/>
                      <a:gd name="T26" fmla="*/ 3 w 24"/>
                      <a:gd name="T27" fmla="*/ 22 h 32"/>
                      <a:gd name="T28" fmla="*/ 2 w 24"/>
                      <a:gd name="T29" fmla="*/ 21 h 32"/>
                      <a:gd name="T30" fmla="*/ 3 w 24"/>
                      <a:gd name="T31" fmla="*/ 21 h 32"/>
                      <a:gd name="T32" fmla="*/ 3 w 24"/>
                      <a:gd name="T33" fmla="*/ 19 h 32"/>
                      <a:gd name="T34" fmla="*/ 3 w 24"/>
                      <a:gd name="T35" fmla="*/ 17 h 32"/>
                      <a:gd name="T36" fmla="*/ 5 w 24"/>
                      <a:gd name="T37" fmla="*/ 17 h 32"/>
                      <a:gd name="T38" fmla="*/ 6 w 24"/>
                      <a:gd name="T39" fmla="*/ 16 h 32"/>
                      <a:gd name="T40" fmla="*/ 6 w 24"/>
                      <a:gd name="T41" fmla="*/ 14 h 32"/>
                      <a:gd name="T42" fmla="*/ 7 w 24"/>
                      <a:gd name="T43" fmla="*/ 13 h 32"/>
                      <a:gd name="T44" fmla="*/ 9 w 24"/>
                      <a:gd name="T45" fmla="*/ 12 h 32"/>
                      <a:gd name="T46" fmla="*/ 10 w 24"/>
                      <a:gd name="T47" fmla="*/ 11 h 32"/>
                      <a:gd name="T48" fmla="*/ 11 w 24"/>
                      <a:gd name="T49" fmla="*/ 8 h 32"/>
                      <a:gd name="T50" fmla="*/ 13 w 24"/>
                      <a:gd name="T51" fmla="*/ 8 h 32"/>
                      <a:gd name="T52" fmla="*/ 14 w 24"/>
                      <a:gd name="T53" fmla="*/ 8 h 32"/>
                      <a:gd name="T54" fmla="*/ 16 w 24"/>
                      <a:gd name="T55" fmla="*/ 6 h 32"/>
                      <a:gd name="T56" fmla="*/ 17 w 24"/>
                      <a:gd name="T57" fmla="*/ 4 h 32"/>
                      <a:gd name="T58" fmla="*/ 17 w 24"/>
                      <a:gd name="T59" fmla="*/ 4 h 32"/>
                      <a:gd name="T60" fmla="*/ 19 w 24"/>
                      <a:gd name="T61" fmla="*/ 2 h 32"/>
                      <a:gd name="T62" fmla="*/ 22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1"/>
                        </a:moveTo>
                        <a:lnTo>
                          <a:pt x="0" y="30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0" y="23"/>
                        </a:lnTo>
                        <a:lnTo>
                          <a:pt x="1" y="22"/>
                        </a:lnTo>
                        <a:lnTo>
                          <a:pt x="3" y="22"/>
                        </a:lnTo>
                        <a:lnTo>
                          <a:pt x="2" y="21"/>
                        </a:lnTo>
                        <a:lnTo>
                          <a:pt x="3" y="21"/>
                        </a:lnTo>
                        <a:lnTo>
                          <a:pt x="2" y="20"/>
                        </a:lnTo>
                        <a:lnTo>
                          <a:pt x="3" y="19"/>
                        </a:lnTo>
                        <a:lnTo>
                          <a:pt x="3" y="17"/>
                        </a:lnTo>
                        <a:lnTo>
                          <a:pt x="5" y="17"/>
                        </a:lnTo>
                        <a:lnTo>
                          <a:pt x="6" y="17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7" y="13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0" y="11"/>
                        </a:lnTo>
                        <a:lnTo>
                          <a:pt x="10" y="10"/>
                        </a:lnTo>
                        <a:lnTo>
                          <a:pt x="11" y="8"/>
                        </a:lnTo>
                        <a:lnTo>
                          <a:pt x="13" y="8"/>
                        </a:lnTo>
                        <a:lnTo>
                          <a:pt x="14" y="8"/>
                        </a:lnTo>
                        <a:lnTo>
                          <a:pt x="14" y="6"/>
                        </a:lnTo>
                        <a:lnTo>
                          <a:pt x="16" y="6"/>
                        </a:lnTo>
                        <a:lnTo>
                          <a:pt x="17" y="4"/>
                        </a:lnTo>
                        <a:lnTo>
                          <a:pt x="19" y="3"/>
                        </a:lnTo>
                        <a:lnTo>
                          <a:pt x="19" y="2"/>
                        </a:lnTo>
                        <a:lnTo>
                          <a:pt x="21" y="1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1" name="Freeform 69"/>
                  <p:cNvSpPr>
                    <a:spLocks/>
                  </p:cNvSpPr>
                  <p:nvPr/>
                </p:nvSpPr>
                <p:spPr bwMode="auto">
                  <a:xfrm>
                    <a:off x="4050" y="1170"/>
                    <a:ext cx="35" cy="17"/>
                  </a:xfrm>
                  <a:custGeom>
                    <a:avLst/>
                    <a:gdLst>
                      <a:gd name="T0" fmla="*/ 0 w 35"/>
                      <a:gd name="T1" fmla="*/ 11 h 17"/>
                      <a:gd name="T2" fmla="*/ 0 w 35"/>
                      <a:gd name="T3" fmla="*/ 14 h 17"/>
                      <a:gd name="T4" fmla="*/ 0 w 35"/>
                      <a:gd name="T5" fmla="*/ 16 h 17"/>
                      <a:gd name="T6" fmla="*/ 0 w 35"/>
                      <a:gd name="T7" fmla="*/ 16 h 17"/>
                      <a:gd name="T8" fmla="*/ 2 w 35"/>
                      <a:gd name="T9" fmla="*/ 16 h 17"/>
                      <a:gd name="T10" fmla="*/ 3 w 35"/>
                      <a:gd name="T11" fmla="*/ 14 h 17"/>
                      <a:gd name="T12" fmla="*/ 3 w 35"/>
                      <a:gd name="T13" fmla="*/ 14 h 17"/>
                      <a:gd name="T14" fmla="*/ 3 w 35"/>
                      <a:gd name="T15" fmla="*/ 14 h 17"/>
                      <a:gd name="T16" fmla="*/ 4 w 35"/>
                      <a:gd name="T17" fmla="*/ 16 h 17"/>
                      <a:gd name="T18" fmla="*/ 4 w 35"/>
                      <a:gd name="T19" fmla="*/ 14 h 17"/>
                      <a:gd name="T20" fmla="*/ 5 w 35"/>
                      <a:gd name="T21" fmla="*/ 14 h 17"/>
                      <a:gd name="T22" fmla="*/ 6 w 35"/>
                      <a:gd name="T23" fmla="*/ 14 h 17"/>
                      <a:gd name="T24" fmla="*/ 6 w 35"/>
                      <a:gd name="T25" fmla="*/ 14 h 17"/>
                      <a:gd name="T26" fmla="*/ 7 w 35"/>
                      <a:gd name="T27" fmla="*/ 16 h 17"/>
                      <a:gd name="T28" fmla="*/ 8 w 35"/>
                      <a:gd name="T29" fmla="*/ 14 h 17"/>
                      <a:gd name="T30" fmla="*/ 8 w 35"/>
                      <a:gd name="T31" fmla="*/ 14 h 17"/>
                      <a:gd name="T32" fmla="*/ 9 w 35"/>
                      <a:gd name="T33" fmla="*/ 14 h 17"/>
                      <a:gd name="T34" fmla="*/ 11 w 35"/>
                      <a:gd name="T35" fmla="*/ 13 h 17"/>
                      <a:gd name="T36" fmla="*/ 12 w 35"/>
                      <a:gd name="T37" fmla="*/ 13 h 17"/>
                      <a:gd name="T38" fmla="*/ 14 w 35"/>
                      <a:gd name="T39" fmla="*/ 12 h 17"/>
                      <a:gd name="T40" fmla="*/ 15 w 35"/>
                      <a:gd name="T41" fmla="*/ 12 h 17"/>
                      <a:gd name="T42" fmla="*/ 16 w 35"/>
                      <a:gd name="T43" fmla="*/ 11 h 17"/>
                      <a:gd name="T44" fmla="*/ 19 w 35"/>
                      <a:gd name="T45" fmla="*/ 10 h 17"/>
                      <a:gd name="T46" fmla="*/ 21 w 35"/>
                      <a:gd name="T47" fmla="*/ 9 h 17"/>
                      <a:gd name="T48" fmla="*/ 21 w 35"/>
                      <a:gd name="T49" fmla="*/ 9 h 17"/>
                      <a:gd name="T50" fmla="*/ 23 w 35"/>
                      <a:gd name="T51" fmla="*/ 7 h 17"/>
                      <a:gd name="T52" fmla="*/ 24 w 35"/>
                      <a:gd name="T53" fmla="*/ 7 h 17"/>
                      <a:gd name="T54" fmla="*/ 25 w 35"/>
                      <a:gd name="T55" fmla="*/ 5 h 17"/>
                      <a:gd name="T56" fmla="*/ 28 w 35"/>
                      <a:gd name="T57" fmla="*/ 4 h 17"/>
                      <a:gd name="T58" fmla="*/ 30 w 35"/>
                      <a:gd name="T59" fmla="*/ 3 h 17"/>
                      <a:gd name="T60" fmla="*/ 31 w 35"/>
                      <a:gd name="T61" fmla="*/ 2 h 17"/>
                      <a:gd name="T62" fmla="*/ 33 w 35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3"/>
                        </a:lnTo>
                        <a:lnTo>
                          <a:pt x="12" y="13"/>
                        </a:lnTo>
                        <a:lnTo>
                          <a:pt x="13" y="12"/>
                        </a:lnTo>
                        <a:lnTo>
                          <a:pt x="14" y="12"/>
                        </a:lnTo>
                        <a:lnTo>
                          <a:pt x="15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9" y="10"/>
                        </a:lnTo>
                        <a:lnTo>
                          <a:pt x="21" y="9"/>
                        </a:lnTo>
                        <a:lnTo>
                          <a:pt x="22" y="8"/>
                        </a:lnTo>
                        <a:lnTo>
                          <a:pt x="23" y="7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5" y="6"/>
                        </a:lnTo>
                        <a:lnTo>
                          <a:pt x="25" y="5"/>
                        </a:lnTo>
                        <a:lnTo>
                          <a:pt x="26" y="5"/>
                        </a:lnTo>
                        <a:lnTo>
                          <a:pt x="28" y="4"/>
                        </a:lnTo>
                        <a:lnTo>
                          <a:pt x="29" y="4"/>
                        </a:lnTo>
                        <a:lnTo>
                          <a:pt x="30" y="3"/>
                        </a:lnTo>
                        <a:lnTo>
                          <a:pt x="30" y="2"/>
                        </a:lnTo>
                        <a:lnTo>
                          <a:pt x="31" y="2"/>
                        </a:lnTo>
                        <a:lnTo>
                          <a:pt x="32" y="1"/>
                        </a:lnTo>
                        <a:lnTo>
                          <a:pt x="33" y="0"/>
                        </a:lnTo>
                        <a:lnTo>
                          <a:pt x="34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2" name="Freeform 70"/>
                  <p:cNvSpPr>
                    <a:spLocks/>
                  </p:cNvSpPr>
                  <p:nvPr/>
                </p:nvSpPr>
                <p:spPr bwMode="auto">
                  <a:xfrm>
                    <a:off x="4050" y="1170"/>
                    <a:ext cx="35" cy="17"/>
                  </a:xfrm>
                  <a:custGeom>
                    <a:avLst/>
                    <a:gdLst>
                      <a:gd name="T0" fmla="*/ 0 w 35"/>
                      <a:gd name="T1" fmla="*/ 11 h 17"/>
                      <a:gd name="T2" fmla="*/ 0 w 35"/>
                      <a:gd name="T3" fmla="*/ 14 h 17"/>
                      <a:gd name="T4" fmla="*/ 0 w 35"/>
                      <a:gd name="T5" fmla="*/ 16 h 17"/>
                      <a:gd name="T6" fmla="*/ 0 w 35"/>
                      <a:gd name="T7" fmla="*/ 16 h 17"/>
                      <a:gd name="T8" fmla="*/ 2 w 35"/>
                      <a:gd name="T9" fmla="*/ 16 h 17"/>
                      <a:gd name="T10" fmla="*/ 3 w 35"/>
                      <a:gd name="T11" fmla="*/ 14 h 17"/>
                      <a:gd name="T12" fmla="*/ 3 w 35"/>
                      <a:gd name="T13" fmla="*/ 14 h 17"/>
                      <a:gd name="T14" fmla="*/ 3 w 35"/>
                      <a:gd name="T15" fmla="*/ 14 h 17"/>
                      <a:gd name="T16" fmla="*/ 4 w 35"/>
                      <a:gd name="T17" fmla="*/ 16 h 17"/>
                      <a:gd name="T18" fmla="*/ 4 w 35"/>
                      <a:gd name="T19" fmla="*/ 14 h 17"/>
                      <a:gd name="T20" fmla="*/ 5 w 35"/>
                      <a:gd name="T21" fmla="*/ 14 h 17"/>
                      <a:gd name="T22" fmla="*/ 6 w 35"/>
                      <a:gd name="T23" fmla="*/ 14 h 17"/>
                      <a:gd name="T24" fmla="*/ 6 w 35"/>
                      <a:gd name="T25" fmla="*/ 14 h 17"/>
                      <a:gd name="T26" fmla="*/ 7 w 35"/>
                      <a:gd name="T27" fmla="*/ 16 h 17"/>
                      <a:gd name="T28" fmla="*/ 8 w 35"/>
                      <a:gd name="T29" fmla="*/ 14 h 17"/>
                      <a:gd name="T30" fmla="*/ 8 w 35"/>
                      <a:gd name="T31" fmla="*/ 14 h 17"/>
                      <a:gd name="T32" fmla="*/ 9 w 35"/>
                      <a:gd name="T33" fmla="*/ 14 h 17"/>
                      <a:gd name="T34" fmla="*/ 11 w 35"/>
                      <a:gd name="T35" fmla="*/ 13 h 17"/>
                      <a:gd name="T36" fmla="*/ 12 w 35"/>
                      <a:gd name="T37" fmla="*/ 13 h 17"/>
                      <a:gd name="T38" fmla="*/ 14 w 35"/>
                      <a:gd name="T39" fmla="*/ 12 h 17"/>
                      <a:gd name="T40" fmla="*/ 15 w 35"/>
                      <a:gd name="T41" fmla="*/ 12 h 17"/>
                      <a:gd name="T42" fmla="*/ 16 w 35"/>
                      <a:gd name="T43" fmla="*/ 11 h 17"/>
                      <a:gd name="T44" fmla="*/ 19 w 35"/>
                      <a:gd name="T45" fmla="*/ 10 h 17"/>
                      <a:gd name="T46" fmla="*/ 21 w 35"/>
                      <a:gd name="T47" fmla="*/ 9 h 17"/>
                      <a:gd name="T48" fmla="*/ 21 w 35"/>
                      <a:gd name="T49" fmla="*/ 9 h 17"/>
                      <a:gd name="T50" fmla="*/ 24 w 35"/>
                      <a:gd name="T51" fmla="*/ 7 h 17"/>
                      <a:gd name="T52" fmla="*/ 24 w 35"/>
                      <a:gd name="T53" fmla="*/ 7 h 17"/>
                      <a:gd name="T54" fmla="*/ 26 w 35"/>
                      <a:gd name="T55" fmla="*/ 5 h 17"/>
                      <a:gd name="T56" fmla="*/ 28 w 35"/>
                      <a:gd name="T57" fmla="*/ 4 h 17"/>
                      <a:gd name="T58" fmla="*/ 30 w 35"/>
                      <a:gd name="T59" fmla="*/ 3 h 17"/>
                      <a:gd name="T60" fmla="*/ 31 w 35"/>
                      <a:gd name="T61" fmla="*/ 2 h 17"/>
                      <a:gd name="T62" fmla="*/ 33 w 35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3"/>
                        </a:lnTo>
                        <a:lnTo>
                          <a:pt x="12" y="13"/>
                        </a:lnTo>
                        <a:lnTo>
                          <a:pt x="13" y="12"/>
                        </a:lnTo>
                        <a:lnTo>
                          <a:pt x="14" y="12"/>
                        </a:lnTo>
                        <a:lnTo>
                          <a:pt x="15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9" y="10"/>
                        </a:lnTo>
                        <a:lnTo>
                          <a:pt x="21" y="9"/>
                        </a:lnTo>
                        <a:lnTo>
                          <a:pt x="22" y="8"/>
                        </a:lnTo>
                        <a:lnTo>
                          <a:pt x="24" y="7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5" y="6"/>
                        </a:lnTo>
                        <a:lnTo>
                          <a:pt x="26" y="5"/>
                        </a:lnTo>
                        <a:lnTo>
                          <a:pt x="28" y="4"/>
                        </a:lnTo>
                        <a:lnTo>
                          <a:pt x="29" y="4"/>
                        </a:lnTo>
                        <a:lnTo>
                          <a:pt x="30" y="3"/>
                        </a:lnTo>
                        <a:lnTo>
                          <a:pt x="30" y="2"/>
                        </a:lnTo>
                        <a:lnTo>
                          <a:pt x="31" y="2"/>
                        </a:lnTo>
                        <a:lnTo>
                          <a:pt x="32" y="1"/>
                        </a:lnTo>
                        <a:lnTo>
                          <a:pt x="33" y="0"/>
                        </a:lnTo>
                        <a:lnTo>
                          <a:pt x="34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3" name="Freeform 71"/>
                  <p:cNvSpPr>
                    <a:spLocks/>
                  </p:cNvSpPr>
                  <p:nvPr/>
                </p:nvSpPr>
                <p:spPr bwMode="auto">
                  <a:xfrm>
                    <a:off x="4050" y="1149"/>
                    <a:ext cx="24" cy="32"/>
                  </a:xfrm>
                  <a:custGeom>
                    <a:avLst/>
                    <a:gdLst>
                      <a:gd name="T0" fmla="*/ 0 w 24"/>
                      <a:gd name="T1" fmla="*/ 30 h 32"/>
                      <a:gd name="T2" fmla="*/ 0 w 24"/>
                      <a:gd name="T3" fmla="*/ 30 h 32"/>
                      <a:gd name="T4" fmla="*/ 0 w 24"/>
                      <a:gd name="T5" fmla="*/ 28 h 32"/>
                      <a:gd name="T6" fmla="*/ 0 w 24"/>
                      <a:gd name="T7" fmla="*/ 28 h 32"/>
                      <a:gd name="T8" fmla="*/ 0 w 24"/>
                      <a:gd name="T9" fmla="*/ 26 h 32"/>
                      <a:gd name="T10" fmla="*/ 0 w 24"/>
                      <a:gd name="T11" fmla="*/ 26 h 32"/>
                      <a:gd name="T12" fmla="*/ 1 w 24"/>
                      <a:gd name="T13" fmla="*/ 26 h 32"/>
                      <a:gd name="T14" fmla="*/ 1 w 24"/>
                      <a:gd name="T15" fmla="*/ 25 h 32"/>
                      <a:gd name="T16" fmla="*/ 1 w 24"/>
                      <a:gd name="T17" fmla="*/ 24 h 32"/>
                      <a:gd name="T18" fmla="*/ 1 w 24"/>
                      <a:gd name="T19" fmla="*/ 24 h 32"/>
                      <a:gd name="T20" fmla="*/ 2 w 24"/>
                      <a:gd name="T21" fmla="*/ 22 h 32"/>
                      <a:gd name="T22" fmla="*/ 2 w 24"/>
                      <a:gd name="T23" fmla="*/ 22 h 32"/>
                      <a:gd name="T24" fmla="*/ 3 w 24"/>
                      <a:gd name="T25" fmla="*/ 22 h 32"/>
                      <a:gd name="T26" fmla="*/ 3 w 24"/>
                      <a:gd name="T27" fmla="*/ 22 h 32"/>
                      <a:gd name="T28" fmla="*/ 2 w 24"/>
                      <a:gd name="T29" fmla="*/ 21 h 32"/>
                      <a:gd name="T30" fmla="*/ 3 w 24"/>
                      <a:gd name="T31" fmla="*/ 21 h 32"/>
                      <a:gd name="T32" fmla="*/ 4 w 24"/>
                      <a:gd name="T33" fmla="*/ 19 h 32"/>
                      <a:gd name="T34" fmla="*/ 4 w 24"/>
                      <a:gd name="T35" fmla="*/ 17 h 32"/>
                      <a:gd name="T36" fmla="*/ 5 w 24"/>
                      <a:gd name="T37" fmla="*/ 17 h 32"/>
                      <a:gd name="T38" fmla="*/ 6 w 24"/>
                      <a:gd name="T39" fmla="*/ 16 h 32"/>
                      <a:gd name="T40" fmla="*/ 6 w 24"/>
                      <a:gd name="T41" fmla="*/ 14 h 32"/>
                      <a:gd name="T42" fmla="*/ 8 w 24"/>
                      <a:gd name="T43" fmla="*/ 13 h 32"/>
                      <a:gd name="T44" fmla="*/ 9 w 24"/>
                      <a:gd name="T45" fmla="*/ 12 h 32"/>
                      <a:gd name="T46" fmla="*/ 10 w 24"/>
                      <a:gd name="T47" fmla="*/ 11 h 32"/>
                      <a:gd name="T48" fmla="*/ 12 w 24"/>
                      <a:gd name="T49" fmla="*/ 9 h 32"/>
                      <a:gd name="T50" fmla="*/ 13 w 24"/>
                      <a:gd name="T51" fmla="*/ 8 h 32"/>
                      <a:gd name="T52" fmla="*/ 14 w 24"/>
                      <a:gd name="T53" fmla="*/ 8 h 32"/>
                      <a:gd name="T54" fmla="*/ 16 w 24"/>
                      <a:gd name="T55" fmla="*/ 6 h 32"/>
                      <a:gd name="T56" fmla="*/ 16 w 24"/>
                      <a:gd name="T57" fmla="*/ 5 h 32"/>
                      <a:gd name="T58" fmla="*/ 17 w 24"/>
                      <a:gd name="T59" fmla="*/ 4 h 32"/>
                      <a:gd name="T60" fmla="*/ 19 w 24"/>
                      <a:gd name="T61" fmla="*/ 2 h 32"/>
                      <a:gd name="T62" fmla="*/ 21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1"/>
                        </a:move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1" y="26"/>
                        </a:lnTo>
                        <a:lnTo>
                          <a:pt x="1" y="25"/>
                        </a:lnTo>
                        <a:lnTo>
                          <a:pt x="0" y="24"/>
                        </a:lnTo>
                        <a:lnTo>
                          <a:pt x="1" y="24"/>
                        </a:lnTo>
                        <a:lnTo>
                          <a:pt x="2" y="22"/>
                        </a:lnTo>
                        <a:lnTo>
                          <a:pt x="3" y="22"/>
                        </a:lnTo>
                        <a:lnTo>
                          <a:pt x="2" y="21"/>
                        </a:lnTo>
                        <a:lnTo>
                          <a:pt x="3" y="21"/>
                        </a:lnTo>
                        <a:lnTo>
                          <a:pt x="2" y="20"/>
                        </a:lnTo>
                        <a:lnTo>
                          <a:pt x="4" y="19"/>
                        </a:lnTo>
                        <a:lnTo>
                          <a:pt x="4" y="17"/>
                        </a:lnTo>
                        <a:lnTo>
                          <a:pt x="5" y="17"/>
                        </a:lnTo>
                        <a:lnTo>
                          <a:pt x="6" y="17"/>
                        </a:lnTo>
                        <a:lnTo>
                          <a:pt x="6" y="16"/>
                        </a:lnTo>
                        <a:lnTo>
                          <a:pt x="6" y="14"/>
                        </a:lnTo>
                        <a:lnTo>
                          <a:pt x="8" y="13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0" y="11"/>
                        </a:lnTo>
                        <a:lnTo>
                          <a:pt x="10" y="10"/>
                        </a:lnTo>
                        <a:lnTo>
                          <a:pt x="12" y="9"/>
                        </a:lnTo>
                        <a:lnTo>
                          <a:pt x="13" y="8"/>
                        </a:lnTo>
                        <a:lnTo>
                          <a:pt x="14" y="8"/>
                        </a:lnTo>
                        <a:lnTo>
                          <a:pt x="14" y="6"/>
                        </a:lnTo>
                        <a:lnTo>
                          <a:pt x="16" y="6"/>
                        </a:lnTo>
                        <a:lnTo>
                          <a:pt x="16" y="5"/>
                        </a:lnTo>
                        <a:lnTo>
                          <a:pt x="17" y="4"/>
                        </a:lnTo>
                        <a:lnTo>
                          <a:pt x="19" y="3"/>
                        </a:lnTo>
                        <a:lnTo>
                          <a:pt x="19" y="2"/>
                        </a:lnTo>
                        <a:lnTo>
                          <a:pt x="20" y="1"/>
                        </a:lnTo>
                        <a:lnTo>
                          <a:pt x="21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4" name="Freeform 72"/>
                  <p:cNvSpPr>
                    <a:spLocks/>
                  </p:cNvSpPr>
                  <p:nvPr/>
                </p:nvSpPr>
                <p:spPr bwMode="auto">
                  <a:xfrm>
                    <a:off x="4072" y="1118"/>
                    <a:ext cx="23" cy="33"/>
                  </a:xfrm>
                  <a:custGeom>
                    <a:avLst/>
                    <a:gdLst>
                      <a:gd name="T0" fmla="*/ 20 w 23"/>
                      <a:gd name="T1" fmla="*/ 0 h 33"/>
                      <a:gd name="T2" fmla="*/ 21 w 23"/>
                      <a:gd name="T3" fmla="*/ 2 h 33"/>
                      <a:gd name="T4" fmla="*/ 21 w 23"/>
                      <a:gd name="T5" fmla="*/ 2 h 33"/>
                      <a:gd name="T6" fmla="*/ 22 w 23"/>
                      <a:gd name="T7" fmla="*/ 3 h 33"/>
                      <a:gd name="T8" fmla="*/ 21 w 23"/>
                      <a:gd name="T9" fmla="*/ 4 h 33"/>
                      <a:gd name="T10" fmla="*/ 21 w 23"/>
                      <a:gd name="T11" fmla="*/ 4 h 33"/>
                      <a:gd name="T12" fmla="*/ 21 w 23"/>
                      <a:gd name="T13" fmla="*/ 4 h 33"/>
                      <a:gd name="T14" fmla="*/ 21 w 23"/>
                      <a:gd name="T15" fmla="*/ 5 h 33"/>
                      <a:gd name="T16" fmla="*/ 22 w 23"/>
                      <a:gd name="T17" fmla="*/ 6 h 33"/>
                      <a:gd name="T18" fmla="*/ 19 w 23"/>
                      <a:gd name="T19" fmla="*/ 6 h 33"/>
                      <a:gd name="T20" fmla="*/ 19 w 23"/>
                      <a:gd name="T21" fmla="*/ 7 h 33"/>
                      <a:gd name="T22" fmla="*/ 19 w 23"/>
                      <a:gd name="T23" fmla="*/ 7 h 33"/>
                      <a:gd name="T24" fmla="*/ 19 w 23"/>
                      <a:gd name="T25" fmla="*/ 9 h 33"/>
                      <a:gd name="T26" fmla="*/ 18 w 23"/>
                      <a:gd name="T27" fmla="*/ 9 h 33"/>
                      <a:gd name="T28" fmla="*/ 18 w 23"/>
                      <a:gd name="T29" fmla="*/ 9 h 33"/>
                      <a:gd name="T30" fmla="*/ 18 w 23"/>
                      <a:gd name="T31" fmla="*/ 10 h 33"/>
                      <a:gd name="T32" fmla="*/ 18 w 23"/>
                      <a:gd name="T33" fmla="*/ 12 h 33"/>
                      <a:gd name="T34" fmla="*/ 16 w 23"/>
                      <a:gd name="T35" fmla="*/ 13 h 33"/>
                      <a:gd name="T36" fmla="*/ 15 w 23"/>
                      <a:gd name="T37" fmla="*/ 14 h 33"/>
                      <a:gd name="T38" fmla="*/ 14 w 23"/>
                      <a:gd name="T39" fmla="*/ 15 h 33"/>
                      <a:gd name="T40" fmla="*/ 14 w 23"/>
                      <a:gd name="T41" fmla="*/ 16 h 33"/>
                      <a:gd name="T42" fmla="*/ 12 w 23"/>
                      <a:gd name="T43" fmla="*/ 17 h 33"/>
                      <a:gd name="T44" fmla="*/ 11 w 23"/>
                      <a:gd name="T45" fmla="*/ 18 h 33"/>
                      <a:gd name="T46" fmla="*/ 11 w 23"/>
                      <a:gd name="T47" fmla="*/ 20 h 33"/>
                      <a:gd name="T48" fmla="*/ 9 w 23"/>
                      <a:gd name="T49" fmla="*/ 21 h 33"/>
                      <a:gd name="T50" fmla="*/ 7 w 23"/>
                      <a:gd name="T51" fmla="*/ 22 h 33"/>
                      <a:gd name="T52" fmla="*/ 6 w 23"/>
                      <a:gd name="T53" fmla="*/ 23 h 33"/>
                      <a:gd name="T54" fmla="*/ 6 w 23"/>
                      <a:gd name="T55" fmla="*/ 25 h 33"/>
                      <a:gd name="T56" fmla="*/ 4 w 23"/>
                      <a:gd name="T57" fmla="*/ 27 h 33"/>
                      <a:gd name="T58" fmla="*/ 2 w 23"/>
                      <a:gd name="T59" fmla="*/ 27 h 33"/>
                      <a:gd name="T60" fmla="*/ 0 w 23"/>
                      <a:gd name="T61" fmla="*/ 29 h 33"/>
                      <a:gd name="T62" fmla="*/ 0 w 23"/>
                      <a:gd name="T63" fmla="*/ 32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20" y="0"/>
                        </a:moveTo>
                        <a:lnTo>
                          <a:pt x="20" y="0"/>
                        </a:lnTo>
                        <a:lnTo>
                          <a:pt x="20" y="1"/>
                        </a:lnTo>
                        <a:lnTo>
                          <a:pt x="21" y="2"/>
                        </a:lnTo>
                        <a:lnTo>
                          <a:pt x="21" y="3"/>
                        </a:lnTo>
                        <a:lnTo>
                          <a:pt x="22" y="3"/>
                        </a:lnTo>
                        <a:lnTo>
                          <a:pt x="21" y="4"/>
                        </a:lnTo>
                        <a:lnTo>
                          <a:pt x="21" y="5"/>
                        </a:lnTo>
                        <a:lnTo>
                          <a:pt x="22" y="6"/>
                        </a:lnTo>
                        <a:lnTo>
                          <a:pt x="20" y="5"/>
                        </a:lnTo>
                        <a:lnTo>
                          <a:pt x="19" y="6"/>
                        </a:lnTo>
                        <a:lnTo>
                          <a:pt x="19" y="7"/>
                        </a:lnTo>
                        <a:lnTo>
                          <a:pt x="19" y="8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6" y="13"/>
                        </a:lnTo>
                        <a:lnTo>
                          <a:pt x="15" y="13"/>
                        </a:lnTo>
                        <a:lnTo>
                          <a:pt x="15" y="14"/>
                        </a:lnTo>
                        <a:lnTo>
                          <a:pt x="14" y="15"/>
                        </a:lnTo>
                        <a:lnTo>
                          <a:pt x="14" y="16"/>
                        </a:lnTo>
                        <a:lnTo>
                          <a:pt x="13" y="17"/>
                        </a:lnTo>
                        <a:lnTo>
                          <a:pt x="12" y="17"/>
                        </a:lnTo>
                        <a:lnTo>
                          <a:pt x="12" y="18"/>
                        </a:lnTo>
                        <a:lnTo>
                          <a:pt x="11" y="18"/>
                        </a:lnTo>
                        <a:lnTo>
                          <a:pt x="11" y="20"/>
                        </a:lnTo>
                        <a:lnTo>
                          <a:pt x="9" y="21"/>
                        </a:lnTo>
                        <a:lnTo>
                          <a:pt x="9" y="22"/>
                        </a:lnTo>
                        <a:lnTo>
                          <a:pt x="7" y="22"/>
                        </a:lnTo>
                        <a:lnTo>
                          <a:pt x="7" y="23"/>
                        </a:lnTo>
                        <a:lnTo>
                          <a:pt x="6" y="23"/>
                        </a:lnTo>
                        <a:lnTo>
                          <a:pt x="6" y="25"/>
                        </a:lnTo>
                        <a:lnTo>
                          <a:pt x="6" y="26"/>
                        </a:lnTo>
                        <a:lnTo>
                          <a:pt x="4" y="27"/>
                        </a:lnTo>
                        <a:lnTo>
                          <a:pt x="3" y="27"/>
                        </a:lnTo>
                        <a:lnTo>
                          <a:pt x="2" y="27"/>
                        </a:lnTo>
                        <a:lnTo>
                          <a:pt x="2" y="28"/>
                        </a:lnTo>
                        <a:lnTo>
                          <a:pt x="0" y="29"/>
                        </a:lnTo>
                        <a:lnTo>
                          <a:pt x="0" y="31"/>
                        </a:lnTo>
                        <a:lnTo>
                          <a:pt x="0" y="3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5" name="Freeform 73"/>
                  <p:cNvSpPr>
                    <a:spLocks/>
                  </p:cNvSpPr>
                  <p:nvPr/>
                </p:nvSpPr>
                <p:spPr bwMode="auto">
                  <a:xfrm>
                    <a:off x="4059" y="1117"/>
                    <a:ext cx="34" cy="17"/>
                  </a:xfrm>
                  <a:custGeom>
                    <a:avLst/>
                    <a:gdLst>
                      <a:gd name="T0" fmla="*/ 33 w 34"/>
                      <a:gd name="T1" fmla="*/ 3 h 17"/>
                      <a:gd name="T2" fmla="*/ 32 w 34"/>
                      <a:gd name="T3" fmla="*/ 2 h 17"/>
                      <a:gd name="T4" fmla="*/ 32 w 34"/>
                      <a:gd name="T5" fmla="*/ 1 h 17"/>
                      <a:gd name="T6" fmla="*/ 31 w 34"/>
                      <a:gd name="T7" fmla="*/ 1 h 17"/>
                      <a:gd name="T8" fmla="*/ 31 w 34"/>
                      <a:gd name="T9" fmla="*/ 0 h 17"/>
                      <a:gd name="T10" fmla="*/ 30 w 34"/>
                      <a:gd name="T11" fmla="*/ 0 h 17"/>
                      <a:gd name="T12" fmla="*/ 30 w 34"/>
                      <a:gd name="T13" fmla="*/ 0 h 17"/>
                      <a:gd name="T14" fmla="*/ 30 w 34"/>
                      <a:gd name="T15" fmla="*/ 0 h 17"/>
                      <a:gd name="T16" fmla="*/ 29 w 34"/>
                      <a:gd name="T17" fmla="*/ 0 h 17"/>
                      <a:gd name="T18" fmla="*/ 28 w 34"/>
                      <a:gd name="T19" fmla="*/ 0 h 17"/>
                      <a:gd name="T20" fmla="*/ 27 w 34"/>
                      <a:gd name="T21" fmla="*/ 0 h 17"/>
                      <a:gd name="T22" fmla="*/ 26 w 34"/>
                      <a:gd name="T23" fmla="*/ 1 h 17"/>
                      <a:gd name="T24" fmla="*/ 25 w 34"/>
                      <a:gd name="T25" fmla="*/ 1 h 17"/>
                      <a:gd name="T26" fmla="*/ 24 w 34"/>
                      <a:gd name="T27" fmla="*/ 2 h 17"/>
                      <a:gd name="T28" fmla="*/ 24 w 34"/>
                      <a:gd name="T29" fmla="*/ 1 h 17"/>
                      <a:gd name="T30" fmla="*/ 24 w 34"/>
                      <a:gd name="T31" fmla="*/ 1 h 17"/>
                      <a:gd name="T32" fmla="*/ 22 w 34"/>
                      <a:gd name="T33" fmla="*/ 1 h 17"/>
                      <a:gd name="T34" fmla="*/ 21 w 34"/>
                      <a:gd name="T35" fmla="*/ 1 h 17"/>
                      <a:gd name="T36" fmla="*/ 19 w 34"/>
                      <a:gd name="T37" fmla="*/ 3 h 17"/>
                      <a:gd name="T38" fmla="*/ 18 w 34"/>
                      <a:gd name="T39" fmla="*/ 3 h 17"/>
                      <a:gd name="T40" fmla="*/ 17 w 34"/>
                      <a:gd name="T41" fmla="*/ 4 h 17"/>
                      <a:gd name="T42" fmla="*/ 16 w 34"/>
                      <a:gd name="T43" fmla="*/ 3 h 17"/>
                      <a:gd name="T44" fmla="*/ 14 w 34"/>
                      <a:gd name="T45" fmla="*/ 5 h 17"/>
                      <a:gd name="T46" fmla="*/ 12 w 34"/>
                      <a:gd name="T47" fmla="*/ 5 h 17"/>
                      <a:gd name="T48" fmla="*/ 11 w 34"/>
                      <a:gd name="T49" fmla="*/ 8 h 17"/>
                      <a:gd name="T50" fmla="*/ 10 w 34"/>
                      <a:gd name="T51" fmla="*/ 8 h 17"/>
                      <a:gd name="T52" fmla="*/ 8 w 34"/>
                      <a:gd name="T53" fmla="*/ 10 h 17"/>
                      <a:gd name="T54" fmla="*/ 7 w 34"/>
                      <a:gd name="T55" fmla="*/ 10 h 17"/>
                      <a:gd name="T56" fmla="*/ 5 w 34"/>
                      <a:gd name="T57" fmla="*/ 11 h 17"/>
                      <a:gd name="T58" fmla="*/ 4 w 34"/>
                      <a:gd name="T59" fmla="*/ 12 h 17"/>
                      <a:gd name="T60" fmla="*/ 1 w 34"/>
                      <a:gd name="T61" fmla="*/ 14 h 17"/>
                      <a:gd name="T62" fmla="*/ 0 w 34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33" y="3"/>
                        </a:moveTo>
                        <a:lnTo>
                          <a:pt x="33" y="3"/>
                        </a:lnTo>
                        <a:lnTo>
                          <a:pt x="32" y="2"/>
                        </a:ln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9" y="0"/>
                        </a:lnTo>
                        <a:lnTo>
                          <a:pt x="28" y="0"/>
                        </a:lnTo>
                        <a:lnTo>
                          <a:pt x="27" y="0"/>
                        </a:lnTo>
                        <a:lnTo>
                          <a:pt x="26" y="1"/>
                        </a:lnTo>
                        <a:lnTo>
                          <a:pt x="25" y="1"/>
                        </a:lnTo>
                        <a:lnTo>
                          <a:pt x="24" y="2"/>
                        </a:lnTo>
                        <a:lnTo>
                          <a:pt x="24" y="1"/>
                        </a:lnTo>
                        <a:lnTo>
                          <a:pt x="22" y="1"/>
                        </a:lnTo>
                        <a:lnTo>
                          <a:pt x="21" y="1"/>
                        </a:lnTo>
                        <a:lnTo>
                          <a:pt x="20" y="2"/>
                        </a:lnTo>
                        <a:lnTo>
                          <a:pt x="19" y="3"/>
                        </a:lnTo>
                        <a:lnTo>
                          <a:pt x="18" y="3"/>
                        </a:lnTo>
                        <a:lnTo>
                          <a:pt x="17" y="3"/>
                        </a:lnTo>
                        <a:lnTo>
                          <a:pt x="17" y="4"/>
                        </a:lnTo>
                        <a:lnTo>
                          <a:pt x="16" y="5"/>
                        </a:lnTo>
                        <a:lnTo>
                          <a:pt x="16" y="3"/>
                        </a:lnTo>
                        <a:lnTo>
                          <a:pt x="15" y="4"/>
                        </a:lnTo>
                        <a:lnTo>
                          <a:pt x="14" y="5"/>
                        </a:lnTo>
                        <a:lnTo>
                          <a:pt x="13" y="5"/>
                        </a:lnTo>
                        <a:lnTo>
                          <a:pt x="12" y="5"/>
                        </a:lnTo>
                        <a:lnTo>
                          <a:pt x="11" y="6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9" y="9"/>
                        </a:lnTo>
                        <a:lnTo>
                          <a:pt x="8" y="10"/>
                        </a:lnTo>
                        <a:lnTo>
                          <a:pt x="7" y="10"/>
                        </a:lnTo>
                        <a:lnTo>
                          <a:pt x="6" y="10"/>
                        </a:lnTo>
                        <a:lnTo>
                          <a:pt x="5" y="11"/>
                        </a:lnTo>
                        <a:lnTo>
                          <a:pt x="5" y="12"/>
                        </a:lnTo>
                        <a:lnTo>
                          <a:pt x="4" y="12"/>
                        </a:lnTo>
                        <a:lnTo>
                          <a:pt x="2" y="13"/>
                        </a:lnTo>
                        <a:lnTo>
                          <a:pt x="1" y="14"/>
                        </a:lnTo>
                        <a:lnTo>
                          <a:pt x="1" y="16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6" name="Freeform 74"/>
                  <p:cNvSpPr>
                    <a:spLocks/>
                  </p:cNvSpPr>
                  <p:nvPr/>
                </p:nvSpPr>
                <p:spPr bwMode="auto">
                  <a:xfrm>
                    <a:off x="4151" y="1314"/>
                    <a:ext cx="24" cy="32"/>
                  </a:xfrm>
                  <a:custGeom>
                    <a:avLst/>
                    <a:gdLst>
                      <a:gd name="T0" fmla="*/ 0 w 24"/>
                      <a:gd name="T1" fmla="*/ 29 h 32"/>
                      <a:gd name="T2" fmla="*/ 1 w 24"/>
                      <a:gd name="T3" fmla="*/ 28 h 32"/>
                      <a:gd name="T4" fmla="*/ 0 w 24"/>
                      <a:gd name="T5" fmla="*/ 27 h 32"/>
                      <a:gd name="T6" fmla="*/ 0 w 24"/>
                      <a:gd name="T7" fmla="*/ 27 h 32"/>
                      <a:gd name="T8" fmla="*/ 0 w 24"/>
                      <a:gd name="T9" fmla="*/ 26 h 32"/>
                      <a:gd name="T10" fmla="*/ 0 w 24"/>
                      <a:gd name="T11" fmla="*/ 25 h 32"/>
                      <a:gd name="T12" fmla="*/ 0 w 24"/>
                      <a:gd name="T13" fmla="*/ 25 h 32"/>
                      <a:gd name="T14" fmla="*/ 0 w 24"/>
                      <a:gd name="T15" fmla="*/ 24 h 32"/>
                      <a:gd name="T16" fmla="*/ 1 w 24"/>
                      <a:gd name="T17" fmla="*/ 23 h 32"/>
                      <a:gd name="T18" fmla="*/ 1 w 24"/>
                      <a:gd name="T19" fmla="*/ 23 h 32"/>
                      <a:gd name="T20" fmla="*/ 1 w 24"/>
                      <a:gd name="T21" fmla="*/ 23 h 32"/>
                      <a:gd name="T22" fmla="*/ 1 w 24"/>
                      <a:gd name="T23" fmla="*/ 22 h 32"/>
                      <a:gd name="T24" fmla="*/ 1 w 24"/>
                      <a:gd name="T25" fmla="*/ 21 h 32"/>
                      <a:gd name="T26" fmla="*/ 1 w 24"/>
                      <a:gd name="T27" fmla="*/ 21 h 32"/>
                      <a:gd name="T28" fmla="*/ 3 w 24"/>
                      <a:gd name="T29" fmla="*/ 21 h 32"/>
                      <a:gd name="T30" fmla="*/ 3 w 24"/>
                      <a:gd name="T31" fmla="*/ 20 h 32"/>
                      <a:gd name="T32" fmla="*/ 3 w 24"/>
                      <a:gd name="T33" fmla="*/ 19 h 32"/>
                      <a:gd name="T34" fmla="*/ 5 w 24"/>
                      <a:gd name="T35" fmla="*/ 18 h 32"/>
                      <a:gd name="T36" fmla="*/ 5 w 24"/>
                      <a:gd name="T37" fmla="*/ 16 h 32"/>
                      <a:gd name="T38" fmla="*/ 5 w 24"/>
                      <a:gd name="T39" fmla="*/ 15 h 32"/>
                      <a:gd name="T40" fmla="*/ 7 w 24"/>
                      <a:gd name="T41" fmla="*/ 15 h 32"/>
                      <a:gd name="T42" fmla="*/ 8 w 24"/>
                      <a:gd name="T43" fmla="*/ 13 h 32"/>
                      <a:gd name="T44" fmla="*/ 9 w 24"/>
                      <a:gd name="T45" fmla="*/ 11 h 32"/>
                      <a:gd name="T46" fmla="*/ 11 w 24"/>
                      <a:gd name="T47" fmla="*/ 11 h 32"/>
                      <a:gd name="T48" fmla="*/ 11 w 24"/>
                      <a:gd name="T49" fmla="*/ 9 h 32"/>
                      <a:gd name="T50" fmla="*/ 12 w 24"/>
                      <a:gd name="T51" fmla="*/ 7 h 32"/>
                      <a:gd name="T52" fmla="*/ 14 w 24"/>
                      <a:gd name="T53" fmla="*/ 7 h 32"/>
                      <a:gd name="T54" fmla="*/ 16 w 24"/>
                      <a:gd name="T55" fmla="*/ 7 h 32"/>
                      <a:gd name="T56" fmla="*/ 17 w 24"/>
                      <a:gd name="T57" fmla="*/ 5 h 32"/>
                      <a:gd name="T58" fmla="*/ 18 w 24"/>
                      <a:gd name="T59" fmla="*/ 3 h 32"/>
                      <a:gd name="T60" fmla="*/ 20 w 24"/>
                      <a:gd name="T61" fmla="*/ 1 h 32"/>
                      <a:gd name="T62" fmla="*/ 22 w 24"/>
                      <a:gd name="T63" fmla="*/ 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1" y="31"/>
                        </a:moveTo>
                        <a:lnTo>
                          <a:pt x="0" y="29"/>
                        </a:lnTo>
                        <a:lnTo>
                          <a:pt x="1" y="28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1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3"/>
                        </a:lnTo>
                        <a:lnTo>
                          <a:pt x="1" y="22"/>
                        </a:lnTo>
                        <a:lnTo>
                          <a:pt x="1" y="21"/>
                        </a:lnTo>
                        <a:lnTo>
                          <a:pt x="2" y="20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5" y="18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5" y="15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8" y="13"/>
                        </a:lnTo>
                        <a:lnTo>
                          <a:pt x="8" y="11"/>
                        </a:lnTo>
                        <a:lnTo>
                          <a:pt x="9" y="11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3" y="7"/>
                        </a:lnTo>
                        <a:lnTo>
                          <a:pt x="14" y="7"/>
                        </a:lnTo>
                        <a:lnTo>
                          <a:pt x="15" y="5"/>
                        </a:lnTo>
                        <a:lnTo>
                          <a:pt x="16" y="7"/>
                        </a:lnTo>
                        <a:lnTo>
                          <a:pt x="16" y="6"/>
                        </a:lnTo>
                        <a:lnTo>
                          <a:pt x="17" y="5"/>
                        </a:lnTo>
                        <a:lnTo>
                          <a:pt x="17" y="3"/>
                        </a:lnTo>
                        <a:lnTo>
                          <a:pt x="18" y="3"/>
                        </a:lnTo>
                        <a:lnTo>
                          <a:pt x="19" y="3"/>
                        </a:lnTo>
                        <a:lnTo>
                          <a:pt x="20" y="1"/>
                        </a:lnTo>
                        <a:lnTo>
                          <a:pt x="21" y="1"/>
                        </a:lnTo>
                        <a:lnTo>
                          <a:pt x="22" y="0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7" name="Freeform 75"/>
                  <p:cNvSpPr>
                    <a:spLocks/>
                  </p:cNvSpPr>
                  <p:nvPr/>
                </p:nvSpPr>
                <p:spPr bwMode="auto">
                  <a:xfrm>
                    <a:off x="4151" y="1335"/>
                    <a:ext cx="34" cy="17"/>
                  </a:xfrm>
                  <a:custGeom>
                    <a:avLst/>
                    <a:gdLst>
                      <a:gd name="T0" fmla="*/ 0 w 34"/>
                      <a:gd name="T1" fmla="*/ 12 h 17"/>
                      <a:gd name="T2" fmla="*/ 0 w 34"/>
                      <a:gd name="T3" fmla="*/ 12 h 17"/>
                      <a:gd name="T4" fmla="*/ 0 w 34"/>
                      <a:gd name="T5" fmla="*/ 14 h 17"/>
                      <a:gd name="T6" fmla="*/ 1 w 34"/>
                      <a:gd name="T7" fmla="*/ 16 h 17"/>
                      <a:gd name="T8" fmla="*/ 2 w 34"/>
                      <a:gd name="T9" fmla="*/ 16 h 17"/>
                      <a:gd name="T10" fmla="*/ 3 w 34"/>
                      <a:gd name="T11" fmla="*/ 14 h 17"/>
                      <a:gd name="T12" fmla="*/ 3 w 34"/>
                      <a:gd name="T13" fmla="*/ 16 h 17"/>
                      <a:gd name="T14" fmla="*/ 3 w 34"/>
                      <a:gd name="T15" fmla="*/ 16 h 17"/>
                      <a:gd name="T16" fmla="*/ 5 w 34"/>
                      <a:gd name="T17" fmla="*/ 16 h 17"/>
                      <a:gd name="T18" fmla="*/ 5 w 34"/>
                      <a:gd name="T19" fmla="*/ 16 h 17"/>
                      <a:gd name="T20" fmla="*/ 6 w 34"/>
                      <a:gd name="T21" fmla="*/ 14 h 17"/>
                      <a:gd name="T22" fmla="*/ 6 w 34"/>
                      <a:gd name="T23" fmla="*/ 14 h 17"/>
                      <a:gd name="T24" fmla="*/ 7 w 34"/>
                      <a:gd name="T25" fmla="*/ 14 h 17"/>
                      <a:gd name="T26" fmla="*/ 7 w 34"/>
                      <a:gd name="T27" fmla="*/ 14 h 17"/>
                      <a:gd name="T28" fmla="*/ 8 w 34"/>
                      <a:gd name="T29" fmla="*/ 14 h 17"/>
                      <a:gd name="T30" fmla="*/ 8 w 34"/>
                      <a:gd name="T31" fmla="*/ 13 h 17"/>
                      <a:gd name="T32" fmla="*/ 9 w 34"/>
                      <a:gd name="T33" fmla="*/ 14 h 17"/>
                      <a:gd name="T34" fmla="*/ 11 w 34"/>
                      <a:gd name="T35" fmla="*/ 13 h 17"/>
                      <a:gd name="T36" fmla="*/ 12 w 34"/>
                      <a:gd name="T37" fmla="*/ 12 h 17"/>
                      <a:gd name="T38" fmla="*/ 15 w 34"/>
                      <a:gd name="T39" fmla="*/ 12 h 17"/>
                      <a:gd name="T40" fmla="*/ 15 w 34"/>
                      <a:gd name="T41" fmla="*/ 12 h 17"/>
                      <a:gd name="T42" fmla="*/ 17 w 34"/>
                      <a:gd name="T43" fmla="*/ 12 h 17"/>
                      <a:gd name="T44" fmla="*/ 18 w 34"/>
                      <a:gd name="T45" fmla="*/ 10 h 17"/>
                      <a:gd name="T46" fmla="*/ 20 w 34"/>
                      <a:gd name="T47" fmla="*/ 10 h 17"/>
                      <a:gd name="T48" fmla="*/ 21 w 34"/>
                      <a:gd name="T49" fmla="*/ 9 h 17"/>
                      <a:gd name="T50" fmla="*/ 22 w 34"/>
                      <a:gd name="T51" fmla="*/ 8 h 17"/>
                      <a:gd name="T52" fmla="*/ 24 w 34"/>
                      <a:gd name="T53" fmla="*/ 6 h 17"/>
                      <a:gd name="T54" fmla="*/ 26 w 34"/>
                      <a:gd name="T55" fmla="*/ 6 h 17"/>
                      <a:gd name="T56" fmla="*/ 27 w 34"/>
                      <a:gd name="T57" fmla="*/ 4 h 17"/>
                      <a:gd name="T58" fmla="*/ 28 w 34"/>
                      <a:gd name="T59" fmla="*/ 4 h 17"/>
                      <a:gd name="T60" fmla="*/ 30 w 34"/>
                      <a:gd name="T61" fmla="*/ 2 h 17"/>
                      <a:gd name="T62" fmla="*/ 32 w 3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0" y="12"/>
                        </a:move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7" y="13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3"/>
                        </a:lnTo>
                        <a:lnTo>
                          <a:pt x="12" y="12"/>
                        </a:lnTo>
                        <a:lnTo>
                          <a:pt x="13" y="12"/>
                        </a:lnTo>
                        <a:lnTo>
                          <a:pt x="15" y="12"/>
                        </a:lnTo>
                        <a:lnTo>
                          <a:pt x="16" y="11"/>
                        </a:lnTo>
                        <a:lnTo>
                          <a:pt x="17" y="12"/>
                        </a:lnTo>
                        <a:lnTo>
                          <a:pt x="18" y="11"/>
                        </a:lnTo>
                        <a:lnTo>
                          <a:pt x="18" y="10"/>
                        </a:lnTo>
                        <a:lnTo>
                          <a:pt x="20" y="10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6"/>
                        </a:lnTo>
                        <a:lnTo>
                          <a:pt x="24" y="6"/>
                        </a:lnTo>
                        <a:lnTo>
                          <a:pt x="25" y="4"/>
                        </a:lnTo>
                        <a:lnTo>
                          <a:pt x="26" y="6"/>
                        </a:lnTo>
                        <a:lnTo>
                          <a:pt x="27" y="6"/>
                        </a:lnTo>
                        <a:lnTo>
                          <a:pt x="27" y="4"/>
                        </a:lnTo>
                        <a:lnTo>
                          <a:pt x="28" y="4"/>
                        </a:lnTo>
                        <a:lnTo>
                          <a:pt x="29" y="3"/>
                        </a:lnTo>
                        <a:lnTo>
                          <a:pt x="30" y="2"/>
                        </a:lnTo>
                        <a:lnTo>
                          <a:pt x="31" y="1"/>
                        </a:lnTo>
                        <a:lnTo>
                          <a:pt x="32" y="0"/>
                        </a:lnTo>
                        <a:lnTo>
                          <a:pt x="3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8" name="Freeform 76"/>
                  <p:cNvSpPr>
                    <a:spLocks/>
                  </p:cNvSpPr>
                  <p:nvPr/>
                </p:nvSpPr>
                <p:spPr bwMode="auto">
                  <a:xfrm>
                    <a:off x="4151" y="1335"/>
                    <a:ext cx="34" cy="17"/>
                  </a:xfrm>
                  <a:custGeom>
                    <a:avLst/>
                    <a:gdLst>
                      <a:gd name="T0" fmla="*/ 0 w 34"/>
                      <a:gd name="T1" fmla="*/ 12 h 17"/>
                      <a:gd name="T2" fmla="*/ 0 w 34"/>
                      <a:gd name="T3" fmla="*/ 12 h 17"/>
                      <a:gd name="T4" fmla="*/ 0 w 34"/>
                      <a:gd name="T5" fmla="*/ 14 h 17"/>
                      <a:gd name="T6" fmla="*/ 1 w 34"/>
                      <a:gd name="T7" fmla="*/ 16 h 17"/>
                      <a:gd name="T8" fmla="*/ 2 w 34"/>
                      <a:gd name="T9" fmla="*/ 16 h 17"/>
                      <a:gd name="T10" fmla="*/ 3 w 34"/>
                      <a:gd name="T11" fmla="*/ 14 h 17"/>
                      <a:gd name="T12" fmla="*/ 3 w 34"/>
                      <a:gd name="T13" fmla="*/ 16 h 17"/>
                      <a:gd name="T14" fmla="*/ 3 w 34"/>
                      <a:gd name="T15" fmla="*/ 16 h 17"/>
                      <a:gd name="T16" fmla="*/ 5 w 34"/>
                      <a:gd name="T17" fmla="*/ 16 h 17"/>
                      <a:gd name="T18" fmla="*/ 5 w 34"/>
                      <a:gd name="T19" fmla="*/ 16 h 17"/>
                      <a:gd name="T20" fmla="*/ 6 w 34"/>
                      <a:gd name="T21" fmla="*/ 14 h 17"/>
                      <a:gd name="T22" fmla="*/ 6 w 34"/>
                      <a:gd name="T23" fmla="*/ 14 h 17"/>
                      <a:gd name="T24" fmla="*/ 7 w 34"/>
                      <a:gd name="T25" fmla="*/ 14 h 17"/>
                      <a:gd name="T26" fmla="*/ 7 w 34"/>
                      <a:gd name="T27" fmla="*/ 14 h 17"/>
                      <a:gd name="T28" fmla="*/ 8 w 34"/>
                      <a:gd name="T29" fmla="*/ 14 h 17"/>
                      <a:gd name="T30" fmla="*/ 8 w 34"/>
                      <a:gd name="T31" fmla="*/ 13 h 17"/>
                      <a:gd name="T32" fmla="*/ 9 w 34"/>
                      <a:gd name="T33" fmla="*/ 14 h 17"/>
                      <a:gd name="T34" fmla="*/ 11 w 34"/>
                      <a:gd name="T35" fmla="*/ 13 h 17"/>
                      <a:gd name="T36" fmla="*/ 12 w 34"/>
                      <a:gd name="T37" fmla="*/ 12 h 17"/>
                      <a:gd name="T38" fmla="*/ 15 w 34"/>
                      <a:gd name="T39" fmla="*/ 12 h 17"/>
                      <a:gd name="T40" fmla="*/ 15 w 34"/>
                      <a:gd name="T41" fmla="*/ 12 h 17"/>
                      <a:gd name="T42" fmla="*/ 17 w 34"/>
                      <a:gd name="T43" fmla="*/ 11 h 17"/>
                      <a:gd name="T44" fmla="*/ 18 w 34"/>
                      <a:gd name="T45" fmla="*/ 10 h 17"/>
                      <a:gd name="T46" fmla="*/ 20 w 34"/>
                      <a:gd name="T47" fmla="*/ 10 h 17"/>
                      <a:gd name="T48" fmla="*/ 21 w 34"/>
                      <a:gd name="T49" fmla="*/ 9 h 17"/>
                      <a:gd name="T50" fmla="*/ 22 w 34"/>
                      <a:gd name="T51" fmla="*/ 8 h 17"/>
                      <a:gd name="T52" fmla="*/ 24 w 34"/>
                      <a:gd name="T53" fmla="*/ 6 h 17"/>
                      <a:gd name="T54" fmla="*/ 26 w 34"/>
                      <a:gd name="T55" fmla="*/ 6 h 17"/>
                      <a:gd name="T56" fmla="*/ 27 w 34"/>
                      <a:gd name="T57" fmla="*/ 4 h 17"/>
                      <a:gd name="T58" fmla="*/ 28 w 34"/>
                      <a:gd name="T59" fmla="*/ 4 h 17"/>
                      <a:gd name="T60" fmla="*/ 30 w 34"/>
                      <a:gd name="T61" fmla="*/ 2 h 17"/>
                      <a:gd name="T62" fmla="*/ 32 w 3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0" y="12"/>
                        </a:move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7" y="13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3"/>
                        </a:lnTo>
                        <a:lnTo>
                          <a:pt x="12" y="12"/>
                        </a:lnTo>
                        <a:lnTo>
                          <a:pt x="13" y="12"/>
                        </a:lnTo>
                        <a:lnTo>
                          <a:pt x="15" y="12"/>
                        </a:lnTo>
                        <a:lnTo>
                          <a:pt x="16" y="11"/>
                        </a:lnTo>
                        <a:lnTo>
                          <a:pt x="17" y="11"/>
                        </a:lnTo>
                        <a:lnTo>
                          <a:pt x="18" y="11"/>
                        </a:lnTo>
                        <a:lnTo>
                          <a:pt x="18" y="10"/>
                        </a:lnTo>
                        <a:lnTo>
                          <a:pt x="20" y="10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6"/>
                        </a:lnTo>
                        <a:lnTo>
                          <a:pt x="24" y="6"/>
                        </a:lnTo>
                        <a:lnTo>
                          <a:pt x="25" y="4"/>
                        </a:lnTo>
                        <a:lnTo>
                          <a:pt x="26" y="6"/>
                        </a:lnTo>
                        <a:lnTo>
                          <a:pt x="27" y="6"/>
                        </a:lnTo>
                        <a:lnTo>
                          <a:pt x="27" y="4"/>
                        </a:lnTo>
                        <a:lnTo>
                          <a:pt x="28" y="4"/>
                        </a:lnTo>
                        <a:lnTo>
                          <a:pt x="29" y="3"/>
                        </a:lnTo>
                        <a:lnTo>
                          <a:pt x="30" y="2"/>
                        </a:lnTo>
                        <a:lnTo>
                          <a:pt x="31" y="1"/>
                        </a:lnTo>
                        <a:lnTo>
                          <a:pt x="32" y="0"/>
                        </a:lnTo>
                        <a:lnTo>
                          <a:pt x="3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49" name="Freeform 77"/>
                  <p:cNvSpPr>
                    <a:spLocks/>
                  </p:cNvSpPr>
                  <p:nvPr/>
                </p:nvSpPr>
                <p:spPr bwMode="auto">
                  <a:xfrm>
                    <a:off x="4151" y="1314"/>
                    <a:ext cx="24" cy="32"/>
                  </a:xfrm>
                  <a:custGeom>
                    <a:avLst/>
                    <a:gdLst>
                      <a:gd name="T0" fmla="*/ 0 w 24"/>
                      <a:gd name="T1" fmla="*/ 29 h 32"/>
                      <a:gd name="T2" fmla="*/ 1 w 24"/>
                      <a:gd name="T3" fmla="*/ 28 h 32"/>
                      <a:gd name="T4" fmla="*/ 0 w 24"/>
                      <a:gd name="T5" fmla="*/ 27 h 32"/>
                      <a:gd name="T6" fmla="*/ 0 w 24"/>
                      <a:gd name="T7" fmla="*/ 27 h 32"/>
                      <a:gd name="T8" fmla="*/ 0 w 24"/>
                      <a:gd name="T9" fmla="*/ 26 h 32"/>
                      <a:gd name="T10" fmla="*/ 0 w 24"/>
                      <a:gd name="T11" fmla="*/ 25 h 32"/>
                      <a:gd name="T12" fmla="*/ 0 w 24"/>
                      <a:gd name="T13" fmla="*/ 25 h 32"/>
                      <a:gd name="T14" fmla="*/ 0 w 24"/>
                      <a:gd name="T15" fmla="*/ 24 h 32"/>
                      <a:gd name="T16" fmla="*/ 1 w 24"/>
                      <a:gd name="T17" fmla="*/ 23 h 32"/>
                      <a:gd name="T18" fmla="*/ 1 w 24"/>
                      <a:gd name="T19" fmla="*/ 23 h 32"/>
                      <a:gd name="T20" fmla="*/ 1 w 24"/>
                      <a:gd name="T21" fmla="*/ 23 h 32"/>
                      <a:gd name="T22" fmla="*/ 1 w 24"/>
                      <a:gd name="T23" fmla="*/ 22 h 32"/>
                      <a:gd name="T24" fmla="*/ 1 w 24"/>
                      <a:gd name="T25" fmla="*/ 21 h 32"/>
                      <a:gd name="T26" fmla="*/ 2 w 24"/>
                      <a:gd name="T27" fmla="*/ 20 h 32"/>
                      <a:gd name="T28" fmla="*/ 3 w 24"/>
                      <a:gd name="T29" fmla="*/ 21 h 32"/>
                      <a:gd name="T30" fmla="*/ 3 w 24"/>
                      <a:gd name="T31" fmla="*/ 20 h 32"/>
                      <a:gd name="T32" fmla="*/ 3 w 24"/>
                      <a:gd name="T33" fmla="*/ 19 h 32"/>
                      <a:gd name="T34" fmla="*/ 5 w 24"/>
                      <a:gd name="T35" fmla="*/ 18 h 32"/>
                      <a:gd name="T36" fmla="*/ 5 w 24"/>
                      <a:gd name="T37" fmla="*/ 16 h 32"/>
                      <a:gd name="T38" fmla="*/ 5 w 24"/>
                      <a:gd name="T39" fmla="*/ 15 h 32"/>
                      <a:gd name="T40" fmla="*/ 7 w 24"/>
                      <a:gd name="T41" fmla="*/ 15 h 32"/>
                      <a:gd name="T42" fmla="*/ 8 w 24"/>
                      <a:gd name="T43" fmla="*/ 13 h 32"/>
                      <a:gd name="T44" fmla="*/ 9 w 24"/>
                      <a:gd name="T45" fmla="*/ 11 h 32"/>
                      <a:gd name="T46" fmla="*/ 11 w 24"/>
                      <a:gd name="T47" fmla="*/ 10 h 32"/>
                      <a:gd name="T48" fmla="*/ 11 w 24"/>
                      <a:gd name="T49" fmla="*/ 9 h 32"/>
                      <a:gd name="T50" fmla="*/ 12 w 24"/>
                      <a:gd name="T51" fmla="*/ 7 h 32"/>
                      <a:gd name="T52" fmla="*/ 14 w 24"/>
                      <a:gd name="T53" fmla="*/ 7 h 32"/>
                      <a:gd name="T54" fmla="*/ 16 w 24"/>
                      <a:gd name="T55" fmla="*/ 7 h 32"/>
                      <a:gd name="T56" fmla="*/ 17 w 24"/>
                      <a:gd name="T57" fmla="*/ 5 h 32"/>
                      <a:gd name="T58" fmla="*/ 18 w 24"/>
                      <a:gd name="T59" fmla="*/ 3 h 32"/>
                      <a:gd name="T60" fmla="*/ 20 w 24"/>
                      <a:gd name="T61" fmla="*/ 1 h 32"/>
                      <a:gd name="T62" fmla="*/ 22 w 24"/>
                      <a:gd name="T63" fmla="*/ 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1" y="31"/>
                        </a:moveTo>
                        <a:lnTo>
                          <a:pt x="0" y="29"/>
                        </a:lnTo>
                        <a:lnTo>
                          <a:pt x="1" y="28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1" y="26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3"/>
                        </a:lnTo>
                        <a:lnTo>
                          <a:pt x="1" y="22"/>
                        </a:lnTo>
                        <a:lnTo>
                          <a:pt x="1" y="21"/>
                        </a:lnTo>
                        <a:lnTo>
                          <a:pt x="2" y="20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5" y="18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5" y="15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8" y="13"/>
                        </a:lnTo>
                        <a:lnTo>
                          <a:pt x="8" y="11"/>
                        </a:lnTo>
                        <a:lnTo>
                          <a:pt x="9" y="11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3" y="7"/>
                        </a:lnTo>
                        <a:lnTo>
                          <a:pt x="14" y="7"/>
                        </a:lnTo>
                        <a:lnTo>
                          <a:pt x="15" y="5"/>
                        </a:lnTo>
                        <a:lnTo>
                          <a:pt x="16" y="7"/>
                        </a:lnTo>
                        <a:lnTo>
                          <a:pt x="16" y="6"/>
                        </a:lnTo>
                        <a:lnTo>
                          <a:pt x="17" y="5"/>
                        </a:lnTo>
                        <a:lnTo>
                          <a:pt x="17" y="3"/>
                        </a:lnTo>
                        <a:lnTo>
                          <a:pt x="18" y="3"/>
                        </a:lnTo>
                        <a:lnTo>
                          <a:pt x="19" y="3"/>
                        </a:lnTo>
                        <a:lnTo>
                          <a:pt x="20" y="1"/>
                        </a:lnTo>
                        <a:lnTo>
                          <a:pt x="21" y="1"/>
                        </a:lnTo>
                        <a:lnTo>
                          <a:pt x="22" y="0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0" name="Freeform 78"/>
                  <p:cNvSpPr>
                    <a:spLocks/>
                  </p:cNvSpPr>
                  <p:nvPr/>
                </p:nvSpPr>
                <p:spPr bwMode="auto">
                  <a:xfrm>
                    <a:off x="4172" y="1284"/>
                    <a:ext cx="25" cy="31"/>
                  </a:xfrm>
                  <a:custGeom>
                    <a:avLst/>
                    <a:gdLst>
                      <a:gd name="T0" fmla="*/ 23 w 25"/>
                      <a:gd name="T1" fmla="*/ 0 h 31"/>
                      <a:gd name="T2" fmla="*/ 23 w 25"/>
                      <a:gd name="T3" fmla="*/ 0 h 31"/>
                      <a:gd name="T4" fmla="*/ 23 w 25"/>
                      <a:gd name="T5" fmla="*/ 0 h 31"/>
                      <a:gd name="T6" fmla="*/ 24 w 25"/>
                      <a:gd name="T7" fmla="*/ 1 h 31"/>
                      <a:gd name="T8" fmla="*/ 22 w 25"/>
                      <a:gd name="T9" fmla="*/ 2 h 31"/>
                      <a:gd name="T10" fmla="*/ 24 w 25"/>
                      <a:gd name="T11" fmla="*/ 3 h 31"/>
                      <a:gd name="T12" fmla="*/ 23 w 25"/>
                      <a:gd name="T13" fmla="*/ 4 h 31"/>
                      <a:gd name="T14" fmla="*/ 22 w 25"/>
                      <a:gd name="T15" fmla="*/ 5 h 31"/>
                      <a:gd name="T16" fmla="*/ 22 w 25"/>
                      <a:gd name="T17" fmla="*/ 5 h 31"/>
                      <a:gd name="T18" fmla="*/ 22 w 25"/>
                      <a:gd name="T19" fmla="*/ 5 h 31"/>
                      <a:gd name="T20" fmla="*/ 22 w 25"/>
                      <a:gd name="T21" fmla="*/ 5 h 31"/>
                      <a:gd name="T22" fmla="*/ 20 w 25"/>
                      <a:gd name="T23" fmla="*/ 6 h 31"/>
                      <a:gd name="T24" fmla="*/ 20 w 25"/>
                      <a:gd name="T25" fmla="*/ 7 h 31"/>
                      <a:gd name="T26" fmla="*/ 20 w 25"/>
                      <a:gd name="T27" fmla="*/ 8 h 31"/>
                      <a:gd name="T28" fmla="*/ 20 w 25"/>
                      <a:gd name="T29" fmla="*/ 8 h 31"/>
                      <a:gd name="T30" fmla="*/ 20 w 25"/>
                      <a:gd name="T31" fmla="*/ 9 h 31"/>
                      <a:gd name="T32" fmla="*/ 19 w 25"/>
                      <a:gd name="T33" fmla="*/ 10 h 31"/>
                      <a:gd name="T34" fmla="*/ 18 w 25"/>
                      <a:gd name="T35" fmla="*/ 11 h 31"/>
                      <a:gd name="T36" fmla="*/ 17 w 25"/>
                      <a:gd name="T37" fmla="*/ 13 h 31"/>
                      <a:gd name="T38" fmla="*/ 17 w 25"/>
                      <a:gd name="T39" fmla="*/ 14 h 31"/>
                      <a:gd name="T40" fmla="*/ 15 w 25"/>
                      <a:gd name="T41" fmla="*/ 15 h 31"/>
                      <a:gd name="T42" fmla="*/ 14 w 25"/>
                      <a:gd name="T43" fmla="*/ 16 h 31"/>
                      <a:gd name="T44" fmla="*/ 13 w 25"/>
                      <a:gd name="T45" fmla="*/ 17 h 31"/>
                      <a:gd name="T46" fmla="*/ 13 w 25"/>
                      <a:gd name="T47" fmla="*/ 19 h 31"/>
                      <a:gd name="T48" fmla="*/ 11 w 25"/>
                      <a:gd name="T49" fmla="*/ 20 h 31"/>
                      <a:gd name="T50" fmla="*/ 10 w 25"/>
                      <a:gd name="T51" fmla="*/ 21 h 31"/>
                      <a:gd name="T52" fmla="*/ 9 w 25"/>
                      <a:gd name="T53" fmla="*/ 22 h 31"/>
                      <a:gd name="T54" fmla="*/ 7 w 25"/>
                      <a:gd name="T55" fmla="*/ 23 h 31"/>
                      <a:gd name="T56" fmla="*/ 6 w 25"/>
                      <a:gd name="T57" fmla="*/ 25 h 31"/>
                      <a:gd name="T58" fmla="*/ 3 w 25"/>
                      <a:gd name="T59" fmla="*/ 26 h 31"/>
                      <a:gd name="T60" fmla="*/ 2 w 25"/>
                      <a:gd name="T61" fmla="*/ 28 h 31"/>
                      <a:gd name="T62" fmla="*/ 1 w 25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1"/>
                      <a:gd name="T98" fmla="*/ 25 w 25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1">
                        <a:moveTo>
                          <a:pt x="23" y="0"/>
                        </a:moveTo>
                        <a:lnTo>
                          <a:pt x="23" y="0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  <a:lnTo>
                          <a:pt x="23" y="1"/>
                        </a:lnTo>
                        <a:lnTo>
                          <a:pt x="24" y="1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4" y="3"/>
                        </a:lnTo>
                        <a:lnTo>
                          <a:pt x="23" y="4"/>
                        </a:lnTo>
                        <a:lnTo>
                          <a:pt x="22" y="5"/>
                        </a:lnTo>
                        <a:lnTo>
                          <a:pt x="21" y="7"/>
                        </a:lnTo>
                        <a:lnTo>
                          <a:pt x="20" y="6"/>
                        </a:lnTo>
                        <a:lnTo>
                          <a:pt x="20" y="7"/>
                        </a:lnTo>
                        <a:lnTo>
                          <a:pt x="20" y="8"/>
                        </a:lnTo>
                        <a:lnTo>
                          <a:pt x="21" y="8"/>
                        </a:lnTo>
                        <a:lnTo>
                          <a:pt x="20" y="8"/>
                        </a:lnTo>
                        <a:lnTo>
                          <a:pt x="20" y="9"/>
                        </a:lnTo>
                        <a:lnTo>
                          <a:pt x="19" y="10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7" y="13"/>
                        </a:lnTo>
                        <a:lnTo>
                          <a:pt x="17" y="14"/>
                        </a:lnTo>
                        <a:lnTo>
                          <a:pt x="17" y="15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4" y="16"/>
                        </a:lnTo>
                        <a:lnTo>
                          <a:pt x="14" y="17"/>
                        </a:lnTo>
                        <a:lnTo>
                          <a:pt x="13" y="17"/>
                        </a:lnTo>
                        <a:lnTo>
                          <a:pt x="13" y="19"/>
                        </a:lnTo>
                        <a:lnTo>
                          <a:pt x="11" y="20"/>
                        </a:lnTo>
                        <a:lnTo>
                          <a:pt x="10" y="21"/>
                        </a:lnTo>
                        <a:lnTo>
                          <a:pt x="9" y="22"/>
                        </a:lnTo>
                        <a:lnTo>
                          <a:pt x="8" y="23"/>
                        </a:lnTo>
                        <a:lnTo>
                          <a:pt x="7" y="23"/>
                        </a:lnTo>
                        <a:lnTo>
                          <a:pt x="6" y="25"/>
                        </a:lnTo>
                        <a:lnTo>
                          <a:pt x="5" y="26"/>
                        </a:lnTo>
                        <a:lnTo>
                          <a:pt x="3" y="26"/>
                        </a:lnTo>
                        <a:lnTo>
                          <a:pt x="2" y="28"/>
                        </a:lnTo>
                        <a:lnTo>
                          <a:pt x="1" y="30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1" name="Freeform 79"/>
                  <p:cNvSpPr>
                    <a:spLocks/>
                  </p:cNvSpPr>
                  <p:nvPr/>
                </p:nvSpPr>
                <p:spPr bwMode="auto">
                  <a:xfrm>
                    <a:off x="4159" y="1281"/>
                    <a:ext cx="35" cy="17"/>
                  </a:xfrm>
                  <a:custGeom>
                    <a:avLst/>
                    <a:gdLst>
                      <a:gd name="T0" fmla="*/ 33 w 35"/>
                      <a:gd name="T1" fmla="*/ 3 h 17"/>
                      <a:gd name="T2" fmla="*/ 32 w 35"/>
                      <a:gd name="T3" fmla="*/ 2 h 17"/>
                      <a:gd name="T4" fmla="*/ 31 w 35"/>
                      <a:gd name="T5" fmla="*/ 1 h 17"/>
                      <a:gd name="T6" fmla="*/ 31 w 35"/>
                      <a:gd name="T7" fmla="*/ 0 h 17"/>
                      <a:gd name="T8" fmla="*/ 31 w 35"/>
                      <a:gd name="T9" fmla="*/ 0 h 17"/>
                      <a:gd name="T10" fmla="*/ 31 w 35"/>
                      <a:gd name="T11" fmla="*/ 0 h 17"/>
                      <a:gd name="T12" fmla="*/ 30 w 35"/>
                      <a:gd name="T13" fmla="*/ 0 h 17"/>
                      <a:gd name="T14" fmla="*/ 30 w 35"/>
                      <a:gd name="T15" fmla="*/ 0 h 17"/>
                      <a:gd name="T16" fmla="*/ 28 w 35"/>
                      <a:gd name="T17" fmla="*/ 0 h 17"/>
                      <a:gd name="T18" fmla="*/ 28 w 35"/>
                      <a:gd name="T19" fmla="*/ 0 h 17"/>
                      <a:gd name="T20" fmla="*/ 28 w 35"/>
                      <a:gd name="T21" fmla="*/ 0 h 17"/>
                      <a:gd name="T22" fmla="*/ 27 w 35"/>
                      <a:gd name="T23" fmla="*/ 1 h 17"/>
                      <a:gd name="T24" fmla="*/ 26 w 35"/>
                      <a:gd name="T25" fmla="*/ 1 h 17"/>
                      <a:gd name="T26" fmla="*/ 25 w 35"/>
                      <a:gd name="T27" fmla="*/ 0 h 17"/>
                      <a:gd name="T28" fmla="*/ 25 w 35"/>
                      <a:gd name="T29" fmla="*/ 1 h 17"/>
                      <a:gd name="T30" fmla="*/ 25 w 35"/>
                      <a:gd name="T31" fmla="*/ 0 h 17"/>
                      <a:gd name="T32" fmla="*/ 23 w 35"/>
                      <a:gd name="T33" fmla="*/ 0 h 17"/>
                      <a:gd name="T34" fmla="*/ 22 w 35"/>
                      <a:gd name="T35" fmla="*/ 1 h 17"/>
                      <a:gd name="T36" fmla="*/ 20 w 35"/>
                      <a:gd name="T37" fmla="*/ 3 h 17"/>
                      <a:gd name="T38" fmla="*/ 19 w 35"/>
                      <a:gd name="T39" fmla="*/ 3 h 17"/>
                      <a:gd name="T40" fmla="*/ 17 w 35"/>
                      <a:gd name="T41" fmla="*/ 2 h 17"/>
                      <a:gd name="T42" fmla="*/ 17 w 35"/>
                      <a:gd name="T43" fmla="*/ 3 h 17"/>
                      <a:gd name="T44" fmla="*/ 15 w 35"/>
                      <a:gd name="T45" fmla="*/ 5 h 17"/>
                      <a:gd name="T46" fmla="*/ 13 w 35"/>
                      <a:gd name="T47" fmla="*/ 5 h 17"/>
                      <a:gd name="T48" fmla="*/ 12 w 35"/>
                      <a:gd name="T49" fmla="*/ 8 h 17"/>
                      <a:gd name="T50" fmla="*/ 10 w 35"/>
                      <a:gd name="T51" fmla="*/ 9 h 17"/>
                      <a:gd name="T52" fmla="*/ 9 w 35"/>
                      <a:gd name="T53" fmla="*/ 9 h 17"/>
                      <a:gd name="T54" fmla="*/ 7 w 35"/>
                      <a:gd name="T55" fmla="*/ 9 h 17"/>
                      <a:gd name="T56" fmla="*/ 6 w 35"/>
                      <a:gd name="T57" fmla="*/ 11 h 17"/>
                      <a:gd name="T58" fmla="*/ 4 w 35"/>
                      <a:gd name="T59" fmla="*/ 12 h 17"/>
                      <a:gd name="T60" fmla="*/ 2 w 35"/>
                      <a:gd name="T61" fmla="*/ 14 h 17"/>
                      <a:gd name="T62" fmla="*/ 1 w 35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34" y="3"/>
                        </a:moveTo>
                        <a:lnTo>
                          <a:pt x="33" y="3"/>
                        </a:lnTo>
                        <a:lnTo>
                          <a:pt x="32" y="2"/>
                        </a:ln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8" y="0"/>
                        </a:lnTo>
                        <a:lnTo>
                          <a:pt x="28" y="1"/>
                        </a:lnTo>
                        <a:lnTo>
                          <a:pt x="28" y="0"/>
                        </a:lnTo>
                        <a:lnTo>
                          <a:pt x="27" y="1"/>
                        </a:lnTo>
                        <a:lnTo>
                          <a:pt x="26" y="1"/>
                        </a:lnTo>
                        <a:lnTo>
                          <a:pt x="25" y="0"/>
                        </a:lnTo>
                        <a:lnTo>
                          <a:pt x="25" y="1"/>
                        </a:lnTo>
                        <a:lnTo>
                          <a:pt x="25" y="0"/>
                        </a:lnTo>
                        <a:lnTo>
                          <a:pt x="25" y="1"/>
                        </a:lnTo>
                        <a:lnTo>
                          <a:pt x="23" y="0"/>
                        </a:lnTo>
                        <a:lnTo>
                          <a:pt x="23" y="1"/>
                        </a:lnTo>
                        <a:lnTo>
                          <a:pt x="22" y="1"/>
                        </a:lnTo>
                        <a:lnTo>
                          <a:pt x="22" y="2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8" y="3"/>
                        </a:lnTo>
                        <a:lnTo>
                          <a:pt x="17" y="2"/>
                        </a:lnTo>
                        <a:lnTo>
                          <a:pt x="17" y="3"/>
                        </a:lnTo>
                        <a:lnTo>
                          <a:pt x="16" y="4"/>
                        </a:lnTo>
                        <a:lnTo>
                          <a:pt x="15" y="5"/>
                        </a:lnTo>
                        <a:lnTo>
                          <a:pt x="14" y="4"/>
                        </a:lnTo>
                        <a:lnTo>
                          <a:pt x="13" y="5"/>
                        </a:lnTo>
                        <a:lnTo>
                          <a:pt x="12" y="6"/>
                        </a:lnTo>
                        <a:lnTo>
                          <a:pt x="12" y="8"/>
                        </a:lnTo>
                        <a:lnTo>
                          <a:pt x="10" y="9"/>
                        </a:lnTo>
                        <a:lnTo>
                          <a:pt x="10" y="8"/>
                        </a:lnTo>
                        <a:lnTo>
                          <a:pt x="9" y="9"/>
                        </a:lnTo>
                        <a:lnTo>
                          <a:pt x="8" y="8"/>
                        </a:lnTo>
                        <a:lnTo>
                          <a:pt x="7" y="9"/>
                        </a:lnTo>
                        <a:lnTo>
                          <a:pt x="7" y="10"/>
                        </a:lnTo>
                        <a:lnTo>
                          <a:pt x="6" y="11"/>
                        </a:lnTo>
                        <a:lnTo>
                          <a:pt x="5" y="11"/>
                        </a:lnTo>
                        <a:lnTo>
                          <a:pt x="4" y="12"/>
                        </a:lnTo>
                        <a:lnTo>
                          <a:pt x="3" y="13"/>
                        </a:lnTo>
                        <a:lnTo>
                          <a:pt x="2" y="14"/>
                        </a:lnTo>
                        <a:lnTo>
                          <a:pt x="1" y="16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2" name="Freeform 80"/>
                  <p:cNvSpPr>
                    <a:spLocks/>
                  </p:cNvSpPr>
                  <p:nvPr/>
                </p:nvSpPr>
                <p:spPr bwMode="auto">
                  <a:xfrm>
                    <a:off x="4024" y="1109"/>
                    <a:ext cx="24" cy="33"/>
                  </a:xfrm>
                  <a:custGeom>
                    <a:avLst/>
                    <a:gdLst>
                      <a:gd name="T0" fmla="*/ 0 w 24"/>
                      <a:gd name="T1" fmla="*/ 31 h 33"/>
                      <a:gd name="T2" fmla="*/ 0 w 24"/>
                      <a:gd name="T3" fmla="*/ 29 h 33"/>
                      <a:gd name="T4" fmla="*/ 0 w 24"/>
                      <a:gd name="T5" fmla="*/ 29 h 33"/>
                      <a:gd name="T6" fmla="*/ 0 w 24"/>
                      <a:gd name="T7" fmla="*/ 28 h 33"/>
                      <a:gd name="T8" fmla="*/ 0 w 24"/>
                      <a:gd name="T9" fmla="*/ 27 h 33"/>
                      <a:gd name="T10" fmla="*/ 0 w 24"/>
                      <a:gd name="T11" fmla="*/ 27 h 33"/>
                      <a:gd name="T12" fmla="*/ 0 w 24"/>
                      <a:gd name="T13" fmla="*/ 27 h 33"/>
                      <a:gd name="T14" fmla="*/ 0 w 24"/>
                      <a:gd name="T15" fmla="*/ 26 h 33"/>
                      <a:gd name="T16" fmla="*/ 1 w 24"/>
                      <a:gd name="T17" fmla="*/ 25 h 33"/>
                      <a:gd name="T18" fmla="*/ 0 w 24"/>
                      <a:gd name="T19" fmla="*/ 24 h 33"/>
                      <a:gd name="T20" fmla="*/ 1 w 24"/>
                      <a:gd name="T21" fmla="*/ 23 h 33"/>
                      <a:gd name="T22" fmla="*/ 1 w 24"/>
                      <a:gd name="T23" fmla="*/ 23 h 33"/>
                      <a:gd name="T24" fmla="*/ 1 w 24"/>
                      <a:gd name="T25" fmla="*/ 22 h 33"/>
                      <a:gd name="T26" fmla="*/ 2 w 24"/>
                      <a:gd name="T27" fmla="*/ 22 h 33"/>
                      <a:gd name="T28" fmla="*/ 2 w 24"/>
                      <a:gd name="T29" fmla="*/ 21 h 33"/>
                      <a:gd name="T30" fmla="*/ 3 w 24"/>
                      <a:gd name="T31" fmla="*/ 22 h 33"/>
                      <a:gd name="T32" fmla="*/ 3 w 24"/>
                      <a:gd name="T33" fmla="*/ 21 h 33"/>
                      <a:gd name="T34" fmla="*/ 5 w 24"/>
                      <a:gd name="T35" fmla="*/ 19 h 33"/>
                      <a:gd name="T36" fmla="*/ 5 w 24"/>
                      <a:gd name="T37" fmla="*/ 18 h 33"/>
                      <a:gd name="T38" fmla="*/ 6 w 24"/>
                      <a:gd name="T39" fmla="*/ 16 h 33"/>
                      <a:gd name="T40" fmla="*/ 7 w 24"/>
                      <a:gd name="T41" fmla="*/ 15 h 33"/>
                      <a:gd name="T42" fmla="*/ 9 w 24"/>
                      <a:gd name="T43" fmla="*/ 13 h 33"/>
                      <a:gd name="T44" fmla="*/ 9 w 24"/>
                      <a:gd name="T45" fmla="*/ 12 h 33"/>
                      <a:gd name="T46" fmla="*/ 11 w 24"/>
                      <a:gd name="T47" fmla="*/ 11 h 33"/>
                      <a:gd name="T48" fmla="*/ 11 w 24"/>
                      <a:gd name="T49" fmla="*/ 9 h 33"/>
                      <a:gd name="T50" fmla="*/ 12 w 24"/>
                      <a:gd name="T51" fmla="*/ 9 h 33"/>
                      <a:gd name="T52" fmla="*/ 14 w 24"/>
                      <a:gd name="T53" fmla="*/ 7 h 33"/>
                      <a:gd name="T54" fmla="*/ 15 w 24"/>
                      <a:gd name="T55" fmla="*/ 5 h 33"/>
                      <a:gd name="T56" fmla="*/ 17 w 24"/>
                      <a:gd name="T57" fmla="*/ 4 h 33"/>
                      <a:gd name="T58" fmla="*/ 17 w 24"/>
                      <a:gd name="T59" fmla="*/ 4 h 33"/>
                      <a:gd name="T60" fmla="*/ 20 w 24"/>
                      <a:gd name="T61" fmla="*/ 1 h 33"/>
                      <a:gd name="T62" fmla="*/ 21 w 24"/>
                      <a:gd name="T63" fmla="*/ 0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3"/>
                      <a:gd name="T98" fmla="*/ 24 w 24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3">
                        <a:moveTo>
                          <a:pt x="0" y="32"/>
                        </a:moveTo>
                        <a:lnTo>
                          <a:pt x="0" y="31"/>
                        </a:lnTo>
                        <a:lnTo>
                          <a:pt x="0" y="29"/>
                        </a:lnTo>
                        <a:lnTo>
                          <a:pt x="1" y="28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1" y="25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4"/>
                        </a:lnTo>
                        <a:lnTo>
                          <a:pt x="1" y="23"/>
                        </a:lnTo>
                        <a:lnTo>
                          <a:pt x="1" y="22"/>
                        </a:lnTo>
                        <a:lnTo>
                          <a:pt x="2" y="22"/>
                        </a:lnTo>
                        <a:lnTo>
                          <a:pt x="2" y="21"/>
                        </a:lnTo>
                        <a:lnTo>
                          <a:pt x="3" y="22"/>
                        </a:lnTo>
                        <a:lnTo>
                          <a:pt x="3" y="20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5" y="19"/>
                        </a:lnTo>
                        <a:lnTo>
                          <a:pt x="4" y="18"/>
                        </a:lnTo>
                        <a:lnTo>
                          <a:pt x="5" y="18"/>
                        </a:lnTo>
                        <a:lnTo>
                          <a:pt x="5" y="17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1" y="11"/>
                        </a:lnTo>
                        <a:lnTo>
                          <a:pt x="11" y="9"/>
                        </a:lnTo>
                        <a:lnTo>
                          <a:pt x="12" y="9"/>
                        </a:lnTo>
                        <a:lnTo>
                          <a:pt x="14" y="8"/>
                        </a:lnTo>
                        <a:lnTo>
                          <a:pt x="14" y="7"/>
                        </a:lnTo>
                        <a:lnTo>
                          <a:pt x="15" y="6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7" y="4"/>
                        </a:lnTo>
                        <a:lnTo>
                          <a:pt x="18" y="3"/>
                        </a:lnTo>
                        <a:lnTo>
                          <a:pt x="20" y="1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3" name="Freeform 81"/>
                  <p:cNvSpPr>
                    <a:spLocks/>
                  </p:cNvSpPr>
                  <p:nvPr/>
                </p:nvSpPr>
                <p:spPr bwMode="auto">
                  <a:xfrm>
                    <a:off x="4024" y="1129"/>
                    <a:ext cx="37" cy="17"/>
                  </a:xfrm>
                  <a:custGeom>
                    <a:avLst/>
                    <a:gdLst>
                      <a:gd name="T0" fmla="*/ 0 w 37"/>
                      <a:gd name="T1" fmla="*/ 13 h 17"/>
                      <a:gd name="T2" fmla="*/ 0 w 37"/>
                      <a:gd name="T3" fmla="*/ 14 h 17"/>
                      <a:gd name="T4" fmla="*/ 0 w 37"/>
                      <a:gd name="T5" fmla="*/ 14 h 17"/>
                      <a:gd name="T6" fmla="*/ 1 w 37"/>
                      <a:gd name="T7" fmla="*/ 14 h 17"/>
                      <a:gd name="T8" fmla="*/ 2 w 37"/>
                      <a:gd name="T9" fmla="*/ 16 h 17"/>
                      <a:gd name="T10" fmla="*/ 3 w 37"/>
                      <a:gd name="T11" fmla="*/ 16 h 17"/>
                      <a:gd name="T12" fmla="*/ 3 w 37"/>
                      <a:gd name="T13" fmla="*/ 16 h 17"/>
                      <a:gd name="T14" fmla="*/ 3 w 37"/>
                      <a:gd name="T15" fmla="*/ 16 h 17"/>
                      <a:gd name="T16" fmla="*/ 4 w 37"/>
                      <a:gd name="T17" fmla="*/ 16 h 17"/>
                      <a:gd name="T18" fmla="*/ 6 w 37"/>
                      <a:gd name="T19" fmla="*/ 16 h 17"/>
                      <a:gd name="T20" fmla="*/ 6 w 37"/>
                      <a:gd name="T21" fmla="*/ 16 h 17"/>
                      <a:gd name="T22" fmla="*/ 6 w 37"/>
                      <a:gd name="T23" fmla="*/ 14 h 17"/>
                      <a:gd name="T24" fmla="*/ 7 w 37"/>
                      <a:gd name="T25" fmla="*/ 14 h 17"/>
                      <a:gd name="T26" fmla="*/ 8 w 37"/>
                      <a:gd name="T27" fmla="*/ 14 h 17"/>
                      <a:gd name="T28" fmla="*/ 8 w 37"/>
                      <a:gd name="T29" fmla="*/ 14 h 17"/>
                      <a:gd name="T30" fmla="*/ 9 w 37"/>
                      <a:gd name="T31" fmla="*/ 14 h 17"/>
                      <a:gd name="T32" fmla="*/ 11 w 37"/>
                      <a:gd name="T33" fmla="*/ 16 h 17"/>
                      <a:gd name="T34" fmla="*/ 13 w 37"/>
                      <a:gd name="T35" fmla="*/ 13 h 17"/>
                      <a:gd name="T36" fmla="*/ 14 w 37"/>
                      <a:gd name="T37" fmla="*/ 12 h 17"/>
                      <a:gd name="T38" fmla="*/ 15 w 37"/>
                      <a:gd name="T39" fmla="*/ 12 h 17"/>
                      <a:gd name="T40" fmla="*/ 17 w 37"/>
                      <a:gd name="T41" fmla="*/ 12 h 17"/>
                      <a:gd name="T42" fmla="*/ 18 w 37"/>
                      <a:gd name="T43" fmla="*/ 11 h 17"/>
                      <a:gd name="T44" fmla="*/ 19 w 37"/>
                      <a:gd name="T45" fmla="*/ 10 h 17"/>
                      <a:gd name="T46" fmla="*/ 21 w 37"/>
                      <a:gd name="T47" fmla="*/ 10 h 17"/>
                      <a:gd name="T48" fmla="*/ 22 w 37"/>
                      <a:gd name="T49" fmla="*/ 9 h 17"/>
                      <a:gd name="T50" fmla="*/ 24 w 37"/>
                      <a:gd name="T51" fmla="*/ 8 h 17"/>
                      <a:gd name="T52" fmla="*/ 25 w 37"/>
                      <a:gd name="T53" fmla="*/ 7 h 17"/>
                      <a:gd name="T54" fmla="*/ 27 w 37"/>
                      <a:gd name="T55" fmla="*/ 6 h 17"/>
                      <a:gd name="T56" fmla="*/ 29 w 37"/>
                      <a:gd name="T57" fmla="*/ 5 h 17"/>
                      <a:gd name="T58" fmla="*/ 32 w 37"/>
                      <a:gd name="T59" fmla="*/ 3 h 17"/>
                      <a:gd name="T60" fmla="*/ 32 w 37"/>
                      <a:gd name="T61" fmla="*/ 2 h 17"/>
                      <a:gd name="T62" fmla="*/ 34 w 37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17"/>
                      <a:gd name="T98" fmla="*/ 37 w 37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17">
                        <a:moveTo>
                          <a:pt x="0" y="12"/>
                        </a:moveTo>
                        <a:lnTo>
                          <a:pt x="0" y="13"/>
                        </a:lnTo>
                        <a:lnTo>
                          <a:pt x="1" y="13"/>
                        </a:lnTo>
                        <a:lnTo>
                          <a:pt x="0" y="14"/>
                        </a:lnTo>
                        <a:lnTo>
                          <a:pt x="1" y="16"/>
                        </a:lnTo>
                        <a:lnTo>
                          <a:pt x="1" y="14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6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8" y="14"/>
                        </a:lnTo>
                        <a:lnTo>
                          <a:pt x="9" y="16"/>
                        </a:lnTo>
                        <a:lnTo>
                          <a:pt x="9" y="14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3" y="13"/>
                        </a:lnTo>
                        <a:lnTo>
                          <a:pt x="14" y="12"/>
                        </a:lnTo>
                        <a:lnTo>
                          <a:pt x="15" y="12"/>
                        </a:lnTo>
                        <a:lnTo>
                          <a:pt x="16" y="12"/>
                        </a:lnTo>
                        <a:lnTo>
                          <a:pt x="17" y="12"/>
                        </a:lnTo>
                        <a:lnTo>
                          <a:pt x="18" y="11"/>
                        </a:lnTo>
                        <a:lnTo>
                          <a:pt x="19" y="11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1" y="10"/>
                        </a:lnTo>
                        <a:lnTo>
                          <a:pt x="22" y="9"/>
                        </a:lnTo>
                        <a:lnTo>
                          <a:pt x="23" y="8"/>
                        </a:lnTo>
                        <a:lnTo>
                          <a:pt x="24" y="8"/>
                        </a:lnTo>
                        <a:lnTo>
                          <a:pt x="25" y="8"/>
                        </a:lnTo>
                        <a:lnTo>
                          <a:pt x="25" y="7"/>
                        </a:lnTo>
                        <a:lnTo>
                          <a:pt x="26" y="6"/>
                        </a:lnTo>
                        <a:lnTo>
                          <a:pt x="27" y="6"/>
                        </a:lnTo>
                        <a:lnTo>
                          <a:pt x="28" y="5"/>
                        </a:lnTo>
                        <a:lnTo>
                          <a:pt x="29" y="5"/>
                        </a:lnTo>
                        <a:lnTo>
                          <a:pt x="30" y="4"/>
                        </a:lnTo>
                        <a:lnTo>
                          <a:pt x="32" y="3"/>
                        </a:lnTo>
                        <a:lnTo>
                          <a:pt x="32" y="2"/>
                        </a:lnTo>
                        <a:lnTo>
                          <a:pt x="33" y="1"/>
                        </a:lnTo>
                        <a:lnTo>
                          <a:pt x="34" y="2"/>
                        </a:lnTo>
                        <a:lnTo>
                          <a:pt x="3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4" name="Freeform 82"/>
                  <p:cNvSpPr>
                    <a:spLocks/>
                  </p:cNvSpPr>
                  <p:nvPr/>
                </p:nvSpPr>
                <p:spPr bwMode="auto">
                  <a:xfrm>
                    <a:off x="4024" y="1129"/>
                    <a:ext cx="37" cy="17"/>
                  </a:xfrm>
                  <a:custGeom>
                    <a:avLst/>
                    <a:gdLst>
                      <a:gd name="T0" fmla="*/ 0 w 37"/>
                      <a:gd name="T1" fmla="*/ 13 h 17"/>
                      <a:gd name="T2" fmla="*/ 0 w 37"/>
                      <a:gd name="T3" fmla="*/ 14 h 17"/>
                      <a:gd name="T4" fmla="*/ 0 w 37"/>
                      <a:gd name="T5" fmla="*/ 14 h 17"/>
                      <a:gd name="T6" fmla="*/ 1 w 37"/>
                      <a:gd name="T7" fmla="*/ 14 h 17"/>
                      <a:gd name="T8" fmla="*/ 2 w 37"/>
                      <a:gd name="T9" fmla="*/ 16 h 17"/>
                      <a:gd name="T10" fmla="*/ 3 w 37"/>
                      <a:gd name="T11" fmla="*/ 16 h 17"/>
                      <a:gd name="T12" fmla="*/ 3 w 37"/>
                      <a:gd name="T13" fmla="*/ 16 h 17"/>
                      <a:gd name="T14" fmla="*/ 3 w 37"/>
                      <a:gd name="T15" fmla="*/ 16 h 17"/>
                      <a:gd name="T16" fmla="*/ 4 w 37"/>
                      <a:gd name="T17" fmla="*/ 16 h 17"/>
                      <a:gd name="T18" fmla="*/ 6 w 37"/>
                      <a:gd name="T19" fmla="*/ 16 h 17"/>
                      <a:gd name="T20" fmla="*/ 6 w 37"/>
                      <a:gd name="T21" fmla="*/ 16 h 17"/>
                      <a:gd name="T22" fmla="*/ 6 w 37"/>
                      <a:gd name="T23" fmla="*/ 14 h 17"/>
                      <a:gd name="T24" fmla="*/ 7 w 37"/>
                      <a:gd name="T25" fmla="*/ 14 h 17"/>
                      <a:gd name="T26" fmla="*/ 8 w 37"/>
                      <a:gd name="T27" fmla="*/ 14 h 17"/>
                      <a:gd name="T28" fmla="*/ 8 w 37"/>
                      <a:gd name="T29" fmla="*/ 14 h 17"/>
                      <a:gd name="T30" fmla="*/ 9 w 37"/>
                      <a:gd name="T31" fmla="*/ 14 h 17"/>
                      <a:gd name="T32" fmla="*/ 11 w 37"/>
                      <a:gd name="T33" fmla="*/ 16 h 17"/>
                      <a:gd name="T34" fmla="*/ 13 w 37"/>
                      <a:gd name="T35" fmla="*/ 13 h 17"/>
                      <a:gd name="T36" fmla="*/ 14 w 37"/>
                      <a:gd name="T37" fmla="*/ 12 h 17"/>
                      <a:gd name="T38" fmla="*/ 16 w 37"/>
                      <a:gd name="T39" fmla="*/ 12 h 17"/>
                      <a:gd name="T40" fmla="*/ 17 w 37"/>
                      <a:gd name="T41" fmla="*/ 12 h 17"/>
                      <a:gd name="T42" fmla="*/ 18 w 37"/>
                      <a:gd name="T43" fmla="*/ 11 h 17"/>
                      <a:gd name="T44" fmla="*/ 19 w 37"/>
                      <a:gd name="T45" fmla="*/ 10 h 17"/>
                      <a:gd name="T46" fmla="*/ 21 w 37"/>
                      <a:gd name="T47" fmla="*/ 10 h 17"/>
                      <a:gd name="T48" fmla="*/ 22 w 37"/>
                      <a:gd name="T49" fmla="*/ 9 h 17"/>
                      <a:gd name="T50" fmla="*/ 24 w 37"/>
                      <a:gd name="T51" fmla="*/ 8 h 17"/>
                      <a:gd name="T52" fmla="*/ 25 w 37"/>
                      <a:gd name="T53" fmla="*/ 7 h 17"/>
                      <a:gd name="T54" fmla="*/ 27 w 37"/>
                      <a:gd name="T55" fmla="*/ 6 h 17"/>
                      <a:gd name="T56" fmla="*/ 29 w 37"/>
                      <a:gd name="T57" fmla="*/ 5 h 17"/>
                      <a:gd name="T58" fmla="*/ 32 w 37"/>
                      <a:gd name="T59" fmla="*/ 3 h 17"/>
                      <a:gd name="T60" fmla="*/ 32 w 37"/>
                      <a:gd name="T61" fmla="*/ 2 h 17"/>
                      <a:gd name="T62" fmla="*/ 34 w 37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17"/>
                      <a:gd name="T98" fmla="*/ 37 w 37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17">
                        <a:moveTo>
                          <a:pt x="0" y="12"/>
                        </a:moveTo>
                        <a:lnTo>
                          <a:pt x="0" y="13"/>
                        </a:lnTo>
                        <a:lnTo>
                          <a:pt x="1" y="13"/>
                        </a:lnTo>
                        <a:lnTo>
                          <a:pt x="0" y="14"/>
                        </a:lnTo>
                        <a:lnTo>
                          <a:pt x="1" y="16"/>
                        </a:lnTo>
                        <a:lnTo>
                          <a:pt x="1" y="14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6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8" y="14"/>
                        </a:lnTo>
                        <a:lnTo>
                          <a:pt x="9" y="16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3" y="13"/>
                        </a:lnTo>
                        <a:lnTo>
                          <a:pt x="14" y="12"/>
                        </a:lnTo>
                        <a:lnTo>
                          <a:pt x="15" y="12"/>
                        </a:lnTo>
                        <a:lnTo>
                          <a:pt x="16" y="12"/>
                        </a:lnTo>
                        <a:lnTo>
                          <a:pt x="17" y="12"/>
                        </a:lnTo>
                        <a:lnTo>
                          <a:pt x="18" y="11"/>
                        </a:lnTo>
                        <a:lnTo>
                          <a:pt x="19" y="11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1" y="10"/>
                        </a:lnTo>
                        <a:lnTo>
                          <a:pt x="22" y="9"/>
                        </a:lnTo>
                        <a:lnTo>
                          <a:pt x="23" y="8"/>
                        </a:lnTo>
                        <a:lnTo>
                          <a:pt x="24" y="8"/>
                        </a:lnTo>
                        <a:lnTo>
                          <a:pt x="25" y="8"/>
                        </a:lnTo>
                        <a:lnTo>
                          <a:pt x="25" y="7"/>
                        </a:lnTo>
                        <a:lnTo>
                          <a:pt x="26" y="6"/>
                        </a:lnTo>
                        <a:lnTo>
                          <a:pt x="27" y="6"/>
                        </a:lnTo>
                        <a:lnTo>
                          <a:pt x="28" y="5"/>
                        </a:lnTo>
                        <a:lnTo>
                          <a:pt x="29" y="5"/>
                        </a:lnTo>
                        <a:lnTo>
                          <a:pt x="30" y="4"/>
                        </a:lnTo>
                        <a:lnTo>
                          <a:pt x="32" y="3"/>
                        </a:lnTo>
                        <a:lnTo>
                          <a:pt x="32" y="2"/>
                        </a:lnTo>
                        <a:lnTo>
                          <a:pt x="33" y="1"/>
                        </a:lnTo>
                        <a:lnTo>
                          <a:pt x="34" y="2"/>
                        </a:lnTo>
                        <a:lnTo>
                          <a:pt x="3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5" name="Freeform 83"/>
                  <p:cNvSpPr>
                    <a:spLocks/>
                  </p:cNvSpPr>
                  <p:nvPr/>
                </p:nvSpPr>
                <p:spPr bwMode="auto">
                  <a:xfrm>
                    <a:off x="4024" y="1109"/>
                    <a:ext cx="24" cy="33"/>
                  </a:xfrm>
                  <a:custGeom>
                    <a:avLst/>
                    <a:gdLst>
                      <a:gd name="T0" fmla="*/ 0 w 24"/>
                      <a:gd name="T1" fmla="*/ 31 h 33"/>
                      <a:gd name="T2" fmla="*/ 0 w 24"/>
                      <a:gd name="T3" fmla="*/ 29 h 33"/>
                      <a:gd name="T4" fmla="*/ 0 w 24"/>
                      <a:gd name="T5" fmla="*/ 29 h 33"/>
                      <a:gd name="T6" fmla="*/ 0 w 24"/>
                      <a:gd name="T7" fmla="*/ 28 h 33"/>
                      <a:gd name="T8" fmla="*/ 0 w 24"/>
                      <a:gd name="T9" fmla="*/ 27 h 33"/>
                      <a:gd name="T10" fmla="*/ 0 w 24"/>
                      <a:gd name="T11" fmla="*/ 27 h 33"/>
                      <a:gd name="T12" fmla="*/ 0 w 24"/>
                      <a:gd name="T13" fmla="*/ 27 h 33"/>
                      <a:gd name="T14" fmla="*/ 1 w 24"/>
                      <a:gd name="T15" fmla="*/ 25 h 33"/>
                      <a:gd name="T16" fmla="*/ 1 w 24"/>
                      <a:gd name="T17" fmla="*/ 25 h 33"/>
                      <a:gd name="T18" fmla="*/ 0 w 24"/>
                      <a:gd name="T19" fmla="*/ 24 h 33"/>
                      <a:gd name="T20" fmla="*/ 1 w 24"/>
                      <a:gd name="T21" fmla="*/ 23 h 33"/>
                      <a:gd name="T22" fmla="*/ 1 w 24"/>
                      <a:gd name="T23" fmla="*/ 23 h 33"/>
                      <a:gd name="T24" fmla="*/ 1 w 24"/>
                      <a:gd name="T25" fmla="*/ 22 h 33"/>
                      <a:gd name="T26" fmla="*/ 2 w 24"/>
                      <a:gd name="T27" fmla="*/ 22 h 33"/>
                      <a:gd name="T28" fmla="*/ 2 w 24"/>
                      <a:gd name="T29" fmla="*/ 21 h 33"/>
                      <a:gd name="T30" fmla="*/ 3 w 24"/>
                      <a:gd name="T31" fmla="*/ 22 h 33"/>
                      <a:gd name="T32" fmla="*/ 3 w 24"/>
                      <a:gd name="T33" fmla="*/ 19 h 33"/>
                      <a:gd name="T34" fmla="*/ 5 w 24"/>
                      <a:gd name="T35" fmla="*/ 19 h 33"/>
                      <a:gd name="T36" fmla="*/ 5 w 24"/>
                      <a:gd name="T37" fmla="*/ 18 h 33"/>
                      <a:gd name="T38" fmla="*/ 6 w 24"/>
                      <a:gd name="T39" fmla="*/ 16 h 33"/>
                      <a:gd name="T40" fmla="*/ 7 w 24"/>
                      <a:gd name="T41" fmla="*/ 15 h 33"/>
                      <a:gd name="T42" fmla="*/ 9 w 24"/>
                      <a:gd name="T43" fmla="*/ 13 h 33"/>
                      <a:gd name="T44" fmla="*/ 9 w 24"/>
                      <a:gd name="T45" fmla="*/ 12 h 33"/>
                      <a:gd name="T46" fmla="*/ 11 w 24"/>
                      <a:gd name="T47" fmla="*/ 11 h 33"/>
                      <a:gd name="T48" fmla="*/ 11 w 24"/>
                      <a:gd name="T49" fmla="*/ 9 h 33"/>
                      <a:gd name="T50" fmla="*/ 12 w 24"/>
                      <a:gd name="T51" fmla="*/ 9 h 33"/>
                      <a:gd name="T52" fmla="*/ 14 w 24"/>
                      <a:gd name="T53" fmla="*/ 7 h 33"/>
                      <a:gd name="T54" fmla="*/ 15 w 24"/>
                      <a:gd name="T55" fmla="*/ 5 h 33"/>
                      <a:gd name="T56" fmla="*/ 17 w 24"/>
                      <a:gd name="T57" fmla="*/ 4 h 33"/>
                      <a:gd name="T58" fmla="*/ 17 w 24"/>
                      <a:gd name="T59" fmla="*/ 4 h 33"/>
                      <a:gd name="T60" fmla="*/ 20 w 24"/>
                      <a:gd name="T61" fmla="*/ 1 h 33"/>
                      <a:gd name="T62" fmla="*/ 21 w 24"/>
                      <a:gd name="T63" fmla="*/ 0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3"/>
                      <a:gd name="T98" fmla="*/ 24 w 24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3">
                        <a:moveTo>
                          <a:pt x="0" y="32"/>
                        </a:moveTo>
                        <a:lnTo>
                          <a:pt x="0" y="31"/>
                        </a:lnTo>
                        <a:lnTo>
                          <a:pt x="0" y="29"/>
                        </a:lnTo>
                        <a:lnTo>
                          <a:pt x="1" y="28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1" y="25"/>
                        </a:lnTo>
                        <a:lnTo>
                          <a:pt x="0" y="26"/>
                        </a:lnTo>
                        <a:lnTo>
                          <a:pt x="1" y="25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4"/>
                        </a:lnTo>
                        <a:lnTo>
                          <a:pt x="1" y="23"/>
                        </a:lnTo>
                        <a:lnTo>
                          <a:pt x="1" y="22"/>
                        </a:lnTo>
                        <a:lnTo>
                          <a:pt x="2" y="22"/>
                        </a:lnTo>
                        <a:lnTo>
                          <a:pt x="2" y="21"/>
                        </a:lnTo>
                        <a:lnTo>
                          <a:pt x="3" y="22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3" y="20"/>
                        </a:lnTo>
                        <a:lnTo>
                          <a:pt x="5" y="19"/>
                        </a:lnTo>
                        <a:lnTo>
                          <a:pt x="4" y="18"/>
                        </a:lnTo>
                        <a:lnTo>
                          <a:pt x="5" y="18"/>
                        </a:lnTo>
                        <a:lnTo>
                          <a:pt x="5" y="17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1" y="11"/>
                        </a:lnTo>
                        <a:lnTo>
                          <a:pt x="11" y="9"/>
                        </a:lnTo>
                        <a:lnTo>
                          <a:pt x="12" y="9"/>
                        </a:lnTo>
                        <a:lnTo>
                          <a:pt x="14" y="8"/>
                        </a:lnTo>
                        <a:lnTo>
                          <a:pt x="14" y="7"/>
                        </a:lnTo>
                        <a:lnTo>
                          <a:pt x="15" y="6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7" y="4"/>
                        </a:lnTo>
                        <a:lnTo>
                          <a:pt x="18" y="3"/>
                        </a:lnTo>
                        <a:lnTo>
                          <a:pt x="20" y="1"/>
                        </a:lnTo>
                        <a:lnTo>
                          <a:pt x="20" y="0"/>
                        </a:lnTo>
                        <a:lnTo>
                          <a:pt x="21" y="0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6" name="Freeform 84"/>
                  <p:cNvSpPr>
                    <a:spLocks/>
                  </p:cNvSpPr>
                  <p:nvPr/>
                </p:nvSpPr>
                <p:spPr bwMode="auto">
                  <a:xfrm>
                    <a:off x="4046" y="1078"/>
                    <a:ext cx="23" cy="32"/>
                  </a:xfrm>
                  <a:custGeom>
                    <a:avLst/>
                    <a:gdLst>
                      <a:gd name="T0" fmla="*/ 21 w 23"/>
                      <a:gd name="T1" fmla="*/ 0 h 32"/>
                      <a:gd name="T2" fmla="*/ 21 w 23"/>
                      <a:gd name="T3" fmla="*/ 0 h 32"/>
                      <a:gd name="T4" fmla="*/ 22 w 23"/>
                      <a:gd name="T5" fmla="*/ 0 h 32"/>
                      <a:gd name="T6" fmla="*/ 21 w 23"/>
                      <a:gd name="T7" fmla="*/ 2 h 32"/>
                      <a:gd name="T8" fmla="*/ 21 w 23"/>
                      <a:gd name="T9" fmla="*/ 3 h 32"/>
                      <a:gd name="T10" fmla="*/ 21 w 23"/>
                      <a:gd name="T11" fmla="*/ 3 h 32"/>
                      <a:gd name="T12" fmla="*/ 22 w 23"/>
                      <a:gd name="T13" fmla="*/ 3 h 32"/>
                      <a:gd name="T14" fmla="*/ 21 w 23"/>
                      <a:gd name="T15" fmla="*/ 5 h 32"/>
                      <a:gd name="T16" fmla="*/ 21 w 23"/>
                      <a:gd name="T17" fmla="*/ 5 h 32"/>
                      <a:gd name="T18" fmla="*/ 20 w 23"/>
                      <a:gd name="T19" fmla="*/ 5 h 32"/>
                      <a:gd name="T20" fmla="*/ 20 w 23"/>
                      <a:gd name="T21" fmla="*/ 6 h 32"/>
                      <a:gd name="T22" fmla="*/ 19 w 23"/>
                      <a:gd name="T23" fmla="*/ 7 h 32"/>
                      <a:gd name="T24" fmla="*/ 20 w 23"/>
                      <a:gd name="T25" fmla="*/ 7 h 32"/>
                      <a:gd name="T26" fmla="*/ 18 w 23"/>
                      <a:gd name="T27" fmla="*/ 9 h 32"/>
                      <a:gd name="T28" fmla="*/ 18 w 23"/>
                      <a:gd name="T29" fmla="*/ 9 h 32"/>
                      <a:gd name="T30" fmla="*/ 18 w 23"/>
                      <a:gd name="T31" fmla="*/ 9 h 32"/>
                      <a:gd name="T32" fmla="*/ 18 w 23"/>
                      <a:gd name="T33" fmla="*/ 10 h 32"/>
                      <a:gd name="T34" fmla="*/ 17 w 23"/>
                      <a:gd name="T35" fmla="*/ 11 h 32"/>
                      <a:gd name="T36" fmla="*/ 17 w 23"/>
                      <a:gd name="T37" fmla="*/ 13 h 32"/>
                      <a:gd name="T38" fmla="*/ 15 w 23"/>
                      <a:gd name="T39" fmla="*/ 15 h 32"/>
                      <a:gd name="T40" fmla="*/ 14 w 23"/>
                      <a:gd name="T41" fmla="*/ 15 h 32"/>
                      <a:gd name="T42" fmla="*/ 14 w 23"/>
                      <a:gd name="T43" fmla="*/ 16 h 32"/>
                      <a:gd name="T44" fmla="*/ 12 w 23"/>
                      <a:gd name="T45" fmla="*/ 18 h 32"/>
                      <a:gd name="T46" fmla="*/ 11 w 23"/>
                      <a:gd name="T47" fmla="*/ 19 h 32"/>
                      <a:gd name="T48" fmla="*/ 10 w 23"/>
                      <a:gd name="T49" fmla="*/ 20 h 32"/>
                      <a:gd name="T50" fmla="*/ 9 w 23"/>
                      <a:gd name="T51" fmla="*/ 22 h 32"/>
                      <a:gd name="T52" fmla="*/ 7 w 23"/>
                      <a:gd name="T53" fmla="*/ 23 h 32"/>
                      <a:gd name="T54" fmla="*/ 6 w 23"/>
                      <a:gd name="T55" fmla="*/ 25 h 32"/>
                      <a:gd name="T56" fmla="*/ 5 w 23"/>
                      <a:gd name="T57" fmla="*/ 26 h 32"/>
                      <a:gd name="T58" fmla="*/ 3 w 23"/>
                      <a:gd name="T59" fmla="*/ 27 h 32"/>
                      <a:gd name="T60" fmla="*/ 2 w 23"/>
                      <a:gd name="T61" fmla="*/ 29 h 32"/>
                      <a:gd name="T62" fmla="*/ 0 w 23"/>
                      <a:gd name="T63" fmla="*/ 3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21" y="0"/>
                        </a:moveTo>
                        <a:lnTo>
                          <a:pt x="21" y="0"/>
                        </a:lnTo>
                        <a:lnTo>
                          <a:pt x="22" y="0"/>
                        </a:lnTo>
                        <a:lnTo>
                          <a:pt x="22" y="1"/>
                        </a:lnTo>
                        <a:lnTo>
                          <a:pt x="21" y="2"/>
                        </a:lnTo>
                        <a:lnTo>
                          <a:pt x="21" y="3"/>
                        </a:lnTo>
                        <a:lnTo>
                          <a:pt x="22" y="3"/>
                        </a:lnTo>
                        <a:lnTo>
                          <a:pt x="21" y="4"/>
                        </a:lnTo>
                        <a:lnTo>
                          <a:pt x="21" y="5"/>
                        </a:lnTo>
                        <a:lnTo>
                          <a:pt x="20" y="5"/>
                        </a:lnTo>
                        <a:lnTo>
                          <a:pt x="20" y="6"/>
                        </a:lnTo>
                        <a:lnTo>
                          <a:pt x="19" y="7"/>
                        </a:lnTo>
                        <a:lnTo>
                          <a:pt x="20" y="7"/>
                        </a:lnTo>
                        <a:lnTo>
                          <a:pt x="19" y="8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7" y="11"/>
                        </a:lnTo>
                        <a:lnTo>
                          <a:pt x="16" y="12"/>
                        </a:lnTo>
                        <a:lnTo>
                          <a:pt x="17" y="13"/>
                        </a:lnTo>
                        <a:lnTo>
                          <a:pt x="16" y="14"/>
                        </a:lnTo>
                        <a:lnTo>
                          <a:pt x="15" y="15"/>
                        </a:lnTo>
                        <a:lnTo>
                          <a:pt x="14" y="15"/>
                        </a:lnTo>
                        <a:lnTo>
                          <a:pt x="14" y="16"/>
                        </a:lnTo>
                        <a:lnTo>
                          <a:pt x="12" y="17"/>
                        </a:lnTo>
                        <a:lnTo>
                          <a:pt x="12" y="18"/>
                        </a:lnTo>
                        <a:lnTo>
                          <a:pt x="11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9" y="22"/>
                        </a:lnTo>
                        <a:lnTo>
                          <a:pt x="8" y="22"/>
                        </a:lnTo>
                        <a:lnTo>
                          <a:pt x="7" y="23"/>
                        </a:lnTo>
                        <a:lnTo>
                          <a:pt x="6" y="24"/>
                        </a:lnTo>
                        <a:lnTo>
                          <a:pt x="6" y="25"/>
                        </a:lnTo>
                        <a:lnTo>
                          <a:pt x="5" y="25"/>
                        </a:lnTo>
                        <a:lnTo>
                          <a:pt x="5" y="26"/>
                        </a:lnTo>
                        <a:lnTo>
                          <a:pt x="4" y="25"/>
                        </a:lnTo>
                        <a:lnTo>
                          <a:pt x="3" y="27"/>
                        </a:lnTo>
                        <a:lnTo>
                          <a:pt x="2" y="29"/>
                        </a:lnTo>
                        <a:lnTo>
                          <a:pt x="1" y="29"/>
                        </a:lnTo>
                        <a:lnTo>
                          <a:pt x="0" y="30"/>
                        </a:lnTo>
                        <a:lnTo>
                          <a:pt x="0" y="3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7" name="Freeform 85"/>
                  <p:cNvSpPr>
                    <a:spLocks/>
                  </p:cNvSpPr>
                  <p:nvPr/>
                </p:nvSpPr>
                <p:spPr bwMode="auto">
                  <a:xfrm>
                    <a:off x="4034" y="1077"/>
                    <a:ext cx="34" cy="17"/>
                  </a:xfrm>
                  <a:custGeom>
                    <a:avLst/>
                    <a:gdLst>
                      <a:gd name="T0" fmla="*/ 33 w 34"/>
                      <a:gd name="T1" fmla="*/ 3 h 17"/>
                      <a:gd name="T2" fmla="*/ 32 w 34"/>
                      <a:gd name="T3" fmla="*/ 2 h 17"/>
                      <a:gd name="T4" fmla="*/ 31 w 34"/>
                      <a:gd name="T5" fmla="*/ 0 h 17"/>
                      <a:gd name="T6" fmla="*/ 30 w 34"/>
                      <a:gd name="T7" fmla="*/ 0 h 17"/>
                      <a:gd name="T8" fmla="*/ 30 w 34"/>
                      <a:gd name="T9" fmla="*/ 0 h 17"/>
                      <a:gd name="T10" fmla="*/ 30 w 34"/>
                      <a:gd name="T11" fmla="*/ 0 h 17"/>
                      <a:gd name="T12" fmla="*/ 30 w 34"/>
                      <a:gd name="T13" fmla="*/ 0 h 17"/>
                      <a:gd name="T14" fmla="*/ 30 w 34"/>
                      <a:gd name="T15" fmla="*/ 0 h 17"/>
                      <a:gd name="T16" fmla="*/ 27 w 34"/>
                      <a:gd name="T17" fmla="*/ 0 h 17"/>
                      <a:gd name="T18" fmla="*/ 27 w 34"/>
                      <a:gd name="T19" fmla="*/ 0 h 17"/>
                      <a:gd name="T20" fmla="*/ 27 w 34"/>
                      <a:gd name="T21" fmla="*/ 0 h 17"/>
                      <a:gd name="T22" fmla="*/ 25 w 34"/>
                      <a:gd name="T23" fmla="*/ 0 h 17"/>
                      <a:gd name="T24" fmla="*/ 25 w 34"/>
                      <a:gd name="T25" fmla="*/ 0 h 17"/>
                      <a:gd name="T26" fmla="*/ 24 w 34"/>
                      <a:gd name="T27" fmla="*/ 1 h 17"/>
                      <a:gd name="T28" fmla="*/ 24 w 34"/>
                      <a:gd name="T29" fmla="*/ 0 h 17"/>
                      <a:gd name="T30" fmla="*/ 24 w 34"/>
                      <a:gd name="T31" fmla="*/ 0 h 17"/>
                      <a:gd name="T32" fmla="*/ 22 w 34"/>
                      <a:gd name="T33" fmla="*/ 0 h 17"/>
                      <a:gd name="T34" fmla="*/ 22 w 34"/>
                      <a:gd name="T35" fmla="*/ 1 h 17"/>
                      <a:gd name="T36" fmla="*/ 19 w 34"/>
                      <a:gd name="T37" fmla="*/ 2 h 17"/>
                      <a:gd name="T38" fmla="*/ 18 w 34"/>
                      <a:gd name="T39" fmla="*/ 2 h 17"/>
                      <a:gd name="T40" fmla="*/ 17 w 34"/>
                      <a:gd name="T41" fmla="*/ 2 h 17"/>
                      <a:gd name="T42" fmla="*/ 16 w 34"/>
                      <a:gd name="T43" fmla="*/ 4 h 17"/>
                      <a:gd name="T44" fmla="*/ 14 w 34"/>
                      <a:gd name="T45" fmla="*/ 4 h 17"/>
                      <a:gd name="T46" fmla="*/ 12 w 34"/>
                      <a:gd name="T47" fmla="*/ 5 h 17"/>
                      <a:gd name="T48" fmla="*/ 11 w 34"/>
                      <a:gd name="T49" fmla="*/ 6 h 17"/>
                      <a:gd name="T50" fmla="*/ 10 w 34"/>
                      <a:gd name="T51" fmla="*/ 8 h 17"/>
                      <a:gd name="T52" fmla="*/ 8 w 34"/>
                      <a:gd name="T53" fmla="*/ 10 h 17"/>
                      <a:gd name="T54" fmla="*/ 7 w 34"/>
                      <a:gd name="T55" fmla="*/ 9 h 17"/>
                      <a:gd name="T56" fmla="*/ 5 w 34"/>
                      <a:gd name="T57" fmla="*/ 11 h 17"/>
                      <a:gd name="T58" fmla="*/ 2 w 34"/>
                      <a:gd name="T59" fmla="*/ 12 h 17"/>
                      <a:gd name="T60" fmla="*/ 2 w 34"/>
                      <a:gd name="T61" fmla="*/ 13 h 17"/>
                      <a:gd name="T62" fmla="*/ 0 w 34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33" y="3"/>
                        </a:moveTo>
                        <a:lnTo>
                          <a:pt x="33" y="3"/>
                        </a:lnTo>
                        <a:lnTo>
                          <a:pt x="33" y="2"/>
                        </a:lnTo>
                        <a:lnTo>
                          <a:pt x="32" y="2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8" y="0"/>
                        </a:lnTo>
                        <a:lnTo>
                          <a:pt x="27" y="0"/>
                        </a:lnTo>
                        <a:lnTo>
                          <a:pt x="26" y="1"/>
                        </a:lnTo>
                        <a:lnTo>
                          <a:pt x="25" y="0"/>
                        </a:lnTo>
                        <a:lnTo>
                          <a:pt x="24" y="1"/>
                        </a:lnTo>
                        <a:lnTo>
                          <a:pt x="24" y="0"/>
                        </a:lnTo>
                        <a:lnTo>
                          <a:pt x="22" y="0"/>
                        </a:lnTo>
                        <a:lnTo>
                          <a:pt x="22" y="1"/>
                        </a:lnTo>
                        <a:lnTo>
                          <a:pt x="21" y="2"/>
                        </a:lnTo>
                        <a:lnTo>
                          <a:pt x="19" y="2"/>
                        </a:lnTo>
                        <a:lnTo>
                          <a:pt x="18" y="2"/>
                        </a:lnTo>
                        <a:lnTo>
                          <a:pt x="18" y="3"/>
                        </a:lnTo>
                        <a:lnTo>
                          <a:pt x="17" y="2"/>
                        </a:lnTo>
                        <a:lnTo>
                          <a:pt x="16" y="4"/>
                        </a:lnTo>
                        <a:lnTo>
                          <a:pt x="14" y="4"/>
                        </a:lnTo>
                        <a:lnTo>
                          <a:pt x="13" y="4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1" y="6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9" y="9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7" y="9"/>
                        </a:lnTo>
                        <a:lnTo>
                          <a:pt x="6" y="10"/>
                        </a:lnTo>
                        <a:lnTo>
                          <a:pt x="5" y="11"/>
                        </a:lnTo>
                        <a:lnTo>
                          <a:pt x="4" y="11"/>
                        </a:lnTo>
                        <a:lnTo>
                          <a:pt x="2" y="12"/>
                        </a:lnTo>
                        <a:lnTo>
                          <a:pt x="2" y="13"/>
                        </a:lnTo>
                        <a:lnTo>
                          <a:pt x="1" y="13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8" name="Freeform 86"/>
                  <p:cNvSpPr>
                    <a:spLocks/>
                  </p:cNvSpPr>
                  <p:nvPr/>
                </p:nvSpPr>
                <p:spPr bwMode="auto">
                  <a:xfrm>
                    <a:off x="4125" y="1273"/>
                    <a:ext cx="23" cy="32"/>
                  </a:xfrm>
                  <a:custGeom>
                    <a:avLst/>
                    <a:gdLst>
                      <a:gd name="T0" fmla="*/ 1 w 23"/>
                      <a:gd name="T1" fmla="*/ 31 h 32"/>
                      <a:gd name="T2" fmla="*/ 0 w 23"/>
                      <a:gd name="T3" fmla="*/ 31 h 32"/>
                      <a:gd name="T4" fmla="*/ 0 w 23"/>
                      <a:gd name="T5" fmla="*/ 29 h 32"/>
                      <a:gd name="T6" fmla="*/ 0 w 23"/>
                      <a:gd name="T7" fmla="*/ 29 h 32"/>
                      <a:gd name="T8" fmla="*/ 0 w 23"/>
                      <a:gd name="T9" fmla="*/ 27 h 32"/>
                      <a:gd name="T10" fmla="*/ 0 w 23"/>
                      <a:gd name="T11" fmla="*/ 26 h 32"/>
                      <a:gd name="T12" fmla="*/ 0 w 23"/>
                      <a:gd name="T13" fmla="*/ 26 h 32"/>
                      <a:gd name="T14" fmla="*/ 0 w 23"/>
                      <a:gd name="T15" fmla="*/ 26 h 32"/>
                      <a:gd name="T16" fmla="*/ 0 w 23"/>
                      <a:gd name="T17" fmla="*/ 26 h 32"/>
                      <a:gd name="T18" fmla="*/ 1 w 23"/>
                      <a:gd name="T19" fmla="*/ 25 h 32"/>
                      <a:gd name="T20" fmla="*/ 1 w 23"/>
                      <a:gd name="T21" fmla="*/ 25 h 32"/>
                      <a:gd name="T22" fmla="*/ 2 w 23"/>
                      <a:gd name="T23" fmla="*/ 24 h 32"/>
                      <a:gd name="T24" fmla="*/ 3 w 23"/>
                      <a:gd name="T25" fmla="*/ 22 h 32"/>
                      <a:gd name="T26" fmla="*/ 3 w 23"/>
                      <a:gd name="T27" fmla="*/ 22 h 32"/>
                      <a:gd name="T28" fmla="*/ 3 w 23"/>
                      <a:gd name="T29" fmla="*/ 22 h 32"/>
                      <a:gd name="T30" fmla="*/ 3 w 23"/>
                      <a:gd name="T31" fmla="*/ 21 h 32"/>
                      <a:gd name="T32" fmla="*/ 3 w 23"/>
                      <a:gd name="T33" fmla="*/ 20 h 32"/>
                      <a:gd name="T34" fmla="*/ 4 w 23"/>
                      <a:gd name="T35" fmla="*/ 20 h 32"/>
                      <a:gd name="T36" fmla="*/ 5 w 23"/>
                      <a:gd name="T37" fmla="*/ 18 h 32"/>
                      <a:gd name="T38" fmla="*/ 6 w 23"/>
                      <a:gd name="T39" fmla="*/ 17 h 32"/>
                      <a:gd name="T40" fmla="*/ 7 w 23"/>
                      <a:gd name="T41" fmla="*/ 15 h 32"/>
                      <a:gd name="T42" fmla="*/ 8 w 23"/>
                      <a:gd name="T43" fmla="*/ 14 h 32"/>
                      <a:gd name="T44" fmla="*/ 9 w 23"/>
                      <a:gd name="T45" fmla="*/ 13 h 32"/>
                      <a:gd name="T46" fmla="*/ 11 w 23"/>
                      <a:gd name="T47" fmla="*/ 12 h 32"/>
                      <a:gd name="T48" fmla="*/ 12 w 23"/>
                      <a:gd name="T49" fmla="*/ 10 h 32"/>
                      <a:gd name="T50" fmla="*/ 12 w 23"/>
                      <a:gd name="T51" fmla="*/ 8 h 32"/>
                      <a:gd name="T52" fmla="*/ 14 w 23"/>
                      <a:gd name="T53" fmla="*/ 7 h 32"/>
                      <a:gd name="T54" fmla="*/ 15 w 23"/>
                      <a:gd name="T55" fmla="*/ 6 h 32"/>
                      <a:gd name="T56" fmla="*/ 17 w 23"/>
                      <a:gd name="T57" fmla="*/ 5 h 32"/>
                      <a:gd name="T58" fmla="*/ 18 w 23"/>
                      <a:gd name="T59" fmla="*/ 4 h 32"/>
                      <a:gd name="T60" fmla="*/ 20 w 23"/>
                      <a:gd name="T61" fmla="*/ 2 h 32"/>
                      <a:gd name="T62" fmla="*/ 22 w 23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1" y="31"/>
                        </a:moveTo>
                        <a:lnTo>
                          <a:pt x="1" y="31"/>
                        </a:lnTo>
                        <a:lnTo>
                          <a:pt x="1" y="30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1" y="25"/>
                        </a:lnTo>
                        <a:lnTo>
                          <a:pt x="2" y="24"/>
                        </a:lnTo>
                        <a:lnTo>
                          <a:pt x="2" y="23"/>
                        </a:lnTo>
                        <a:lnTo>
                          <a:pt x="3" y="22"/>
                        </a:lnTo>
                        <a:lnTo>
                          <a:pt x="2" y="22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4" y="20"/>
                        </a:lnTo>
                        <a:lnTo>
                          <a:pt x="4" y="17"/>
                        </a:lnTo>
                        <a:lnTo>
                          <a:pt x="5" y="18"/>
                        </a:lnTo>
                        <a:lnTo>
                          <a:pt x="6" y="17"/>
                        </a:lnTo>
                        <a:lnTo>
                          <a:pt x="6" y="16"/>
                        </a:lnTo>
                        <a:lnTo>
                          <a:pt x="7" y="15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2" y="10"/>
                        </a:lnTo>
                        <a:lnTo>
                          <a:pt x="12" y="8"/>
                        </a:lnTo>
                        <a:lnTo>
                          <a:pt x="13" y="8"/>
                        </a:lnTo>
                        <a:lnTo>
                          <a:pt x="14" y="7"/>
                        </a:lnTo>
                        <a:lnTo>
                          <a:pt x="15" y="7"/>
                        </a:lnTo>
                        <a:lnTo>
                          <a:pt x="15" y="6"/>
                        </a:lnTo>
                        <a:lnTo>
                          <a:pt x="17" y="5"/>
                        </a:lnTo>
                        <a:lnTo>
                          <a:pt x="18" y="4"/>
                        </a:lnTo>
                        <a:lnTo>
                          <a:pt x="20" y="2"/>
                        </a:lnTo>
                        <a:lnTo>
                          <a:pt x="21" y="1"/>
                        </a:lnTo>
                        <a:lnTo>
                          <a:pt x="22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59" name="Freeform 87"/>
                  <p:cNvSpPr>
                    <a:spLocks/>
                  </p:cNvSpPr>
                  <p:nvPr/>
                </p:nvSpPr>
                <p:spPr bwMode="auto">
                  <a:xfrm>
                    <a:off x="4126" y="1294"/>
                    <a:ext cx="35" cy="17"/>
                  </a:xfrm>
                  <a:custGeom>
                    <a:avLst/>
                    <a:gdLst>
                      <a:gd name="T0" fmla="*/ 0 w 35"/>
                      <a:gd name="T1" fmla="*/ 11 h 17"/>
                      <a:gd name="T2" fmla="*/ 0 w 35"/>
                      <a:gd name="T3" fmla="*/ 12 h 17"/>
                      <a:gd name="T4" fmla="*/ 0 w 35"/>
                      <a:gd name="T5" fmla="*/ 13 h 17"/>
                      <a:gd name="T6" fmla="*/ 1 w 35"/>
                      <a:gd name="T7" fmla="*/ 13 h 17"/>
                      <a:gd name="T8" fmla="*/ 2 w 35"/>
                      <a:gd name="T9" fmla="*/ 14 h 17"/>
                      <a:gd name="T10" fmla="*/ 2 w 35"/>
                      <a:gd name="T11" fmla="*/ 14 h 17"/>
                      <a:gd name="T12" fmla="*/ 3 w 35"/>
                      <a:gd name="T13" fmla="*/ 14 h 17"/>
                      <a:gd name="T14" fmla="*/ 3 w 35"/>
                      <a:gd name="T15" fmla="*/ 14 h 17"/>
                      <a:gd name="T16" fmla="*/ 4 w 35"/>
                      <a:gd name="T17" fmla="*/ 13 h 17"/>
                      <a:gd name="T18" fmla="*/ 4 w 35"/>
                      <a:gd name="T19" fmla="*/ 13 h 17"/>
                      <a:gd name="T20" fmla="*/ 5 w 35"/>
                      <a:gd name="T21" fmla="*/ 14 h 17"/>
                      <a:gd name="T22" fmla="*/ 6 w 35"/>
                      <a:gd name="T23" fmla="*/ 13 h 17"/>
                      <a:gd name="T24" fmla="*/ 7 w 35"/>
                      <a:gd name="T25" fmla="*/ 13 h 17"/>
                      <a:gd name="T26" fmla="*/ 7 w 35"/>
                      <a:gd name="T27" fmla="*/ 13 h 17"/>
                      <a:gd name="T28" fmla="*/ 8 w 35"/>
                      <a:gd name="T29" fmla="*/ 13 h 17"/>
                      <a:gd name="T30" fmla="*/ 9 w 35"/>
                      <a:gd name="T31" fmla="*/ 14 h 17"/>
                      <a:gd name="T32" fmla="*/ 9 w 35"/>
                      <a:gd name="T33" fmla="*/ 13 h 17"/>
                      <a:gd name="T34" fmla="*/ 11 w 35"/>
                      <a:gd name="T35" fmla="*/ 13 h 17"/>
                      <a:gd name="T36" fmla="*/ 12 w 35"/>
                      <a:gd name="T37" fmla="*/ 12 h 17"/>
                      <a:gd name="T38" fmla="*/ 13 w 35"/>
                      <a:gd name="T39" fmla="*/ 11 h 17"/>
                      <a:gd name="T40" fmla="*/ 15 w 35"/>
                      <a:gd name="T41" fmla="*/ 12 h 17"/>
                      <a:gd name="T42" fmla="*/ 17 w 35"/>
                      <a:gd name="T43" fmla="*/ 10 h 17"/>
                      <a:gd name="T44" fmla="*/ 18 w 35"/>
                      <a:gd name="T45" fmla="*/ 9 h 17"/>
                      <a:gd name="T46" fmla="*/ 19 w 35"/>
                      <a:gd name="T47" fmla="*/ 8 h 17"/>
                      <a:gd name="T48" fmla="*/ 21 w 35"/>
                      <a:gd name="T49" fmla="*/ 9 h 17"/>
                      <a:gd name="T50" fmla="*/ 22 w 35"/>
                      <a:gd name="T51" fmla="*/ 6 h 17"/>
                      <a:gd name="T52" fmla="*/ 24 w 35"/>
                      <a:gd name="T53" fmla="*/ 6 h 17"/>
                      <a:gd name="T54" fmla="*/ 27 w 35"/>
                      <a:gd name="T55" fmla="*/ 5 h 17"/>
                      <a:gd name="T56" fmla="*/ 27 w 35"/>
                      <a:gd name="T57" fmla="*/ 4 h 17"/>
                      <a:gd name="T58" fmla="*/ 29 w 35"/>
                      <a:gd name="T59" fmla="*/ 3 h 17"/>
                      <a:gd name="T60" fmla="*/ 31 w 35"/>
                      <a:gd name="T61" fmla="*/ 1 h 17"/>
                      <a:gd name="T62" fmla="*/ 33 w 35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4" y="13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8" y="13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10" y="13"/>
                        </a:lnTo>
                        <a:lnTo>
                          <a:pt x="11" y="13"/>
                        </a:lnTo>
                        <a:lnTo>
                          <a:pt x="12" y="12"/>
                        </a:lnTo>
                        <a:lnTo>
                          <a:pt x="12" y="11"/>
                        </a:lnTo>
                        <a:lnTo>
                          <a:pt x="13" y="11"/>
                        </a:lnTo>
                        <a:lnTo>
                          <a:pt x="15" y="11"/>
                        </a:lnTo>
                        <a:lnTo>
                          <a:pt x="15" y="12"/>
                        </a:lnTo>
                        <a:lnTo>
                          <a:pt x="16" y="11"/>
                        </a:lnTo>
                        <a:lnTo>
                          <a:pt x="17" y="10"/>
                        </a:lnTo>
                        <a:lnTo>
                          <a:pt x="18" y="10"/>
                        </a:lnTo>
                        <a:lnTo>
                          <a:pt x="18" y="9"/>
                        </a:lnTo>
                        <a:lnTo>
                          <a:pt x="19" y="9"/>
                        </a:lnTo>
                        <a:lnTo>
                          <a:pt x="19" y="8"/>
                        </a:lnTo>
                        <a:lnTo>
                          <a:pt x="20" y="9"/>
                        </a:lnTo>
                        <a:lnTo>
                          <a:pt x="21" y="9"/>
                        </a:lnTo>
                        <a:lnTo>
                          <a:pt x="22" y="7"/>
                        </a:lnTo>
                        <a:lnTo>
                          <a:pt x="22" y="6"/>
                        </a:lnTo>
                        <a:lnTo>
                          <a:pt x="23" y="7"/>
                        </a:lnTo>
                        <a:lnTo>
                          <a:pt x="24" y="6"/>
                        </a:lnTo>
                        <a:lnTo>
                          <a:pt x="27" y="5"/>
                        </a:lnTo>
                        <a:lnTo>
                          <a:pt x="27" y="4"/>
                        </a:lnTo>
                        <a:lnTo>
                          <a:pt x="28" y="3"/>
                        </a:lnTo>
                        <a:lnTo>
                          <a:pt x="29" y="3"/>
                        </a:lnTo>
                        <a:lnTo>
                          <a:pt x="30" y="2"/>
                        </a:lnTo>
                        <a:lnTo>
                          <a:pt x="31" y="1"/>
                        </a:lnTo>
                        <a:lnTo>
                          <a:pt x="33" y="0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0" name="Freeform 88"/>
                  <p:cNvSpPr>
                    <a:spLocks/>
                  </p:cNvSpPr>
                  <p:nvPr/>
                </p:nvSpPr>
                <p:spPr bwMode="auto">
                  <a:xfrm>
                    <a:off x="4126" y="1294"/>
                    <a:ext cx="35" cy="17"/>
                  </a:xfrm>
                  <a:custGeom>
                    <a:avLst/>
                    <a:gdLst>
                      <a:gd name="T0" fmla="*/ 0 w 35"/>
                      <a:gd name="T1" fmla="*/ 11 h 17"/>
                      <a:gd name="T2" fmla="*/ 0 w 35"/>
                      <a:gd name="T3" fmla="*/ 12 h 17"/>
                      <a:gd name="T4" fmla="*/ 0 w 35"/>
                      <a:gd name="T5" fmla="*/ 13 h 17"/>
                      <a:gd name="T6" fmla="*/ 1 w 35"/>
                      <a:gd name="T7" fmla="*/ 13 h 17"/>
                      <a:gd name="T8" fmla="*/ 2 w 35"/>
                      <a:gd name="T9" fmla="*/ 14 h 17"/>
                      <a:gd name="T10" fmla="*/ 2 w 35"/>
                      <a:gd name="T11" fmla="*/ 14 h 17"/>
                      <a:gd name="T12" fmla="*/ 3 w 35"/>
                      <a:gd name="T13" fmla="*/ 14 h 17"/>
                      <a:gd name="T14" fmla="*/ 3 w 35"/>
                      <a:gd name="T15" fmla="*/ 14 h 17"/>
                      <a:gd name="T16" fmla="*/ 4 w 35"/>
                      <a:gd name="T17" fmla="*/ 13 h 17"/>
                      <a:gd name="T18" fmla="*/ 4 w 35"/>
                      <a:gd name="T19" fmla="*/ 13 h 17"/>
                      <a:gd name="T20" fmla="*/ 5 w 35"/>
                      <a:gd name="T21" fmla="*/ 14 h 17"/>
                      <a:gd name="T22" fmla="*/ 6 w 35"/>
                      <a:gd name="T23" fmla="*/ 13 h 17"/>
                      <a:gd name="T24" fmla="*/ 7 w 35"/>
                      <a:gd name="T25" fmla="*/ 13 h 17"/>
                      <a:gd name="T26" fmla="*/ 7 w 35"/>
                      <a:gd name="T27" fmla="*/ 13 h 17"/>
                      <a:gd name="T28" fmla="*/ 8 w 35"/>
                      <a:gd name="T29" fmla="*/ 13 h 17"/>
                      <a:gd name="T30" fmla="*/ 9 w 35"/>
                      <a:gd name="T31" fmla="*/ 14 h 17"/>
                      <a:gd name="T32" fmla="*/ 9 w 35"/>
                      <a:gd name="T33" fmla="*/ 13 h 17"/>
                      <a:gd name="T34" fmla="*/ 11 w 35"/>
                      <a:gd name="T35" fmla="*/ 13 h 17"/>
                      <a:gd name="T36" fmla="*/ 12 w 35"/>
                      <a:gd name="T37" fmla="*/ 12 h 17"/>
                      <a:gd name="T38" fmla="*/ 14 w 35"/>
                      <a:gd name="T39" fmla="*/ 10 h 17"/>
                      <a:gd name="T40" fmla="*/ 15 w 35"/>
                      <a:gd name="T41" fmla="*/ 12 h 17"/>
                      <a:gd name="T42" fmla="*/ 17 w 35"/>
                      <a:gd name="T43" fmla="*/ 10 h 17"/>
                      <a:gd name="T44" fmla="*/ 18 w 35"/>
                      <a:gd name="T45" fmla="*/ 9 h 17"/>
                      <a:gd name="T46" fmla="*/ 19 w 35"/>
                      <a:gd name="T47" fmla="*/ 8 h 17"/>
                      <a:gd name="T48" fmla="*/ 21 w 35"/>
                      <a:gd name="T49" fmla="*/ 9 h 17"/>
                      <a:gd name="T50" fmla="*/ 22 w 35"/>
                      <a:gd name="T51" fmla="*/ 6 h 17"/>
                      <a:gd name="T52" fmla="*/ 24 w 35"/>
                      <a:gd name="T53" fmla="*/ 6 h 17"/>
                      <a:gd name="T54" fmla="*/ 27 w 35"/>
                      <a:gd name="T55" fmla="*/ 5 h 17"/>
                      <a:gd name="T56" fmla="*/ 27 w 35"/>
                      <a:gd name="T57" fmla="*/ 4 h 17"/>
                      <a:gd name="T58" fmla="*/ 29 w 35"/>
                      <a:gd name="T59" fmla="*/ 3 h 17"/>
                      <a:gd name="T60" fmla="*/ 31 w 35"/>
                      <a:gd name="T61" fmla="*/ 1 h 17"/>
                      <a:gd name="T62" fmla="*/ 33 w 35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4" y="13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8" y="13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10" y="13"/>
                        </a:lnTo>
                        <a:lnTo>
                          <a:pt x="11" y="13"/>
                        </a:lnTo>
                        <a:lnTo>
                          <a:pt x="12" y="12"/>
                        </a:lnTo>
                        <a:lnTo>
                          <a:pt x="12" y="11"/>
                        </a:lnTo>
                        <a:lnTo>
                          <a:pt x="14" y="10"/>
                        </a:lnTo>
                        <a:lnTo>
                          <a:pt x="15" y="11"/>
                        </a:lnTo>
                        <a:lnTo>
                          <a:pt x="15" y="12"/>
                        </a:lnTo>
                        <a:lnTo>
                          <a:pt x="16" y="11"/>
                        </a:lnTo>
                        <a:lnTo>
                          <a:pt x="17" y="10"/>
                        </a:lnTo>
                        <a:lnTo>
                          <a:pt x="18" y="10"/>
                        </a:lnTo>
                        <a:lnTo>
                          <a:pt x="18" y="9"/>
                        </a:lnTo>
                        <a:lnTo>
                          <a:pt x="19" y="9"/>
                        </a:lnTo>
                        <a:lnTo>
                          <a:pt x="19" y="8"/>
                        </a:lnTo>
                        <a:lnTo>
                          <a:pt x="20" y="9"/>
                        </a:lnTo>
                        <a:lnTo>
                          <a:pt x="21" y="9"/>
                        </a:lnTo>
                        <a:lnTo>
                          <a:pt x="22" y="7"/>
                        </a:lnTo>
                        <a:lnTo>
                          <a:pt x="22" y="6"/>
                        </a:lnTo>
                        <a:lnTo>
                          <a:pt x="23" y="7"/>
                        </a:lnTo>
                        <a:lnTo>
                          <a:pt x="24" y="6"/>
                        </a:lnTo>
                        <a:lnTo>
                          <a:pt x="27" y="5"/>
                        </a:lnTo>
                        <a:lnTo>
                          <a:pt x="27" y="4"/>
                        </a:lnTo>
                        <a:lnTo>
                          <a:pt x="28" y="3"/>
                        </a:lnTo>
                        <a:lnTo>
                          <a:pt x="29" y="3"/>
                        </a:lnTo>
                        <a:lnTo>
                          <a:pt x="30" y="2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33" y="0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1" name="Freeform 89"/>
                  <p:cNvSpPr>
                    <a:spLocks/>
                  </p:cNvSpPr>
                  <p:nvPr/>
                </p:nvSpPr>
                <p:spPr bwMode="auto">
                  <a:xfrm>
                    <a:off x="4125" y="1273"/>
                    <a:ext cx="23" cy="32"/>
                  </a:xfrm>
                  <a:custGeom>
                    <a:avLst/>
                    <a:gdLst>
                      <a:gd name="T0" fmla="*/ 1 w 23"/>
                      <a:gd name="T1" fmla="*/ 31 h 32"/>
                      <a:gd name="T2" fmla="*/ 0 w 23"/>
                      <a:gd name="T3" fmla="*/ 31 h 32"/>
                      <a:gd name="T4" fmla="*/ 0 w 23"/>
                      <a:gd name="T5" fmla="*/ 29 h 32"/>
                      <a:gd name="T6" fmla="*/ 0 w 23"/>
                      <a:gd name="T7" fmla="*/ 29 h 32"/>
                      <a:gd name="T8" fmla="*/ 0 w 23"/>
                      <a:gd name="T9" fmla="*/ 27 h 32"/>
                      <a:gd name="T10" fmla="*/ 0 w 23"/>
                      <a:gd name="T11" fmla="*/ 26 h 32"/>
                      <a:gd name="T12" fmla="*/ 0 w 23"/>
                      <a:gd name="T13" fmla="*/ 26 h 32"/>
                      <a:gd name="T14" fmla="*/ 0 w 23"/>
                      <a:gd name="T15" fmla="*/ 26 h 32"/>
                      <a:gd name="T16" fmla="*/ 0 w 23"/>
                      <a:gd name="T17" fmla="*/ 26 h 32"/>
                      <a:gd name="T18" fmla="*/ 1 w 23"/>
                      <a:gd name="T19" fmla="*/ 25 h 32"/>
                      <a:gd name="T20" fmla="*/ 1 w 23"/>
                      <a:gd name="T21" fmla="*/ 25 h 32"/>
                      <a:gd name="T22" fmla="*/ 2 w 23"/>
                      <a:gd name="T23" fmla="*/ 24 h 32"/>
                      <a:gd name="T24" fmla="*/ 3 w 23"/>
                      <a:gd name="T25" fmla="*/ 22 h 32"/>
                      <a:gd name="T26" fmla="*/ 3 w 23"/>
                      <a:gd name="T27" fmla="*/ 22 h 32"/>
                      <a:gd name="T28" fmla="*/ 3 w 23"/>
                      <a:gd name="T29" fmla="*/ 22 h 32"/>
                      <a:gd name="T30" fmla="*/ 3 w 23"/>
                      <a:gd name="T31" fmla="*/ 21 h 32"/>
                      <a:gd name="T32" fmla="*/ 3 w 23"/>
                      <a:gd name="T33" fmla="*/ 20 h 32"/>
                      <a:gd name="T34" fmla="*/ 4 w 23"/>
                      <a:gd name="T35" fmla="*/ 18 h 32"/>
                      <a:gd name="T36" fmla="*/ 5 w 23"/>
                      <a:gd name="T37" fmla="*/ 18 h 32"/>
                      <a:gd name="T38" fmla="*/ 6 w 23"/>
                      <a:gd name="T39" fmla="*/ 17 h 32"/>
                      <a:gd name="T40" fmla="*/ 7 w 23"/>
                      <a:gd name="T41" fmla="*/ 15 h 32"/>
                      <a:gd name="T42" fmla="*/ 8 w 23"/>
                      <a:gd name="T43" fmla="*/ 14 h 32"/>
                      <a:gd name="T44" fmla="*/ 9 w 23"/>
                      <a:gd name="T45" fmla="*/ 13 h 32"/>
                      <a:gd name="T46" fmla="*/ 11 w 23"/>
                      <a:gd name="T47" fmla="*/ 12 h 32"/>
                      <a:gd name="T48" fmla="*/ 12 w 23"/>
                      <a:gd name="T49" fmla="*/ 10 h 32"/>
                      <a:gd name="T50" fmla="*/ 12 w 23"/>
                      <a:gd name="T51" fmla="*/ 8 h 32"/>
                      <a:gd name="T52" fmla="*/ 14 w 23"/>
                      <a:gd name="T53" fmla="*/ 7 h 32"/>
                      <a:gd name="T54" fmla="*/ 15 w 23"/>
                      <a:gd name="T55" fmla="*/ 6 h 32"/>
                      <a:gd name="T56" fmla="*/ 17 w 23"/>
                      <a:gd name="T57" fmla="*/ 5 h 32"/>
                      <a:gd name="T58" fmla="*/ 18 w 23"/>
                      <a:gd name="T59" fmla="*/ 4 h 32"/>
                      <a:gd name="T60" fmla="*/ 20 w 23"/>
                      <a:gd name="T61" fmla="*/ 2 h 32"/>
                      <a:gd name="T62" fmla="*/ 22 w 23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1" y="31"/>
                        </a:moveTo>
                        <a:lnTo>
                          <a:pt x="1" y="31"/>
                        </a:lnTo>
                        <a:lnTo>
                          <a:pt x="1" y="30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1" y="25"/>
                        </a:lnTo>
                        <a:lnTo>
                          <a:pt x="2" y="24"/>
                        </a:lnTo>
                        <a:lnTo>
                          <a:pt x="2" y="23"/>
                        </a:lnTo>
                        <a:lnTo>
                          <a:pt x="3" y="22"/>
                        </a:lnTo>
                        <a:lnTo>
                          <a:pt x="2" y="22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4" y="18"/>
                        </a:lnTo>
                        <a:lnTo>
                          <a:pt x="4" y="17"/>
                        </a:lnTo>
                        <a:lnTo>
                          <a:pt x="5" y="18"/>
                        </a:lnTo>
                        <a:lnTo>
                          <a:pt x="6" y="17"/>
                        </a:lnTo>
                        <a:lnTo>
                          <a:pt x="6" y="16"/>
                        </a:lnTo>
                        <a:lnTo>
                          <a:pt x="7" y="15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3" y="8"/>
                        </a:lnTo>
                        <a:lnTo>
                          <a:pt x="14" y="7"/>
                        </a:lnTo>
                        <a:lnTo>
                          <a:pt x="15" y="7"/>
                        </a:lnTo>
                        <a:lnTo>
                          <a:pt x="15" y="6"/>
                        </a:lnTo>
                        <a:lnTo>
                          <a:pt x="17" y="5"/>
                        </a:lnTo>
                        <a:lnTo>
                          <a:pt x="18" y="4"/>
                        </a:lnTo>
                        <a:lnTo>
                          <a:pt x="20" y="2"/>
                        </a:lnTo>
                        <a:lnTo>
                          <a:pt x="21" y="1"/>
                        </a:lnTo>
                        <a:lnTo>
                          <a:pt x="22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2" name="Freeform 90"/>
                  <p:cNvSpPr>
                    <a:spLocks/>
                  </p:cNvSpPr>
                  <p:nvPr/>
                </p:nvSpPr>
                <p:spPr bwMode="auto">
                  <a:xfrm>
                    <a:off x="4148" y="1242"/>
                    <a:ext cx="24" cy="32"/>
                  </a:xfrm>
                  <a:custGeom>
                    <a:avLst/>
                    <a:gdLst>
                      <a:gd name="T0" fmla="*/ 22 w 24"/>
                      <a:gd name="T1" fmla="*/ 0 h 32"/>
                      <a:gd name="T2" fmla="*/ 21 w 24"/>
                      <a:gd name="T3" fmla="*/ 0 h 32"/>
                      <a:gd name="T4" fmla="*/ 21 w 24"/>
                      <a:gd name="T5" fmla="*/ 1 h 32"/>
                      <a:gd name="T6" fmla="*/ 21 w 24"/>
                      <a:gd name="T7" fmla="*/ 2 h 32"/>
                      <a:gd name="T8" fmla="*/ 22 w 24"/>
                      <a:gd name="T9" fmla="*/ 2 h 32"/>
                      <a:gd name="T10" fmla="*/ 23 w 24"/>
                      <a:gd name="T11" fmla="*/ 3 h 32"/>
                      <a:gd name="T12" fmla="*/ 21 w 24"/>
                      <a:gd name="T13" fmla="*/ 4 h 32"/>
                      <a:gd name="T14" fmla="*/ 21 w 24"/>
                      <a:gd name="T15" fmla="*/ 5 h 32"/>
                      <a:gd name="T16" fmla="*/ 21 w 24"/>
                      <a:gd name="T17" fmla="*/ 5 h 32"/>
                      <a:gd name="T18" fmla="*/ 21 w 24"/>
                      <a:gd name="T19" fmla="*/ 5 h 32"/>
                      <a:gd name="T20" fmla="*/ 21 w 24"/>
                      <a:gd name="T21" fmla="*/ 6 h 32"/>
                      <a:gd name="T22" fmla="*/ 19 w 24"/>
                      <a:gd name="T23" fmla="*/ 7 h 32"/>
                      <a:gd name="T24" fmla="*/ 19 w 24"/>
                      <a:gd name="T25" fmla="*/ 8 h 32"/>
                      <a:gd name="T26" fmla="*/ 19 w 24"/>
                      <a:gd name="T27" fmla="*/ 8 h 32"/>
                      <a:gd name="T28" fmla="*/ 19 w 24"/>
                      <a:gd name="T29" fmla="*/ 8 h 32"/>
                      <a:gd name="T30" fmla="*/ 19 w 24"/>
                      <a:gd name="T31" fmla="*/ 9 h 32"/>
                      <a:gd name="T32" fmla="*/ 18 w 24"/>
                      <a:gd name="T33" fmla="*/ 10 h 32"/>
                      <a:gd name="T34" fmla="*/ 18 w 24"/>
                      <a:gd name="T35" fmla="*/ 11 h 32"/>
                      <a:gd name="T36" fmla="*/ 17 w 24"/>
                      <a:gd name="T37" fmla="*/ 13 h 32"/>
                      <a:gd name="T38" fmla="*/ 15 w 24"/>
                      <a:gd name="T39" fmla="*/ 14 h 32"/>
                      <a:gd name="T40" fmla="*/ 15 w 24"/>
                      <a:gd name="T41" fmla="*/ 15 h 32"/>
                      <a:gd name="T42" fmla="*/ 14 w 24"/>
                      <a:gd name="T43" fmla="*/ 16 h 32"/>
                      <a:gd name="T44" fmla="*/ 13 w 24"/>
                      <a:gd name="T45" fmla="*/ 18 h 32"/>
                      <a:gd name="T46" fmla="*/ 11 w 24"/>
                      <a:gd name="T47" fmla="*/ 18 h 32"/>
                      <a:gd name="T48" fmla="*/ 10 w 24"/>
                      <a:gd name="T49" fmla="*/ 20 h 32"/>
                      <a:gd name="T50" fmla="*/ 9 w 24"/>
                      <a:gd name="T51" fmla="*/ 22 h 32"/>
                      <a:gd name="T52" fmla="*/ 8 w 24"/>
                      <a:gd name="T53" fmla="*/ 22 h 32"/>
                      <a:gd name="T54" fmla="*/ 6 w 24"/>
                      <a:gd name="T55" fmla="*/ 25 h 32"/>
                      <a:gd name="T56" fmla="*/ 5 w 24"/>
                      <a:gd name="T57" fmla="*/ 25 h 32"/>
                      <a:gd name="T58" fmla="*/ 3 w 24"/>
                      <a:gd name="T59" fmla="*/ 27 h 32"/>
                      <a:gd name="T60" fmla="*/ 2 w 24"/>
                      <a:gd name="T61" fmla="*/ 28 h 32"/>
                      <a:gd name="T62" fmla="*/ 1 w 24"/>
                      <a:gd name="T63" fmla="*/ 29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1" y="0"/>
                        </a:move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1" y="1"/>
                        </a:lnTo>
                        <a:lnTo>
                          <a:pt x="21" y="2"/>
                        </a:lnTo>
                        <a:lnTo>
                          <a:pt x="22" y="2"/>
                        </a:lnTo>
                        <a:lnTo>
                          <a:pt x="22" y="3"/>
                        </a:lnTo>
                        <a:lnTo>
                          <a:pt x="23" y="3"/>
                        </a:lnTo>
                        <a:lnTo>
                          <a:pt x="22" y="3"/>
                        </a:lnTo>
                        <a:lnTo>
                          <a:pt x="21" y="4"/>
                        </a:lnTo>
                        <a:lnTo>
                          <a:pt x="21" y="5"/>
                        </a:lnTo>
                        <a:lnTo>
                          <a:pt x="21" y="6"/>
                        </a:lnTo>
                        <a:lnTo>
                          <a:pt x="19" y="7"/>
                        </a:lnTo>
                        <a:lnTo>
                          <a:pt x="19" y="8"/>
                        </a:lnTo>
                        <a:lnTo>
                          <a:pt x="19" y="9"/>
                        </a:lnTo>
                        <a:lnTo>
                          <a:pt x="18" y="10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7" y="13"/>
                        </a:lnTo>
                        <a:lnTo>
                          <a:pt x="16" y="14"/>
                        </a:lnTo>
                        <a:lnTo>
                          <a:pt x="15" y="14"/>
                        </a:lnTo>
                        <a:lnTo>
                          <a:pt x="15" y="15"/>
                        </a:lnTo>
                        <a:lnTo>
                          <a:pt x="14" y="15"/>
                        </a:lnTo>
                        <a:lnTo>
                          <a:pt x="14" y="16"/>
                        </a:lnTo>
                        <a:lnTo>
                          <a:pt x="13" y="17"/>
                        </a:lnTo>
                        <a:lnTo>
                          <a:pt x="13" y="18"/>
                        </a:lnTo>
                        <a:lnTo>
                          <a:pt x="11" y="18"/>
                        </a:lnTo>
                        <a:lnTo>
                          <a:pt x="10" y="20"/>
                        </a:lnTo>
                        <a:lnTo>
                          <a:pt x="9" y="22"/>
                        </a:lnTo>
                        <a:lnTo>
                          <a:pt x="8" y="22"/>
                        </a:lnTo>
                        <a:lnTo>
                          <a:pt x="7" y="23"/>
                        </a:lnTo>
                        <a:lnTo>
                          <a:pt x="6" y="25"/>
                        </a:lnTo>
                        <a:lnTo>
                          <a:pt x="5" y="25"/>
                        </a:lnTo>
                        <a:lnTo>
                          <a:pt x="4" y="26"/>
                        </a:lnTo>
                        <a:lnTo>
                          <a:pt x="3" y="27"/>
                        </a:lnTo>
                        <a:lnTo>
                          <a:pt x="2" y="28"/>
                        </a:lnTo>
                        <a:lnTo>
                          <a:pt x="1" y="28"/>
                        </a:lnTo>
                        <a:lnTo>
                          <a:pt x="1" y="29"/>
                        </a:lnTo>
                        <a:lnTo>
                          <a:pt x="0" y="3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3" name="Freeform 91"/>
                  <p:cNvSpPr>
                    <a:spLocks/>
                  </p:cNvSpPr>
                  <p:nvPr/>
                </p:nvSpPr>
                <p:spPr bwMode="auto">
                  <a:xfrm>
                    <a:off x="4132" y="1240"/>
                    <a:ext cx="37" cy="17"/>
                  </a:xfrm>
                  <a:custGeom>
                    <a:avLst/>
                    <a:gdLst>
                      <a:gd name="T0" fmla="*/ 35 w 37"/>
                      <a:gd name="T1" fmla="*/ 1 h 17"/>
                      <a:gd name="T2" fmla="*/ 35 w 37"/>
                      <a:gd name="T3" fmla="*/ 1 h 17"/>
                      <a:gd name="T4" fmla="*/ 35 w 37"/>
                      <a:gd name="T5" fmla="*/ 0 h 17"/>
                      <a:gd name="T6" fmla="*/ 33 w 37"/>
                      <a:gd name="T7" fmla="*/ 1 h 17"/>
                      <a:gd name="T8" fmla="*/ 33 w 37"/>
                      <a:gd name="T9" fmla="*/ 0 h 17"/>
                      <a:gd name="T10" fmla="*/ 32 w 37"/>
                      <a:gd name="T11" fmla="*/ 0 h 17"/>
                      <a:gd name="T12" fmla="*/ 31 w 37"/>
                      <a:gd name="T13" fmla="*/ 0 h 17"/>
                      <a:gd name="T14" fmla="*/ 31 w 37"/>
                      <a:gd name="T15" fmla="*/ 0 h 17"/>
                      <a:gd name="T16" fmla="*/ 31 w 37"/>
                      <a:gd name="T17" fmla="*/ 0 h 17"/>
                      <a:gd name="T18" fmla="*/ 30 w 37"/>
                      <a:gd name="T19" fmla="*/ 1 h 17"/>
                      <a:gd name="T20" fmla="*/ 30 w 37"/>
                      <a:gd name="T21" fmla="*/ 1 h 17"/>
                      <a:gd name="T22" fmla="*/ 29 w 37"/>
                      <a:gd name="T23" fmla="*/ 1 h 17"/>
                      <a:gd name="T24" fmla="*/ 28 w 37"/>
                      <a:gd name="T25" fmla="*/ 1 h 17"/>
                      <a:gd name="T26" fmla="*/ 28 w 37"/>
                      <a:gd name="T27" fmla="*/ 1 h 17"/>
                      <a:gd name="T28" fmla="*/ 27 w 37"/>
                      <a:gd name="T29" fmla="*/ 1 h 17"/>
                      <a:gd name="T30" fmla="*/ 27 w 37"/>
                      <a:gd name="T31" fmla="*/ 0 h 17"/>
                      <a:gd name="T32" fmla="*/ 26 w 37"/>
                      <a:gd name="T33" fmla="*/ 1 h 17"/>
                      <a:gd name="T34" fmla="*/ 24 w 37"/>
                      <a:gd name="T35" fmla="*/ 2 h 17"/>
                      <a:gd name="T36" fmla="*/ 21 w 37"/>
                      <a:gd name="T37" fmla="*/ 3 h 17"/>
                      <a:gd name="T38" fmla="*/ 21 w 37"/>
                      <a:gd name="T39" fmla="*/ 3 h 17"/>
                      <a:gd name="T40" fmla="*/ 19 w 37"/>
                      <a:gd name="T41" fmla="*/ 4 h 17"/>
                      <a:gd name="T42" fmla="*/ 18 w 37"/>
                      <a:gd name="T43" fmla="*/ 4 h 17"/>
                      <a:gd name="T44" fmla="*/ 17 w 37"/>
                      <a:gd name="T45" fmla="*/ 5 h 17"/>
                      <a:gd name="T46" fmla="*/ 15 w 37"/>
                      <a:gd name="T47" fmla="*/ 6 h 17"/>
                      <a:gd name="T48" fmla="*/ 14 w 37"/>
                      <a:gd name="T49" fmla="*/ 7 h 17"/>
                      <a:gd name="T50" fmla="*/ 12 w 37"/>
                      <a:gd name="T51" fmla="*/ 8 h 17"/>
                      <a:gd name="T52" fmla="*/ 10 w 37"/>
                      <a:gd name="T53" fmla="*/ 8 h 17"/>
                      <a:gd name="T54" fmla="*/ 9 w 37"/>
                      <a:gd name="T55" fmla="*/ 10 h 17"/>
                      <a:gd name="T56" fmla="*/ 7 w 37"/>
                      <a:gd name="T57" fmla="*/ 11 h 17"/>
                      <a:gd name="T58" fmla="*/ 5 w 37"/>
                      <a:gd name="T59" fmla="*/ 12 h 17"/>
                      <a:gd name="T60" fmla="*/ 4 w 37"/>
                      <a:gd name="T61" fmla="*/ 13 h 17"/>
                      <a:gd name="T62" fmla="*/ 1 w 37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17"/>
                      <a:gd name="T98" fmla="*/ 37 w 37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17">
                        <a:moveTo>
                          <a:pt x="36" y="4"/>
                        </a:moveTo>
                        <a:lnTo>
                          <a:pt x="35" y="1"/>
                        </a:lnTo>
                        <a:lnTo>
                          <a:pt x="35" y="0"/>
                        </a:lnTo>
                        <a:lnTo>
                          <a:pt x="34" y="1"/>
                        </a:lnTo>
                        <a:lnTo>
                          <a:pt x="33" y="1"/>
                        </a:lnTo>
                        <a:lnTo>
                          <a:pt x="34" y="0"/>
                        </a:lnTo>
                        <a:lnTo>
                          <a:pt x="33" y="0"/>
                        </a:lnTo>
                        <a:lnTo>
                          <a:pt x="33" y="1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30" y="1"/>
                        </a:lnTo>
                        <a:lnTo>
                          <a:pt x="29" y="1"/>
                        </a:lnTo>
                        <a:lnTo>
                          <a:pt x="28" y="1"/>
                        </a:lnTo>
                        <a:lnTo>
                          <a:pt x="27" y="1"/>
                        </a:lnTo>
                        <a:lnTo>
                          <a:pt x="27" y="0"/>
                        </a:lnTo>
                        <a:lnTo>
                          <a:pt x="26" y="1"/>
                        </a:lnTo>
                        <a:lnTo>
                          <a:pt x="25" y="1"/>
                        </a:lnTo>
                        <a:lnTo>
                          <a:pt x="24" y="2"/>
                        </a:lnTo>
                        <a:lnTo>
                          <a:pt x="24" y="1"/>
                        </a:lnTo>
                        <a:lnTo>
                          <a:pt x="21" y="3"/>
                        </a:lnTo>
                        <a:lnTo>
                          <a:pt x="20" y="4"/>
                        </a:lnTo>
                        <a:lnTo>
                          <a:pt x="19" y="4"/>
                        </a:lnTo>
                        <a:lnTo>
                          <a:pt x="18" y="4"/>
                        </a:lnTo>
                        <a:lnTo>
                          <a:pt x="17" y="5"/>
                        </a:lnTo>
                        <a:lnTo>
                          <a:pt x="15" y="6"/>
                        </a:lnTo>
                        <a:lnTo>
                          <a:pt x="14" y="7"/>
                        </a:lnTo>
                        <a:lnTo>
                          <a:pt x="13" y="7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9" y="9"/>
                        </a:lnTo>
                        <a:lnTo>
                          <a:pt x="9" y="10"/>
                        </a:lnTo>
                        <a:lnTo>
                          <a:pt x="8" y="10"/>
                        </a:lnTo>
                        <a:lnTo>
                          <a:pt x="7" y="11"/>
                        </a:lnTo>
                        <a:lnTo>
                          <a:pt x="6" y="11"/>
                        </a:lnTo>
                        <a:lnTo>
                          <a:pt x="5" y="12"/>
                        </a:lnTo>
                        <a:lnTo>
                          <a:pt x="4" y="13"/>
                        </a:lnTo>
                        <a:lnTo>
                          <a:pt x="3" y="14"/>
                        </a:lnTo>
                        <a:lnTo>
                          <a:pt x="1" y="14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4" name="Freeform 92"/>
                  <p:cNvSpPr>
                    <a:spLocks/>
                  </p:cNvSpPr>
                  <p:nvPr/>
                </p:nvSpPr>
                <p:spPr bwMode="auto">
                  <a:xfrm>
                    <a:off x="4000" y="1068"/>
                    <a:ext cx="23" cy="33"/>
                  </a:xfrm>
                  <a:custGeom>
                    <a:avLst/>
                    <a:gdLst>
                      <a:gd name="T0" fmla="*/ 0 w 23"/>
                      <a:gd name="T1" fmla="*/ 32 h 33"/>
                      <a:gd name="T2" fmla="*/ 0 w 23"/>
                      <a:gd name="T3" fmla="*/ 30 h 33"/>
                      <a:gd name="T4" fmla="*/ 0 w 23"/>
                      <a:gd name="T5" fmla="*/ 31 h 33"/>
                      <a:gd name="T6" fmla="*/ 0 w 23"/>
                      <a:gd name="T7" fmla="*/ 28 h 33"/>
                      <a:gd name="T8" fmla="*/ 0 w 23"/>
                      <a:gd name="T9" fmla="*/ 27 h 33"/>
                      <a:gd name="T10" fmla="*/ 0 w 23"/>
                      <a:gd name="T11" fmla="*/ 27 h 33"/>
                      <a:gd name="T12" fmla="*/ 0 w 23"/>
                      <a:gd name="T13" fmla="*/ 26 h 33"/>
                      <a:gd name="T14" fmla="*/ 0 w 23"/>
                      <a:gd name="T15" fmla="*/ 26 h 33"/>
                      <a:gd name="T16" fmla="*/ 0 w 23"/>
                      <a:gd name="T17" fmla="*/ 26 h 33"/>
                      <a:gd name="T18" fmla="*/ 2 w 23"/>
                      <a:gd name="T19" fmla="*/ 24 h 33"/>
                      <a:gd name="T20" fmla="*/ 2 w 23"/>
                      <a:gd name="T21" fmla="*/ 24 h 33"/>
                      <a:gd name="T22" fmla="*/ 2 w 23"/>
                      <a:gd name="T23" fmla="*/ 24 h 33"/>
                      <a:gd name="T24" fmla="*/ 2 w 23"/>
                      <a:gd name="T25" fmla="*/ 23 h 33"/>
                      <a:gd name="T26" fmla="*/ 2 w 23"/>
                      <a:gd name="T27" fmla="*/ 22 h 33"/>
                      <a:gd name="T28" fmla="*/ 2 w 23"/>
                      <a:gd name="T29" fmla="*/ 22 h 33"/>
                      <a:gd name="T30" fmla="*/ 2 w 23"/>
                      <a:gd name="T31" fmla="*/ 22 h 33"/>
                      <a:gd name="T32" fmla="*/ 2 w 23"/>
                      <a:gd name="T33" fmla="*/ 20 h 33"/>
                      <a:gd name="T34" fmla="*/ 4 w 23"/>
                      <a:gd name="T35" fmla="*/ 19 h 33"/>
                      <a:gd name="T36" fmla="*/ 5 w 23"/>
                      <a:gd name="T37" fmla="*/ 18 h 33"/>
                      <a:gd name="T38" fmla="*/ 5 w 23"/>
                      <a:gd name="T39" fmla="*/ 17 h 33"/>
                      <a:gd name="T40" fmla="*/ 7 w 23"/>
                      <a:gd name="T41" fmla="*/ 15 h 33"/>
                      <a:gd name="T42" fmla="*/ 8 w 23"/>
                      <a:gd name="T43" fmla="*/ 14 h 33"/>
                      <a:gd name="T44" fmla="*/ 9 w 23"/>
                      <a:gd name="T45" fmla="*/ 13 h 33"/>
                      <a:gd name="T46" fmla="*/ 10 w 23"/>
                      <a:gd name="T47" fmla="*/ 11 h 33"/>
                      <a:gd name="T48" fmla="*/ 11 w 23"/>
                      <a:gd name="T49" fmla="*/ 10 h 33"/>
                      <a:gd name="T50" fmla="*/ 12 w 23"/>
                      <a:gd name="T51" fmla="*/ 9 h 33"/>
                      <a:gd name="T52" fmla="*/ 13 w 23"/>
                      <a:gd name="T53" fmla="*/ 8 h 33"/>
                      <a:gd name="T54" fmla="*/ 16 w 23"/>
                      <a:gd name="T55" fmla="*/ 7 h 33"/>
                      <a:gd name="T56" fmla="*/ 16 w 23"/>
                      <a:gd name="T57" fmla="*/ 5 h 33"/>
                      <a:gd name="T58" fmla="*/ 19 w 23"/>
                      <a:gd name="T59" fmla="*/ 4 h 33"/>
                      <a:gd name="T60" fmla="*/ 19 w 23"/>
                      <a:gd name="T61" fmla="*/ 2 h 33"/>
                      <a:gd name="T62" fmla="*/ 21 w 23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1" y="31"/>
                        </a:lnTo>
                        <a:lnTo>
                          <a:pt x="0" y="30"/>
                        </a:lnTo>
                        <a:lnTo>
                          <a:pt x="0" y="31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1" y="25"/>
                        </a:lnTo>
                        <a:lnTo>
                          <a:pt x="2" y="24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3" y="20"/>
                        </a:lnTo>
                        <a:lnTo>
                          <a:pt x="4" y="19"/>
                        </a:lnTo>
                        <a:lnTo>
                          <a:pt x="4" y="18"/>
                        </a:lnTo>
                        <a:lnTo>
                          <a:pt x="5" y="18"/>
                        </a:lnTo>
                        <a:lnTo>
                          <a:pt x="5" y="17"/>
                        </a:lnTo>
                        <a:lnTo>
                          <a:pt x="6" y="16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9" y="13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12" y="9"/>
                        </a:lnTo>
                        <a:lnTo>
                          <a:pt x="13" y="9"/>
                        </a:lnTo>
                        <a:lnTo>
                          <a:pt x="13" y="8"/>
                        </a:lnTo>
                        <a:lnTo>
                          <a:pt x="15" y="8"/>
                        </a:lnTo>
                        <a:lnTo>
                          <a:pt x="16" y="7"/>
                        </a:lnTo>
                        <a:lnTo>
                          <a:pt x="16" y="5"/>
                        </a:lnTo>
                        <a:lnTo>
                          <a:pt x="17" y="4"/>
                        </a:lnTo>
                        <a:lnTo>
                          <a:pt x="19" y="4"/>
                        </a:lnTo>
                        <a:lnTo>
                          <a:pt x="19" y="3"/>
                        </a:lnTo>
                        <a:lnTo>
                          <a:pt x="19" y="2"/>
                        </a:lnTo>
                        <a:lnTo>
                          <a:pt x="21" y="2"/>
                        </a:lnTo>
                        <a:lnTo>
                          <a:pt x="21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5" name="Freeform 93"/>
                  <p:cNvSpPr>
                    <a:spLocks/>
                  </p:cNvSpPr>
                  <p:nvPr/>
                </p:nvSpPr>
                <p:spPr bwMode="auto">
                  <a:xfrm>
                    <a:off x="3999" y="1088"/>
                    <a:ext cx="36" cy="17"/>
                  </a:xfrm>
                  <a:custGeom>
                    <a:avLst/>
                    <a:gdLst>
                      <a:gd name="T0" fmla="*/ 0 w 36"/>
                      <a:gd name="T1" fmla="*/ 12 h 17"/>
                      <a:gd name="T2" fmla="*/ 0 w 36"/>
                      <a:gd name="T3" fmla="*/ 14 h 17"/>
                      <a:gd name="T4" fmla="*/ 0 w 36"/>
                      <a:gd name="T5" fmla="*/ 14 h 17"/>
                      <a:gd name="T6" fmla="*/ 1 w 36"/>
                      <a:gd name="T7" fmla="*/ 14 h 17"/>
                      <a:gd name="T8" fmla="*/ 2 w 36"/>
                      <a:gd name="T9" fmla="*/ 14 h 17"/>
                      <a:gd name="T10" fmla="*/ 2 w 36"/>
                      <a:gd name="T11" fmla="*/ 14 h 17"/>
                      <a:gd name="T12" fmla="*/ 3 w 36"/>
                      <a:gd name="T13" fmla="*/ 16 h 17"/>
                      <a:gd name="T14" fmla="*/ 4 w 36"/>
                      <a:gd name="T15" fmla="*/ 14 h 17"/>
                      <a:gd name="T16" fmla="*/ 4 w 36"/>
                      <a:gd name="T17" fmla="*/ 16 h 17"/>
                      <a:gd name="T18" fmla="*/ 5 w 36"/>
                      <a:gd name="T19" fmla="*/ 14 h 17"/>
                      <a:gd name="T20" fmla="*/ 5 w 36"/>
                      <a:gd name="T21" fmla="*/ 14 h 17"/>
                      <a:gd name="T22" fmla="*/ 6 w 36"/>
                      <a:gd name="T23" fmla="*/ 13 h 17"/>
                      <a:gd name="T24" fmla="*/ 7 w 36"/>
                      <a:gd name="T25" fmla="*/ 14 h 17"/>
                      <a:gd name="T26" fmla="*/ 8 w 36"/>
                      <a:gd name="T27" fmla="*/ 14 h 17"/>
                      <a:gd name="T28" fmla="*/ 8 w 36"/>
                      <a:gd name="T29" fmla="*/ 14 h 17"/>
                      <a:gd name="T30" fmla="*/ 9 w 36"/>
                      <a:gd name="T31" fmla="*/ 13 h 17"/>
                      <a:gd name="T32" fmla="*/ 11 w 36"/>
                      <a:gd name="T33" fmla="*/ 13 h 17"/>
                      <a:gd name="T34" fmla="*/ 11 w 36"/>
                      <a:gd name="T35" fmla="*/ 13 h 17"/>
                      <a:gd name="T36" fmla="*/ 13 w 36"/>
                      <a:gd name="T37" fmla="*/ 12 h 17"/>
                      <a:gd name="T38" fmla="*/ 14 w 36"/>
                      <a:gd name="T39" fmla="*/ 11 h 17"/>
                      <a:gd name="T40" fmla="*/ 16 w 36"/>
                      <a:gd name="T41" fmla="*/ 12 h 17"/>
                      <a:gd name="T42" fmla="*/ 17 w 36"/>
                      <a:gd name="T43" fmla="*/ 10 h 17"/>
                      <a:gd name="T44" fmla="*/ 18 w 36"/>
                      <a:gd name="T45" fmla="*/ 10 h 17"/>
                      <a:gd name="T46" fmla="*/ 20 w 36"/>
                      <a:gd name="T47" fmla="*/ 9 h 17"/>
                      <a:gd name="T48" fmla="*/ 22 w 36"/>
                      <a:gd name="T49" fmla="*/ 9 h 17"/>
                      <a:gd name="T50" fmla="*/ 23 w 36"/>
                      <a:gd name="T51" fmla="*/ 7 h 17"/>
                      <a:gd name="T52" fmla="*/ 25 w 36"/>
                      <a:gd name="T53" fmla="*/ 7 h 17"/>
                      <a:gd name="T54" fmla="*/ 26 w 36"/>
                      <a:gd name="T55" fmla="*/ 6 h 17"/>
                      <a:gd name="T56" fmla="*/ 28 w 36"/>
                      <a:gd name="T57" fmla="*/ 5 h 17"/>
                      <a:gd name="T58" fmla="*/ 30 w 36"/>
                      <a:gd name="T59" fmla="*/ 2 h 17"/>
                      <a:gd name="T60" fmla="*/ 32 w 36"/>
                      <a:gd name="T61" fmla="*/ 2 h 17"/>
                      <a:gd name="T62" fmla="*/ 33 w 36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0" y="11"/>
                        </a:moveTo>
                        <a:lnTo>
                          <a:pt x="0" y="12"/>
                        </a:lnTo>
                        <a:lnTo>
                          <a:pt x="1" y="13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3"/>
                        </a:lnTo>
                        <a:lnTo>
                          <a:pt x="7" y="14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1" y="13"/>
                        </a:lnTo>
                        <a:lnTo>
                          <a:pt x="12" y="13"/>
                        </a:lnTo>
                        <a:lnTo>
                          <a:pt x="13" y="12"/>
                        </a:lnTo>
                        <a:lnTo>
                          <a:pt x="14" y="12"/>
                        </a:lnTo>
                        <a:lnTo>
                          <a:pt x="14" y="11"/>
                        </a:lnTo>
                        <a:lnTo>
                          <a:pt x="15" y="10"/>
                        </a:lnTo>
                        <a:lnTo>
                          <a:pt x="16" y="12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8" y="10"/>
                        </a:lnTo>
                        <a:lnTo>
                          <a:pt x="19" y="9"/>
                        </a:lnTo>
                        <a:lnTo>
                          <a:pt x="20" y="9"/>
                        </a:lnTo>
                        <a:lnTo>
                          <a:pt x="21" y="8"/>
                        </a:lnTo>
                        <a:lnTo>
                          <a:pt x="22" y="9"/>
                        </a:lnTo>
                        <a:lnTo>
                          <a:pt x="23" y="8"/>
                        </a:lnTo>
                        <a:lnTo>
                          <a:pt x="23" y="7"/>
                        </a:lnTo>
                        <a:lnTo>
                          <a:pt x="24" y="8"/>
                        </a:lnTo>
                        <a:lnTo>
                          <a:pt x="25" y="7"/>
                        </a:lnTo>
                        <a:lnTo>
                          <a:pt x="26" y="6"/>
                        </a:lnTo>
                        <a:lnTo>
                          <a:pt x="27" y="4"/>
                        </a:lnTo>
                        <a:lnTo>
                          <a:pt x="28" y="5"/>
                        </a:lnTo>
                        <a:lnTo>
                          <a:pt x="29" y="4"/>
                        </a:lnTo>
                        <a:lnTo>
                          <a:pt x="30" y="2"/>
                        </a:lnTo>
                        <a:lnTo>
                          <a:pt x="32" y="2"/>
                        </a:lnTo>
                        <a:lnTo>
                          <a:pt x="33" y="2"/>
                        </a:lnTo>
                        <a:lnTo>
                          <a:pt x="33" y="1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6" name="Freeform 94"/>
                  <p:cNvSpPr>
                    <a:spLocks/>
                  </p:cNvSpPr>
                  <p:nvPr/>
                </p:nvSpPr>
                <p:spPr bwMode="auto">
                  <a:xfrm>
                    <a:off x="3999" y="1088"/>
                    <a:ext cx="36" cy="17"/>
                  </a:xfrm>
                  <a:custGeom>
                    <a:avLst/>
                    <a:gdLst>
                      <a:gd name="T0" fmla="*/ 0 w 36"/>
                      <a:gd name="T1" fmla="*/ 12 h 17"/>
                      <a:gd name="T2" fmla="*/ 0 w 36"/>
                      <a:gd name="T3" fmla="*/ 14 h 17"/>
                      <a:gd name="T4" fmla="*/ 0 w 36"/>
                      <a:gd name="T5" fmla="*/ 14 h 17"/>
                      <a:gd name="T6" fmla="*/ 1 w 36"/>
                      <a:gd name="T7" fmla="*/ 14 h 17"/>
                      <a:gd name="T8" fmla="*/ 2 w 36"/>
                      <a:gd name="T9" fmla="*/ 14 h 17"/>
                      <a:gd name="T10" fmla="*/ 2 w 36"/>
                      <a:gd name="T11" fmla="*/ 14 h 17"/>
                      <a:gd name="T12" fmla="*/ 3 w 36"/>
                      <a:gd name="T13" fmla="*/ 16 h 17"/>
                      <a:gd name="T14" fmla="*/ 4 w 36"/>
                      <a:gd name="T15" fmla="*/ 14 h 17"/>
                      <a:gd name="T16" fmla="*/ 4 w 36"/>
                      <a:gd name="T17" fmla="*/ 16 h 17"/>
                      <a:gd name="T18" fmla="*/ 5 w 36"/>
                      <a:gd name="T19" fmla="*/ 14 h 17"/>
                      <a:gd name="T20" fmla="*/ 5 w 36"/>
                      <a:gd name="T21" fmla="*/ 14 h 17"/>
                      <a:gd name="T22" fmla="*/ 6 w 36"/>
                      <a:gd name="T23" fmla="*/ 13 h 17"/>
                      <a:gd name="T24" fmla="*/ 7 w 36"/>
                      <a:gd name="T25" fmla="*/ 14 h 17"/>
                      <a:gd name="T26" fmla="*/ 8 w 36"/>
                      <a:gd name="T27" fmla="*/ 14 h 17"/>
                      <a:gd name="T28" fmla="*/ 8 w 36"/>
                      <a:gd name="T29" fmla="*/ 14 h 17"/>
                      <a:gd name="T30" fmla="*/ 9 w 36"/>
                      <a:gd name="T31" fmla="*/ 13 h 17"/>
                      <a:gd name="T32" fmla="*/ 11 w 36"/>
                      <a:gd name="T33" fmla="*/ 13 h 17"/>
                      <a:gd name="T34" fmla="*/ 11 w 36"/>
                      <a:gd name="T35" fmla="*/ 13 h 17"/>
                      <a:gd name="T36" fmla="*/ 13 w 36"/>
                      <a:gd name="T37" fmla="*/ 12 h 17"/>
                      <a:gd name="T38" fmla="*/ 14 w 36"/>
                      <a:gd name="T39" fmla="*/ 11 h 17"/>
                      <a:gd name="T40" fmla="*/ 16 w 36"/>
                      <a:gd name="T41" fmla="*/ 12 h 17"/>
                      <a:gd name="T42" fmla="*/ 17 w 36"/>
                      <a:gd name="T43" fmla="*/ 10 h 17"/>
                      <a:gd name="T44" fmla="*/ 18 w 36"/>
                      <a:gd name="T45" fmla="*/ 10 h 17"/>
                      <a:gd name="T46" fmla="*/ 20 w 36"/>
                      <a:gd name="T47" fmla="*/ 9 h 17"/>
                      <a:gd name="T48" fmla="*/ 21 w 36"/>
                      <a:gd name="T49" fmla="*/ 8 h 17"/>
                      <a:gd name="T50" fmla="*/ 23 w 36"/>
                      <a:gd name="T51" fmla="*/ 7 h 17"/>
                      <a:gd name="T52" fmla="*/ 24 w 36"/>
                      <a:gd name="T53" fmla="*/ 8 h 17"/>
                      <a:gd name="T54" fmla="*/ 26 w 36"/>
                      <a:gd name="T55" fmla="*/ 6 h 17"/>
                      <a:gd name="T56" fmla="*/ 28 w 36"/>
                      <a:gd name="T57" fmla="*/ 5 h 17"/>
                      <a:gd name="T58" fmla="*/ 29 w 36"/>
                      <a:gd name="T59" fmla="*/ 3 h 17"/>
                      <a:gd name="T60" fmla="*/ 32 w 36"/>
                      <a:gd name="T61" fmla="*/ 2 h 17"/>
                      <a:gd name="T62" fmla="*/ 33 w 36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0" y="11"/>
                        </a:moveTo>
                        <a:lnTo>
                          <a:pt x="0" y="12"/>
                        </a:lnTo>
                        <a:lnTo>
                          <a:pt x="1" y="13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3"/>
                        </a:lnTo>
                        <a:lnTo>
                          <a:pt x="7" y="14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1" y="13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2" y="13"/>
                        </a:lnTo>
                        <a:lnTo>
                          <a:pt x="13" y="12"/>
                        </a:lnTo>
                        <a:lnTo>
                          <a:pt x="14" y="12"/>
                        </a:lnTo>
                        <a:lnTo>
                          <a:pt x="14" y="11"/>
                        </a:lnTo>
                        <a:lnTo>
                          <a:pt x="15" y="10"/>
                        </a:lnTo>
                        <a:lnTo>
                          <a:pt x="16" y="12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8" y="10"/>
                        </a:lnTo>
                        <a:lnTo>
                          <a:pt x="19" y="9"/>
                        </a:lnTo>
                        <a:lnTo>
                          <a:pt x="20" y="9"/>
                        </a:lnTo>
                        <a:lnTo>
                          <a:pt x="20" y="8"/>
                        </a:lnTo>
                        <a:lnTo>
                          <a:pt x="21" y="8"/>
                        </a:lnTo>
                        <a:lnTo>
                          <a:pt x="23" y="8"/>
                        </a:lnTo>
                        <a:lnTo>
                          <a:pt x="23" y="7"/>
                        </a:lnTo>
                        <a:lnTo>
                          <a:pt x="24" y="8"/>
                        </a:lnTo>
                        <a:lnTo>
                          <a:pt x="25" y="7"/>
                        </a:lnTo>
                        <a:lnTo>
                          <a:pt x="26" y="6"/>
                        </a:lnTo>
                        <a:lnTo>
                          <a:pt x="27" y="4"/>
                        </a:lnTo>
                        <a:lnTo>
                          <a:pt x="28" y="5"/>
                        </a:lnTo>
                        <a:lnTo>
                          <a:pt x="29" y="4"/>
                        </a:lnTo>
                        <a:lnTo>
                          <a:pt x="29" y="3"/>
                        </a:lnTo>
                        <a:lnTo>
                          <a:pt x="30" y="2"/>
                        </a:lnTo>
                        <a:lnTo>
                          <a:pt x="32" y="2"/>
                        </a:lnTo>
                        <a:lnTo>
                          <a:pt x="32" y="0"/>
                        </a:lnTo>
                        <a:lnTo>
                          <a:pt x="33" y="1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7" name="Freeform 95"/>
                  <p:cNvSpPr>
                    <a:spLocks/>
                  </p:cNvSpPr>
                  <p:nvPr/>
                </p:nvSpPr>
                <p:spPr bwMode="auto">
                  <a:xfrm>
                    <a:off x="4000" y="1068"/>
                    <a:ext cx="23" cy="33"/>
                  </a:xfrm>
                  <a:custGeom>
                    <a:avLst/>
                    <a:gdLst>
                      <a:gd name="T0" fmla="*/ 0 w 23"/>
                      <a:gd name="T1" fmla="*/ 32 h 33"/>
                      <a:gd name="T2" fmla="*/ 0 w 23"/>
                      <a:gd name="T3" fmla="*/ 30 h 33"/>
                      <a:gd name="T4" fmla="*/ 0 w 23"/>
                      <a:gd name="T5" fmla="*/ 31 h 33"/>
                      <a:gd name="T6" fmla="*/ 0 w 23"/>
                      <a:gd name="T7" fmla="*/ 28 h 33"/>
                      <a:gd name="T8" fmla="*/ 0 w 23"/>
                      <a:gd name="T9" fmla="*/ 27 h 33"/>
                      <a:gd name="T10" fmla="*/ 0 w 23"/>
                      <a:gd name="T11" fmla="*/ 27 h 33"/>
                      <a:gd name="T12" fmla="*/ 0 w 23"/>
                      <a:gd name="T13" fmla="*/ 26 h 33"/>
                      <a:gd name="T14" fmla="*/ 0 w 23"/>
                      <a:gd name="T15" fmla="*/ 26 h 33"/>
                      <a:gd name="T16" fmla="*/ 0 w 23"/>
                      <a:gd name="T17" fmla="*/ 26 h 33"/>
                      <a:gd name="T18" fmla="*/ 1 w 23"/>
                      <a:gd name="T19" fmla="*/ 25 h 33"/>
                      <a:gd name="T20" fmla="*/ 2 w 23"/>
                      <a:gd name="T21" fmla="*/ 24 h 33"/>
                      <a:gd name="T22" fmla="*/ 2 w 23"/>
                      <a:gd name="T23" fmla="*/ 24 h 33"/>
                      <a:gd name="T24" fmla="*/ 2 w 23"/>
                      <a:gd name="T25" fmla="*/ 23 h 33"/>
                      <a:gd name="T26" fmla="*/ 2 w 23"/>
                      <a:gd name="T27" fmla="*/ 22 h 33"/>
                      <a:gd name="T28" fmla="*/ 2 w 23"/>
                      <a:gd name="T29" fmla="*/ 22 h 33"/>
                      <a:gd name="T30" fmla="*/ 2 w 23"/>
                      <a:gd name="T31" fmla="*/ 22 h 33"/>
                      <a:gd name="T32" fmla="*/ 2 w 23"/>
                      <a:gd name="T33" fmla="*/ 20 h 33"/>
                      <a:gd name="T34" fmla="*/ 4 w 23"/>
                      <a:gd name="T35" fmla="*/ 19 h 33"/>
                      <a:gd name="T36" fmla="*/ 5 w 23"/>
                      <a:gd name="T37" fmla="*/ 18 h 33"/>
                      <a:gd name="T38" fmla="*/ 5 w 23"/>
                      <a:gd name="T39" fmla="*/ 17 h 33"/>
                      <a:gd name="T40" fmla="*/ 7 w 23"/>
                      <a:gd name="T41" fmla="*/ 15 h 33"/>
                      <a:gd name="T42" fmla="*/ 8 w 23"/>
                      <a:gd name="T43" fmla="*/ 14 h 33"/>
                      <a:gd name="T44" fmla="*/ 9 w 23"/>
                      <a:gd name="T45" fmla="*/ 13 h 33"/>
                      <a:gd name="T46" fmla="*/ 10 w 23"/>
                      <a:gd name="T47" fmla="*/ 11 h 33"/>
                      <a:gd name="T48" fmla="*/ 11 w 23"/>
                      <a:gd name="T49" fmla="*/ 10 h 33"/>
                      <a:gd name="T50" fmla="*/ 12 w 23"/>
                      <a:gd name="T51" fmla="*/ 9 h 33"/>
                      <a:gd name="T52" fmla="*/ 13 w 23"/>
                      <a:gd name="T53" fmla="*/ 8 h 33"/>
                      <a:gd name="T54" fmla="*/ 16 w 23"/>
                      <a:gd name="T55" fmla="*/ 7 h 33"/>
                      <a:gd name="T56" fmla="*/ 16 w 23"/>
                      <a:gd name="T57" fmla="*/ 5 h 33"/>
                      <a:gd name="T58" fmla="*/ 19 w 23"/>
                      <a:gd name="T59" fmla="*/ 4 h 33"/>
                      <a:gd name="T60" fmla="*/ 20 w 23"/>
                      <a:gd name="T61" fmla="*/ 1 h 33"/>
                      <a:gd name="T62" fmla="*/ 21 w 23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0" y="32"/>
                        </a:moveTo>
                        <a:lnTo>
                          <a:pt x="0" y="32"/>
                        </a:lnTo>
                        <a:lnTo>
                          <a:pt x="1" y="31"/>
                        </a:lnTo>
                        <a:lnTo>
                          <a:pt x="0" y="30"/>
                        </a:lnTo>
                        <a:lnTo>
                          <a:pt x="0" y="31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1" y="25"/>
                        </a:lnTo>
                        <a:lnTo>
                          <a:pt x="2" y="24"/>
                        </a:lnTo>
                        <a:lnTo>
                          <a:pt x="2" y="23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3" y="20"/>
                        </a:lnTo>
                        <a:lnTo>
                          <a:pt x="4" y="19"/>
                        </a:lnTo>
                        <a:lnTo>
                          <a:pt x="4" y="18"/>
                        </a:lnTo>
                        <a:lnTo>
                          <a:pt x="5" y="18"/>
                        </a:lnTo>
                        <a:lnTo>
                          <a:pt x="5" y="17"/>
                        </a:lnTo>
                        <a:lnTo>
                          <a:pt x="6" y="16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9" y="13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12" y="9"/>
                        </a:lnTo>
                        <a:lnTo>
                          <a:pt x="13" y="9"/>
                        </a:lnTo>
                        <a:lnTo>
                          <a:pt x="13" y="8"/>
                        </a:lnTo>
                        <a:lnTo>
                          <a:pt x="15" y="8"/>
                        </a:lnTo>
                        <a:lnTo>
                          <a:pt x="16" y="7"/>
                        </a:lnTo>
                        <a:lnTo>
                          <a:pt x="16" y="5"/>
                        </a:lnTo>
                        <a:lnTo>
                          <a:pt x="17" y="4"/>
                        </a:lnTo>
                        <a:lnTo>
                          <a:pt x="19" y="4"/>
                        </a:lnTo>
                        <a:lnTo>
                          <a:pt x="19" y="3"/>
                        </a:lnTo>
                        <a:lnTo>
                          <a:pt x="20" y="1"/>
                        </a:lnTo>
                        <a:lnTo>
                          <a:pt x="21" y="2"/>
                        </a:lnTo>
                        <a:lnTo>
                          <a:pt x="21" y="1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8" name="Freeform 96"/>
                  <p:cNvSpPr>
                    <a:spLocks/>
                  </p:cNvSpPr>
                  <p:nvPr/>
                </p:nvSpPr>
                <p:spPr bwMode="auto">
                  <a:xfrm>
                    <a:off x="4022" y="1039"/>
                    <a:ext cx="23" cy="31"/>
                  </a:xfrm>
                  <a:custGeom>
                    <a:avLst/>
                    <a:gdLst>
                      <a:gd name="T0" fmla="*/ 22 w 23"/>
                      <a:gd name="T1" fmla="*/ 0 h 31"/>
                      <a:gd name="T2" fmla="*/ 21 w 23"/>
                      <a:gd name="T3" fmla="*/ 0 h 31"/>
                      <a:gd name="T4" fmla="*/ 22 w 23"/>
                      <a:gd name="T5" fmla="*/ 1 h 31"/>
                      <a:gd name="T6" fmla="*/ 22 w 23"/>
                      <a:gd name="T7" fmla="*/ 1 h 31"/>
                      <a:gd name="T8" fmla="*/ 22 w 23"/>
                      <a:gd name="T9" fmla="*/ 2 h 31"/>
                      <a:gd name="T10" fmla="*/ 21 w 23"/>
                      <a:gd name="T11" fmla="*/ 3 h 31"/>
                      <a:gd name="T12" fmla="*/ 21 w 23"/>
                      <a:gd name="T13" fmla="*/ 4 h 31"/>
                      <a:gd name="T14" fmla="*/ 21 w 23"/>
                      <a:gd name="T15" fmla="*/ 4 h 31"/>
                      <a:gd name="T16" fmla="*/ 21 w 23"/>
                      <a:gd name="T17" fmla="*/ 5 h 31"/>
                      <a:gd name="T18" fmla="*/ 21 w 23"/>
                      <a:gd name="T19" fmla="*/ 5 h 31"/>
                      <a:gd name="T20" fmla="*/ 21 w 23"/>
                      <a:gd name="T21" fmla="*/ 6 h 31"/>
                      <a:gd name="T22" fmla="*/ 20 w 23"/>
                      <a:gd name="T23" fmla="*/ 7 h 31"/>
                      <a:gd name="T24" fmla="*/ 19 w 23"/>
                      <a:gd name="T25" fmla="*/ 8 h 31"/>
                      <a:gd name="T26" fmla="*/ 19 w 23"/>
                      <a:gd name="T27" fmla="*/ 8 h 31"/>
                      <a:gd name="T28" fmla="*/ 19 w 23"/>
                      <a:gd name="T29" fmla="*/ 8 h 31"/>
                      <a:gd name="T30" fmla="*/ 19 w 23"/>
                      <a:gd name="T31" fmla="*/ 9 h 31"/>
                      <a:gd name="T32" fmla="*/ 17 w 23"/>
                      <a:gd name="T33" fmla="*/ 10 h 31"/>
                      <a:gd name="T34" fmla="*/ 17 w 23"/>
                      <a:gd name="T35" fmla="*/ 12 h 31"/>
                      <a:gd name="T36" fmla="*/ 16 w 23"/>
                      <a:gd name="T37" fmla="*/ 13 h 31"/>
                      <a:gd name="T38" fmla="*/ 16 w 23"/>
                      <a:gd name="T39" fmla="*/ 15 h 31"/>
                      <a:gd name="T40" fmla="*/ 14 w 23"/>
                      <a:gd name="T41" fmla="*/ 16 h 31"/>
                      <a:gd name="T42" fmla="*/ 13 w 23"/>
                      <a:gd name="T43" fmla="*/ 17 h 31"/>
                      <a:gd name="T44" fmla="*/ 12 w 23"/>
                      <a:gd name="T45" fmla="*/ 18 h 31"/>
                      <a:gd name="T46" fmla="*/ 11 w 23"/>
                      <a:gd name="T47" fmla="*/ 19 h 31"/>
                      <a:gd name="T48" fmla="*/ 10 w 23"/>
                      <a:gd name="T49" fmla="*/ 20 h 31"/>
                      <a:gd name="T50" fmla="*/ 8 w 23"/>
                      <a:gd name="T51" fmla="*/ 21 h 31"/>
                      <a:gd name="T52" fmla="*/ 8 w 23"/>
                      <a:gd name="T53" fmla="*/ 23 h 31"/>
                      <a:gd name="T54" fmla="*/ 6 w 23"/>
                      <a:gd name="T55" fmla="*/ 25 h 31"/>
                      <a:gd name="T56" fmla="*/ 5 w 23"/>
                      <a:gd name="T57" fmla="*/ 25 h 31"/>
                      <a:gd name="T58" fmla="*/ 3 w 23"/>
                      <a:gd name="T59" fmla="*/ 27 h 31"/>
                      <a:gd name="T60" fmla="*/ 2 w 23"/>
                      <a:gd name="T61" fmla="*/ 28 h 31"/>
                      <a:gd name="T62" fmla="*/ 0 w 23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21" y="0"/>
                        </a:moveTo>
                        <a:lnTo>
                          <a:pt x="22" y="0"/>
                        </a:lnTo>
                        <a:lnTo>
                          <a:pt x="21" y="0"/>
                        </a:lnTo>
                        <a:lnTo>
                          <a:pt x="22" y="0"/>
                        </a:lnTo>
                        <a:lnTo>
                          <a:pt x="22" y="1"/>
                        </a:lnTo>
                        <a:lnTo>
                          <a:pt x="22" y="2"/>
                        </a:lnTo>
                        <a:lnTo>
                          <a:pt x="21" y="3"/>
                        </a:lnTo>
                        <a:lnTo>
                          <a:pt x="21" y="4"/>
                        </a:lnTo>
                        <a:lnTo>
                          <a:pt x="21" y="5"/>
                        </a:lnTo>
                        <a:lnTo>
                          <a:pt x="21" y="6"/>
                        </a:lnTo>
                        <a:lnTo>
                          <a:pt x="20" y="7"/>
                        </a:lnTo>
                        <a:lnTo>
                          <a:pt x="19" y="8"/>
                        </a:lnTo>
                        <a:lnTo>
                          <a:pt x="19" y="9"/>
                        </a:lnTo>
                        <a:lnTo>
                          <a:pt x="19" y="10"/>
                        </a:lnTo>
                        <a:lnTo>
                          <a:pt x="17" y="10"/>
                        </a:lnTo>
                        <a:lnTo>
                          <a:pt x="17" y="11"/>
                        </a:lnTo>
                        <a:lnTo>
                          <a:pt x="17" y="12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6" y="15"/>
                        </a:lnTo>
                        <a:lnTo>
                          <a:pt x="15" y="16"/>
                        </a:lnTo>
                        <a:lnTo>
                          <a:pt x="14" y="16"/>
                        </a:lnTo>
                        <a:lnTo>
                          <a:pt x="13" y="17"/>
                        </a:lnTo>
                        <a:lnTo>
                          <a:pt x="12" y="18"/>
                        </a:lnTo>
                        <a:lnTo>
                          <a:pt x="11" y="18"/>
                        </a:lnTo>
                        <a:lnTo>
                          <a:pt x="11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8" y="21"/>
                        </a:lnTo>
                        <a:lnTo>
                          <a:pt x="8" y="22"/>
                        </a:lnTo>
                        <a:lnTo>
                          <a:pt x="8" y="23"/>
                        </a:lnTo>
                        <a:lnTo>
                          <a:pt x="6" y="24"/>
                        </a:lnTo>
                        <a:lnTo>
                          <a:pt x="6" y="25"/>
                        </a:lnTo>
                        <a:lnTo>
                          <a:pt x="5" y="25"/>
                        </a:lnTo>
                        <a:lnTo>
                          <a:pt x="4" y="26"/>
                        </a:lnTo>
                        <a:lnTo>
                          <a:pt x="3" y="27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0" y="29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69" name="Freeform 97"/>
                  <p:cNvSpPr>
                    <a:spLocks/>
                  </p:cNvSpPr>
                  <p:nvPr/>
                </p:nvSpPr>
                <p:spPr bwMode="auto">
                  <a:xfrm>
                    <a:off x="4008" y="1035"/>
                    <a:ext cx="35" cy="17"/>
                  </a:xfrm>
                  <a:custGeom>
                    <a:avLst/>
                    <a:gdLst>
                      <a:gd name="T0" fmla="*/ 34 w 35"/>
                      <a:gd name="T1" fmla="*/ 3 h 17"/>
                      <a:gd name="T2" fmla="*/ 34 w 35"/>
                      <a:gd name="T3" fmla="*/ 2 h 17"/>
                      <a:gd name="T4" fmla="*/ 33 w 35"/>
                      <a:gd name="T5" fmla="*/ 2 h 17"/>
                      <a:gd name="T6" fmla="*/ 32 w 35"/>
                      <a:gd name="T7" fmla="*/ 1 h 17"/>
                      <a:gd name="T8" fmla="*/ 32 w 35"/>
                      <a:gd name="T9" fmla="*/ 1 h 17"/>
                      <a:gd name="T10" fmla="*/ 31 w 35"/>
                      <a:gd name="T11" fmla="*/ 1 h 17"/>
                      <a:gd name="T12" fmla="*/ 30 w 35"/>
                      <a:gd name="T13" fmla="*/ 0 h 17"/>
                      <a:gd name="T14" fmla="*/ 30 w 35"/>
                      <a:gd name="T15" fmla="*/ 0 h 17"/>
                      <a:gd name="T16" fmla="*/ 30 w 35"/>
                      <a:gd name="T17" fmla="*/ 0 h 17"/>
                      <a:gd name="T18" fmla="*/ 28 w 35"/>
                      <a:gd name="T19" fmla="*/ 1 h 17"/>
                      <a:gd name="T20" fmla="*/ 27 w 35"/>
                      <a:gd name="T21" fmla="*/ 0 h 17"/>
                      <a:gd name="T22" fmla="*/ 27 w 35"/>
                      <a:gd name="T23" fmla="*/ 1 h 17"/>
                      <a:gd name="T24" fmla="*/ 27 w 35"/>
                      <a:gd name="T25" fmla="*/ 1 h 17"/>
                      <a:gd name="T26" fmla="*/ 26 w 35"/>
                      <a:gd name="T27" fmla="*/ 2 h 17"/>
                      <a:gd name="T28" fmla="*/ 25 w 35"/>
                      <a:gd name="T29" fmla="*/ 1 h 17"/>
                      <a:gd name="T30" fmla="*/ 25 w 35"/>
                      <a:gd name="T31" fmla="*/ 1 h 17"/>
                      <a:gd name="T32" fmla="*/ 24 w 35"/>
                      <a:gd name="T33" fmla="*/ 1 h 17"/>
                      <a:gd name="T34" fmla="*/ 22 w 35"/>
                      <a:gd name="T35" fmla="*/ 1 h 17"/>
                      <a:gd name="T36" fmla="*/ 21 w 35"/>
                      <a:gd name="T37" fmla="*/ 3 h 17"/>
                      <a:gd name="T38" fmla="*/ 20 w 35"/>
                      <a:gd name="T39" fmla="*/ 3 h 17"/>
                      <a:gd name="T40" fmla="*/ 18 w 35"/>
                      <a:gd name="T41" fmla="*/ 4 h 17"/>
                      <a:gd name="T42" fmla="*/ 18 w 35"/>
                      <a:gd name="T43" fmla="*/ 5 h 17"/>
                      <a:gd name="T44" fmla="*/ 16 w 35"/>
                      <a:gd name="T45" fmla="*/ 4 h 17"/>
                      <a:gd name="T46" fmla="*/ 13 w 35"/>
                      <a:gd name="T47" fmla="*/ 6 h 17"/>
                      <a:gd name="T48" fmla="*/ 12 w 35"/>
                      <a:gd name="T49" fmla="*/ 6 h 17"/>
                      <a:gd name="T50" fmla="*/ 11 w 35"/>
                      <a:gd name="T51" fmla="*/ 8 h 17"/>
                      <a:gd name="T52" fmla="*/ 9 w 35"/>
                      <a:gd name="T53" fmla="*/ 9 h 17"/>
                      <a:gd name="T54" fmla="*/ 8 w 35"/>
                      <a:gd name="T55" fmla="*/ 10 h 17"/>
                      <a:gd name="T56" fmla="*/ 6 w 35"/>
                      <a:gd name="T57" fmla="*/ 10 h 17"/>
                      <a:gd name="T58" fmla="*/ 3 w 35"/>
                      <a:gd name="T59" fmla="*/ 11 h 17"/>
                      <a:gd name="T60" fmla="*/ 3 w 35"/>
                      <a:gd name="T61" fmla="*/ 12 h 17"/>
                      <a:gd name="T62" fmla="*/ 0 w 35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34" y="3"/>
                        </a:moveTo>
                        <a:lnTo>
                          <a:pt x="34" y="3"/>
                        </a:lnTo>
                        <a:lnTo>
                          <a:pt x="34" y="2"/>
                        </a:lnTo>
                        <a:lnTo>
                          <a:pt x="33" y="2"/>
                        </a:ln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0" y="0"/>
                        </a:lnTo>
                        <a:lnTo>
                          <a:pt x="28" y="1"/>
                        </a:lnTo>
                        <a:lnTo>
                          <a:pt x="27" y="0"/>
                        </a:lnTo>
                        <a:lnTo>
                          <a:pt x="27" y="1"/>
                        </a:lnTo>
                        <a:lnTo>
                          <a:pt x="26" y="2"/>
                        </a:lnTo>
                        <a:lnTo>
                          <a:pt x="25" y="1"/>
                        </a:lnTo>
                        <a:lnTo>
                          <a:pt x="24" y="0"/>
                        </a:lnTo>
                        <a:lnTo>
                          <a:pt x="24" y="1"/>
                        </a:lnTo>
                        <a:lnTo>
                          <a:pt x="24" y="2"/>
                        </a:lnTo>
                        <a:lnTo>
                          <a:pt x="22" y="1"/>
                        </a:lnTo>
                        <a:lnTo>
                          <a:pt x="22" y="2"/>
                        </a:lnTo>
                        <a:lnTo>
                          <a:pt x="21" y="3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8" y="4"/>
                        </a:lnTo>
                        <a:lnTo>
                          <a:pt x="18" y="5"/>
                        </a:lnTo>
                        <a:lnTo>
                          <a:pt x="16" y="4"/>
                        </a:lnTo>
                        <a:lnTo>
                          <a:pt x="15" y="5"/>
                        </a:lnTo>
                        <a:lnTo>
                          <a:pt x="13" y="6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1" y="8"/>
                        </a:lnTo>
                        <a:lnTo>
                          <a:pt x="10" y="9"/>
                        </a:lnTo>
                        <a:lnTo>
                          <a:pt x="9" y="9"/>
                        </a:lnTo>
                        <a:lnTo>
                          <a:pt x="8" y="10"/>
                        </a:lnTo>
                        <a:lnTo>
                          <a:pt x="6" y="10"/>
                        </a:lnTo>
                        <a:lnTo>
                          <a:pt x="6" y="11"/>
                        </a:lnTo>
                        <a:lnTo>
                          <a:pt x="3" y="11"/>
                        </a:lnTo>
                        <a:lnTo>
                          <a:pt x="3" y="12"/>
                        </a:lnTo>
                        <a:lnTo>
                          <a:pt x="2" y="14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0" name="Freeform 98"/>
                  <p:cNvSpPr>
                    <a:spLocks/>
                  </p:cNvSpPr>
                  <p:nvPr/>
                </p:nvSpPr>
                <p:spPr bwMode="auto">
                  <a:xfrm>
                    <a:off x="4100" y="1231"/>
                    <a:ext cx="24" cy="32"/>
                  </a:xfrm>
                  <a:custGeom>
                    <a:avLst/>
                    <a:gdLst>
                      <a:gd name="T0" fmla="*/ 0 w 24"/>
                      <a:gd name="T1" fmla="*/ 29 h 32"/>
                      <a:gd name="T2" fmla="*/ 0 w 24"/>
                      <a:gd name="T3" fmla="*/ 29 h 32"/>
                      <a:gd name="T4" fmla="*/ 0 w 24"/>
                      <a:gd name="T5" fmla="*/ 28 h 32"/>
                      <a:gd name="T6" fmla="*/ 0 w 24"/>
                      <a:gd name="T7" fmla="*/ 27 h 32"/>
                      <a:gd name="T8" fmla="*/ 1 w 24"/>
                      <a:gd name="T9" fmla="*/ 27 h 32"/>
                      <a:gd name="T10" fmla="*/ 0 w 24"/>
                      <a:gd name="T11" fmla="*/ 27 h 32"/>
                      <a:gd name="T12" fmla="*/ 0 w 24"/>
                      <a:gd name="T13" fmla="*/ 26 h 32"/>
                      <a:gd name="T14" fmla="*/ 0 w 24"/>
                      <a:gd name="T15" fmla="*/ 25 h 32"/>
                      <a:gd name="T16" fmla="*/ 0 w 24"/>
                      <a:gd name="T17" fmla="*/ 24 h 32"/>
                      <a:gd name="T18" fmla="*/ 0 w 24"/>
                      <a:gd name="T19" fmla="*/ 24 h 32"/>
                      <a:gd name="T20" fmla="*/ 1 w 24"/>
                      <a:gd name="T21" fmla="*/ 23 h 32"/>
                      <a:gd name="T22" fmla="*/ 1 w 24"/>
                      <a:gd name="T23" fmla="*/ 23 h 32"/>
                      <a:gd name="T24" fmla="*/ 1 w 24"/>
                      <a:gd name="T25" fmla="*/ 22 h 32"/>
                      <a:gd name="T26" fmla="*/ 1 w 24"/>
                      <a:gd name="T27" fmla="*/ 21 h 32"/>
                      <a:gd name="T28" fmla="*/ 2 w 24"/>
                      <a:gd name="T29" fmla="*/ 21 h 32"/>
                      <a:gd name="T30" fmla="*/ 3 w 24"/>
                      <a:gd name="T31" fmla="*/ 21 h 32"/>
                      <a:gd name="T32" fmla="*/ 3 w 24"/>
                      <a:gd name="T33" fmla="*/ 20 h 32"/>
                      <a:gd name="T34" fmla="*/ 3 w 24"/>
                      <a:gd name="T35" fmla="*/ 19 h 32"/>
                      <a:gd name="T36" fmla="*/ 4 w 24"/>
                      <a:gd name="T37" fmla="*/ 17 h 32"/>
                      <a:gd name="T38" fmla="*/ 6 w 24"/>
                      <a:gd name="T39" fmla="*/ 16 h 32"/>
                      <a:gd name="T40" fmla="*/ 7 w 24"/>
                      <a:gd name="T41" fmla="*/ 15 h 32"/>
                      <a:gd name="T42" fmla="*/ 8 w 24"/>
                      <a:gd name="T43" fmla="*/ 14 h 32"/>
                      <a:gd name="T44" fmla="*/ 9 w 24"/>
                      <a:gd name="T45" fmla="*/ 11 h 32"/>
                      <a:gd name="T46" fmla="*/ 10 w 24"/>
                      <a:gd name="T47" fmla="*/ 11 h 32"/>
                      <a:gd name="T48" fmla="*/ 13 w 24"/>
                      <a:gd name="T49" fmla="*/ 10 h 32"/>
                      <a:gd name="T50" fmla="*/ 13 w 24"/>
                      <a:gd name="T51" fmla="*/ 8 h 32"/>
                      <a:gd name="T52" fmla="*/ 15 w 24"/>
                      <a:gd name="T53" fmla="*/ 7 h 32"/>
                      <a:gd name="T54" fmla="*/ 15 w 24"/>
                      <a:gd name="T55" fmla="*/ 6 h 32"/>
                      <a:gd name="T56" fmla="*/ 17 w 24"/>
                      <a:gd name="T57" fmla="*/ 5 h 32"/>
                      <a:gd name="T58" fmla="*/ 19 w 24"/>
                      <a:gd name="T59" fmla="*/ 3 h 32"/>
                      <a:gd name="T60" fmla="*/ 19 w 24"/>
                      <a:gd name="T61" fmla="*/ 3 h 32"/>
                      <a:gd name="T62" fmla="*/ 22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1"/>
                        </a:move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1" y="27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3"/>
                        </a:lnTo>
                        <a:lnTo>
                          <a:pt x="1" y="22"/>
                        </a:lnTo>
                        <a:lnTo>
                          <a:pt x="1" y="21"/>
                        </a:lnTo>
                        <a:lnTo>
                          <a:pt x="2" y="21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5" y="18"/>
                        </a:lnTo>
                        <a:lnTo>
                          <a:pt x="4" y="17"/>
                        </a:lnTo>
                        <a:lnTo>
                          <a:pt x="5" y="17"/>
                        </a:lnTo>
                        <a:lnTo>
                          <a:pt x="6" y="16"/>
                        </a:lnTo>
                        <a:lnTo>
                          <a:pt x="7" y="15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9" y="11"/>
                        </a:lnTo>
                        <a:lnTo>
                          <a:pt x="10" y="11"/>
                        </a:lnTo>
                        <a:lnTo>
                          <a:pt x="12" y="10"/>
                        </a:lnTo>
                        <a:lnTo>
                          <a:pt x="13" y="10"/>
                        </a:lnTo>
                        <a:lnTo>
                          <a:pt x="13" y="9"/>
                        </a:lnTo>
                        <a:lnTo>
                          <a:pt x="13" y="8"/>
                        </a:lnTo>
                        <a:lnTo>
                          <a:pt x="14" y="7"/>
                        </a:lnTo>
                        <a:lnTo>
                          <a:pt x="15" y="7"/>
                        </a:lnTo>
                        <a:lnTo>
                          <a:pt x="15" y="6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9" y="3"/>
                        </a:lnTo>
                        <a:lnTo>
                          <a:pt x="20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1" name="Freeform 99"/>
                  <p:cNvSpPr>
                    <a:spLocks/>
                  </p:cNvSpPr>
                  <p:nvPr/>
                </p:nvSpPr>
                <p:spPr bwMode="auto">
                  <a:xfrm>
                    <a:off x="4101" y="1252"/>
                    <a:ext cx="33" cy="17"/>
                  </a:xfrm>
                  <a:custGeom>
                    <a:avLst/>
                    <a:gdLst>
                      <a:gd name="T0" fmla="*/ 0 w 33"/>
                      <a:gd name="T1" fmla="*/ 12 h 17"/>
                      <a:gd name="T2" fmla="*/ 0 w 33"/>
                      <a:gd name="T3" fmla="*/ 12 h 17"/>
                      <a:gd name="T4" fmla="*/ 0 w 33"/>
                      <a:gd name="T5" fmla="*/ 14 h 17"/>
                      <a:gd name="T6" fmla="*/ 1 w 33"/>
                      <a:gd name="T7" fmla="*/ 14 h 17"/>
                      <a:gd name="T8" fmla="*/ 1 w 33"/>
                      <a:gd name="T9" fmla="*/ 16 h 17"/>
                      <a:gd name="T10" fmla="*/ 2 w 33"/>
                      <a:gd name="T11" fmla="*/ 16 h 17"/>
                      <a:gd name="T12" fmla="*/ 2 w 33"/>
                      <a:gd name="T13" fmla="*/ 14 h 17"/>
                      <a:gd name="T14" fmla="*/ 3 w 33"/>
                      <a:gd name="T15" fmla="*/ 16 h 17"/>
                      <a:gd name="T16" fmla="*/ 4 w 33"/>
                      <a:gd name="T17" fmla="*/ 14 h 17"/>
                      <a:gd name="T18" fmla="*/ 5 w 33"/>
                      <a:gd name="T19" fmla="*/ 14 h 17"/>
                      <a:gd name="T20" fmla="*/ 5 w 33"/>
                      <a:gd name="T21" fmla="*/ 14 h 17"/>
                      <a:gd name="T22" fmla="*/ 6 w 33"/>
                      <a:gd name="T23" fmla="*/ 13 h 17"/>
                      <a:gd name="T24" fmla="*/ 7 w 33"/>
                      <a:gd name="T25" fmla="*/ 14 h 17"/>
                      <a:gd name="T26" fmla="*/ 7 w 33"/>
                      <a:gd name="T27" fmla="*/ 14 h 17"/>
                      <a:gd name="T28" fmla="*/ 7 w 33"/>
                      <a:gd name="T29" fmla="*/ 14 h 17"/>
                      <a:gd name="T30" fmla="*/ 8 w 33"/>
                      <a:gd name="T31" fmla="*/ 13 h 17"/>
                      <a:gd name="T32" fmla="*/ 8 w 33"/>
                      <a:gd name="T33" fmla="*/ 14 h 17"/>
                      <a:gd name="T34" fmla="*/ 10 w 33"/>
                      <a:gd name="T35" fmla="*/ 13 h 17"/>
                      <a:gd name="T36" fmla="*/ 11 w 33"/>
                      <a:gd name="T37" fmla="*/ 12 h 17"/>
                      <a:gd name="T38" fmla="*/ 13 w 33"/>
                      <a:gd name="T39" fmla="*/ 12 h 17"/>
                      <a:gd name="T40" fmla="*/ 14 w 33"/>
                      <a:gd name="T41" fmla="*/ 11 h 17"/>
                      <a:gd name="T42" fmla="*/ 17 w 33"/>
                      <a:gd name="T43" fmla="*/ 11 h 17"/>
                      <a:gd name="T44" fmla="*/ 17 w 33"/>
                      <a:gd name="T45" fmla="*/ 10 h 17"/>
                      <a:gd name="T46" fmla="*/ 18 w 33"/>
                      <a:gd name="T47" fmla="*/ 10 h 17"/>
                      <a:gd name="T48" fmla="*/ 20 w 33"/>
                      <a:gd name="T49" fmla="*/ 9 h 17"/>
                      <a:gd name="T50" fmla="*/ 21 w 33"/>
                      <a:gd name="T51" fmla="*/ 7 h 17"/>
                      <a:gd name="T52" fmla="*/ 23 w 33"/>
                      <a:gd name="T53" fmla="*/ 6 h 17"/>
                      <a:gd name="T54" fmla="*/ 24 w 33"/>
                      <a:gd name="T55" fmla="*/ 7 h 17"/>
                      <a:gd name="T56" fmla="*/ 26 w 33"/>
                      <a:gd name="T57" fmla="*/ 5 h 17"/>
                      <a:gd name="T58" fmla="*/ 28 w 33"/>
                      <a:gd name="T59" fmla="*/ 4 h 17"/>
                      <a:gd name="T60" fmla="*/ 30 w 33"/>
                      <a:gd name="T61" fmla="*/ 2 h 17"/>
                      <a:gd name="T62" fmla="*/ 31 w 33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3"/>
                      <a:gd name="T97" fmla="*/ 0 h 17"/>
                      <a:gd name="T98" fmla="*/ 33 w 3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3" h="17">
                        <a:moveTo>
                          <a:pt x="0" y="11"/>
                        </a:move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6" y="13"/>
                        </a:lnTo>
                        <a:lnTo>
                          <a:pt x="7" y="14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10" y="14"/>
                        </a:lnTo>
                        <a:lnTo>
                          <a:pt x="10" y="13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12" y="12"/>
                        </a:lnTo>
                        <a:lnTo>
                          <a:pt x="13" y="12"/>
                        </a:lnTo>
                        <a:lnTo>
                          <a:pt x="14" y="11"/>
                        </a:lnTo>
                        <a:lnTo>
                          <a:pt x="15" y="10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8" y="10"/>
                        </a:lnTo>
                        <a:lnTo>
                          <a:pt x="19" y="9"/>
                        </a:lnTo>
                        <a:lnTo>
                          <a:pt x="20" y="9"/>
                        </a:lnTo>
                        <a:lnTo>
                          <a:pt x="21" y="8"/>
                        </a:lnTo>
                        <a:lnTo>
                          <a:pt x="21" y="7"/>
                        </a:lnTo>
                        <a:lnTo>
                          <a:pt x="22" y="8"/>
                        </a:lnTo>
                        <a:lnTo>
                          <a:pt x="23" y="6"/>
                        </a:lnTo>
                        <a:lnTo>
                          <a:pt x="24" y="7"/>
                        </a:lnTo>
                        <a:lnTo>
                          <a:pt x="24" y="6"/>
                        </a:lnTo>
                        <a:lnTo>
                          <a:pt x="26" y="5"/>
                        </a:lnTo>
                        <a:lnTo>
                          <a:pt x="27" y="4"/>
                        </a:lnTo>
                        <a:lnTo>
                          <a:pt x="28" y="4"/>
                        </a:lnTo>
                        <a:lnTo>
                          <a:pt x="28" y="3"/>
                        </a:lnTo>
                        <a:lnTo>
                          <a:pt x="30" y="2"/>
                        </a:lnTo>
                        <a:lnTo>
                          <a:pt x="31" y="2"/>
                        </a:lnTo>
                        <a:lnTo>
                          <a:pt x="31" y="1"/>
                        </a:lnTo>
                        <a:lnTo>
                          <a:pt x="3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2" name="Freeform 100"/>
                  <p:cNvSpPr>
                    <a:spLocks/>
                  </p:cNvSpPr>
                  <p:nvPr/>
                </p:nvSpPr>
                <p:spPr bwMode="auto">
                  <a:xfrm>
                    <a:off x="4101" y="1252"/>
                    <a:ext cx="33" cy="17"/>
                  </a:xfrm>
                  <a:custGeom>
                    <a:avLst/>
                    <a:gdLst>
                      <a:gd name="T0" fmla="*/ 0 w 33"/>
                      <a:gd name="T1" fmla="*/ 12 h 17"/>
                      <a:gd name="T2" fmla="*/ 0 w 33"/>
                      <a:gd name="T3" fmla="*/ 12 h 17"/>
                      <a:gd name="T4" fmla="*/ 0 w 33"/>
                      <a:gd name="T5" fmla="*/ 14 h 17"/>
                      <a:gd name="T6" fmla="*/ 1 w 33"/>
                      <a:gd name="T7" fmla="*/ 14 h 17"/>
                      <a:gd name="T8" fmla="*/ 1 w 33"/>
                      <a:gd name="T9" fmla="*/ 16 h 17"/>
                      <a:gd name="T10" fmla="*/ 2 w 33"/>
                      <a:gd name="T11" fmla="*/ 16 h 17"/>
                      <a:gd name="T12" fmla="*/ 2 w 33"/>
                      <a:gd name="T13" fmla="*/ 14 h 17"/>
                      <a:gd name="T14" fmla="*/ 3 w 33"/>
                      <a:gd name="T15" fmla="*/ 16 h 17"/>
                      <a:gd name="T16" fmla="*/ 4 w 33"/>
                      <a:gd name="T17" fmla="*/ 14 h 17"/>
                      <a:gd name="T18" fmla="*/ 5 w 33"/>
                      <a:gd name="T19" fmla="*/ 14 h 17"/>
                      <a:gd name="T20" fmla="*/ 5 w 33"/>
                      <a:gd name="T21" fmla="*/ 14 h 17"/>
                      <a:gd name="T22" fmla="*/ 6 w 33"/>
                      <a:gd name="T23" fmla="*/ 13 h 17"/>
                      <a:gd name="T24" fmla="*/ 7 w 33"/>
                      <a:gd name="T25" fmla="*/ 14 h 17"/>
                      <a:gd name="T26" fmla="*/ 7 w 33"/>
                      <a:gd name="T27" fmla="*/ 14 h 17"/>
                      <a:gd name="T28" fmla="*/ 7 w 33"/>
                      <a:gd name="T29" fmla="*/ 14 h 17"/>
                      <a:gd name="T30" fmla="*/ 8 w 33"/>
                      <a:gd name="T31" fmla="*/ 13 h 17"/>
                      <a:gd name="T32" fmla="*/ 8 w 33"/>
                      <a:gd name="T33" fmla="*/ 14 h 17"/>
                      <a:gd name="T34" fmla="*/ 10 w 33"/>
                      <a:gd name="T35" fmla="*/ 13 h 17"/>
                      <a:gd name="T36" fmla="*/ 11 w 33"/>
                      <a:gd name="T37" fmla="*/ 12 h 17"/>
                      <a:gd name="T38" fmla="*/ 13 w 33"/>
                      <a:gd name="T39" fmla="*/ 12 h 17"/>
                      <a:gd name="T40" fmla="*/ 14 w 33"/>
                      <a:gd name="T41" fmla="*/ 11 h 17"/>
                      <a:gd name="T42" fmla="*/ 17 w 33"/>
                      <a:gd name="T43" fmla="*/ 11 h 17"/>
                      <a:gd name="T44" fmla="*/ 17 w 33"/>
                      <a:gd name="T45" fmla="*/ 10 h 17"/>
                      <a:gd name="T46" fmla="*/ 18 w 33"/>
                      <a:gd name="T47" fmla="*/ 10 h 17"/>
                      <a:gd name="T48" fmla="*/ 20 w 33"/>
                      <a:gd name="T49" fmla="*/ 9 h 17"/>
                      <a:gd name="T50" fmla="*/ 21 w 33"/>
                      <a:gd name="T51" fmla="*/ 7 h 17"/>
                      <a:gd name="T52" fmla="*/ 23 w 33"/>
                      <a:gd name="T53" fmla="*/ 6 h 17"/>
                      <a:gd name="T54" fmla="*/ 24 w 33"/>
                      <a:gd name="T55" fmla="*/ 7 h 17"/>
                      <a:gd name="T56" fmla="*/ 26 w 33"/>
                      <a:gd name="T57" fmla="*/ 5 h 17"/>
                      <a:gd name="T58" fmla="*/ 28 w 33"/>
                      <a:gd name="T59" fmla="*/ 4 h 17"/>
                      <a:gd name="T60" fmla="*/ 30 w 33"/>
                      <a:gd name="T61" fmla="*/ 2 h 17"/>
                      <a:gd name="T62" fmla="*/ 31 w 33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3"/>
                      <a:gd name="T97" fmla="*/ 0 h 17"/>
                      <a:gd name="T98" fmla="*/ 33 w 3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3" h="17">
                        <a:moveTo>
                          <a:pt x="0" y="11"/>
                        </a:move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6" y="13"/>
                        </a:lnTo>
                        <a:lnTo>
                          <a:pt x="7" y="14"/>
                        </a:lnTo>
                        <a:lnTo>
                          <a:pt x="8" y="13"/>
                        </a:lnTo>
                        <a:lnTo>
                          <a:pt x="8" y="14"/>
                        </a:lnTo>
                        <a:lnTo>
                          <a:pt x="10" y="14"/>
                        </a:lnTo>
                        <a:lnTo>
                          <a:pt x="10" y="13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12" y="12"/>
                        </a:lnTo>
                        <a:lnTo>
                          <a:pt x="13" y="12"/>
                        </a:lnTo>
                        <a:lnTo>
                          <a:pt x="14" y="11"/>
                        </a:lnTo>
                        <a:lnTo>
                          <a:pt x="15" y="10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8" y="10"/>
                        </a:lnTo>
                        <a:lnTo>
                          <a:pt x="19" y="9"/>
                        </a:lnTo>
                        <a:lnTo>
                          <a:pt x="20" y="9"/>
                        </a:lnTo>
                        <a:lnTo>
                          <a:pt x="21" y="8"/>
                        </a:lnTo>
                        <a:lnTo>
                          <a:pt x="21" y="7"/>
                        </a:lnTo>
                        <a:lnTo>
                          <a:pt x="22" y="8"/>
                        </a:lnTo>
                        <a:lnTo>
                          <a:pt x="23" y="6"/>
                        </a:lnTo>
                        <a:lnTo>
                          <a:pt x="24" y="7"/>
                        </a:lnTo>
                        <a:lnTo>
                          <a:pt x="24" y="6"/>
                        </a:lnTo>
                        <a:lnTo>
                          <a:pt x="26" y="5"/>
                        </a:lnTo>
                        <a:lnTo>
                          <a:pt x="27" y="4"/>
                        </a:lnTo>
                        <a:lnTo>
                          <a:pt x="28" y="4"/>
                        </a:lnTo>
                        <a:lnTo>
                          <a:pt x="28" y="3"/>
                        </a:lnTo>
                        <a:lnTo>
                          <a:pt x="30" y="2"/>
                        </a:lnTo>
                        <a:lnTo>
                          <a:pt x="31" y="2"/>
                        </a:lnTo>
                        <a:lnTo>
                          <a:pt x="31" y="1"/>
                        </a:lnTo>
                        <a:lnTo>
                          <a:pt x="3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3" name="Freeform 101"/>
                  <p:cNvSpPr>
                    <a:spLocks/>
                  </p:cNvSpPr>
                  <p:nvPr/>
                </p:nvSpPr>
                <p:spPr bwMode="auto">
                  <a:xfrm>
                    <a:off x="4100" y="1231"/>
                    <a:ext cx="24" cy="32"/>
                  </a:xfrm>
                  <a:custGeom>
                    <a:avLst/>
                    <a:gdLst>
                      <a:gd name="T0" fmla="*/ 0 w 24"/>
                      <a:gd name="T1" fmla="*/ 29 h 32"/>
                      <a:gd name="T2" fmla="*/ 0 w 24"/>
                      <a:gd name="T3" fmla="*/ 29 h 32"/>
                      <a:gd name="T4" fmla="*/ 0 w 24"/>
                      <a:gd name="T5" fmla="*/ 28 h 32"/>
                      <a:gd name="T6" fmla="*/ 0 w 24"/>
                      <a:gd name="T7" fmla="*/ 27 h 32"/>
                      <a:gd name="T8" fmla="*/ 1 w 24"/>
                      <a:gd name="T9" fmla="*/ 27 h 32"/>
                      <a:gd name="T10" fmla="*/ 0 w 24"/>
                      <a:gd name="T11" fmla="*/ 27 h 32"/>
                      <a:gd name="T12" fmla="*/ 0 w 24"/>
                      <a:gd name="T13" fmla="*/ 26 h 32"/>
                      <a:gd name="T14" fmla="*/ 0 w 24"/>
                      <a:gd name="T15" fmla="*/ 25 h 32"/>
                      <a:gd name="T16" fmla="*/ 0 w 24"/>
                      <a:gd name="T17" fmla="*/ 24 h 32"/>
                      <a:gd name="T18" fmla="*/ 1 w 24"/>
                      <a:gd name="T19" fmla="*/ 23 h 32"/>
                      <a:gd name="T20" fmla="*/ 1 w 24"/>
                      <a:gd name="T21" fmla="*/ 23 h 32"/>
                      <a:gd name="T22" fmla="*/ 1 w 24"/>
                      <a:gd name="T23" fmla="*/ 23 h 32"/>
                      <a:gd name="T24" fmla="*/ 2 w 24"/>
                      <a:gd name="T25" fmla="*/ 22 h 32"/>
                      <a:gd name="T26" fmla="*/ 2 w 24"/>
                      <a:gd name="T27" fmla="*/ 21 h 32"/>
                      <a:gd name="T28" fmla="*/ 2 w 24"/>
                      <a:gd name="T29" fmla="*/ 21 h 32"/>
                      <a:gd name="T30" fmla="*/ 3 w 24"/>
                      <a:gd name="T31" fmla="*/ 21 h 32"/>
                      <a:gd name="T32" fmla="*/ 3 w 24"/>
                      <a:gd name="T33" fmla="*/ 19 h 32"/>
                      <a:gd name="T34" fmla="*/ 5 w 24"/>
                      <a:gd name="T35" fmla="*/ 18 h 32"/>
                      <a:gd name="T36" fmla="*/ 5 w 24"/>
                      <a:gd name="T37" fmla="*/ 17 h 32"/>
                      <a:gd name="T38" fmla="*/ 6 w 24"/>
                      <a:gd name="T39" fmla="*/ 16 h 32"/>
                      <a:gd name="T40" fmla="*/ 7 w 24"/>
                      <a:gd name="T41" fmla="*/ 15 h 32"/>
                      <a:gd name="T42" fmla="*/ 8 w 24"/>
                      <a:gd name="T43" fmla="*/ 14 h 32"/>
                      <a:gd name="T44" fmla="*/ 9 w 24"/>
                      <a:gd name="T45" fmla="*/ 11 h 32"/>
                      <a:gd name="T46" fmla="*/ 10 w 24"/>
                      <a:gd name="T47" fmla="*/ 11 h 32"/>
                      <a:gd name="T48" fmla="*/ 13 w 24"/>
                      <a:gd name="T49" fmla="*/ 9 h 32"/>
                      <a:gd name="T50" fmla="*/ 13 w 24"/>
                      <a:gd name="T51" fmla="*/ 8 h 32"/>
                      <a:gd name="T52" fmla="*/ 15 w 24"/>
                      <a:gd name="T53" fmla="*/ 7 h 32"/>
                      <a:gd name="T54" fmla="*/ 15 w 24"/>
                      <a:gd name="T55" fmla="*/ 6 h 32"/>
                      <a:gd name="T56" fmla="*/ 17 w 24"/>
                      <a:gd name="T57" fmla="*/ 5 h 32"/>
                      <a:gd name="T58" fmla="*/ 18 w 24"/>
                      <a:gd name="T59" fmla="*/ 3 h 32"/>
                      <a:gd name="T60" fmla="*/ 19 w 24"/>
                      <a:gd name="T61" fmla="*/ 3 h 32"/>
                      <a:gd name="T62" fmla="*/ 22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0" y="31"/>
                        </a:move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1" y="27"/>
                        </a:lnTo>
                        <a:lnTo>
                          <a:pt x="0" y="27"/>
                        </a:lnTo>
                        <a:lnTo>
                          <a:pt x="1" y="26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3"/>
                        </a:lnTo>
                        <a:lnTo>
                          <a:pt x="2" y="22"/>
                        </a:lnTo>
                        <a:lnTo>
                          <a:pt x="1" y="21"/>
                        </a:lnTo>
                        <a:lnTo>
                          <a:pt x="2" y="21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5" y="18"/>
                        </a:lnTo>
                        <a:lnTo>
                          <a:pt x="5" y="17"/>
                        </a:lnTo>
                        <a:lnTo>
                          <a:pt x="6" y="16"/>
                        </a:lnTo>
                        <a:lnTo>
                          <a:pt x="7" y="15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9" y="11"/>
                        </a:lnTo>
                        <a:lnTo>
                          <a:pt x="10" y="11"/>
                        </a:lnTo>
                        <a:lnTo>
                          <a:pt x="12" y="10"/>
                        </a:lnTo>
                        <a:lnTo>
                          <a:pt x="13" y="9"/>
                        </a:lnTo>
                        <a:lnTo>
                          <a:pt x="13" y="8"/>
                        </a:lnTo>
                        <a:lnTo>
                          <a:pt x="14" y="7"/>
                        </a:lnTo>
                        <a:lnTo>
                          <a:pt x="15" y="7"/>
                        </a:lnTo>
                        <a:lnTo>
                          <a:pt x="15" y="6"/>
                        </a:lnTo>
                        <a:lnTo>
                          <a:pt x="16" y="5"/>
                        </a:lnTo>
                        <a:lnTo>
                          <a:pt x="17" y="5"/>
                        </a:lnTo>
                        <a:lnTo>
                          <a:pt x="18" y="4"/>
                        </a:lnTo>
                        <a:lnTo>
                          <a:pt x="18" y="3"/>
                        </a:lnTo>
                        <a:lnTo>
                          <a:pt x="19" y="3"/>
                        </a:lnTo>
                        <a:lnTo>
                          <a:pt x="22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4" name="Freeform 102"/>
                  <p:cNvSpPr>
                    <a:spLocks/>
                  </p:cNvSpPr>
                  <p:nvPr/>
                </p:nvSpPr>
                <p:spPr bwMode="auto">
                  <a:xfrm>
                    <a:off x="4123" y="1202"/>
                    <a:ext cx="23" cy="31"/>
                  </a:xfrm>
                  <a:custGeom>
                    <a:avLst/>
                    <a:gdLst>
                      <a:gd name="T0" fmla="*/ 21 w 23"/>
                      <a:gd name="T1" fmla="*/ 0 h 31"/>
                      <a:gd name="T2" fmla="*/ 22 w 23"/>
                      <a:gd name="T3" fmla="*/ 0 h 31"/>
                      <a:gd name="T4" fmla="*/ 22 w 23"/>
                      <a:gd name="T5" fmla="*/ 1 h 31"/>
                      <a:gd name="T6" fmla="*/ 21 w 23"/>
                      <a:gd name="T7" fmla="*/ 2 h 31"/>
                      <a:gd name="T8" fmla="*/ 22 w 23"/>
                      <a:gd name="T9" fmla="*/ 3 h 31"/>
                      <a:gd name="T10" fmla="*/ 22 w 23"/>
                      <a:gd name="T11" fmla="*/ 3 h 31"/>
                      <a:gd name="T12" fmla="*/ 21 w 23"/>
                      <a:gd name="T13" fmla="*/ 4 h 31"/>
                      <a:gd name="T14" fmla="*/ 21 w 23"/>
                      <a:gd name="T15" fmla="*/ 5 h 31"/>
                      <a:gd name="T16" fmla="*/ 21 w 23"/>
                      <a:gd name="T17" fmla="*/ 5 h 31"/>
                      <a:gd name="T18" fmla="*/ 21 w 23"/>
                      <a:gd name="T19" fmla="*/ 5 h 31"/>
                      <a:gd name="T20" fmla="*/ 20 w 23"/>
                      <a:gd name="T21" fmla="*/ 6 h 31"/>
                      <a:gd name="T22" fmla="*/ 20 w 23"/>
                      <a:gd name="T23" fmla="*/ 7 h 31"/>
                      <a:gd name="T24" fmla="*/ 20 w 23"/>
                      <a:gd name="T25" fmla="*/ 8 h 31"/>
                      <a:gd name="T26" fmla="*/ 19 w 23"/>
                      <a:gd name="T27" fmla="*/ 8 h 31"/>
                      <a:gd name="T28" fmla="*/ 19 w 23"/>
                      <a:gd name="T29" fmla="*/ 8 h 31"/>
                      <a:gd name="T30" fmla="*/ 18 w 23"/>
                      <a:gd name="T31" fmla="*/ 9 h 31"/>
                      <a:gd name="T32" fmla="*/ 18 w 23"/>
                      <a:gd name="T33" fmla="*/ 11 h 31"/>
                      <a:gd name="T34" fmla="*/ 17 w 23"/>
                      <a:gd name="T35" fmla="*/ 12 h 31"/>
                      <a:gd name="T36" fmla="*/ 16 w 23"/>
                      <a:gd name="T37" fmla="*/ 13 h 31"/>
                      <a:gd name="T38" fmla="*/ 14 w 23"/>
                      <a:gd name="T39" fmla="*/ 15 h 31"/>
                      <a:gd name="T40" fmla="*/ 14 w 23"/>
                      <a:gd name="T41" fmla="*/ 16 h 31"/>
                      <a:gd name="T42" fmla="*/ 13 w 23"/>
                      <a:gd name="T43" fmla="*/ 17 h 31"/>
                      <a:gd name="T44" fmla="*/ 11 w 23"/>
                      <a:gd name="T45" fmla="*/ 17 h 31"/>
                      <a:gd name="T46" fmla="*/ 11 w 23"/>
                      <a:gd name="T47" fmla="*/ 19 h 31"/>
                      <a:gd name="T48" fmla="*/ 9 w 23"/>
                      <a:gd name="T49" fmla="*/ 20 h 31"/>
                      <a:gd name="T50" fmla="*/ 9 w 23"/>
                      <a:gd name="T51" fmla="*/ 21 h 31"/>
                      <a:gd name="T52" fmla="*/ 6 w 23"/>
                      <a:gd name="T53" fmla="*/ 23 h 31"/>
                      <a:gd name="T54" fmla="*/ 5 w 23"/>
                      <a:gd name="T55" fmla="*/ 24 h 31"/>
                      <a:gd name="T56" fmla="*/ 3 w 23"/>
                      <a:gd name="T57" fmla="*/ 26 h 31"/>
                      <a:gd name="T58" fmla="*/ 2 w 23"/>
                      <a:gd name="T59" fmla="*/ 26 h 31"/>
                      <a:gd name="T60" fmla="*/ 2 w 23"/>
                      <a:gd name="T61" fmla="*/ 28 h 31"/>
                      <a:gd name="T62" fmla="*/ 0 w 23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22" y="0"/>
                        </a:moveTo>
                        <a:lnTo>
                          <a:pt x="21" y="0"/>
                        </a:lnTo>
                        <a:lnTo>
                          <a:pt x="20" y="0"/>
                        </a:lnTo>
                        <a:lnTo>
                          <a:pt x="22" y="0"/>
                        </a:lnTo>
                        <a:lnTo>
                          <a:pt x="22" y="1"/>
                        </a:lnTo>
                        <a:lnTo>
                          <a:pt x="21" y="2"/>
                        </a:lnTo>
                        <a:lnTo>
                          <a:pt x="22" y="3"/>
                        </a:lnTo>
                        <a:lnTo>
                          <a:pt x="21" y="4"/>
                        </a:lnTo>
                        <a:lnTo>
                          <a:pt x="21" y="5"/>
                        </a:lnTo>
                        <a:lnTo>
                          <a:pt x="20" y="6"/>
                        </a:lnTo>
                        <a:lnTo>
                          <a:pt x="20" y="7"/>
                        </a:lnTo>
                        <a:lnTo>
                          <a:pt x="20" y="8"/>
                        </a:lnTo>
                        <a:lnTo>
                          <a:pt x="19" y="8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8" y="11"/>
                        </a:lnTo>
                        <a:lnTo>
                          <a:pt x="17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4" y="15"/>
                        </a:lnTo>
                        <a:lnTo>
                          <a:pt x="14" y="16"/>
                        </a:lnTo>
                        <a:lnTo>
                          <a:pt x="14" y="17"/>
                        </a:lnTo>
                        <a:lnTo>
                          <a:pt x="13" y="17"/>
                        </a:lnTo>
                        <a:lnTo>
                          <a:pt x="11" y="17"/>
                        </a:lnTo>
                        <a:lnTo>
                          <a:pt x="11" y="18"/>
                        </a:lnTo>
                        <a:lnTo>
                          <a:pt x="11" y="19"/>
                        </a:lnTo>
                        <a:lnTo>
                          <a:pt x="11" y="20"/>
                        </a:lnTo>
                        <a:lnTo>
                          <a:pt x="9" y="20"/>
                        </a:lnTo>
                        <a:lnTo>
                          <a:pt x="8" y="21"/>
                        </a:lnTo>
                        <a:lnTo>
                          <a:pt x="9" y="21"/>
                        </a:lnTo>
                        <a:lnTo>
                          <a:pt x="8" y="22"/>
                        </a:lnTo>
                        <a:lnTo>
                          <a:pt x="6" y="23"/>
                        </a:lnTo>
                        <a:lnTo>
                          <a:pt x="6" y="24"/>
                        </a:lnTo>
                        <a:lnTo>
                          <a:pt x="5" y="24"/>
                        </a:lnTo>
                        <a:lnTo>
                          <a:pt x="5" y="25"/>
                        </a:lnTo>
                        <a:lnTo>
                          <a:pt x="3" y="26"/>
                        </a:lnTo>
                        <a:lnTo>
                          <a:pt x="3" y="27"/>
                        </a:lnTo>
                        <a:lnTo>
                          <a:pt x="2" y="26"/>
                        </a:lnTo>
                        <a:lnTo>
                          <a:pt x="2" y="27"/>
                        </a:lnTo>
                        <a:lnTo>
                          <a:pt x="2" y="28"/>
                        </a:lnTo>
                        <a:lnTo>
                          <a:pt x="0" y="29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5" name="Freeform 103"/>
                  <p:cNvSpPr>
                    <a:spLocks/>
                  </p:cNvSpPr>
                  <p:nvPr/>
                </p:nvSpPr>
                <p:spPr bwMode="auto">
                  <a:xfrm>
                    <a:off x="4108" y="1199"/>
                    <a:ext cx="37" cy="17"/>
                  </a:xfrm>
                  <a:custGeom>
                    <a:avLst/>
                    <a:gdLst>
                      <a:gd name="T0" fmla="*/ 35 w 37"/>
                      <a:gd name="T1" fmla="*/ 3 h 17"/>
                      <a:gd name="T2" fmla="*/ 34 w 37"/>
                      <a:gd name="T3" fmla="*/ 2 h 17"/>
                      <a:gd name="T4" fmla="*/ 33 w 37"/>
                      <a:gd name="T5" fmla="*/ 1 h 17"/>
                      <a:gd name="T6" fmla="*/ 33 w 37"/>
                      <a:gd name="T7" fmla="*/ 1 h 17"/>
                      <a:gd name="T8" fmla="*/ 32 w 37"/>
                      <a:gd name="T9" fmla="*/ 0 h 17"/>
                      <a:gd name="T10" fmla="*/ 32 w 37"/>
                      <a:gd name="T11" fmla="*/ 1 h 17"/>
                      <a:gd name="T12" fmla="*/ 31 w 37"/>
                      <a:gd name="T13" fmla="*/ 1 h 17"/>
                      <a:gd name="T14" fmla="*/ 31 w 37"/>
                      <a:gd name="T15" fmla="*/ 1 h 17"/>
                      <a:gd name="T16" fmla="*/ 29 w 37"/>
                      <a:gd name="T17" fmla="*/ 0 h 17"/>
                      <a:gd name="T18" fmla="*/ 29 w 37"/>
                      <a:gd name="T19" fmla="*/ 0 h 17"/>
                      <a:gd name="T20" fmla="*/ 29 w 37"/>
                      <a:gd name="T21" fmla="*/ 1 h 17"/>
                      <a:gd name="T22" fmla="*/ 29 w 37"/>
                      <a:gd name="T23" fmla="*/ 1 h 17"/>
                      <a:gd name="T24" fmla="*/ 28 w 37"/>
                      <a:gd name="T25" fmla="*/ 2 h 17"/>
                      <a:gd name="T26" fmla="*/ 27 w 37"/>
                      <a:gd name="T27" fmla="*/ 0 h 17"/>
                      <a:gd name="T28" fmla="*/ 26 w 37"/>
                      <a:gd name="T29" fmla="*/ 1 h 17"/>
                      <a:gd name="T30" fmla="*/ 26 w 37"/>
                      <a:gd name="T31" fmla="*/ 0 h 17"/>
                      <a:gd name="T32" fmla="*/ 26 w 37"/>
                      <a:gd name="T33" fmla="*/ 1 h 17"/>
                      <a:gd name="T34" fmla="*/ 22 w 37"/>
                      <a:gd name="T35" fmla="*/ 2 h 17"/>
                      <a:gd name="T36" fmla="*/ 21 w 37"/>
                      <a:gd name="T37" fmla="*/ 2 h 17"/>
                      <a:gd name="T38" fmla="*/ 19 w 37"/>
                      <a:gd name="T39" fmla="*/ 3 h 17"/>
                      <a:gd name="T40" fmla="*/ 19 w 37"/>
                      <a:gd name="T41" fmla="*/ 4 h 17"/>
                      <a:gd name="T42" fmla="*/ 17 w 37"/>
                      <a:gd name="T43" fmla="*/ 3 h 17"/>
                      <a:gd name="T44" fmla="*/ 16 w 37"/>
                      <a:gd name="T45" fmla="*/ 5 h 17"/>
                      <a:gd name="T46" fmla="*/ 14 w 37"/>
                      <a:gd name="T47" fmla="*/ 6 h 17"/>
                      <a:gd name="T48" fmla="*/ 13 w 37"/>
                      <a:gd name="T49" fmla="*/ 8 h 17"/>
                      <a:gd name="T50" fmla="*/ 12 w 37"/>
                      <a:gd name="T51" fmla="*/ 8 h 17"/>
                      <a:gd name="T52" fmla="*/ 9 w 37"/>
                      <a:gd name="T53" fmla="*/ 10 h 17"/>
                      <a:gd name="T54" fmla="*/ 8 w 37"/>
                      <a:gd name="T55" fmla="*/ 10 h 17"/>
                      <a:gd name="T56" fmla="*/ 7 w 37"/>
                      <a:gd name="T57" fmla="*/ 11 h 17"/>
                      <a:gd name="T58" fmla="*/ 5 w 37"/>
                      <a:gd name="T59" fmla="*/ 13 h 17"/>
                      <a:gd name="T60" fmla="*/ 3 w 37"/>
                      <a:gd name="T61" fmla="*/ 14 h 17"/>
                      <a:gd name="T62" fmla="*/ 0 w 37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17"/>
                      <a:gd name="T98" fmla="*/ 37 w 37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17">
                        <a:moveTo>
                          <a:pt x="36" y="3"/>
                        </a:moveTo>
                        <a:lnTo>
                          <a:pt x="35" y="3"/>
                        </a:lnTo>
                        <a:lnTo>
                          <a:pt x="34" y="2"/>
                        </a:lnTo>
                        <a:lnTo>
                          <a:pt x="33" y="1"/>
                        </a:lnTo>
                        <a:lnTo>
                          <a:pt x="32" y="0"/>
                        </a:ln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31" y="1"/>
                        </a:lnTo>
                        <a:lnTo>
                          <a:pt x="30" y="0"/>
                        </a:lnTo>
                        <a:lnTo>
                          <a:pt x="29" y="0"/>
                        </a:lnTo>
                        <a:lnTo>
                          <a:pt x="29" y="1"/>
                        </a:lnTo>
                        <a:lnTo>
                          <a:pt x="29" y="0"/>
                        </a:lnTo>
                        <a:lnTo>
                          <a:pt x="29" y="1"/>
                        </a:lnTo>
                        <a:lnTo>
                          <a:pt x="28" y="2"/>
                        </a:lnTo>
                        <a:lnTo>
                          <a:pt x="27" y="0"/>
                        </a:lnTo>
                        <a:lnTo>
                          <a:pt x="27" y="1"/>
                        </a:lnTo>
                        <a:lnTo>
                          <a:pt x="26" y="1"/>
                        </a:lnTo>
                        <a:lnTo>
                          <a:pt x="26" y="0"/>
                        </a:lnTo>
                        <a:lnTo>
                          <a:pt x="26" y="1"/>
                        </a:lnTo>
                        <a:lnTo>
                          <a:pt x="24" y="1"/>
                        </a:lnTo>
                        <a:lnTo>
                          <a:pt x="22" y="2"/>
                        </a:lnTo>
                        <a:lnTo>
                          <a:pt x="21" y="2"/>
                        </a:lnTo>
                        <a:lnTo>
                          <a:pt x="20" y="3"/>
                        </a:lnTo>
                        <a:lnTo>
                          <a:pt x="19" y="3"/>
                        </a:lnTo>
                        <a:lnTo>
                          <a:pt x="19" y="4"/>
                        </a:lnTo>
                        <a:lnTo>
                          <a:pt x="18" y="3"/>
                        </a:lnTo>
                        <a:lnTo>
                          <a:pt x="17" y="3"/>
                        </a:lnTo>
                        <a:lnTo>
                          <a:pt x="17" y="4"/>
                        </a:lnTo>
                        <a:lnTo>
                          <a:pt x="16" y="5"/>
                        </a:lnTo>
                        <a:lnTo>
                          <a:pt x="15" y="5"/>
                        </a:lnTo>
                        <a:lnTo>
                          <a:pt x="14" y="6"/>
                        </a:lnTo>
                        <a:lnTo>
                          <a:pt x="13" y="8"/>
                        </a:lnTo>
                        <a:lnTo>
                          <a:pt x="12" y="8"/>
                        </a:lnTo>
                        <a:lnTo>
                          <a:pt x="10" y="9"/>
                        </a:lnTo>
                        <a:lnTo>
                          <a:pt x="9" y="10"/>
                        </a:lnTo>
                        <a:lnTo>
                          <a:pt x="8" y="10"/>
                        </a:lnTo>
                        <a:lnTo>
                          <a:pt x="7" y="11"/>
                        </a:lnTo>
                        <a:lnTo>
                          <a:pt x="6" y="13"/>
                        </a:lnTo>
                        <a:lnTo>
                          <a:pt x="5" y="13"/>
                        </a:lnTo>
                        <a:lnTo>
                          <a:pt x="4" y="13"/>
                        </a:lnTo>
                        <a:lnTo>
                          <a:pt x="3" y="14"/>
                        </a:lnTo>
                        <a:lnTo>
                          <a:pt x="1" y="16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6" name="Freeform 104"/>
                  <p:cNvSpPr>
                    <a:spLocks/>
                  </p:cNvSpPr>
                  <p:nvPr/>
                </p:nvSpPr>
                <p:spPr bwMode="auto">
                  <a:xfrm>
                    <a:off x="3973" y="1026"/>
                    <a:ext cx="24" cy="33"/>
                  </a:xfrm>
                  <a:custGeom>
                    <a:avLst/>
                    <a:gdLst>
                      <a:gd name="T0" fmla="*/ 1 w 24"/>
                      <a:gd name="T1" fmla="*/ 32 h 33"/>
                      <a:gd name="T2" fmla="*/ 1 w 24"/>
                      <a:gd name="T3" fmla="*/ 30 h 33"/>
                      <a:gd name="T4" fmla="*/ 1 w 24"/>
                      <a:gd name="T5" fmla="*/ 29 h 33"/>
                      <a:gd name="T6" fmla="*/ 1 w 24"/>
                      <a:gd name="T7" fmla="*/ 28 h 33"/>
                      <a:gd name="T8" fmla="*/ 0 w 24"/>
                      <a:gd name="T9" fmla="*/ 28 h 33"/>
                      <a:gd name="T10" fmla="*/ 2 w 24"/>
                      <a:gd name="T11" fmla="*/ 27 h 33"/>
                      <a:gd name="T12" fmla="*/ 2 w 24"/>
                      <a:gd name="T13" fmla="*/ 27 h 33"/>
                      <a:gd name="T14" fmla="*/ 2 w 24"/>
                      <a:gd name="T15" fmla="*/ 27 h 33"/>
                      <a:gd name="T16" fmla="*/ 1 w 24"/>
                      <a:gd name="T17" fmla="*/ 26 h 33"/>
                      <a:gd name="T18" fmla="*/ 2 w 24"/>
                      <a:gd name="T19" fmla="*/ 25 h 33"/>
                      <a:gd name="T20" fmla="*/ 2 w 24"/>
                      <a:gd name="T21" fmla="*/ 24 h 33"/>
                      <a:gd name="T22" fmla="*/ 2 w 24"/>
                      <a:gd name="T23" fmla="*/ 23 h 33"/>
                      <a:gd name="T24" fmla="*/ 3 w 24"/>
                      <a:gd name="T25" fmla="*/ 23 h 33"/>
                      <a:gd name="T26" fmla="*/ 2 w 24"/>
                      <a:gd name="T27" fmla="*/ 22 h 33"/>
                      <a:gd name="T28" fmla="*/ 2 w 24"/>
                      <a:gd name="T29" fmla="*/ 22 h 33"/>
                      <a:gd name="T30" fmla="*/ 2 w 24"/>
                      <a:gd name="T31" fmla="*/ 22 h 33"/>
                      <a:gd name="T32" fmla="*/ 4 w 24"/>
                      <a:gd name="T33" fmla="*/ 21 h 33"/>
                      <a:gd name="T34" fmla="*/ 5 w 24"/>
                      <a:gd name="T35" fmla="*/ 19 h 33"/>
                      <a:gd name="T36" fmla="*/ 6 w 24"/>
                      <a:gd name="T37" fmla="*/ 18 h 33"/>
                      <a:gd name="T38" fmla="*/ 7 w 24"/>
                      <a:gd name="T39" fmla="*/ 16 h 33"/>
                      <a:gd name="T40" fmla="*/ 8 w 24"/>
                      <a:gd name="T41" fmla="*/ 15 h 33"/>
                      <a:gd name="T42" fmla="*/ 8 w 24"/>
                      <a:gd name="T43" fmla="*/ 14 h 33"/>
                      <a:gd name="T44" fmla="*/ 10 w 24"/>
                      <a:gd name="T45" fmla="*/ 13 h 33"/>
                      <a:gd name="T46" fmla="*/ 11 w 24"/>
                      <a:gd name="T47" fmla="*/ 12 h 33"/>
                      <a:gd name="T48" fmla="*/ 11 w 24"/>
                      <a:gd name="T49" fmla="*/ 11 h 33"/>
                      <a:gd name="T50" fmla="*/ 13 w 24"/>
                      <a:gd name="T51" fmla="*/ 9 h 33"/>
                      <a:gd name="T52" fmla="*/ 15 w 24"/>
                      <a:gd name="T53" fmla="*/ 8 h 33"/>
                      <a:gd name="T54" fmla="*/ 16 w 24"/>
                      <a:gd name="T55" fmla="*/ 6 h 33"/>
                      <a:gd name="T56" fmla="*/ 17 w 24"/>
                      <a:gd name="T57" fmla="*/ 5 h 33"/>
                      <a:gd name="T58" fmla="*/ 18 w 24"/>
                      <a:gd name="T59" fmla="*/ 4 h 33"/>
                      <a:gd name="T60" fmla="*/ 19 w 24"/>
                      <a:gd name="T61" fmla="*/ 2 h 33"/>
                      <a:gd name="T62" fmla="*/ 22 w 24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3"/>
                      <a:gd name="T98" fmla="*/ 24 w 24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3">
                        <a:moveTo>
                          <a:pt x="1" y="32"/>
                        </a:moveTo>
                        <a:lnTo>
                          <a:pt x="1" y="32"/>
                        </a:lnTo>
                        <a:lnTo>
                          <a:pt x="2" y="31"/>
                        </a:lnTo>
                        <a:lnTo>
                          <a:pt x="1" y="30"/>
                        </a:lnTo>
                        <a:lnTo>
                          <a:pt x="1" y="29"/>
                        </a:lnTo>
                        <a:lnTo>
                          <a:pt x="1" y="28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2" y="27"/>
                        </a:lnTo>
                        <a:lnTo>
                          <a:pt x="1" y="27"/>
                        </a:lnTo>
                        <a:lnTo>
                          <a:pt x="2" y="27"/>
                        </a:lnTo>
                        <a:lnTo>
                          <a:pt x="1" y="27"/>
                        </a:lnTo>
                        <a:lnTo>
                          <a:pt x="2" y="27"/>
                        </a:lnTo>
                        <a:lnTo>
                          <a:pt x="1" y="26"/>
                        </a:lnTo>
                        <a:lnTo>
                          <a:pt x="2" y="25"/>
                        </a:lnTo>
                        <a:lnTo>
                          <a:pt x="2" y="24"/>
                        </a:lnTo>
                        <a:lnTo>
                          <a:pt x="2" y="23"/>
                        </a:lnTo>
                        <a:lnTo>
                          <a:pt x="3" y="23"/>
                        </a:lnTo>
                        <a:lnTo>
                          <a:pt x="2" y="22"/>
                        </a:lnTo>
                        <a:lnTo>
                          <a:pt x="3" y="22"/>
                        </a:lnTo>
                        <a:lnTo>
                          <a:pt x="4" y="21"/>
                        </a:lnTo>
                        <a:lnTo>
                          <a:pt x="5" y="20"/>
                        </a:lnTo>
                        <a:lnTo>
                          <a:pt x="5" y="19"/>
                        </a:lnTo>
                        <a:lnTo>
                          <a:pt x="5" y="18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7" y="16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0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2" y="10"/>
                        </a:lnTo>
                        <a:lnTo>
                          <a:pt x="13" y="9"/>
                        </a:lnTo>
                        <a:lnTo>
                          <a:pt x="14" y="8"/>
                        </a:lnTo>
                        <a:lnTo>
                          <a:pt x="15" y="8"/>
                        </a:lnTo>
                        <a:lnTo>
                          <a:pt x="16" y="6"/>
                        </a:lnTo>
                        <a:lnTo>
                          <a:pt x="17" y="5"/>
                        </a:lnTo>
                        <a:lnTo>
                          <a:pt x="17" y="4"/>
                        </a:lnTo>
                        <a:lnTo>
                          <a:pt x="18" y="4"/>
                        </a:lnTo>
                        <a:lnTo>
                          <a:pt x="19" y="4"/>
                        </a:lnTo>
                        <a:lnTo>
                          <a:pt x="19" y="2"/>
                        </a:lnTo>
                        <a:lnTo>
                          <a:pt x="21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7" name="Freeform 105"/>
                  <p:cNvSpPr>
                    <a:spLocks/>
                  </p:cNvSpPr>
                  <p:nvPr/>
                </p:nvSpPr>
                <p:spPr bwMode="auto">
                  <a:xfrm>
                    <a:off x="3974" y="1047"/>
                    <a:ext cx="35" cy="17"/>
                  </a:xfrm>
                  <a:custGeom>
                    <a:avLst/>
                    <a:gdLst>
                      <a:gd name="T0" fmla="*/ 0 w 35"/>
                      <a:gd name="T1" fmla="*/ 13 h 17"/>
                      <a:gd name="T2" fmla="*/ 0 w 35"/>
                      <a:gd name="T3" fmla="*/ 13 h 17"/>
                      <a:gd name="T4" fmla="*/ 0 w 35"/>
                      <a:gd name="T5" fmla="*/ 14 h 17"/>
                      <a:gd name="T6" fmla="*/ 2 w 35"/>
                      <a:gd name="T7" fmla="*/ 14 h 17"/>
                      <a:gd name="T8" fmla="*/ 2 w 35"/>
                      <a:gd name="T9" fmla="*/ 16 h 17"/>
                      <a:gd name="T10" fmla="*/ 2 w 35"/>
                      <a:gd name="T11" fmla="*/ 16 h 17"/>
                      <a:gd name="T12" fmla="*/ 2 w 35"/>
                      <a:gd name="T13" fmla="*/ 16 h 17"/>
                      <a:gd name="T14" fmla="*/ 3 w 35"/>
                      <a:gd name="T15" fmla="*/ 14 h 17"/>
                      <a:gd name="T16" fmla="*/ 4 w 35"/>
                      <a:gd name="T17" fmla="*/ 16 h 17"/>
                      <a:gd name="T18" fmla="*/ 5 w 35"/>
                      <a:gd name="T19" fmla="*/ 14 h 17"/>
                      <a:gd name="T20" fmla="*/ 5 w 35"/>
                      <a:gd name="T21" fmla="*/ 14 h 17"/>
                      <a:gd name="T22" fmla="*/ 5 w 35"/>
                      <a:gd name="T23" fmla="*/ 14 h 17"/>
                      <a:gd name="T24" fmla="*/ 6 w 35"/>
                      <a:gd name="T25" fmla="*/ 14 h 17"/>
                      <a:gd name="T26" fmla="*/ 7 w 35"/>
                      <a:gd name="T27" fmla="*/ 16 h 17"/>
                      <a:gd name="T28" fmla="*/ 8 w 35"/>
                      <a:gd name="T29" fmla="*/ 14 h 17"/>
                      <a:gd name="T30" fmla="*/ 8 w 35"/>
                      <a:gd name="T31" fmla="*/ 14 h 17"/>
                      <a:gd name="T32" fmla="*/ 9 w 35"/>
                      <a:gd name="T33" fmla="*/ 13 h 17"/>
                      <a:gd name="T34" fmla="*/ 11 w 35"/>
                      <a:gd name="T35" fmla="*/ 14 h 17"/>
                      <a:gd name="T36" fmla="*/ 12 w 35"/>
                      <a:gd name="T37" fmla="*/ 12 h 17"/>
                      <a:gd name="T38" fmla="*/ 14 w 35"/>
                      <a:gd name="T39" fmla="*/ 12 h 17"/>
                      <a:gd name="T40" fmla="*/ 15 w 35"/>
                      <a:gd name="T41" fmla="*/ 11 h 17"/>
                      <a:gd name="T42" fmla="*/ 17 w 35"/>
                      <a:gd name="T43" fmla="*/ 11 h 17"/>
                      <a:gd name="T44" fmla="*/ 19 w 35"/>
                      <a:gd name="T45" fmla="*/ 11 h 17"/>
                      <a:gd name="T46" fmla="*/ 19 w 35"/>
                      <a:gd name="T47" fmla="*/ 10 h 17"/>
                      <a:gd name="T48" fmla="*/ 21 w 35"/>
                      <a:gd name="T49" fmla="*/ 8 h 17"/>
                      <a:gd name="T50" fmla="*/ 23 w 35"/>
                      <a:gd name="T51" fmla="*/ 7 h 17"/>
                      <a:gd name="T52" fmla="*/ 24 w 35"/>
                      <a:gd name="T53" fmla="*/ 7 h 17"/>
                      <a:gd name="T54" fmla="*/ 25 w 35"/>
                      <a:gd name="T55" fmla="*/ 7 h 17"/>
                      <a:gd name="T56" fmla="*/ 27 w 35"/>
                      <a:gd name="T57" fmla="*/ 5 h 17"/>
                      <a:gd name="T58" fmla="*/ 29 w 35"/>
                      <a:gd name="T59" fmla="*/ 4 h 17"/>
                      <a:gd name="T60" fmla="*/ 31 w 35"/>
                      <a:gd name="T61" fmla="*/ 2 h 17"/>
                      <a:gd name="T62" fmla="*/ 33 w 35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2"/>
                        </a:move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3" y="14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5" y="14"/>
                        </a:lnTo>
                        <a:lnTo>
                          <a:pt x="5" y="16"/>
                        </a:lnTo>
                        <a:lnTo>
                          <a:pt x="5" y="14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0" y="13"/>
                        </a:lnTo>
                        <a:lnTo>
                          <a:pt x="11" y="14"/>
                        </a:lnTo>
                        <a:lnTo>
                          <a:pt x="12" y="13"/>
                        </a:lnTo>
                        <a:lnTo>
                          <a:pt x="12" y="12"/>
                        </a:lnTo>
                        <a:lnTo>
                          <a:pt x="14" y="13"/>
                        </a:lnTo>
                        <a:lnTo>
                          <a:pt x="14" y="12"/>
                        </a:lnTo>
                        <a:lnTo>
                          <a:pt x="15" y="11"/>
                        </a:lnTo>
                        <a:lnTo>
                          <a:pt x="17" y="11"/>
                        </a:lnTo>
                        <a:lnTo>
                          <a:pt x="19" y="11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7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7" y="5"/>
                        </a:lnTo>
                        <a:lnTo>
                          <a:pt x="28" y="3"/>
                        </a:lnTo>
                        <a:lnTo>
                          <a:pt x="29" y="4"/>
                        </a:lnTo>
                        <a:lnTo>
                          <a:pt x="30" y="2"/>
                        </a:lnTo>
                        <a:lnTo>
                          <a:pt x="31" y="2"/>
                        </a:lnTo>
                        <a:lnTo>
                          <a:pt x="32" y="2"/>
                        </a:lnTo>
                        <a:lnTo>
                          <a:pt x="33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8" name="Freeform 106"/>
                  <p:cNvSpPr>
                    <a:spLocks/>
                  </p:cNvSpPr>
                  <p:nvPr/>
                </p:nvSpPr>
                <p:spPr bwMode="auto">
                  <a:xfrm>
                    <a:off x="3974" y="1047"/>
                    <a:ext cx="35" cy="17"/>
                  </a:xfrm>
                  <a:custGeom>
                    <a:avLst/>
                    <a:gdLst>
                      <a:gd name="T0" fmla="*/ 0 w 35"/>
                      <a:gd name="T1" fmla="*/ 13 h 17"/>
                      <a:gd name="T2" fmla="*/ 0 w 35"/>
                      <a:gd name="T3" fmla="*/ 13 h 17"/>
                      <a:gd name="T4" fmla="*/ 0 w 35"/>
                      <a:gd name="T5" fmla="*/ 14 h 17"/>
                      <a:gd name="T6" fmla="*/ 2 w 35"/>
                      <a:gd name="T7" fmla="*/ 14 h 17"/>
                      <a:gd name="T8" fmla="*/ 2 w 35"/>
                      <a:gd name="T9" fmla="*/ 16 h 17"/>
                      <a:gd name="T10" fmla="*/ 2 w 35"/>
                      <a:gd name="T11" fmla="*/ 16 h 17"/>
                      <a:gd name="T12" fmla="*/ 2 w 35"/>
                      <a:gd name="T13" fmla="*/ 16 h 17"/>
                      <a:gd name="T14" fmla="*/ 3 w 35"/>
                      <a:gd name="T15" fmla="*/ 14 h 17"/>
                      <a:gd name="T16" fmla="*/ 4 w 35"/>
                      <a:gd name="T17" fmla="*/ 16 h 17"/>
                      <a:gd name="T18" fmla="*/ 5 w 35"/>
                      <a:gd name="T19" fmla="*/ 14 h 17"/>
                      <a:gd name="T20" fmla="*/ 5 w 35"/>
                      <a:gd name="T21" fmla="*/ 14 h 17"/>
                      <a:gd name="T22" fmla="*/ 6 w 35"/>
                      <a:gd name="T23" fmla="*/ 13 h 17"/>
                      <a:gd name="T24" fmla="*/ 6 w 35"/>
                      <a:gd name="T25" fmla="*/ 14 h 17"/>
                      <a:gd name="T26" fmla="*/ 8 w 35"/>
                      <a:gd name="T27" fmla="*/ 14 h 17"/>
                      <a:gd name="T28" fmla="*/ 8 w 35"/>
                      <a:gd name="T29" fmla="*/ 14 h 17"/>
                      <a:gd name="T30" fmla="*/ 8 w 35"/>
                      <a:gd name="T31" fmla="*/ 14 h 17"/>
                      <a:gd name="T32" fmla="*/ 10 w 35"/>
                      <a:gd name="T33" fmla="*/ 13 h 17"/>
                      <a:gd name="T34" fmla="*/ 12 w 35"/>
                      <a:gd name="T35" fmla="*/ 13 h 17"/>
                      <a:gd name="T36" fmla="*/ 14 w 35"/>
                      <a:gd name="T37" fmla="*/ 13 h 17"/>
                      <a:gd name="T38" fmla="*/ 15 w 35"/>
                      <a:gd name="T39" fmla="*/ 11 h 17"/>
                      <a:gd name="T40" fmla="*/ 15 w 35"/>
                      <a:gd name="T41" fmla="*/ 11 h 17"/>
                      <a:gd name="T42" fmla="*/ 17 w 35"/>
                      <a:gd name="T43" fmla="*/ 11 h 17"/>
                      <a:gd name="T44" fmla="*/ 19 w 35"/>
                      <a:gd name="T45" fmla="*/ 10 h 17"/>
                      <a:gd name="T46" fmla="*/ 20 w 35"/>
                      <a:gd name="T47" fmla="*/ 9 h 17"/>
                      <a:gd name="T48" fmla="*/ 22 w 35"/>
                      <a:gd name="T49" fmla="*/ 8 h 17"/>
                      <a:gd name="T50" fmla="*/ 23 w 35"/>
                      <a:gd name="T51" fmla="*/ 7 h 17"/>
                      <a:gd name="T52" fmla="*/ 25 w 35"/>
                      <a:gd name="T53" fmla="*/ 7 h 17"/>
                      <a:gd name="T54" fmla="*/ 27 w 35"/>
                      <a:gd name="T55" fmla="*/ 5 h 17"/>
                      <a:gd name="T56" fmla="*/ 28 w 35"/>
                      <a:gd name="T57" fmla="*/ 4 h 17"/>
                      <a:gd name="T58" fmla="*/ 30 w 35"/>
                      <a:gd name="T59" fmla="*/ 2 h 17"/>
                      <a:gd name="T60" fmla="*/ 32 w 35"/>
                      <a:gd name="T61" fmla="*/ 1 h 17"/>
                      <a:gd name="T62" fmla="*/ 34 w 35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12"/>
                        </a:move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3" y="14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5" y="14"/>
                        </a:lnTo>
                        <a:lnTo>
                          <a:pt x="5" y="16"/>
                        </a:lnTo>
                        <a:lnTo>
                          <a:pt x="5" y="14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0" y="13"/>
                        </a:lnTo>
                        <a:lnTo>
                          <a:pt x="11" y="14"/>
                        </a:lnTo>
                        <a:lnTo>
                          <a:pt x="12" y="13"/>
                        </a:lnTo>
                        <a:lnTo>
                          <a:pt x="13" y="13"/>
                        </a:lnTo>
                        <a:lnTo>
                          <a:pt x="14" y="13"/>
                        </a:lnTo>
                        <a:lnTo>
                          <a:pt x="14" y="12"/>
                        </a:lnTo>
                        <a:lnTo>
                          <a:pt x="15" y="11"/>
                        </a:lnTo>
                        <a:lnTo>
                          <a:pt x="17" y="11"/>
                        </a:lnTo>
                        <a:lnTo>
                          <a:pt x="19" y="11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2" y="8"/>
                        </a:lnTo>
                        <a:lnTo>
                          <a:pt x="23" y="7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7" y="5"/>
                        </a:lnTo>
                        <a:lnTo>
                          <a:pt x="28" y="4"/>
                        </a:lnTo>
                        <a:lnTo>
                          <a:pt x="29" y="4"/>
                        </a:lnTo>
                        <a:lnTo>
                          <a:pt x="30" y="2"/>
                        </a:lnTo>
                        <a:lnTo>
                          <a:pt x="31" y="2"/>
                        </a:lnTo>
                        <a:lnTo>
                          <a:pt x="32" y="1"/>
                        </a:lnTo>
                        <a:lnTo>
                          <a:pt x="33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79" name="Freeform 107"/>
                  <p:cNvSpPr>
                    <a:spLocks/>
                  </p:cNvSpPr>
                  <p:nvPr/>
                </p:nvSpPr>
                <p:spPr bwMode="auto">
                  <a:xfrm>
                    <a:off x="3973" y="1026"/>
                    <a:ext cx="24" cy="33"/>
                  </a:xfrm>
                  <a:custGeom>
                    <a:avLst/>
                    <a:gdLst>
                      <a:gd name="T0" fmla="*/ 1 w 24"/>
                      <a:gd name="T1" fmla="*/ 32 h 33"/>
                      <a:gd name="T2" fmla="*/ 1 w 24"/>
                      <a:gd name="T3" fmla="*/ 30 h 33"/>
                      <a:gd name="T4" fmla="*/ 1 w 24"/>
                      <a:gd name="T5" fmla="*/ 29 h 33"/>
                      <a:gd name="T6" fmla="*/ 1 w 24"/>
                      <a:gd name="T7" fmla="*/ 28 h 33"/>
                      <a:gd name="T8" fmla="*/ 0 w 24"/>
                      <a:gd name="T9" fmla="*/ 28 h 33"/>
                      <a:gd name="T10" fmla="*/ 2 w 24"/>
                      <a:gd name="T11" fmla="*/ 27 h 33"/>
                      <a:gd name="T12" fmla="*/ 1 w 24"/>
                      <a:gd name="T13" fmla="*/ 27 h 33"/>
                      <a:gd name="T14" fmla="*/ 1 w 24"/>
                      <a:gd name="T15" fmla="*/ 27 h 33"/>
                      <a:gd name="T16" fmla="*/ 2 w 24"/>
                      <a:gd name="T17" fmla="*/ 26 h 33"/>
                      <a:gd name="T18" fmla="*/ 2 w 24"/>
                      <a:gd name="T19" fmla="*/ 25 h 33"/>
                      <a:gd name="T20" fmla="*/ 2 w 24"/>
                      <a:gd name="T21" fmla="*/ 24 h 33"/>
                      <a:gd name="T22" fmla="*/ 2 w 24"/>
                      <a:gd name="T23" fmla="*/ 23 h 33"/>
                      <a:gd name="T24" fmla="*/ 3 w 24"/>
                      <a:gd name="T25" fmla="*/ 23 h 33"/>
                      <a:gd name="T26" fmla="*/ 3 w 24"/>
                      <a:gd name="T27" fmla="*/ 22 h 33"/>
                      <a:gd name="T28" fmla="*/ 2 w 24"/>
                      <a:gd name="T29" fmla="*/ 22 h 33"/>
                      <a:gd name="T30" fmla="*/ 2 w 24"/>
                      <a:gd name="T31" fmla="*/ 22 h 33"/>
                      <a:gd name="T32" fmla="*/ 4 w 24"/>
                      <a:gd name="T33" fmla="*/ 21 h 33"/>
                      <a:gd name="T34" fmla="*/ 5 w 24"/>
                      <a:gd name="T35" fmla="*/ 19 h 33"/>
                      <a:gd name="T36" fmla="*/ 6 w 24"/>
                      <a:gd name="T37" fmla="*/ 18 h 33"/>
                      <a:gd name="T38" fmla="*/ 7 w 24"/>
                      <a:gd name="T39" fmla="*/ 16 h 33"/>
                      <a:gd name="T40" fmla="*/ 8 w 24"/>
                      <a:gd name="T41" fmla="*/ 15 h 33"/>
                      <a:gd name="T42" fmla="*/ 8 w 24"/>
                      <a:gd name="T43" fmla="*/ 14 h 33"/>
                      <a:gd name="T44" fmla="*/ 11 w 24"/>
                      <a:gd name="T45" fmla="*/ 13 h 33"/>
                      <a:gd name="T46" fmla="*/ 11 w 24"/>
                      <a:gd name="T47" fmla="*/ 11 h 33"/>
                      <a:gd name="T48" fmla="*/ 12 w 24"/>
                      <a:gd name="T49" fmla="*/ 10 h 33"/>
                      <a:gd name="T50" fmla="*/ 13 w 24"/>
                      <a:gd name="T51" fmla="*/ 9 h 33"/>
                      <a:gd name="T52" fmla="*/ 15 w 24"/>
                      <a:gd name="T53" fmla="*/ 8 h 33"/>
                      <a:gd name="T54" fmla="*/ 16 w 24"/>
                      <a:gd name="T55" fmla="*/ 6 h 33"/>
                      <a:gd name="T56" fmla="*/ 17 w 24"/>
                      <a:gd name="T57" fmla="*/ 5 h 33"/>
                      <a:gd name="T58" fmla="*/ 19 w 24"/>
                      <a:gd name="T59" fmla="*/ 4 h 33"/>
                      <a:gd name="T60" fmla="*/ 20 w 24"/>
                      <a:gd name="T61" fmla="*/ 2 h 33"/>
                      <a:gd name="T62" fmla="*/ 22 w 24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3"/>
                      <a:gd name="T98" fmla="*/ 24 w 24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3">
                        <a:moveTo>
                          <a:pt x="1" y="32"/>
                        </a:moveTo>
                        <a:lnTo>
                          <a:pt x="1" y="32"/>
                        </a:lnTo>
                        <a:lnTo>
                          <a:pt x="2" y="31"/>
                        </a:lnTo>
                        <a:lnTo>
                          <a:pt x="1" y="30"/>
                        </a:lnTo>
                        <a:lnTo>
                          <a:pt x="1" y="29"/>
                        </a:lnTo>
                        <a:lnTo>
                          <a:pt x="1" y="28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2" y="27"/>
                        </a:lnTo>
                        <a:lnTo>
                          <a:pt x="1" y="27"/>
                        </a:lnTo>
                        <a:lnTo>
                          <a:pt x="2" y="27"/>
                        </a:lnTo>
                        <a:lnTo>
                          <a:pt x="1" y="27"/>
                        </a:lnTo>
                        <a:lnTo>
                          <a:pt x="1" y="26"/>
                        </a:lnTo>
                        <a:lnTo>
                          <a:pt x="2" y="26"/>
                        </a:lnTo>
                        <a:lnTo>
                          <a:pt x="2" y="25"/>
                        </a:lnTo>
                        <a:lnTo>
                          <a:pt x="2" y="24"/>
                        </a:lnTo>
                        <a:lnTo>
                          <a:pt x="2" y="23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2" y="22"/>
                        </a:lnTo>
                        <a:lnTo>
                          <a:pt x="3" y="22"/>
                        </a:lnTo>
                        <a:lnTo>
                          <a:pt x="4" y="21"/>
                        </a:lnTo>
                        <a:lnTo>
                          <a:pt x="5" y="20"/>
                        </a:lnTo>
                        <a:lnTo>
                          <a:pt x="5" y="19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7" y="16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9" y="13"/>
                        </a:lnTo>
                        <a:lnTo>
                          <a:pt x="11" y="13"/>
                        </a:lnTo>
                        <a:lnTo>
                          <a:pt x="11" y="11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3" y="9"/>
                        </a:lnTo>
                        <a:lnTo>
                          <a:pt x="14" y="8"/>
                        </a:lnTo>
                        <a:lnTo>
                          <a:pt x="15" y="8"/>
                        </a:lnTo>
                        <a:lnTo>
                          <a:pt x="15" y="7"/>
                        </a:lnTo>
                        <a:lnTo>
                          <a:pt x="16" y="6"/>
                        </a:lnTo>
                        <a:lnTo>
                          <a:pt x="17" y="5"/>
                        </a:lnTo>
                        <a:lnTo>
                          <a:pt x="19" y="4"/>
                        </a:lnTo>
                        <a:lnTo>
                          <a:pt x="19" y="3"/>
                        </a:lnTo>
                        <a:lnTo>
                          <a:pt x="20" y="2"/>
                        </a:lnTo>
                        <a:lnTo>
                          <a:pt x="21" y="2"/>
                        </a:lnTo>
                        <a:lnTo>
                          <a:pt x="22" y="1"/>
                        </a:lnTo>
                        <a:lnTo>
                          <a:pt x="2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80" name="Freeform 108"/>
                  <p:cNvSpPr>
                    <a:spLocks/>
                  </p:cNvSpPr>
                  <p:nvPr/>
                </p:nvSpPr>
                <p:spPr bwMode="auto">
                  <a:xfrm>
                    <a:off x="3996" y="997"/>
                    <a:ext cx="24" cy="31"/>
                  </a:xfrm>
                  <a:custGeom>
                    <a:avLst/>
                    <a:gdLst>
                      <a:gd name="T0" fmla="*/ 22 w 24"/>
                      <a:gd name="T1" fmla="*/ 1 h 31"/>
                      <a:gd name="T2" fmla="*/ 22 w 24"/>
                      <a:gd name="T3" fmla="*/ 1 h 31"/>
                      <a:gd name="T4" fmla="*/ 23 w 24"/>
                      <a:gd name="T5" fmla="*/ 1 h 31"/>
                      <a:gd name="T6" fmla="*/ 22 w 24"/>
                      <a:gd name="T7" fmla="*/ 2 h 31"/>
                      <a:gd name="T8" fmla="*/ 22 w 24"/>
                      <a:gd name="T9" fmla="*/ 3 h 31"/>
                      <a:gd name="T10" fmla="*/ 23 w 24"/>
                      <a:gd name="T11" fmla="*/ 4 h 31"/>
                      <a:gd name="T12" fmla="*/ 22 w 24"/>
                      <a:gd name="T13" fmla="*/ 4 h 31"/>
                      <a:gd name="T14" fmla="*/ 22 w 24"/>
                      <a:gd name="T15" fmla="*/ 5 h 31"/>
                      <a:gd name="T16" fmla="*/ 22 w 24"/>
                      <a:gd name="T17" fmla="*/ 6 h 31"/>
                      <a:gd name="T18" fmla="*/ 22 w 24"/>
                      <a:gd name="T19" fmla="*/ 6 h 31"/>
                      <a:gd name="T20" fmla="*/ 21 w 24"/>
                      <a:gd name="T21" fmla="*/ 7 h 31"/>
                      <a:gd name="T22" fmla="*/ 21 w 24"/>
                      <a:gd name="T23" fmla="*/ 7 h 31"/>
                      <a:gd name="T24" fmla="*/ 20 w 24"/>
                      <a:gd name="T25" fmla="*/ 8 h 31"/>
                      <a:gd name="T26" fmla="*/ 20 w 24"/>
                      <a:gd name="T27" fmla="*/ 8 h 31"/>
                      <a:gd name="T28" fmla="*/ 20 w 24"/>
                      <a:gd name="T29" fmla="*/ 8 h 31"/>
                      <a:gd name="T30" fmla="*/ 19 w 24"/>
                      <a:gd name="T31" fmla="*/ 9 h 31"/>
                      <a:gd name="T32" fmla="*/ 19 w 24"/>
                      <a:gd name="T33" fmla="*/ 10 h 31"/>
                      <a:gd name="T34" fmla="*/ 19 w 24"/>
                      <a:gd name="T35" fmla="*/ 12 h 31"/>
                      <a:gd name="T36" fmla="*/ 16 w 24"/>
                      <a:gd name="T37" fmla="*/ 13 h 31"/>
                      <a:gd name="T38" fmla="*/ 16 w 24"/>
                      <a:gd name="T39" fmla="*/ 14 h 31"/>
                      <a:gd name="T40" fmla="*/ 15 w 24"/>
                      <a:gd name="T41" fmla="*/ 16 h 31"/>
                      <a:gd name="T42" fmla="*/ 14 w 24"/>
                      <a:gd name="T43" fmla="*/ 17 h 31"/>
                      <a:gd name="T44" fmla="*/ 13 w 24"/>
                      <a:gd name="T45" fmla="*/ 17 h 31"/>
                      <a:gd name="T46" fmla="*/ 13 w 24"/>
                      <a:gd name="T47" fmla="*/ 19 h 31"/>
                      <a:gd name="T48" fmla="*/ 10 w 24"/>
                      <a:gd name="T49" fmla="*/ 20 h 31"/>
                      <a:gd name="T50" fmla="*/ 9 w 24"/>
                      <a:gd name="T51" fmla="*/ 21 h 31"/>
                      <a:gd name="T52" fmla="*/ 9 w 24"/>
                      <a:gd name="T53" fmla="*/ 22 h 31"/>
                      <a:gd name="T54" fmla="*/ 6 w 24"/>
                      <a:gd name="T55" fmla="*/ 24 h 31"/>
                      <a:gd name="T56" fmla="*/ 5 w 24"/>
                      <a:gd name="T57" fmla="*/ 25 h 31"/>
                      <a:gd name="T58" fmla="*/ 3 w 24"/>
                      <a:gd name="T59" fmla="*/ 26 h 31"/>
                      <a:gd name="T60" fmla="*/ 3 w 24"/>
                      <a:gd name="T61" fmla="*/ 28 h 31"/>
                      <a:gd name="T62" fmla="*/ 0 w 24"/>
                      <a:gd name="T63" fmla="*/ 29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22" y="0"/>
                        </a:moveTo>
                        <a:lnTo>
                          <a:pt x="22" y="1"/>
                        </a:lnTo>
                        <a:lnTo>
                          <a:pt x="23" y="1"/>
                        </a:lnTo>
                        <a:lnTo>
                          <a:pt x="23" y="2"/>
                        </a:lnTo>
                        <a:lnTo>
                          <a:pt x="22" y="2"/>
                        </a:lnTo>
                        <a:lnTo>
                          <a:pt x="22" y="3"/>
                        </a:lnTo>
                        <a:lnTo>
                          <a:pt x="23" y="4"/>
                        </a:lnTo>
                        <a:lnTo>
                          <a:pt x="22" y="4"/>
                        </a:lnTo>
                        <a:lnTo>
                          <a:pt x="22" y="5"/>
                        </a:lnTo>
                        <a:lnTo>
                          <a:pt x="22" y="6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20" y="7"/>
                        </a:lnTo>
                        <a:lnTo>
                          <a:pt x="20" y="8"/>
                        </a:lnTo>
                        <a:lnTo>
                          <a:pt x="19" y="9"/>
                        </a:lnTo>
                        <a:lnTo>
                          <a:pt x="19" y="10"/>
                        </a:lnTo>
                        <a:lnTo>
                          <a:pt x="19" y="11"/>
                        </a:lnTo>
                        <a:lnTo>
                          <a:pt x="19" y="12"/>
                        </a:lnTo>
                        <a:lnTo>
                          <a:pt x="17" y="12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5" y="16"/>
                        </a:lnTo>
                        <a:lnTo>
                          <a:pt x="14" y="17"/>
                        </a:lnTo>
                        <a:lnTo>
                          <a:pt x="13" y="17"/>
                        </a:lnTo>
                        <a:lnTo>
                          <a:pt x="12" y="18"/>
                        </a:lnTo>
                        <a:lnTo>
                          <a:pt x="13" y="19"/>
                        </a:lnTo>
                        <a:lnTo>
                          <a:pt x="12" y="20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9" y="22"/>
                        </a:lnTo>
                        <a:lnTo>
                          <a:pt x="7" y="24"/>
                        </a:lnTo>
                        <a:lnTo>
                          <a:pt x="6" y="24"/>
                        </a:lnTo>
                        <a:lnTo>
                          <a:pt x="6" y="25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3" y="26"/>
                        </a:lnTo>
                        <a:lnTo>
                          <a:pt x="3" y="27"/>
                        </a:lnTo>
                        <a:lnTo>
                          <a:pt x="3" y="28"/>
                        </a:lnTo>
                        <a:lnTo>
                          <a:pt x="3" y="29"/>
                        </a:lnTo>
                        <a:lnTo>
                          <a:pt x="0" y="29"/>
                        </a:lnTo>
                        <a:lnTo>
                          <a:pt x="0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935" name="Group 109"/>
                <p:cNvGrpSpPr>
                  <a:grpSpLocks/>
                </p:cNvGrpSpPr>
                <p:nvPr/>
              </p:nvGrpSpPr>
              <p:grpSpPr bwMode="auto">
                <a:xfrm>
                  <a:off x="4438" y="1292"/>
                  <a:ext cx="348" cy="195"/>
                  <a:chOff x="4438" y="1292"/>
                  <a:chExt cx="348" cy="195"/>
                </a:xfrm>
              </p:grpSpPr>
              <p:sp>
                <p:nvSpPr>
                  <p:cNvPr id="71985" name="Freeform 110"/>
                  <p:cNvSpPr>
                    <a:spLocks/>
                  </p:cNvSpPr>
                  <p:nvPr/>
                </p:nvSpPr>
                <p:spPr bwMode="auto">
                  <a:xfrm>
                    <a:off x="4601" y="1397"/>
                    <a:ext cx="17" cy="40"/>
                  </a:xfrm>
                  <a:custGeom>
                    <a:avLst/>
                    <a:gdLst>
                      <a:gd name="T0" fmla="*/ 3 w 17"/>
                      <a:gd name="T1" fmla="*/ 39 h 40"/>
                      <a:gd name="T2" fmla="*/ 5 w 17"/>
                      <a:gd name="T3" fmla="*/ 38 h 40"/>
                      <a:gd name="T4" fmla="*/ 5 w 17"/>
                      <a:gd name="T5" fmla="*/ 37 h 40"/>
                      <a:gd name="T6" fmla="*/ 8 w 17"/>
                      <a:gd name="T7" fmla="*/ 37 h 40"/>
                      <a:gd name="T8" fmla="*/ 11 w 17"/>
                      <a:gd name="T9" fmla="*/ 37 h 40"/>
                      <a:gd name="T10" fmla="*/ 11 w 17"/>
                      <a:gd name="T11" fmla="*/ 36 h 40"/>
                      <a:gd name="T12" fmla="*/ 13 w 17"/>
                      <a:gd name="T13" fmla="*/ 35 h 40"/>
                      <a:gd name="T14" fmla="*/ 13 w 17"/>
                      <a:gd name="T15" fmla="*/ 35 h 40"/>
                      <a:gd name="T16" fmla="*/ 11 w 17"/>
                      <a:gd name="T17" fmla="*/ 34 h 40"/>
                      <a:gd name="T18" fmla="*/ 13 w 17"/>
                      <a:gd name="T19" fmla="*/ 33 h 40"/>
                      <a:gd name="T20" fmla="*/ 11 w 17"/>
                      <a:gd name="T21" fmla="*/ 33 h 40"/>
                      <a:gd name="T22" fmla="*/ 11 w 17"/>
                      <a:gd name="T23" fmla="*/ 32 h 40"/>
                      <a:gd name="T24" fmla="*/ 13 w 17"/>
                      <a:gd name="T25" fmla="*/ 31 h 40"/>
                      <a:gd name="T26" fmla="*/ 13 w 17"/>
                      <a:gd name="T27" fmla="*/ 30 h 40"/>
                      <a:gd name="T28" fmla="*/ 13 w 17"/>
                      <a:gd name="T29" fmla="*/ 30 h 40"/>
                      <a:gd name="T30" fmla="*/ 16 w 17"/>
                      <a:gd name="T31" fmla="*/ 29 h 40"/>
                      <a:gd name="T32" fmla="*/ 13 w 17"/>
                      <a:gd name="T33" fmla="*/ 28 h 40"/>
                      <a:gd name="T34" fmla="*/ 13 w 17"/>
                      <a:gd name="T35" fmla="*/ 26 h 40"/>
                      <a:gd name="T36" fmla="*/ 13 w 17"/>
                      <a:gd name="T37" fmla="*/ 25 h 40"/>
                      <a:gd name="T38" fmla="*/ 13 w 17"/>
                      <a:gd name="T39" fmla="*/ 24 h 40"/>
                      <a:gd name="T40" fmla="*/ 13 w 17"/>
                      <a:gd name="T41" fmla="*/ 22 h 40"/>
                      <a:gd name="T42" fmla="*/ 13 w 17"/>
                      <a:gd name="T43" fmla="*/ 20 h 40"/>
                      <a:gd name="T44" fmla="*/ 13 w 17"/>
                      <a:gd name="T45" fmla="*/ 19 h 40"/>
                      <a:gd name="T46" fmla="*/ 13 w 17"/>
                      <a:gd name="T47" fmla="*/ 17 h 40"/>
                      <a:gd name="T48" fmla="*/ 11 w 17"/>
                      <a:gd name="T49" fmla="*/ 14 h 40"/>
                      <a:gd name="T50" fmla="*/ 11 w 17"/>
                      <a:gd name="T51" fmla="*/ 13 h 40"/>
                      <a:gd name="T52" fmla="*/ 8 w 17"/>
                      <a:gd name="T53" fmla="*/ 11 h 40"/>
                      <a:gd name="T54" fmla="*/ 8 w 17"/>
                      <a:gd name="T55" fmla="*/ 9 h 40"/>
                      <a:gd name="T56" fmla="*/ 8 w 17"/>
                      <a:gd name="T57" fmla="*/ 7 h 40"/>
                      <a:gd name="T58" fmla="*/ 5 w 17"/>
                      <a:gd name="T59" fmla="*/ 5 h 40"/>
                      <a:gd name="T60" fmla="*/ 3 w 17"/>
                      <a:gd name="T61" fmla="*/ 4 h 40"/>
                      <a:gd name="T62" fmla="*/ 3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39"/>
                        </a:move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5" y="38"/>
                        </a:lnTo>
                        <a:lnTo>
                          <a:pt x="5" y="37"/>
                        </a:lnTo>
                        <a:lnTo>
                          <a:pt x="5" y="38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11" y="37"/>
                        </a:lnTo>
                        <a:lnTo>
                          <a:pt x="8" y="36"/>
                        </a:lnTo>
                        <a:lnTo>
                          <a:pt x="11" y="36"/>
                        </a:lnTo>
                        <a:lnTo>
                          <a:pt x="13" y="35"/>
                        </a:lnTo>
                        <a:lnTo>
                          <a:pt x="11" y="34"/>
                        </a:lnTo>
                        <a:lnTo>
                          <a:pt x="13" y="35"/>
                        </a:lnTo>
                        <a:lnTo>
                          <a:pt x="11" y="34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1" y="33"/>
                        </a:lnTo>
                        <a:lnTo>
                          <a:pt x="11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6" y="29"/>
                        </a:lnTo>
                        <a:lnTo>
                          <a:pt x="13" y="28"/>
                        </a:lnTo>
                        <a:lnTo>
                          <a:pt x="13" y="27"/>
                        </a:lnTo>
                        <a:lnTo>
                          <a:pt x="13" y="26"/>
                        </a:lnTo>
                        <a:lnTo>
                          <a:pt x="16" y="26"/>
                        </a:lnTo>
                        <a:lnTo>
                          <a:pt x="13" y="25"/>
                        </a:lnTo>
                        <a:lnTo>
                          <a:pt x="13" y="24"/>
                        </a:lnTo>
                        <a:lnTo>
                          <a:pt x="16" y="23"/>
                        </a:lnTo>
                        <a:lnTo>
                          <a:pt x="13" y="22"/>
                        </a:lnTo>
                        <a:lnTo>
                          <a:pt x="16" y="21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8" y="11"/>
                        </a:lnTo>
                        <a:lnTo>
                          <a:pt x="11" y="11"/>
                        </a:lnTo>
                        <a:lnTo>
                          <a:pt x="8" y="9"/>
                        </a:lnTo>
                        <a:lnTo>
                          <a:pt x="8" y="7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6" name="Freeform 111"/>
                  <p:cNvSpPr>
                    <a:spLocks/>
                  </p:cNvSpPr>
                  <p:nvPr/>
                </p:nvSpPr>
                <p:spPr bwMode="auto">
                  <a:xfrm>
                    <a:off x="4587" y="1407"/>
                    <a:ext cx="24" cy="30"/>
                  </a:xfrm>
                  <a:custGeom>
                    <a:avLst/>
                    <a:gdLst>
                      <a:gd name="T0" fmla="*/ 23 w 24"/>
                      <a:gd name="T1" fmla="*/ 28 h 30"/>
                      <a:gd name="T2" fmla="*/ 22 w 24"/>
                      <a:gd name="T3" fmla="*/ 29 h 30"/>
                      <a:gd name="T4" fmla="*/ 21 w 24"/>
                      <a:gd name="T5" fmla="*/ 29 h 30"/>
                      <a:gd name="T6" fmla="*/ 20 w 24"/>
                      <a:gd name="T7" fmla="*/ 29 h 30"/>
                      <a:gd name="T8" fmla="*/ 19 w 24"/>
                      <a:gd name="T9" fmla="*/ 29 h 30"/>
                      <a:gd name="T10" fmla="*/ 19 w 24"/>
                      <a:gd name="T11" fmla="*/ 28 h 30"/>
                      <a:gd name="T12" fmla="*/ 19 w 24"/>
                      <a:gd name="T13" fmla="*/ 27 h 30"/>
                      <a:gd name="T14" fmla="*/ 18 w 24"/>
                      <a:gd name="T15" fmla="*/ 27 h 30"/>
                      <a:gd name="T16" fmla="*/ 18 w 24"/>
                      <a:gd name="T17" fmla="*/ 27 h 30"/>
                      <a:gd name="T18" fmla="*/ 17 w 24"/>
                      <a:gd name="T19" fmla="*/ 26 h 30"/>
                      <a:gd name="T20" fmla="*/ 16 w 24"/>
                      <a:gd name="T21" fmla="*/ 26 h 30"/>
                      <a:gd name="T22" fmla="*/ 16 w 24"/>
                      <a:gd name="T23" fmla="*/ 25 h 30"/>
                      <a:gd name="T24" fmla="*/ 16 w 24"/>
                      <a:gd name="T25" fmla="*/ 25 h 30"/>
                      <a:gd name="T26" fmla="*/ 16 w 24"/>
                      <a:gd name="T27" fmla="*/ 24 h 30"/>
                      <a:gd name="T28" fmla="*/ 15 w 24"/>
                      <a:gd name="T29" fmla="*/ 24 h 30"/>
                      <a:gd name="T30" fmla="*/ 14 w 24"/>
                      <a:gd name="T31" fmla="*/ 23 h 30"/>
                      <a:gd name="T32" fmla="*/ 14 w 24"/>
                      <a:gd name="T33" fmla="*/ 23 h 30"/>
                      <a:gd name="T34" fmla="*/ 13 w 24"/>
                      <a:gd name="T35" fmla="*/ 22 h 30"/>
                      <a:gd name="T36" fmla="*/ 12 w 24"/>
                      <a:gd name="T37" fmla="*/ 20 h 30"/>
                      <a:gd name="T38" fmla="*/ 11 w 24"/>
                      <a:gd name="T39" fmla="*/ 20 h 30"/>
                      <a:gd name="T40" fmla="*/ 9 w 24"/>
                      <a:gd name="T41" fmla="*/ 18 h 30"/>
                      <a:gd name="T42" fmla="*/ 9 w 24"/>
                      <a:gd name="T43" fmla="*/ 16 h 30"/>
                      <a:gd name="T44" fmla="*/ 8 w 24"/>
                      <a:gd name="T45" fmla="*/ 16 h 30"/>
                      <a:gd name="T46" fmla="*/ 7 w 24"/>
                      <a:gd name="T47" fmla="*/ 14 h 30"/>
                      <a:gd name="T48" fmla="*/ 6 w 24"/>
                      <a:gd name="T49" fmla="*/ 12 h 30"/>
                      <a:gd name="T50" fmla="*/ 6 w 24"/>
                      <a:gd name="T51" fmla="*/ 11 h 30"/>
                      <a:gd name="T52" fmla="*/ 5 w 24"/>
                      <a:gd name="T53" fmla="*/ 10 h 30"/>
                      <a:gd name="T54" fmla="*/ 3 w 24"/>
                      <a:gd name="T55" fmla="*/ 8 h 30"/>
                      <a:gd name="T56" fmla="*/ 3 w 24"/>
                      <a:gd name="T57" fmla="*/ 7 h 30"/>
                      <a:gd name="T58" fmla="*/ 2 w 24"/>
                      <a:gd name="T59" fmla="*/ 4 h 30"/>
                      <a:gd name="T60" fmla="*/ 1 w 24"/>
                      <a:gd name="T61" fmla="*/ 3 h 30"/>
                      <a:gd name="T62" fmla="*/ 0 w 24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0"/>
                      <a:gd name="T98" fmla="*/ 24 w 24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0">
                        <a:moveTo>
                          <a:pt x="23" y="29"/>
                        </a:moveTo>
                        <a:lnTo>
                          <a:pt x="23" y="28"/>
                        </a:lnTo>
                        <a:lnTo>
                          <a:pt x="22" y="29"/>
                        </a:lnTo>
                        <a:lnTo>
                          <a:pt x="21" y="29"/>
                        </a:lnTo>
                        <a:lnTo>
                          <a:pt x="20" y="29"/>
                        </a:lnTo>
                        <a:lnTo>
                          <a:pt x="19" y="28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9" y="27"/>
                        </a:lnTo>
                        <a:lnTo>
                          <a:pt x="18" y="27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2" y="20"/>
                        </a:lnTo>
                        <a:lnTo>
                          <a:pt x="11" y="20"/>
                        </a:lnTo>
                        <a:lnTo>
                          <a:pt x="10" y="19"/>
                        </a:lnTo>
                        <a:lnTo>
                          <a:pt x="9" y="18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7" y="14"/>
                        </a:lnTo>
                        <a:lnTo>
                          <a:pt x="6" y="12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7" name="Freeform 112"/>
                  <p:cNvSpPr>
                    <a:spLocks/>
                  </p:cNvSpPr>
                  <p:nvPr/>
                </p:nvSpPr>
                <p:spPr bwMode="auto">
                  <a:xfrm>
                    <a:off x="4587" y="1407"/>
                    <a:ext cx="24" cy="30"/>
                  </a:xfrm>
                  <a:custGeom>
                    <a:avLst/>
                    <a:gdLst>
                      <a:gd name="T0" fmla="*/ 23 w 24"/>
                      <a:gd name="T1" fmla="*/ 28 h 30"/>
                      <a:gd name="T2" fmla="*/ 22 w 24"/>
                      <a:gd name="T3" fmla="*/ 29 h 30"/>
                      <a:gd name="T4" fmla="*/ 21 w 24"/>
                      <a:gd name="T5" fmla="*/ 29 h 30"/>
                      <a:gd name="T6" fmla="*/ 20 w 24"/>
                      <a:gd name="T7" fmla="*/ 29 h 30"/>
                      <a:gd name="T8" fmla="*/ 19 w 24"/>
                      <a:gd name="T9" fmla="*/ 29 h 30"/>
                      <a:gd name="T10" fmla="*/ 19 w 24"/>
                      <a:gd name="T11" fmla="*/ 28 h 30"/>
                      <a:gd name="T12" fmla="*/ 19 w 24"/>
                      <a:gd name="T13" fmla="*/ 27 h 30"/>
                      <a:gd name="T14" fmla="*/ 18 w 24"/>
                      <a:gd name="T15" fmla="*/ 27 h 30"/>
                      <a:gd name="T16" fmla="*/ 18 w 24"/>
                      <a:gd name="T17" fmla="*/ 27 h 30"/>
                      <a:gd name="T18" fmla="*/ 17 w 24"/>
                      <a:gd name="T19" fmla="*/ 26 h 30"/>
                      <a:gd name="T20" fmla="*/ 16 w 24"/>
                      <a:gd name="T21" fmla="*/ 26 h 30"/>
                      <a:gd name="T22" fmla="*/ 16 w 24"/>
                      <a:gd name="T23" fmla="*/ 25 h 30"/>
                      <a:gd name="T24" fmla="*/ 16 w 24"/>
                      <a:gd name="T25" fmla="*/ 25 h 30"/>
                      <a:gd name="T26" fmla="*/ 15 w 24"/>
                      <a:gd name="T27" fmla="*/ 24 h 30"/>
                      <a:gd name="T28" fmla="*/ 15 w 24"/>
                      <a:gd name="T29" fmla="*/ 24 h 30"/>
                      <a:gd name="T30" fmla="*/ 14 w 24"/>
                      <a:gd name="T31" fmla="*/ 23 h 30"/>
                      <a:gd name="T32" fmla="*/ 14 w 24"/>
                      <a:gd name="T33" fmla="*/ 23 h 30"/>
                      <a:gd name="T34" fmla="*/ 13 w 24"/>
                      <a:gd name="T35" fmla="*/ 22 h 30"/>
                      <a:gd name="T36" fmla="*/ 12 w 24"/>
                      <a:gd name="T37" fmla="*/ 20 h 30"/>
                      <a:gd name="T38" fmla="*/ 11 w 24"/>
                      <a:gd name="T39" fmla="*/ 20 h 30"/>
                      <a:gd name="T40" fmla="*/ 9 w 24"/>
                      <a:gd name="T41" fmla="*/ 18 h 30"/>
                      <a:gd name="T42" fmla="*/ 9 w 24"/>
                      <a:gd name="T43" fmla="*/ 16 h 30"/>
                      <a:gd name="T44" fmla="*/ 8 w 24"/>
                      <a:gd name="T45" fmla="*/ 16 h 30"/>
                      <a:gd name="T46" fmla="*/ 7 w 24"/>
                      <a:gd name="T47" fmla="*/ 14 h 30"/>
                      <a:gd name="T48" fmla="*/ 6 w 24"/>
                      <a:gd name="T49" fmla="*/ 12 h 30"/>
                      <a:gd name="T50" fmla="*/ 6 w 24"/>
                      <a:gd name="T51" fmla="*/ 11 h 30"/>
                      <a:gd name="T52" fmla="*/ 5 w 24"/>
                      <a:gd name="T53" fmla="*/ 10 h 30"/>
                      <a:gd name="T54" fmla="*/ 3 w 24"/>
                      <a:gd name="T55" fmla="*/ 8 h 30"/>
                      <a:gd name="T56" fmla="*/ 3 w 24"/>
                      <a:gd name="T57" fmla="*/ 7 h 30"/>
                      <a:gd name="T58" fmla="*/ 2 w 24"/>
                      <a:gd name="T59" fmla="*/ 4 h 30"/>
                      <a:gd name="T60" fmla="*/ 1 w 24"/>
                      <a:gd name="T61" fmla="*/ 3 h 30"/>
                      <a:gd name="T62" fmla="*/ 0 w 24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0"/>
                      <a:gd name="T98" fmla="*/ 24 w 24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0">
                        <a:moveTo>
                          <a:pt x="23" y="29"/>
                        </a:moveTo>
                        <a:lnTo>
                          <a:pt x="23" y="28"/>
                        </a:lnTo>
                        <a:lnTo>
                          <a:pt x="22" y="29"/>
                        </a:lnTo>
                        <a:lnTo>
                          <a:pt x="21" y="29"/>
                        </a:lnTo>
                        <a:lnTo>
                          <a:pt x="20" y="29"/>
                        </a:lnTo>
                        <a:lnTo>
                          <a:pt x="19" y="28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9" y="27"/>
                        </a:lnTo>
                        <a:lnTo>
                          <a:pt x="18" y="27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5" y="24"/>
                        </a:lnTo>
                        <a:lnTo>
                          <a:pt x="16" y="24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3" y="22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1" y="20"/>
                        </a:lnTo>
                        <a:lnTo>
                          <a:pt x="10" y="19"/>
                        </a:lnTo>
                        <a:lnTo>
                          <a:pt x="9" y="18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7" y="14"/>
                        </a:lnTo>
                        <a:lnTo>
                          <a:pt x="6" y="12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8" name="Freeform 113"/>
                  <p:cNvSpPr>
                    <a:spLocks/>
                  </p:cNvSpPr>
                  <p:nvPr/>
                </p:nvSpPr>
                <p:spPr bwMode="auto">
                  <a:xfrm>
                    <a:off x="4599" y="1397"/>
                    <a:ext cx="17" cy="40"/>
                  </a:xfrm>
                  <a:custGeom>
                    <a:avLst/>
                    <a:gdLst>
                      <a:gd name="T0" fmla="*/ 4 w 17"/>
                      <a:gd name="T1" fmla="*/ 39 h 40"/>
                      <a:gd name="T2" fmla="*/ 7 w 17"/>
                      <a:gd name="T3" fmla="*/ 38 h 40"/>
                      <a:gd name="T4" fmla="*/ 7 w 17"/>
                      <a:gd name="T5" fmla="*/ 37 h 40"/>
                      <a:gd name="T6" fmla="*/ 10 w 17"/>
                      <a:gd name="T7" fmla="*/ 37 h 40"/>
                      <a:gd name="T8" fmla="*/ 10 w 17"/>
                      <a:gd name="T9" fmla="*/ 37 h 40"/>
                      <a:gd name="T10" fmla="*/ 13 w 17"/>
                      <a:gd name="T11" fmla="*/ 36 h 40"/>
                      <a:gd name="T12" fmla="*/ 13 w 17"/>
                      <a:gd name="T13" fmla="*/ 35 h 40"/>
                      <a:gd name="T14" fmla="*/ 13 w 17"/>
                      <a:gd name="T15" fmla="*/ 35 h 40"/>
                      <a:gd name="T16" fmla="*/ 13 w 17"/>
                      <a:gd name="T17" fmla="*/ 34 h 40"/>
                      <a:gd name="T18" fmla="*/ 13 w 17"/>
                      <a:gd name="T19" fmla="*/ 33 h 40"/>
                      <a:gd name="T20" fmla="*/ 13 w 17"/>
                      <a:gd name="T21" fmla="*/ 33 h 40"/>
                      <a:gd name="T22" fmla="*/ 16 w 17"/>
                      <a:gd name="T23" fmla="*/ 32 h 40"/>
                      <a:gd name="T24" fmla="*/ 13 w 17"/>
                      <a:gd name="T25" fmla="*/ 31 h 40"/>
                      <a:gd name="T26" fmla="*/ 16 w 17"/>
                      <a:gd name="T27" fmla="*/ 30 h 40"/>
                      <a:gd name="T28" fmla="*/ 16 w 17"/>
                      <a:gd name="T29" fmla="*/ 30 h 40"/>
                      <a:gd name="T30" fmla="*/ 16 w 17"/>
                      <a:gd name="T31" fmla="*/ 29 h 40"/>
                      <a:gd name="T32" fmla="*/ 16 w 17"/>
                      <a:gd name="T33" fmla="*/ 29 h 40"/>
                      <a:gd name="T34" fmla="*/ 16 w 17"/>
                      <a:gd name="T35" fmla="*/ 26 h 40"/>
                      <a:gd name="T36" fmla="*/ 16 w 17"/>
                      <a:gd name="T37" fmla="*/ 24 h 40"/>
                      <a:gd name="T38" fmla="*/ 16 w 17"/>
                      <a:gd name="T39" fmla="*/ 23 h 40"/>
                      <a:gd name="T40" fmla="*/ 16 w 17"/>
                      <a:gd name="T41" fmla="*/ 21 h 40"/>
                      <a:gd name="T42" fmla="*/ 13 w 17"/>
                      <a:gd name="T43" fmla="*/ 19 h 40"/>
                      <a:gd name="T44" fmla="*/ 13 w 17"/>
                      <a:gd name="T45" fmla="*/ 18 h 40"/>
                      <a:gd name="T46" fmla="*/ 13 w 17"/>
                      <a:gd name="T47" fmla="*/ 17 h 40"/>
                      <a:gd name="T48" fmla="*/ 13 w 17"/>
                      <a:gd name="T49" fmla="*/ 14 h 40"/>
                      <a:gd name="T50" fmla="*/ 13 w 17"/>
                      <a:gd name="T51" fmla="*/ 13 h 40"/>
                      <a:gd name="T52" fmla="*/ 10 w 17"/>
                      <a:gd name="T53" fmla="*/ 11 h 40"/>
                      <a:gd name="T54" fmla="*/ 10 w 17"/>
                      <a:gd name="T55" fmla="*/ 9 h 40"/>
                      <a:gd name="T56" fmla="*/ 7 w 17"/>
                      <a:gd name="T57" fmla="*/ 7 h 40"/>
                      <a:gd name="T58" fmla="*/ 4 w 17"/>
                      <a:gd name="T59" fmla="*/ 5 h 40"/>
                      <a:gd name="T60" fmla="*/ 4 w 17"/>
                      <a:gd name="T61" fmla="*/ 4 h 40"/>
                      <a:gd name="T62" fmla="*/ 0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39"/>
                        </a:moveTo>
                        <a:lnTo>
                          <a:pt x="4" y="39"/>
                        </a:lnTo>
                        <a:lnTo>
                          <a:pt x="4" y="38"/>
                        </a:lnTo>
                        <a:lnTo>
                          <a:pt x="7" y="38"/>
                        </a:lnTo>
                        <a:lnTo>
                          <a:pt x="7" y="37"/>
                        </a:lnTo>
                        <a:lnTo>
                          <a:pt x="10" y="37"/>
                        </a:lnTo>
                        <a:lnTo>
                          <a:pt x="10" y="36"/>
                        </a:lnTo>
                        <a:lnTo>
                          <a:pt x="10" y="37"/>
                        </a:lnTo>
                        <a:lnTo>
                          <a:pt x="10" y="36"/>
                        </a:lnTo>
                        <a:lnTo>
                          <a:pt x="13" y="36"/>
                        </a:lnTo>
                        <a:lnTo>
                          <a:pt x="13" y="35"/>
                        </a:lnTo>
                        <a:lnTo>
                          <a:pt x="13" y="34"/>
                        </a:lnTo>
                        <a:lnTo>
                          <a:pt x="16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6" y="32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6" y="31"/>
                        </a:lnTo>
                        <a:lnTo>
                          <a:pt x="16" y="30"/>
                        </a:lnTo>
                        <a:lnTo>
                          <a:pt x="16" y="29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6" y="21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6" y="16"/>
                        </a:lnTo>
                        <a:lnTo>
                          <a:pt x="13" y="14"/>
                        </a:lnTo>
                        <a:lnTo>
                          <a:pt x="13" y="13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10" y="9"/>
                        </a:lnTo>
                        <a:lnTo>
                          <a:pt x="7" y="9"/>
                        </a:lnTo>
                        <a:lnTo>
                          <a:pt x="7" y="7"/>
                        </a:lnTo>
                        <a:lnTo>
                          <a:pt x="7" y="6"/>
                        </a:lnTo>
                        <a:lnTo>
                          <a:pt x="4" y="5"/>
                        </a:lnTo>
                        <a:lnTo>
                          <a:pt x="7" y="4"/>
                        </a:lnTo>
                        <a:lnTo>
                          <a:pt x="4" y="4"/>
                        </a:lnTo>
                        <a:lnTo>
                          <a:pt x="4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9" name="Freeform 114"/>
                  <p:cNvSpPr>
                    <a:spLocks/>
                  </p:cNvSpPr>
                  <p:nvPr/>
                </p:nvSpPr>
                <p:spPr bwMode="auto">
                  <a:xfrm>
                    <a:off x="4594" y="1360"/>
                    <a:ext cx="17" cy="39"/>
                  </a:xfrm>
                  <a:custGeom>
                    <a:avLst/>
                    <a:gdLst>
                      <a:gd name="T0" fmla="*/ 16 w 17"/>
                      <a:gd name="T1" fmla="*/ 0 h 39"/>
                      <a:gd name="T2" fmla="*/ 13 w 17"/>
                      <a:gd name="T3" fmla="*/ 0 h 39"/>
                      <a:gd name="T4" fmla="*/ 13 w 17"/>
                      <a:gd name="T5" fmla="*/ 1 h 39"/>
                      <a:gd name="T6" fmla="*/ 10 w 17"/>
                      <a:gd name="T7" fmla="*/ 1 h 39"/>
                      <a:gd name="T8" fmla="*/ 7 w 17"/>
                      <a:gd name="T9" fmla="*/ 2 h 39"/>
                      <a:gd name="T10" fmla="*/ 7 w 17"/>
                      <a:gd name="T11" fmla="*/ 3 h 39"/>
                      <a:gd name="T12" fmla="*/ 7 w 17"/>
                      <a:gd name="T13" fmla="*/ 3 h 39"/>
                      <a:gd name="T14" fmla="*/ 4 w 17"/>
                      <a:gd name="T15" fmla="*/ 4 h 39"/>
                      <a:gd name="T16" fmla="*/ 4 w 17"/>
                      <a:gd name="T17" fmla="*/ 4 h 39"/>
                      <a:gd name="T18" fmla="*/ 7 w 17"/>
                      <a:gd name="T19" fmla="*/ 4 h 39"/>
                      <a:gd name="T20" fmla="*/ 4 w 17"/>
                      <a:gd name="T21" fmla="*/ 5 h 39"/>
                      <a:gd name="T22" fmla="*/ 4 w 17"/>
                      <a:gd name="T23" fmla="*/ 6 h 39"/>
                      <a:gd name="T24" fmla="*/ 4 w 17"/>
                      <a:gd name="T25" fmla="*/ 7 h 39"/>
                      <a:gd name="T26" fmla="*/ 4 w 17"/>
                      <a:gd name="T27" fmla="*/ 8 h 39"/>
                      <a:gd name="T28" fmla="*/ 4 w 17"/>
                      <a:gd name="T29" fmla="*/ 8 h 39"/>
                      <a:gd name="T30" fmla="*/ 0 w 17"/>
                      <a:gd name="T31" fmla="*/ 8 h 39"/>
                      <a:gd name="T32" fmla="*/ 4 w 17"/>
                      <a:gd name="T33" fmla="*/ 10 h 39"/>
                      <a:gd name="T34" fmla="*/ 4 w 17"/>
                      <a:gd name="T35" fmla="*/ 12 h 39"/>
                      <a:gd name="T36" fmla="*/ 4 w 17"/>
                      <a:gd name="T37" fmla="*/ 13 h 39"/>
                      <a:gd name="T38" fmla="*/ 4 w 17"/>
                      <a:gd name="T39" fmla="*/ 15 h 39"/>
                      <a:gd name="T40" fmla="*/ 4 w 17"/>
                      <a:gd name="T41" fmla="*/ 16 h 39"/>
                      <a:gd name="T42" fmla="*/ 4 w 17"/>
                      <a:gd name="T43" fmla="*/ 18 h 39"/>
                      <a:gd name="T44" fmla="*/ 4 w 17"/>
                      <a:gd name="T45" fmla="*/ 20 h 39"/>
                      <a:gd name="T46" fmla="*/ 4 w 17"/>
                      <a:gd name="T47" fmla="*/ 21 h 39"/>
                      <a:gd name="T48" fmla="*/ 7 w 17"/>
                      <a:gd name="T49" fmla="*/ 23 h 39"/>
                      <a:gd name="T50" fmla="*/ 7 w 17"/>
                      <a:gd name="T51" fmla="*/ 25 h 39"/>
                      <a:gd name="T52" fmla="*/ 7 w 17"/>
                      <a:gd name="T53" fmla="*/ 26 h 39"/>
                      <a:gd name="T54" fmla="*/ 10 w 17"/>
                      <a:gd name="T55" fmla="*/ 28 h 39"/>
                      <a:gd name="T56" fmla="*/ 10 w 17"/>
                      <a:gd name="T57" fmla="*/ 30 h 39"/>
                      <a:gd name="T58" fmla="*/ 13 w 17"/>
                      <a:gd name="T59" fmla="*/ 32 h 39"/>
                      <a:gd name="T60" fmla="*/ 13 w 17"/>
                      <a:gd name="T61" fmla="*/ 34 h 39"/>
                      <a:gd name="T62" fmla="*/ 16 w 17"/>
                      <a:gd name="T63" fmla="*/ 37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0"/>
                        </a:moveTo>
                        <a:lnTo>
                          <a:pt x="16" y="0"/>
                        </a:lnTo>
                        <a:lnTo>
                          <a:pt x="13" y="0"/>
                        </a:lnTo>
                        <a:lnTo>
                          <a:pt x="16" y="1"/>
                        </a:lnTo>
                        <a:lnTo>
                          <a:pt x="13" y="1"/>
                        </a:lnTo>
                        <a:lnTo>
                          <a:pt x="10" y="1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4" y="4"/>
                        </a:lnTo>
                        <a:lnTo>
                          <a:pt x="7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0" y="8"/>
                        </a:lnTo>
                        <a:lnTo>
                          <a:pt x="4" y="9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4" y="12"/>
                        </a:lnTo>
                        <a:lnTo>
                          <a:pt x="0" y="12"/>
                        </a:lnTo>
                        <a:lnTo>
                          <a:pt x="4" y="13"/>
                        </a:lnTo>
                        <a:lnTo>
                          <a:pt x="4" y="14"/>
                        </a:lnTo>
                        <a:lnTo>
                          <a:pt x="4" y="15"/>
                        </a:lnTo>
                        <a:lnTo>
                          <a:pt x="0" y="16"/>
                        </a:lnTo>
                        <a:lnTo>
                          <a:pt x="4" y="16"/>
                        </a:lnTo>
                        <a:lnTo>
                          <a:pt x="0" y="17"/>
                        </a:lnTo>
                        <a:lnTo>
                          <a:pt x="4" y="18"/>
                        </a:lnTo>
                        <a:lnTo>
                          <a:pt x="4" y="19"/>
                        </a:lnTo>
                        <a:lnTo>
                          <a:pt x="4" y="20"/>
                        </a:lnTo>
                        <a:lnTo>
                          <a:pt x="7" y="21"/>
                        </a:lnTo>
                        <a:lnTo>
                          <a:pt x="4" y="21"/>
                        </a:lnTo>
                        <a:lnTo>
                          <a:pt x="4" y="22"/>
                        </a:lnTo>
                        <a:lnTo>
                          <a:pt x="7" y="23"/>
                        </a:lnTo>
                        <a:lnTo>
                          <a:pt x="7" y="25"/>
                        </a:lnTo>
                        <a:lnTo>
                          <a:pt x="7" y="26"/>
                        </a:lnTo>
                        <a:lnTo>
                          <a:pt x="10" y="27"/>
                        </a:lnTo>
                        <a:lnTo>
                          <a:pt x="10" y="28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13" y="31"/>
                        </a:lnTo>
                        <a:lnTo>
                          <a:pt x="13" y="32"/>
                        </a:lnTo>
                        <a:lnTo>
                          <a:pt x="13" y="33"/>
                        </a:lnTo>
                        <a:lnTo>
                          <a:pt x="13" y="34"/>
                        </a:lnTo>
                        <a:lnTo>
                          <a:pt x="16" y="35"/>
                        </a:lnTo>
                        <a:lnTo>
                          <a:pt x="16" y="37"/>
                        </a:lnTo>
                        <a:lnTo>
                          <a:pt x="16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0" name="Freeform 115"/>
                  <p:cNvSpPr>
                    <a:spLocks/>
                  </p:cNvSpPr>
                  <p:nvPr/>
                </p:nvSpPr>
                <p:spPr bwMode="auto">
                  <a:xfrm>
                    <a:off x="4606" y="1360"/>
                    <a:ext cx="25" cy="30"/>
                  </a:xfrm>
                  <a:custGeom>
                    <a:avLst/>
                    <a:gdLst>
                      <a:gd name="T0" fmla="*/ 0 w 25"/>
                      <a:gd name="T1" fmla="*/ 0 h 30"/>
                      <a:gd name="T2" fmla="*/ 1 w 25"/>
                      <a:gd name="T3" fmla="*/ 0 h 30"/>
                      <a:gd name="T4" fmla="*/ 2 w 25"/>
                      <a:gd name="T5" fmla="*/ 0 h 30"/>
                      <a:gd name="T6" fmla="*/ 3 w 25"/>
                      <a:gd name="T7" fmla="*/ 0 h 30"/>
                      <a:gd name="T8" fmla="*/ 3 w 25"/>
                      <a:gd name="T9" fmla="*/ 0 h 30"/>
                      <a:gd name="T10" fmla="*/ 3 w 25"/>
                      <a:gd name="T11" fmla="*/ 0 h 30"/>
                      <a:gd name="T12" fmla="*/ 4 w 25"/>
                      <a:gd name="T13" fmla="*/ 0 h 30"/>
                      <a:gd name="T14" fmla="*/ 4 w 25"/>
                      <a:gd name="T15" fmla="*/ 1 h 30"/>
                      <a:gd name="T16" fmla="*/ 5 w 25"/>
                      <a:gd name="T17" fmla="*/ 1 h 30"/>
                      <a:gd name="T18" fmla="*/ 6 w 25"/>
                      <a:gd name="T19" fmla="*/ 1 h 30"/>
                      <a:gd name="T20" fmla="*/ 6 w 25"/>
                      <a:gd name="T21" fmla="*/ 2 h 30"/>
                      <a:gd name="T22" fmla="*/ 6 w 25"/>
                      <a:gd name="T23" fmla="*/ 2 h 30"/>
                      <a:gd name="T24" fmla="*/ 6 w 25"/>
                      <a:gd name="T25" fmla="*/ 3 h 30"/>
                      <a:gd name="T26" fmla="*/ 7 w 25"/>
                      <a:gd name="T27" fmla="*/ 4 h 30"/>
                      <a:gd name="T28" fmla="*/ 7 w 25"/>
                      <a:gd name="T29" fmla="*/ 4 h 30"/>
                      <a:gd name="T30" fmla="*/ 8 w 25"/>
                      <a:gd name="T31" fmla="*/ 4 h 30"/>
                      <a:gd name="T32" fmla="*/ 9 w 25"/>
                      <a:gd name="T33" fmla="*/ 5 h 30"/>
                      <a:gd name="T34" fmla="*/ 10 w 25"/>
                      <a:gd name="T35" fmla="*/ 6 h 30"/>
                      <a:gd name="T36" fmla="*/ 11 w 25"/>
                      <a:gd name="T37" fmla="*/ 8 h 30"/>
                      <a:gd name="T38" fmla="*/ 12 w 25"/>
                      <a:gd name="T39" fmla="*/ 8 h 30"/>
                      <a:gd name="T40" fmla="*/ 13 w 25"/>
                      <a:gd name="T41" fmla="*/ 10 h 30"/>
                      <a:gd name="T42" fmla="*/ 13 w 25"/>
                      <a:gd name="T43" fmla="*/ 11 h 30"/>
                      <a:gd name="T44" fmla="*/ 15 w 25"/>
                      <a:gd name="T45" fmla="*/ 12 h 30"/>
                      <a:gd name="T46" fmla="*/ 15 w 25"/>
                      <a:gd name="T47" fmla="*/ 14 h 30"/>
                      <a:gd name="T48" fmla="*/ 17 w 25"/>
                      <a:gd name="T49" fmla="*/ 16 h 30"/>
                      <a:gd name="T50" fmla="*/ 17 w 25"/>
                      <a:gd name="T51" fmla="*/ 17 h 30"/>
                      <a:gd name="T52" fmla="*/ 18 w 25"/>
                      <a:gd name="T53" fmla="*/ 19 h 30"/>
                      <a:gd name="T54" fmla="*/ 19 w 25"/>
                      <a:gd name="T55" fmla="*/ 20 h 30"/>
                      <a:gd name="T56" fmla="*/ 20 w 25"/>
                      <a:gd name="T57" fmla="*/ 22 h 30"/>
                      <a:gd name="T58" fmla="*/ 20 w 25"/>
                      <a:gd name="T59" fmla="*/ 24 h 30"/>
                      <a:gd name="T60" fmla="*/ 22 w 25"/>
                      <a:gd name="T61" fmla="*/ 26 h 30"/>
                      <a:gd name="T62" fmla="*/ 23 w 25"/>
                      <a:gd name="T63" fmla="*/ 28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0"/>
                      <a:gd name="T98" fmla="*/ 25 w 25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lnTo>
                          <a:pt x="7" y="4"/>
                        </a:lnTo>
                        <a:lnTo>
                          <a:pt x="8" y="4"/>
                        </a:lnTo>
                        <a:lnTo>
                          <a:pt x="7" y="4"/>
                        </a:lnTo>
                        <a:lnTo>
                          <a:pt x="8" y="4"/>
                        </a:lnTo>
                        <a:lnTo>
                          <a:pt x="9" y="4"/>
                        </a:lnTo>
                        <a:lnTo>
                          <a:pt x="9" y="5"/>
                        </a:lnTo>
                        <a:lnTo>
                          <a:pt x="10" y="5"/>
                        </a:lnTo>
                        <a:lnTo>
                          <a:pt x="10" y="6"/>
                        </a:lnTo>
                        <a:lnTo>
                          <a:pt x="10" y="7"/>
                        </a:lnTo>
                        <a:lnTo>
                          <a:pt x="11" y="8"/>
                        </a:lnTo>
                        <a:lnTo>
                          <a:pt x="12" y="8"/>
                        </a:lnTo>
                        <a:lnTo>
                          <a:pt x="13" y="9"/>
                        </a:lnTo>
                        <a:lnTo>
                          <a:pt x="13" y="10"/>
                        </a:lnTo>
                        <a:lnTo>
                          <a:pt x="13" y="11"/>
                        </a:lnTo>
                        <a:lnTo>
                          <a:pt x="14" y="12"/>
                        </a:lnTo>
                        <a:lnTo>
                          <a:pt x="15" y="12"/>
                        </a:lnTo>
                        <a:lnTo>
                          <a:pt x="15" y="14"/>
                        </a:lnTo>
                        <a:lnTo>
                          <a:pt x="16" y="15"/>
                        </a:lnTo>
                        <a:lnTo>
                          <a:pt x="17" y="16"/>
                        </a:lnTo>
                        <a:lnTo>
                          <a:pt x="17" y="17"/>
                        </a:lnTo>
                        <a:lnTo>
                          <a:pt x="18" y="19"/>
                        </a:lnTo>
                        <a:lnTo>
                          <a:pt x="18" y="20"/>
                        </a:lnTo>
                        <a:lnTo>
                          <a:pt x="19" y="20"/>
                        </a:lnTo>
                        <a:lnTo>
                          <a:pt x="20" y="21"/>
                        </a:lnTo>
                        <a:lnTo>
                          <a:pt x="20" y="22"/>
                        </a:lnTo>
                        <a:lnTo>
                          <a:pt x="20" y="23"/>
                        </a:lnTo>
                        <a:lnTo>
                          <a:pt x="20" y="24"/>
                        </a:lnTo>
                        <a:lnTo>
                          <a:pt x="21" y="24"/>
                        </a:lnTo>
                        <a:lnTo>
                          <a:pt x="22" y="26"/>
                        </a:lnTo>
                        <a:lnTo>
                          <a:pt x="23" y="28"/>
                        </a:lnTo>
                        <a:lnTo>
                          <a:pt x="24" y="2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1" name="Freeform 116"/>
                  <p:cNvSpPr>
                    <a:spLocks/>
                  </p:cNvSpPr>
                  <p:nvPr/>
                </p:nvSpPr>
                <p:spPr bwMode="auto">
                  <a:xfrm>
                    <a:off x="4438" y="1426"/>
                    <a:ext cx="23" cy="31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1 w 23"/>
                      <a:gd name="T5" fmla="*/ 0 h 31"/>
                      <a:gd name="T6" fmla="*/ 2 w 23"/>
                      <a:gd name="T7" fmla="*/ 0 h 31"/>
                      <a:gd name="T8" fmla="*/ 2 w 23"/>
                      <a:gd name="T9" fmla="*/ 0 h 31"/>
                      <a:gd name="T10" fmla="*/ 3 w 23"/>
                      <a:gd name="T11" fmla="*/ 0 h 31"/>
                      <a:gd name="T12" fmla="*/ 4 w 23"/>
                      <a:gd name="T13" fmla="*/ 1 h 31"/>
                      <a:gd name="T14" fmla="*/ 4 w 23"/>
                      <a:gd name="T15" fmla="*/ 0 h 31"/>
                      <a:gd name="T16" fmla="*/ 4 w 23"/>
                      <a:gd name="T17" fmla="*/ 1 h 31"/>
                      <a:gd name="T18" fmla="*/ 5 w 23"/>
                      <a:gd name="T19" fmla="*/ 1 h 31"/>
                      <a:gd name="T20" fmla="*/ 5 w 23"/>
                      <a:gd name="T21" fmla="*/ 2 h 31"/>
                      <a:gd name="T22" fmla="*/ 5 w 23"/>
                      <a:gd name="T23" fmla="*/ 2 h 31"/>
                      <a:gd name="T24" fmla="*/ 6 w 23"/>
                      <a:gd name="T25" fmla="*/ 3 h 31"/>
                      <a:gd name="T26" fmla="*/ 6 w 23"/>
                      <a:gd name="T27" fmla="*/ 3 h 31"/>
                      <a:gd name="T28" fmla="*/ 7 w 23"/>
                      <a:gd name="T29" fmla="*/ 4 h 31"/>
                      <a:gd name="T30" fmla="*/ 8 w 23"/>
                      <a:gd name="T31" fmla="*/ 4 h 31"/>
                      <a:gd name="T32" fmla="*/ 8 w 23"/>
                      <a:gd name="T33" fmla="*/ 5 h 31"/>
                      <a:gd name="T34" fmla="*/ 9 w 23"/>
                      <a:gd name="T35" fmla="*/ 7 h 31"/>
                      <a:gd name="T36" fmla="*/ 10 w 23"/>
                      <a:gd name="T37" fmla="*/ 7 h 31"/>
                      <a:gd name="T38" fmla="*/ 11 w 23"/>
                      <a:gd name="T39" fmla="*/ 8 h 31"/>
                      <a:gd name="T40" fmla="*/ 12 w 23"/>
                      <a:gd name="T41" fmla="*/ 10 h 31"/>
                      <a:gd name="T42" fmla="*/ 13 w 23"/>
                      <a:gd name="T43" fmla="*/ 11 h 31"/>
                      <a:gd name="T44" fmla="*/ 13 w 23"/>
                      <a:gd name="T45" fmla="*/ 12 h 31"/>
                      <a:gd name="T46" fmla="*/ 14 w 23"/>
                      <a:gd name="T47" fmla="*/ 14 h 31"/>
                      <a:gd name="T48" fmla="*/ 15 w 23"/>
                      <a:gd name="T49" fmla="*/ 16 h 31"/>
                      <a:gd name="T50" fmla="*/ 16 w 23"/>
                      <a:gd name="T51" fmla="*/ 17 h 31"/>
                      <a:gd name="T52" fmla="*/ 17 w 23"/>
                      <a:gd name="T53" fmla="*/ 19 h 31"/>
                      <a:gd name="T54" fmla="*/ 18 w 23"/>
                      <a:gd name="T55" fmla="*/ 21 h 31"/>
                      <a:gd name="T56" fmla="*/ 19 w 23"/>
                      <a:gd name="T57" fmla="*/ 21 h 31"/>
                      <a:gd name="T58" fmla="*/ 19 w 23"/>
                      <a:gd name="T59" fmla="*/ 24 h 31"/>
                      <a:gd name="T60" fmla="*/ 20 w 23"/>
                      <a:gd name="T61" fmla="*/ 25 h 31"/>
                      <a:gd name="T62" fmla="*/ 21 w 23"/>
                      <a:gd name="T63" fmla="*/ 28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5" y="2"/>
                        </a:lnTo>
                        <a:lnTo>
                          <a:pt x="6" y="3"/>
                        </a:lnTo>
                        <a:lnTo>
                          <a:pt x="7" y="4"/>
                        </a:lnTo>
                        <a:lnTo>
                          <a:pt x="8" y="4"/>
                        </a:lnTo>
                        <a:lnTo>
                          <a:pt x="8" y="5"/>
                        </a:lnTo>
                        <a:lnTo>
                          <a:pt x="9" y="6"/>
                        </a:lnTo>
                        <a:lnTo>
                          <a:pt x="9" y="7"/>
                        </a:lnTo>
                        <a:lnTo>
                          <a:pt x="10" y="7"/>
                        </a:lnTo>
                        <a:lnTo>
                          <a:pt x="11" y="8"/>
                        </a:lnTo>
                        <a:lnTo>
                          <a:pt x="12" y="10"/>
                        </a:lnTo>
                        <a:lnTo>
                          <a:pt x="13" y="11"/>
                        </a:lnTo>
                        <a:lnTo>
                          <a:pt x="13" y="12"/>
                        </a:lnTo>
                        <a:lnTo>
                          <a:pt x="14" y="14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6" y="17"/>
                        </a:lnTo>
                        <a:lnTo>
                          <a:pt x="16" y="18"/>
                        </a:lnTo>
                        <a:lnTo>
                          <a:pt x="17" y="19"/>
                        </a:lnTo>
                        <a:lnTo>
                          <a:pt x="17" y="20"/>
                        </a:lnTo>
                        <a:lnTo>
                          <a:pt x="18" y="21"/>
                        </a:lnTo>
                        <a:lnTo>
                          <a:pt x="19" y="21"/>
                        </a:lnTo>
                        <a:lnTo>
                          <a:pt x="19" y="23"/>
                        </a:lnTo>
                        <a:lnTo>
                          <a:pt x="19" y="24"/>
                        </a:lnTo>
                        <a:lnTo>
                          <a:pt x="20" y="25"/>
                        </a:lnTo>
                        <a:lnTo>
                          <a:pt x="21" y="27"/>
                        </a:lnTo>
                        <a:lnTo>
                          <a:pt x="21" y="28"/>
                        </a:lnTo>
                        <a:lnTo>
                          <a:pt x="22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2" name="Freeform 117"/>
                  <p:cNvSpPr>
                    <a:spLocks/>
                  </p:cNvSpPr>
                  <p:nvPr/>
                </p:nvSpPr>
                <p:spPr bwMode="auto">
                  <a:xfrm>
                    <a:off x="4643" y="1379"/>
                    <a:ext cx="17" cy="39"/>
                  </a:xfrm>
                  <a:custGeom>
                    <a:avLst/>
                    <a:gdLst>
                      <a:gd name="T0" fmla="*/ 3 w 17"/>
                      <a:gd name="T1" fmla="*/ 38 h 39"/>
                      <a:gd name="T2" fmla="*/ 3 w 17"/>
                      <a:gd name="T3" fmla="*/ 37 h 39"/>
                      <a:gd name="T4" fmla="*/ 5 w 17"/>
                      <a:gd name="T5" fmla="*/ 37 h 39"/>
                      <a:gd name="T6" fmla="*/ 8 w 17"/>
                      <a:gd name="T7" fmla="*/ 36 h 39"/>
                      <a:gd name="T8" fmla="*/ 8 w 17"/>
                      <a:gd name="T9" fmla="*/ 35 h 39"/>
                      <a:gd name="T10" fmla="*/ 8 w 17"/>
                      <a:gd name="T11" fmla="*/ 35 h 39"/>
                      <a:gd name="T12" fmla="*/ 11 w 17"/>
                      <a:gd name="T13" fmla="*/ 35 h 39"/>
                      <a:gd name="T14" fmla="*/ 11 w 17"/>
                      <a:gd name="T15" fmla="*/ 34 h 39"/>
                      <a:gd name="T16" fmla="*/ 11 w 17"/>
                      <a:gd name="T17" fmla="*/ 33 h 39"/>
                      <a:gd name="T18" fmla="*/ 11 w 17"/>
                      <a:gd name="T19" fmla="*/ 33 h 39"/>
                      <a:gd name="T20" fmla="*/ 13 w 17"/>
                      <a:gd name="T21" fmla="*/ 32 h 39"/>
                      <a:gd name="T22" fmla="*/ 13 w 17"/>
                      <a:gd name="T23" fmla="*/ 31 h 39"/>
                      <a:gd name="T24" fmla="*/ 13 w 17"/>
                      <a:gd name="T25" fmla="*/ 31 h 39"/>
                      <a:gd name="T26" fmla="*/ 13 w 17"/>
                      <a:gd name="T27" fmla="*/ 30 h 39"/>
                      <a:gd name="T28" fmla="*/ 13 w 17"/>
                      <a:gd name="T29" fmla="*/ 29 h 39"/>
                      <a:gd name="T30" fmla="*/ 13 w 17"/>
                      <a:gd name="T31" fmla="*/ 29 h 39"/>
                      <a:gd name="T32" fmla="*/ 13 w 17"/>
                      <a:gd name="T33" fmla="*/ 28 h 39"/>
                      <a:gd name="T34" fmla="*/ 16 w 17"/>
                      <a:gd name="T35" fmla="*/ 26 h 39"/>
                      <a:gd name="T36" fmla="*/ 16 w 17"/>
                      <a:gd name="T37" fmla="*/ 24 h 39"/>
                      <a:gd name="T38" fmla="*/ 13 w 17"/>
                      <a:gd name="T39" fmla="*/ 23 h 39"/>
                      <a:gd name="T40" fmla="*/ 13 w 17"/>
                      <a:gd name="T41" fmla="*/ 21 h 39"/>
                      <a:gd name="T42" fmla="*/ 13 w 17"/>
                      <a:gd name="T43" fmla="*/ 19 h 39"/>
                      <a:gd name="T44" fmla="*/ 13 w 17"/>
                      <a:gd name="T45" fmla="*/ 18 h 39"/>
                      <a:gd name="T46" fmla="*/ 13 w 17"/>
                      <a:gd name="T47" fmla="*/ 17 h 39"/>
                      <a:gd name="T48" fmla="*/ 11 w 17"/>
                      <a:gd name="T49" fmla="*/ 14 h 39"/>
                      <a:gd name="T50" fmla="*/ 11 w 17"/>
                      <a:gd name="T51" fmla="*/ 13 h 39"/>
                      <a:gd name="T52" fmla="*/ 11 w 17"/>
                      <a:gd name="T53" fmla="*/ 11 h 39"/>
                      <a:gd name="T54" fmla="*/ 8 w 17"/>
                      <a:gd name="T55" fmla="*/ 9 h 39"/>
                      <a:gd name="T56" fmla="*/ 8 w 17"/>
                      <a:gd name="T57" fmla="*/ 7 h 39"/>
                      <a:gd name="T58" fmla="*/ 5 w 17"/>
                      <a:gd name="T59" fmla="*/ 6 h 39"/>
                      <a:gd name="T60" fmla="*/ 5 w 17"/>
                      <a:gd name="T61" fmla="*/ 3 h 39"/>
                      <a:gd name="T62" fmla="*/ 3 w 17"/>
                      <a:gd name="T63" fmla="*/ 1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0" y="38"/>
                        </a:move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5" y="38"/>
                        </a:lnTo>
                        <a:lnTo>
                          <a:pt x="5" y="37"/>
                        </a:lnTo>
                        <a:lnTo>
                          <a:pt x="8" y="36"/>
                        </a:lnTo>
                        <a:lnTo>
                          <a:pt x="8" y="35"/>
                        </a:lnTo>
                        <a:lnTo>
                          <a:pt x="11" y="35"/>
                        </a:lnTo>
                        <a:lnTo>
                          <a:pt x="11" y="34"/>
                        </a:lnTo>
                        <a:lnTo>
                          <a:pt x="11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3" y="28"/>
                        </a:lnTo>
                        <a:lnTo>
                          <a:pt x="13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3" y="23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1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8" y="9"/>
                        </a:lnTo>
                        <a:lnTo>
                          <a:pt x="8" y="7"/>
                        </a:lnTo>
                        <a:lnTo>
                          <a:pt x="5" y="6"/>
                        </a:lnTo>
                        <a:lnTo>
                          <a:pt x="5" y="4"/>
                        </a:lnTo>
                        <a:lnTo>
                          <a:pt x="5" y="3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3" name="Freeform 118"/>
                  <p:cNvSpPr>
                    <a:spLocks/>
                  </p:cNvSpPr>
                  <p:nvPr/>
                </p:nvSpPr>
                <p:spPr bwMode="auto">
                  <a:xfrm>
                    <a:off x="4629" y="1388"/>
                    <a:ext cx="24" cy="32"/>
                  </a:xfrm>
                  <a:custGeom>
                    <a:avLst/>
                    <a:gdLst>
                      <a:gd name="T0" fmla="*/ 22 w 24"/>
                      <a:gd name="T1" fmla="*/ 30 h 32"/>
                      <a:gd name="T2" fmla="*/ 21 w 24"/>
                      <a:gd name="T3" fmla="*/ 31 h 32"/>
                      <a:gd name="T4" fmla="*/ 20 w 24"/>
                      <a:gd name="T5" fmla="*/ 31 h 32"/>
                      <a:gd name="T6" fmla="*/ 20 w 24"/>
                      <a:gd name="T7" fmla="*/ 31 h 32"/>
                      <a:gd name="T8" fmla="*/ 19 w 24"/>
                      <a:gd name="T9" fmla="*/ 31 h 32"/>
                      <a:gd name="T10" fmla="*/ 19 w 24"/>
                      <a:gd name="T11" fmla="*/ 30 h 32"/>
                      <a:gd name="T12" fmla="*/ 18 w 24"/>
                      <a:gd name="T13" fmla="*/ 30 h 32"/>
                      <a:gd name="T14" fmla="*/ 18 w 24"/>
                      <a:gd name="T15" fmla="*/ 30 h 32"/>
                      <a:gd name="T16" fmla="*/ 17 w 24"/>
                      <a:gd name="T17" fmla="*/ 29 h 32"/>
                      <a:gd name="T18" fmla="*/ 16 w 24"/>
                      <a:gd name="T19" fmla="*/ 29 h 32"/>
                      <a:gd name="T20" fmla="*/ 16 w 24"/>
                      <a:gd name="T21" fmla="*/ 28 h 32"/>
                      <a:gd name="T22" fmla="*/ 16 w 24"/>
                      <a:gd name="T23" fmla="*/ 28 h 32"/>
                      <a:gd name="T24" fmla="*/ 16 w 24"/>
                      <a:gd name="T25" fmla="*/ 27 h 32"/>
                      <a:gd name="T26" fmla="*/ 15 w 24"/>
                      <a:gd name="T27" fmla="*/ 26 h 32"/>
                      <a:gd name="T28" fmla="*/ 14 w 24"/>
                      <a:gd name="T29" fmla="*/ 25 h 32"/>
                      <a:gd name="T30" fmla="*/ 14 w 24"/>
                      <a:gd name="T31" fmla="*/ 25 h 32"/>
                      <a:gd name="T32" fmla="*/ 13 w 24"/>
                      <a:gd name="T33" fmla="*/ 25 h 32"/>
                      <a:gd name="T34" fmla="*/ 12 w 24"/>
                      <a:gd name="T35" fmla="*/ 24 h 32"/>
                      <a:gd name="T36" fmla="*/ 11 w 24"/>
                      <a:gd name="T37" fmla="*/ 22 h 32"/>
                      <a:gd name="T38" fmla="*/ 10 w 24"/>
                      <a:gd name="T39" fmla="*/ 21 h 32"/>
                      <a:gd name="T40" fmla="*/ 9 w 24"/>
                      <a:gd name="T41" fmla="*/ 20 h 32"/>
                      <a:gd name="T42" fmla="*/ 9 w 24"/>
                      <a:gd name="T43" fmla="*/ 18 h 32"/>
                      <a:gd name="T44" fmla="*/ 7 w 24"/>
                      <a:gd name="T45" fmla="*/ 15 h 32"/>
                      <a:gd name="T46" fmla="*/ 6 w 24"/>
                      <a:gd name="T47" fmla="*/ 15 h 32"/>
                      <a:gd name="T48" fmla="*/ 6 w 24"/>
                      <a:gd name="T49" fmla="*/ 14 h 32"/>
                      <a:gd name="T50" fmla="*/ 5 w 24"/>
                      <a:gd name="T51" fmla="*/ 12 h 32"/>
                      <a:gd name="T52" fmla="*/ 4 w 24"/>
                      <a:gd name="T53" fmla="*/ 10 h 32"/>
                      <a:gd name="T54" fmla="*/ 3 w 24"/>
                      <a:gd name="T55" fmla="*/ 8 h 32"/>
                      <a:gd name="T56" fmla="*/ 3 w 24"/>
                      <a:gd name="T57" fmla="*/ 6 h 32"/>
                      <a:gd name="T58" fmla="*/ 2 w 24"/>
                      <a:gd name="T59" fmla="*/ 5 h 32"/>
                      <a:gd name="T60" fmla="*/ 0 w 24"/>
                      <a:gd name="T61" fmla="*/ 3 h 32"/>
                      <a:gd name="T62" fmla="*/ 0 w 24"/>
                      <a:gd name="T63" fmla="*/ 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3" y="30"/>
                        </a:moveTo>
                        <a:lnTo>
                          <a:pt x="22" y="30"/>
                        </a:lnTo>
                        <a:lnTo>
                          <a:pt x="21" y="30"/>
                        </a:lnTo>
                        <a:lnTo>
                          <a:pt x="21" y="31"/>
                        </a:lnTo>
                        <a:lnTo>
                          <a:pt x="20" y="31"/>
                        </a:lnTo>
                        <a:lnTo>
                          <a:pt x="19" y="31"/>
                        </a:lnTo>
                        <a:lnTo>
                          <a:pt x="19" y="30"/>
                        </a:lnTo>
                        <a:lnTo>
                          <a:pt x="18" y="30"/>
                        </a:lnTo>
                        <a:lnTo>
                          <a:pt x="17" y="29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5" y="26"/>
                        </a:lnTo>
                        <a:lnTo>
                          <a:pt x="15" y="25"/>
                        </a:lnTo>
                        <a:lnTo>
                          <a:pt x="14" y="25"/>
                        </a:lnTo>
                        <a:lnTo>
                          <a:pt x="15" y="25"/>
                        </a:lnTo>
                        <a:lnTo>
                          <a:pt x="14" y="25"/>
                        </a:lnTo>
                        <a:lnTo>
                          <a:pt x="13" y="25"/>
                        </a:lnTo>
                        <a:lnTo>
                          <a:pt x="13" y="24"/>
                        </a:lnTo>
                        <a:lnTo>
                          <a:pt x="12" y="24"/>
                        </a:lnTo>
                        <a:lnTo>
                          <a:pt x="12" y="23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9" y="20"/>
                        </a:lnTo>
                        <a:lnTo>
                          <a:pt x="9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7" y="15"/>
                        </a:lnTo>
                        <a:lnTo>
                          <a:pt x="7" y="16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6" y="12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4" y="10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4" name="Freeform 119"/>
                  <p:cNvSpPr>
                    <a:spLocks/>
                  </p:cNvSpPr>
                  <p:nvPr/>
                </p:nvSpPr>
                <p:spPr bwMode="auto">
                  <a:xfrm>
                    <a:off x="4629" y="1388"/>
                    <a:ext cx="24" cy="32"/>
                  </a:xfrm>
                  <a:custGeom>
                    <a:avLst/>
                    <a:gdLst>
                      <a:gd name="T0" fmla="*/ 22 w 24"/>
                      <a:gd name="T1" fmla="*/ 30 h 32"/>
                      <a:gd name="T2" fmla="*/ 21 w 24"/>
                      <a:gd name="T3" fmla="*/ 31 h 32"/>
                      <a:gd name="T4" fmla="*/ 20 w 24"/>
                      <a:gd name="T5" fmla="*/ 31 h 32"/>
                      <a:gd name="T6" fmla="*/ 20 w 24"/>
                      <a:gd name="T7" fmla="*/ 31 h 32"/>
                      <a:gd name="T8" fmla="*/ 19 w 24"/>
                      <a:gd name="T9" fmla="*/ 31 h 32"/>
                      <a:gd name="T10" fmla="*/ 19 w 24"/>
                      <a:gd name="T11" fmla="*/ 30 h 32"/>
                      <a:gd name="T12" fmla="*/ 18 w 24"/>
                      <a:gd name="T13" fmla="*/ 30 h 32"/>
                      <a:gd name="T14" fmla="*/ 18 w 24"/>
                      <a:gd name="T15" fmla="*/ 30 h 32"/>
                      <a:gd name="T16" fmla="*/ 17 w 24"/>
                      <a:gd name="T17" fmla="*/ 29 h 32"/>
                      <a:gd name="T18" fmla="*/ 16 w 24"/>
                      <a:gd name="T19" fmla="*/ 29 h 32"/>
                      <a:gd name="T20" fmla="*/ 16 w 24"/>
                      <a:gd name="T21" fmla="*/ 28 h 32"/>
                      <a:gd name="T22" fmla="*/ 16 w 24"/>
                      <a:gd name="T23" fmla="*/ 28 h 32"/>
                      <a:gd name="T24" fmla="*/ 16 w 24"/>
                      <a:gd name="T25" fmla="*/ 27 h 32"/>
                      <a:gd name="T26" fmla="*/ 15 w 24"/>
                      <a:gd name="T27" fmla="*/ 26 h 32"/>
                      <a:gd name="T28" fmla="*/ 14 w 24"/>
                      <a:gd name="T29" fmla="*/ 25 h 32"/>
                      <a:gd name="T30" fmla="*/ 14 w 24"/>
                      <a:gd name="T31" fmla="*/ 25 h 32"/>
                      <a:gd name="T32" fmla="*/ 13 w 24"/>
                      <a:gd name="T33" fmla="*/ 25 h 32"/>
                      <a:gd name="T34" fmla="*/ 12 w 24"/>
                      <a:gd name="T35" fmla="*/ 24 h 32"/>
                      <a:gd name="T36" fmla="*/ 11 w 24"/>
                      <a:gd name="T37" fmla="*/ 22 h 32"/>
                      <a:gd name="T38" fmla="*/ 10 w 24"/>
                      <a:gd name="T39" fmla="*/ 21 h 32"/>
                      <a:gd name="T40" fmla="*/ 9 w 24"/>
                      <a:gd name="T41" fmla="*/ 20 h 32"/>
                      <a:gd name="T42" fmla="*/ 9 w 24"/>
                      <a:gd name="T43" fmla="*/ 18 h 32"/>
                      <a:gd name="T44" fmla="*/ 7 w 24"/>
                      <a:gd name="T45" fmla="*/ 15 h 32"/>
                      <a:gd name="T46" fmla="*/ 6 w 24"/>
                      <a:gd name="T47" fmla="*/ 15 h 32"/>
                      <a:gd name="T48" fmla="*/ 6 w 24"/>
                      <a:gd name="T49" fmla="*/ 14 h 32"/>
                      <a:gd name="T50" fmla="*/ 5 w 24"/>
                      <a:gd name="T51" fmla="*/ 11 h 32"/>
                      <a:gd name="T52" fmla="*/ 4 w 24"/>
                      <a:gd name="T53" fmla="*/ 10 h 32"/>
                      <a:gd name="T54" fmla="*/ 3 w 24"/>
                      <a:gd name="T55" fmla="*/ 8 h 32"/>
                      <a:gd name="T56" fmla="*/ 3 w 24"/>
                      <a:gd name="T57" fmla="*/ 6 h 32"/>
                      <a:gd name="T58" fmla="*/ 2 w 24"/>
                      <a:gd name="T59" fmla="*/ 5 h 32"/>
                      <a:gd name="T60" fmla="*/ 0 w 24"/>
                      <a:gd name="T61" fmla="*/ 3 h 32"/>
                      <a:gd name="T62" fmla="*/ 0 w 24"/>
                      <a:gd name="T63" fmla="*/ 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3" y="30"/>
                        </a:moveTo>
                        <a:lnTo>
                          <a:pt x="22" y="30"/>
                        </a:lnTo>
                        <a:lnTo>
                          <a:pt x="21" y="30"/>
                        </a:lnTo>
                        <a:lnTo>
                          <a:pt x="21" y="31"/>
                        </a:lnTo>
                        <a:lnTo>
                          <a:pt x="20" y="31"/>
                        </a:lnTo>
                        <a:lnTo>
                          <a:pt x="19" y="31"/>
                        </a:lnTo>
                        <a:lnTo>
                          <a:pt x="19" y="30"/>
                        </a:lnTo>
                        <a:lnTo>
                          <a:pt x="18" y="30"/>
                        </a:lnTo>
                        <a:lnTo>
                          <a:pt x="17" y="29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5" y="26"/>
                        </a:lnTo>
                        <a:lnTo>
                          <a:pt x="15" y="25"/>
                        </a:lnTo>
                        <a:lnTo>
                          <a:pt x="14" y="25"/>
                        </a:lnTo>
                        <a:lnTo>
                          <a:pt x="15" y="25"/>
                        </a:lnTo>
                        <a:lnTo>
                          <a:pt x="14" y="25"/>
                        </a:lnTo>
                        <a:lnTo>
                          <a:pt x="13" y="25"/>
                        </a:lnTo>
                        <a:lnTo>
                          <a:pt x="13" y="24"/>
                        </a:lnTo>
                        <a:lnTo>
                          <a:pt x="12" y="24"/>
                        </a:lnTo>
                        <a:lnTo>
                          <a:pt x="12" y="23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9" y="20"/>
                        </a:lnTo>
                        <a:lnTo>
                          <a:pt x="9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7" y="15"/>
                        </a:lnTo>
                        <a:lnTo>
                          <a:pt x="7" y="16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4" y="10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1" y="4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5" name="Freeform 120"/>
                  <p:cNvSpPr>
                    <a:spLocks/>
                  </p:cNvSpPr>
                  <p:nvPr/>
                </p:nvSpPr>
                <p:spPr bwMode="auto">
                  <a:xfrm>
                    <a:off x="4643" y="1379"/>
                    <a:ext cx="17" cy="39"/>
                  </a:xfrm>
                  <a:custGeom>
                    <a:avLst/>
                    <a:gdLst>
                      <a:gd name="T0" fmla="*/ 3 w 17"/>
                      <a:gd name="T1" fmla="*/ 38 h 39"/>
                      <a:gd name="T2" fmla="*/ 3 w 17"/>
                      <a:gd name="T3" fmla="*/ 37 h 39"/>
                      <a:gd name="T4" fmla="*/ 5 w 17"/>
                      <a:gd name="T5" fmla="*/ 37 h 39"/>
                      <a:gd name="T6" fmla="*/ 8 w 17"/>
                      <a:gd name="T7" fmla="*/ 36 h 39"/>
                      <a:gd name="T8" fmla="*/ 8 w 17"/>
                      <a:gd name="T9" fmla="*/ 35 h 39"/>
                      <a:gd name="T10" fmla="*/ 8 w 17"/>
                      <a:gd name="T11" fmla="*/ 35 h 39"/>
                      <a:gd name="T12" fmla="*/ 11 w 17"/>
                      <a:gd name="T13" fmla="*/ 35 h 39"/>
                      <a:gd name="T14" fmla="*/ 11 w 17"/>
                      <a:gd name="T15" fmla="*/ 34 h 39"/>
                      <a:gd name="T16" fmla="*/ 11 w 17"/>
                      <a:gd name="T17" fmla="*/ 33 h 39"/>
                      <a:gd name="T18" fmla="*/ 11 w 17"/>
                      <a:gd name="T19" fmla="*/ 33 h 39"/>
                      <a:gd name="T20" fmla="*/ 13 w 17"/>
                      <a:gd name="T21" fmla="*/ 32 h 39"/>
                      <a:gd name="T22" fmla="*/ 13 w 17"/>
                      <a:gd name="T23" fmla="*/ 31 h 39"/>
                      <a:gd name="T24" fmla="*/ 13 w 17"/>
                      <a:gd name="T25" fmla="*/ 31 h 39"/>
                      <a:gd name="T26" fmla="*/ 13 w 17"/>
                      <a:gd name="T27" fmla="*/ 30 h 39"/>
                      <a:gd name="T28" fmla="*/ 13 w 17"/>
                      <a:gd name="T29" fmla="*/ 29 h 39"/>
                      <a:gd name="T30" fmla="*/ 13 w 17"/>
                      <a:gd name="T31" fmla="*/ 29 h 39"/>
                      <a:gd name="T32" fmla="*/ 13 w 17"/>
                      <a:gd name="T33" fmla="*/ 28 h 39"/>
                      <a:gd name="T34" fmla="*/ 16 w 17"/>
                      <a:gd name="T35" fmla="*/ 26 h 39"/>
                      <a:gd name="T36" fmla="*/ 16 w 17"/>
                      <a:gd name="T37" fmla="*/ 24 h 39"/>
                      <a:gd name="T38" fmla="*/ 13 w 17"/>
                      <a:gd name="T39" fmla="*/ 23 h 39"/>
                      <a:gd name="T40" fmla="*/ 13 w 17"/>
                      <a:gd name="T41" fmla="*/ 21 h 39"/>
                      <a:gd name="T42" fmla="*/ 13 w 17"/>
                      <a:gd name="T43" fmla="*/ 19 h 39"/>
                      <a:gd name="T44" fmla="*/ 13 w 17"/>
                      <a:gd name="T45" fmla="*/ 18 h 39"/>
                      <a:gd name="T46" fmla="*/ 13 w 17"/>
                      <a:gd name="T47" fmla="*/ 17 h 39"/>
                      <a:gd name="T48" fmla="*/ 11 w 17"/>
                      <a:gd name="T49" fmla="*/ 14 h 39"/>
                      <a:gd name="T50" fmla="*/ 11 w 17"/>
                      <a:gd name="T51" fmla="*/ 14 h 39"/>
                      <a:gd name="T52" fmla="*/ 11 w 17"/>
                      <a:gd name="T53" fmla="*/ 11 h 39"/>
                      <a:gd name="T54" fmla="*/ 8 w 17"/>
                      <a:gd name="T55" fmla="*/ 9 h 39"/>
                      <a:gd name="T56" fmla="*/ 8 w 17"/>
                      <a:gd name="T57" fmla="*/ 8 h 39"/>
                      <a:gd name="T58" fmla="*/ 5 w 17"/>
                      <a:gd name="T59" fmla="*/ 6 h 39"/>
                      <a:gd name="T60" fmla="*/ 5 w 17"/>
                      <a:gd name="T61" fmla="*/ 3 h 39"/>
                      <a:gd name="T62" fmla="*/ 3 w 17"/>
                      <a:gd name="T63" fmla="*/ 1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0" y="38"/>
                        </a:move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5" y="38"/>
                        </a:lnTo>
                        <a:lnTo>
                          <a:pt x="5" y="37"/>
                        </a:lnTo>
                        <a:lnTo>
                          <a:pt x="8" y="36"/>
                        </a:lnTo>
                        <a:lnTo>
                          <a:pt x="8" y="35"/>
                        </a:lnTo>
                        <a:lnTo>
                          <a:pt x="11" y="35"/>
                        </a:lnTo>
                        <a:lnTo>
                          <a:pt x="11" y="34"/>
                        </a:lnTo>
                        <a:lnTo>
                          <a:pt x="13" y="33"/>
                        </a:lnTo>
                        <a:lnTo>
                          <a:pt x="11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3" y="28"/>
                        </a:lnTo>
                        <a:lnTo>
                          <a:pt x="13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3" y="23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1" y="14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5" y="6"/>
                        </a:lnTo>
                        <a:lnTo>
                          <a:pt x="5" y="4"/>
                        </a:lnTo>
                        <a:lnTo>
                          <a:pt x="5" y="3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6" name="Freeform 121"/>
                  <p:cNvSpPr>
                    <a:spLocks/>
                  </p:cNvSpPr>
                  <p:nvPr/>
                </p:nvSpPr>
                <p:spPr bwMode="auto">
                  <a:xfrm>
                    <a:off x="4638" y="1342"/>
                    <a:ext cx="17" cy="39"/>
                  </a:xfrm>
                  <a:custGeom>
                    <a:avLst/>
                    <a:gdLst>
                      <a:gd name="T0" fmla="*/ 16 w 17"/>
                      <a:gd name="T1" fmla="*/ 0 h 39"/>
                      <a:gd name="T2" fmla="*/ 13 w 17"/>
                      <a:gd name="T3" fmla="*/ 0 h 39"/>
                      <a:gd name="T4" fmla="*/ 10 w 17"/>
                      <a:gd name="T5" fmla="*/ 0 h 39"/>
                      <a:gd name="T6" fmla="*/ 7 w 17"/>
                      <a:gd name="T7" fmla="*/ 1 h 39"/>
                      <a:gd name="T8" fmla="*/ 7 w 17"/>
                      <a:gd name="T9" fmla="*/ 2 h 39"/>
                      <a:gd name="T10" fmla="*/ 7 w 17"/>
                      <a:gd name="T11" fmla="*/ 3 h 39"/>
                      <a:gd name="T12" fmla="*/ 4 w 17"/>
                      <a:gd name="T13" fmla="*/ 3 h 39"/>
                      <a:gd name="T14" fmla="*/ 4 w 17"/>
                      <a:gd name="T15" fmla="*/ 4 h 39"/>
                      <a:gd name="T16" fmla="*/ 4 w 17"/>
                      <a:gd name="T17" fmla="*/ 4 h 39"/>
                      <a:gd name="T18" fmla="*/ 0 w 17"/>
                      <a:gd name="T19" fmla="*/ 4 h 39"/>
                      <a:gd name="T20" fmla="*/ 4 w 17"/>
                      <a:gd name="T21" fmla="*/ 6 h 39"/>
                      <a:gd name="T22" fmla="*/ 4 w 17"/>
                      <a:gd name="T23" fmla="*/ 6 h 39"/>
                      <a:gd name="T24" fmla="*/ 0 w 17"/>
                      <a:gd name="T25" fmla="*/ 7 h 39"/>
                      <a:gd name="T26" fmla="*/ 0 w 17"/>
                      <a:gd name="T27" fmla="*/ 8 h 39"/>
                      <a:gd name="T28" fmla="*/ 0 w 17"/>
                      <a:gd name="T29" fmla="*/ 8 h 39"/>
                      <a:gd name="T30" fmla="*/ 0 w 17"/>
                      <a:gd name="T31" fmla="*/ 9 h 39"/>
                      <a:gd name="T32" fmla="*/ 0 w 17"/>
                      <a:gd name="T33" fmla="*/ 11 h 39"/>
                      <a:gd name="T34" fmla="*/ 0 w 17"/>
                      <a:gd name="T35" fmla="*/ 12 h 39"/>
                      <a:gd name="T36" fmla="*/ 0 w 17"/>
                      <a:gd name="T37" fmla="*/ 14 h 39"/>
                      <a:gd name="T38" fmla="*/ 0 w 17"/>
                      <a:gd name="T39" fmla="*/ 16 h 39"/>
                      <a:gd name="T40" fmla="*/ 0 w 17"/>
                      <a:gd name="T41" fmla="*/ 16 h 39"/>
                      <a:gd name="T42" fmla="*/ 0 w 17"/>
                      <a:gd name="T43" fmla="*/ 19 h 39"/>
                      <a:gd name="T44" fmla="*/ 4 w 17"/>
                      <a:gd name="T45" fmla="*/ 20 h 39"/>
                      <a:gd name="T46" fmla="*/ 0 w 17"/>
                      <a:gd name="T47" fmla="*/ 21 h 39"/>
                      <a:gd name="T48" fmla="*/ 4 w 17"/>
                      <a:gd name="T49" fmla="*/ 24 h 39"/>
                      <a:gd name="T50" fmla="*/ 7 w 17"/>
                      <a:gd name="T51" fmla="*/ 25 h 39"/>
                      <a:gd name="T52" fmla="*/ 7 w 17"/>
                      <a:gd name="T53" fmla="*/ 28 h 39"/>
                      <a:gd name="T54" fmla="*/ 7 w 17"/>
                      <a:gd name="T55" fmla="*/ 29 h 39"/>
                      <a:gd name="T56" fmla="*/ 10 w 17"/>
                      <a:gd name="T57" fmla="*/ 31 h 39"/>
                      <a:gd name="T58" fmla="*/ 13 w 17"/>
                      <a:gd name="T59" fmla="*/ 33 h 39"/>
                      <a:gd name="T60" fmla="*/ 13 w 17"/>
                      <a:gd name="T61" fmla="*/ 35 h 39"/>
                      <a:gd name="T62" fmla="*/ 16 w 17"/>
                      <a:gd name="T63" fmla="*/ 38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0"/>
                        </a:moveTo>
                        <a:lnTo>
                          <a:pt x="16" y="0"/>
                        </a:lnTo>
                        <a:lnTo>
                          <a:pt x="13" y="0"/>
                        </a:lnTo>
                        <a:lnTo>
                          <a:pt x="10" y="0"/>
                        </a:lnTo>
                        <a:lnTo>
                          <a:pt x="10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4" y="3"/>
                        </a:lnTo>
                        <a:lnTo>
                          <a:pt x="4" y="4"/>
                        </a:lnTo>
                        <a:lnTo>
                          <a:pt x="0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4" y="20"/>
                        </a:lnTo>
                        <a:lnTo>
                          <a:pt x="4" y="21"/>
                        </a:lnTo>
                        <a:lnTo>
                          <a:pt x="0" y="21"/>
                        </a:lnTo>
                        <a:lnTo>
                          <a:pt x="4" y="23"/>
                        </a:lnTo>
                        <a:lnTo>
                          <a:pt x="4" y="24"/>
                        </a:lnTo>
                        <a:lnTo>
                          <a:pt x="4" y="25"/>
                        </a:lnTo>
                        <a:lnTo>
                          <a:pt x="7" y="25"/>
                        </a:lnTo>
                        <a:lnTo>
                          <a:pt x="7" y="26"/>
                        </a:lnTo>
                        <a:lnTo>
                          <a:pt x="7" y="28"/>
                        </a:lnTo>
                        <a:lnTo>
                          <a:pt x="7" y="29"/>
                        </a:lnTo>
                        <a:lnTo>
                          <a:pt x="10" y="31"/>
                        </a:lnTo>
                        <a:lnTo>
                          <a:pt x="10" y="33"/>
                        </a:lnTo>
                        <a:lnTo>
                          <a:pt x="13" y="33"/>
                        </a:lnTo>
                        <a:lnTo>
                          <a:pt x="13" y="34"/>
                        </a:lnTo>
                        <a:lnTo>
                          <a:pt x="13" y="35"/>
                        </a:lnTo>
                        <a:lnTo>
                          <a:pt x="16" y="37"/>
                        </a:lnTo>
                        <a:lnTo>
                          <a:pt x="16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7" name="Freeform 122"/>
                  <p:cNvSpPr>
                    <a:spLocks/>
                  </p:cNvSpPr>
                  <p:nvPr/>
                </p:nvSpPr>
                <p:spPr bwMode="auto">
                  <a:xfrm>
                    <a:off x="4649" y="1342"/>
                    <a:ext cx="24" cy="31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1 w 24"/>
                      <a:gd name="T3" fmla="*/ 0 h 31"/>
                      <a:gd name="T4" fmla="*/ 1 w 24"/>
                      <a:gd name="T5" fmla="*/ 0 h 31"/>
                      <a:gd name="T6" fmla="*/ 2 w 24"/>
                      <a:gd name="T7" fmla="*/ 0 h 31"/>
                      <a:gd name="T8" fmla="*/ 3 w 24"/>
                      <a:gd name="T9" fmla="*/ 0 h 31"/>
                      <a:gd name="T10" fmla="*/ 3 w 24"/>
                      <a:gd name="T11" fmla="*/ 0 h 31"/>
                      <a:gd name="T12" fmla="*/ 3 w 24"/>
                      <a:gd name="T13" fmla="*/ 0 h 31"/>
                      <a:gd name="T14" fmla="*/ 4 w 24"/>
                      <a:gd name="T15" fmla="*/ 0 h 31"/>
                      <a:gd name="T16" fmla="*/ 5 w 24"/>
                      <a:gd name="T17" fmla="*/ 1 h 31"/>
                      <a:gd name="T18" fmla="*/ 5 w 24"/>
                      <a:gd name="T19" fmla="*/ 1 h 31"/>
                      <a:gd name="T20" fmla="*/ 6 w 24"/>
                      <a:gd name="T21" fmla="*/ 2 h 31"/>
                      <a:gd name="T22" fmla="*/ 6 w 24"/>
                      <a:gd name="T23" fmla="*/ 3 h 31"/>
                      <a:gd name="T24" fmla="*/ 6 w 24"/>
                      <a:gd name="T25" fmla="*/ 4 h 31"/>
                      <a:gd name="T26" fmla="*/ 7 w 24"/>
                      <a:gd name="T27" fmla="*/ 4 h 31"/>
                      <a:gd name="T28" fmla="*/ 7 w 24"/>
                      <a:gd name="T29" fmla="*/ 4 h 31"/>
                      <a:gd name="T30" fmla="*/ 8 w 24"/>
                      <a:gd name="T31" fmla="*/ 4 h 31"/>
                      <a:gd name="T32" fmla="*/ 9 w 24"/>
                      <a:gd name="T33" fmla="*/ 6 h 31"/>
                      <a:gd name="T34" fmla="*/ 10 w 24"/>
                      <a:gd name="T35" fmla="*/ 7 h 31"/>
                      <a:gd name="T36" fmla="*/ 11 w 24"/>
                      <a:gd name="T37" fmla="*/ 8 h 31"/>
                      <a:gd name="T38" fmla="*/ 12 w 24"/>
                      <a:gd name="T39" fmla="*/ 9 h 31"/>
                      <a:gd name="T40" fmla="*/ 13 w 24"/>
                      <a:gd name="T41" fmla="*/ 11 h 31"/>
                      <a:gd name="T42" fmla="*/ 13 w 24"/>
                      <a:gd name="T43" fmla="*/ 12 h 31"/>
                      <a:gd name="T44" fmla="*/ 14 w 24"/>
                      <a:gd name="T45" fmla="*/ 13 h 31"/>
                      <a:gd name="T46" fmla="*/ 16 w 24"/>
                      <a:gd name="T47" fmla="*/ 15 h 31"/>
                      <a:gd name="T48" fmla="*/ 16 w 24"/>
                      <a:gd name="T49" fmla="*/ 17 h 31"/>
                      <a:gd name="T50" fmla="*/ 17 w 24"/>
                      <a:gd name="T51" fmla="*/ 18 h 31"/>
                      <a:gd name="T52" fmla="*/ 18 w 24"/>
                      <a:gd name="T53" fmla="*/ 20 h 31"/>
                      <a:gd name="T54" fmla="*/ 19 w 24"/>
                      <a:gd name="T55" fmla="*/ 21 h 31"/>
                      <a:gd name="T56" fmla="*/ 20 w 24"/>
                      <a:gd name="T57" fmla="*/ 23 h 31"/>
                      <a:gd name="T58" fmla="*/ 20 w 24"/>
                      <a:gd name="T59" fmla="*/ 25 h 31"/>
                      <a:gd name="T60" fmla="*/ 22 w 24"/>
                      <a:gd name="T61" fmla="*/ 27 h 31"/>
                      <a:gd name="T62" fmla="*/ 23 w 24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lnTo>
                          <a:pt x="6" y="4"/>
                        </a:lnTo>
                        <a:lnTo>
                          <a:pt x="7" y="4"/>
                        </a:lnTo>
                        <a:lnTo>
                          <a:pt x="8" y="4"/>
                        </a:lnTo>
                        <a:lnTo>
                          <a:pt x="9" y="6"/>
                        </a:lnTo>
                        <a:lnTo>
                          <a:pt x="9" y="7"/>
                        </a:lnTo>
                        <a:lnTo>
                          <a:pt x="10" y="7"/>
                        </a:lnTo>
                        <a:lnTo>
                          <a:pt x="10" y="8"/>
                        </a:lnTo>
                        <a:lnTo>
                          <a:pt x="11" y="8"/>
                        </a:lnTo>
                        <a:lnTo>
                          <a:pt x="11" y="9"/>
                        </a:lnTo>
                        <a:lnTo>
                          <a:pt x="12" y="9"/>
                        </a:lnTo>
                        <a:lnTo>
                          <a:pt x="12" y="10"/>
                        </a:lnTo>
                        <a:lnTo>
                          <a:pt x="13" y="11"/>
                        </a:lnTo>
                        <a:lnTo>
                          <a:pt x="13" y="12"/>
                        </a:lnTo>
                        <a:lnTo>
                          <a:pt x="14" y="13"/>
                        </a:lnTo>
                        <a:lnTo>
                          <a:pt x="15" y="14"/>
                        </a:lnTo>
                        <a:lnTo>
                          <a:pt x="16" y="15"/>
                        </a:lnTo>
                        <a:lnTo>
                          <a:pt x="16" y="16"/>
                        </a:lnTo>
                        <a:lnTo>
                          <a:pt x="16" y="17"/>
                        </a:lnTo>
                        <a:lnTo>
                          <a:pt x="17" y="18"/>
                        </a:lnTo>
                        <a:lnTo>
                          <a:pt x="17" y="19"/>
                        </a:lnTo>
                        <a:lnTo>
                          <a:pt x="18" y="20"/>
                        </a:lnTo>
                        <a:lnTo>
                          <a:pt x="18" y="21"/>
                        </a:lnTo>
                        <a:lnTo>
                          <a:pt x="19" y="21"/>
                        </a:lnTo>
                        <a:lnTo>
                          <a:pt x="19" y="22"/>
                        </a:lnTo>
                        <a:lnTo>
                          <a:pt x="20" y="23"/>
                        </a:lnTo>
                        <a:lnTo>
                          <a:pt x="20" y="24"/>
                        </a:lnTo>
                        <a:lnTo>
                          <a:pt x="20" y="25"/>
                        </a:lnTo>
                        <a:lnTo>
                          <a:pt x="21" y="25"/>
                        </a:lnTo>
                        <a:lnTo>
                          <a:pt x="22" y="27"/>
                        </a:lnTo>
                        <a:lnTo>
                          <a:pt x="22" y="28"/>
                        </a:lnTo>
                        <a:lnTo>
                          <a:pt x="23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8" name="Freeform 123"/>
                  <p:cNvSpPr>
                    <a:spLocks/>
                  </p:cNvSpPr>
                  <p:nvPr/>
                </p:nvSpPr>
                <p:spPr bwMode="auto">
                  <a:xfrm>
                    <a:off x="4473" y="1447"/>
                    <a:ext cx="17" cy="40"/>
                  </a:xfrm>
                  <a:custGeom>
                    <a:avLst/>
                    <a:gdLst>
                      <a:gd name="T0" fmla="*/ 3 w 17"/>
                      <a:gd name="T1" fmla="*/ 39 h 40"/>
                      <a:gd name="T2" fmla="*/ 5 w 17"/>
                      <a:gd name="T3" fmla="*/ 38 h 40"/>
                      <a:gd name="T4" fmla="*/ 8 w 17"/>
                      <a:gd name="T5" fmla="*/ 37 h 40"/>
                      <a:gd name="T6" fmla="*/ 8 w 17"/>
                      <a:gd name="T7" fmla="*/ 37 h 40"/>
                      <a:gd name="T8" fmla="*/ 11 w 17"/>
                      <a:gd name="T9" fmla="*/ 36 h 40"/>
                      <a:gd name="T10" fmla="*/ 11 w 17"/>
                      <a:gd name="T11" fmla="*/ 35 h 40"/>
                      <a:gd name="T12" fmla="*/ 11 w 17"/>
                      <a:gd name="T13" fmla="*/ 35 h 40"/>
                      <a:gd name="T14" fmla="*/ 13 w 17"/>
                      <a:gd name="T15" fmla="*/ 34 h 40"/>
                      <a:gd name="T16" fmla="*/ 13 w 17"/>
                      <a:gd name="T17" fmla="*/ 34 h 40"/>
                      <a:gd name="T18" fmla="*/ 13 w 17"/>
                      <a:gd name="T19" fmla="*/ 34 h 40"/>
                      <a:gd name="T20" fmla="*/ 13 w 17"/>
                      <a:gd name="T21" fmla="*/ 33 h 40"/>
                      <a:gd name="T22" fmla="*/ 13 w 17"/>
                      <a:gd name="T23" fmla="*/ 31 h 40"/>
                      <a:gd name="T24" fmla="*/ 13 w 17"/>
                      <a:gd name="T25" fmla="*/ 31 h 40"/>
                      <a:gd name="T26" fmla="*/ 16 w 17"/>
                      <a:gd name="T27" fmla="*/ 31 h 40"/>
                      <a:gd name="T28" fmla="*/ 13 w 17"/>
                      <a:gd name="T29" fmla="*/ 30 h 40"/>
                      <a:gd name="T30" fmla="*/ 13 w 17"/>
                      <a:gd name="T31" fmla="*/ 30 h 40"/>
                      <a:gd name="T32" fmla="*/ 16 w 17"/>
                      <a:gd name="T33" fmla="*/ 29 h 40"/>
                      <a:gd name="T34" fmla="*/ 16 w 17"/>
                      <a:gd name="T35" fmla="*/ 26 h 40"/>
                      <a:gd name="T36" fmla="*/ 16 w 17"/>
                      <a:gd name="T37" fmla="*/ 25 h 40"/>
                      <a:gd name="T38" fmla="*/ 16 w 17"/>
                      <a:gd name="T39" fmla="*/ 23 h 40"/>
                      <a:gd name="T40" fmla="*/ 13 w 17"/>
                      <a:gd name="T41" fmla="*/ 21 h 40"/>
                      <a:gd name="T42" fmla="*/ 13 w 17"/>
                      <a:gd name="T43" fmla="*/ 20 h 40"/>
                      <a:gd name="T44" fmla="*/ 13 w 17"/>
                      <a:gd name="T45" fmla="*/ 18 h 40"/>
                      <a:gd name="T46" fmla="*/ 13 w 17"/>
                      <a:gd name="T47" fmla="*/ 17 h 40"/>
                      <a:gd name="T48" fmla="*/ 13 w 17"/>
                      <a:gd name="T49" fmla="*/ 15 h 40"/>
                      <a:gd name="T50" fmla="*/ 11 w 17"/>
                      <a:gd name="T51" fmla="*/ 13 h 40"/>
                      <a:gd name="T52" fmla="*/ 8 w 17"/>
                      <a:gd name="T53" fmla="*/ 11 h 40"/>
                      <a:gd name="T54" fmla="*/ 8 w 17"/>
                      <a:gd name="T55" fmla="*/ 9 h 40"/>
                      <a:gd name="T56" fmla="*/ 8 w 17"/>
                      <a:gd name="T57" fmla="*/ 8 h 40"/>
                      <a:gd name="T58" fmla="*/ 5 w 17"/>
                      <a:gd name="T59" fmla="*/ 5 h 40"/>
                      <a:gd name="T60" fmla="*/ 3 w 17"/>
                      <a:gd name="T61" fmla="*/ 3 h 40"/>
                      <a:gd name="T62" fmla="*/ 0 w 17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3" y="39"/>
                        </a:moveTo>
                        <a:lnTo>
                          <a:pt x="3" y="39"/>
                        </a:lnTo>
                        <a:lnTo>
                          <a:pt x="5" y="38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11" y="36"/>
                        </a:lnTo>
                        <a:lnTo>
                          <a:pt x="11" y="35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6" y="31"/>
                        </a:lnTo>
                        <a:lnTo>
                          <a:pt x="16" y="30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6" y="29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6" y="21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99" name="Freeform 124"/>
                  <p:cNvSpPr>
                    <a:spLocks/>
                  </p:cNvSpPr>
                  <p:nvPr/>
                </p:nvSpPr>
                <p:spPr bwMode="auto">
                  <a:xfrm>
                    <a:off x="4460" y="1457"/>
                    <a:ext cx="23" cy="30"/>
                  </a:xfrm>
                  <a:custGeom>
                    <a:avLst/>
                    <a:gdLst>
                      <a:gd name="T0" fmla="*/ 22 w 23"/>
                      <a:gd name="T1" fmla="*/ 28 h 30"/>
                      <a:gd name="T2" fmla="*/ 21 w 23"/>
                      <a:gd name="T3" fmla="*/ 28 h 30"/>
                      <a:gd name="T4" fmla="*/ 21 w 23"/>
                      <a:gd name="T5" fmla="*/ 28 h 30"/>
                      <a:gd name="T6" fmla="*/ 19 w 23"/>
                      <a:gd name="T7" fmla="*/ 29 h 30"/>
                      <a:gd name="T8" fmla="*/ 19 w 23"/>
                      <a:gd name="T9" fmla="*/ 28 h 30"/>
                      <a:gd name="T10" fmla="*/ 18 w 23"/>
                      <a:gd name="T11" fmla="*/ 28 h 30"/>
                      <a:gd name="T12" fmla="*/ 18 w 23"/>
                      <a:gd name="T13" fmla="*/ 28 h 30"/>
                      <a:gd name="T14" fmla="*/ 18 w 23"/>
                      <a:gd name="T15" fmla="*/ 28 h 30"/>
                      <a:gd name="T16" fmla="*/ 17 w 23"/>
                      <a:gd name="T17" fmla="*/ 26 h 30"/>
                      <a:gd name="T18" fmla="*/ 17 w 23"/>
                      <a:gd name="T19" fmla="*/ 27 h 30"/>
                      <a:gd name="T20" fmla="*/ 16 w 23"/>
                      <a:gd name="T21" fmla="*/ 25 h 30"/>
                      <a:gd name="T22" fmla="*/ 15 w 23"/>
                      <a:gd name="T23" fmla="*/ 25 h 30"/>
                      <a:gd name="T24" fmla="*/ 15 w 23"/>
                      <a:gd name="T25" fmla="*/ 24 h 30"/>
                      <a:gd name="T26" fmla="*/ 15 w 23"/>
                      <a:gd name="T27" fmla="*/ 24 h 30"/>
                      <a:gd name="T28" fmla="*/ 14 w 23"/>
                      <a:gd name="T29" fmla="*/ 24 h 30"/>
                      <a:gd name="T30" fmla="*/ 14 w 23"/>
                      <a:gd name="T31" fmla="*/ 24 h 30"/>
                      <a:gd name="T32" fmla="*/ 13 w 23"/>
                      <a:gd name="T33" fmla="*/ 23 h 30"/>
                      <a:gd name="T34" fmla="*/ 12 w 23"/>
                      <a:gd name="T35" fmla="*/ 21 h 30"/>
                      <a:gd name="T36" fmla="*/ 12 w 23"/>
                      <a:gd name="T37" fmla="*/ 20 h 30"/>
                      <a:gd name="T38" fmla="*/ 10 w 23"/>
                      <a:gd name="T39" fmla="*/ 19 h 30"/>
                      <a:gd name="T40" fmla="*/ 9 w 23"/>
                      <a:gd name="T41" fmla="*/ 18 h 30"/>
                      <a:gd name="T42" fmla="*/ 9 w 23"/>
                      <a:gd name="T43" fmla="*/ 16 h 30"/>
                      <a:gd name="T44" fmla="*/ 8 w 23"/>
                      <a:gd name="T45" fmla="*/ 15 h 30"/>
                      <a:gd name="T46" fmla="*/ 7 w 23"/>
                      <a:gd name="T47" fmla="*/ 14 h 30"/>
                      <a:gd name="T48" fmla="*/ 6 w 23"/>
                      <a:gd name="T49" fmla="*/ 12 h 30"/>
                      <a:gd name="T50" fmla="*/ 5 w 23"/>
                      <a:gd name="T51" fmla="*/ 11 h 30"/>
                      <a:gd name="T52" fmla="*/ 4 w 23"/>
                      <a:gd name="T53" fmla="*/ 9 h 30"/>
                      <a:gd name="T54" fmla="*/ 3 w 23"/>
                      <a:gd name="T55" fmla="*/ 8 h 30"/>
                      <a:gd name="T56" fmla="*/ 3 w 23"/>
                      <a:gd name="T57" fmla="*/ 6 h 30"/>
                      <a:gd name="T58" fmla="*/ 2 w 23"/>
                      <a:gd name="T59" fmla="*/ 4 h 30"/>
                      <a:gd name="T60" fmla="*/ 1 w 23"/>
                      <a:gd name="T61" fmla="*/ 3 h 30"/>
                      <a:gd name="T62" fmla="*/ 0 w 23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22" y="28"/>
                        </a:moveTo>
                        <a:lnTo>
                          <a:pt x="22" y="28"/>
                        </a:lnTo>
                        <a:lnTo>
                          <a:pt x="21" y="28"/>
                        </a:lnTo>
                        <a:lnTo>
                          <a:pt x="21" y="29"/>
                        </a:lnTo>
                        <a:lnTo>
                          <a:pt x="21" y="28"/>
                        </a:lnTo>
                        <a:lnTo>
                          <a:pt x="20" y="29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8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7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5" y="25"/>
                        </a:lnTo>
                        <a:lnTo>
                          <a:pt x="15" y="24"/>
                        </a:lnTo>
                        <a:lnTo>
                          <a:pt x="14" y="24"/>
                        </a:lnTo>
                        <a:lnTo>
                          <a:pt x="13" y="23"/>
                        </a:lnTo>
                        <a:lnTo>
                          <a:pt x="12" y="22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0" y="20"/>
                        </a:lnTo>
                        <a:lnTo>
                          <a:pt x="10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8" y="15"/>
                        </a:lnTo>
                        <a:lnTo>
                          <a:pt x="7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0" name="Freeform 125"/>
                  <p:cNvSpPr>
                    <a:spLocks/>
                  </p:cNvSpPr>
                  <p:nvPr/>
                </p:nvSpPr>
                <p:spPr bwMode="auto">
                  <a:xfrm>
                    <a:off x="4460" y="1457"/>
                    <a:ext cx="23" cy="30"/>
                  </a:xfrm>
                  <a:custGeom>
                    <a:avLst/>
                    <a:gdLst>
                      <a:gd name="T0" fmla="*/ 22 w 23"/>
                      <a:gd name="T1" fmla="*/ 28 h 30"/>
                      <a:gd name="T2" fmla="*/ 21 w 23"/>
                      <a:gd name="T3" fmla="*/ 28 h 30"/>
                      <a:gd name="T4" fmla="*/ 21 w 23"/>
                      <a:gd name="T5" fmla="*/ 28 h 30"/>
                      <a:gd name="T6" fmla="*/ 19 w 23"/>
                      <a:gd name="T7" fmla="*/ 29 h 30"/>
                      <a:gd name="T8" fmla="*/ 19 w 23"/>
                      <a:gd name="T9" fmla="*/ 28 h 30"/>
                      <a:gd name="T10" fmla="*/ 18 w 23"/>
                      <a:gd name="T11" fmla="*/ 28 h 30"/>
                      <a:gd name="T12" fmla="*/ 18 w 23"/>
                      <a:gd name="T13" fmla="*/ 28 h 30"/>
                      <a:gd name="T14" fmla="*/ 18 w 23"/>
                      <a:gd name="T15" fmla="*/ 28 h 30"/>
                      <a:gd name="T16" fmla="*/ 17 w 23"/>
                      <a:gd name="T17" fmla="*/ 26 h 30"/>
                      <a:gd name="T18" fmla="*/ 17 w 23"/>
                      <a:gd name="T19" fmla="*/ 27 h 30"/>
                      <a:gd name="T20" fmla="*/ 16 w 23"/>
                      <a:gd name="T21" fmla="*/ 25 h 30"/>
                      <a:gd name="T22" fmla="*/ 15 w 23"/>
                      <a:gd name="T23" fmla="*/ 25 h 30"/>
                      <a:gd name="T24" fmla="*/ 15 w 23"/>
                      <a:gd name="T25" fmla="*/ 24 h 30"/>
                      <a:gd name="T26" fmla="*/ 15 w 23"/>
                      <a:gd name="T27" fmla="*/ 24 h 30"/>
                      <a:gd name="T28" fmla="*/ 14 w 23"/>
                      <a:gd name="T29" fmla="*/ 24 h 30"/>
                      <a:gd name="T30" fmla="*/ 14 w 23"/>
                      <a:gd name="T31" fmla="*/ 24 h 30"/>
                      <a:gd name="T32" fmla="*/ 13 w 23"/>
                      <a:gd name="T33" fmla="*/ 23 h 30"/>
                      <a:gd name="T34" fmla="*/ 12 w 23"/>
                      <a:gd name="T35" fmla="*/ 21 h 30"/>
                      <a:gd name="T36" fmla="*/ 12 w 23"/>
                      <a:gd name="T37" fmla="*/ 20 h 30"/>
                      <a:gd name="T38" fmla="*/ 10 w 23"/>
                      <a:gd name="T39" fmla="*/ 19 h 30"/>
                      <a:gd name="T40" fmla="*/ 9 w 23"/>
                      <a:gd name="T41" fmla="*/ 18 h 30"/>
                      <a:gd name="T42" fmla="*/ 9 w 23"/>
                      <a:gd name="T43" fmla="*/ 16 h 30"/>
                      <a:gd name="T44" fmla="*/ 8 w 23"/>
                      <a:gd name="T45" fmla="*/ 15 h 30"/>
                      <a:gd name="T46" fmla="*/ 7 w 23"/>
                      <a:gd name="T47" fmla="*/ 14 h 30"/>
                      <a:gd name="T48" fmla="*/ 6 w 23"/>
                      <a:gd name="T49" fmla="*/ 12 h 30"/>
                      <a:gd name="T50" fmla="*/ 5 w 23"/>
                      <a:gd name="T51" fmla="*/ 11 h 30"/>
                      <a:gd name="T52" fmla="*/ 4 w 23"/>
                      <a:gd name="T53" fmla="*/ 9 h 30"/>
                      <a:gd name="T54" fmla="*/ 3 w 23"/>
                      <a:gd name="T55" fmla="*/ 8 h 30"/>
                      <a:gd name="T56" fmla="*/ 3 w 23"/>
                      <a:gd name="T57" fmla="*/ 6 h 30"/>
                      <a:gd name="T58" fmla="*/ 2 w 23"/>
                      <a:gd name="T59" fmla="*/ 4 h 30"/>
                      <a:gd name="T60" fmla="*/ 1 w 23"/>
                      <a:gd name="T61" fmla="*/ 3 h 30"/>
                      <a:gd name="T62" fmla="*/ 0 w 23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22" y="28"/>
                        </a:moveTo>
                        <a:lnTo>
                          <a:pt x="22" y="28"/>
                        </a:lnTo>
                        <a:lnTo>
                          <a:pt x="21" y="28"/>
                        </a:lnTo>
                        <a:lnTo>
                          <a:pt x="21" y="29"/>
                        </a:lnTo>
                        <a:lnTo>
                          <a:pt x="21" y="28"/>
                        </a:lnTo>
                        <a:lnTo>
                          <a:pt x="20" y="29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8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7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5" y="25"/>
                        </a:lnTo>
                        <a:lnTo>
                          <a:pt x="15" y="24"/>
                        </a:lnTo>
                        <a:lnTo>
                          <a:pt x="14" y="24"/>
                        </a:lnTo>
                        <a:lnTo>
                          <a:pt x="13" y="23"/>
                        </a:lnTo>
                        <a:lnTo>
                          <a:pt x="12" y="22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0" y="20"/>
                        </a:lnTo>
                        <a:lnTo>
                          <a:pt x="10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8" y="15"/>
                        </a:lnTo>
                        <a:lnTo>
                          <a:pt x="7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1" name="Freeform 126"/>
                  <p:cNvSpPr>
                    <a:spLocks/>
                  </p:cNvSpPr>
                  <p:nvPr/>
                </p:nvSpPr>
                <p:spPr bwMode="auto">
                  <a:xfrm>
                    <a:off x="4473" y="1447"/>
                    <a:ext cx="17" cy="40"/>
                  </a:xfrm>
                  <a:custGeom>
                    <a:avLst/>
                    <a:gdLst>
                      <a:gd name="T0" fmla="*/ 3 w 17"/>
                      <a:gd name="T1" fmla="*/ 39 h 40"/>
                      <a:gd name="T2" fmla="*/ 5 w 17"/>
                      <a:gd name="T3" fmla="*/ 38 h 40"/>
                      <a:gd name="T4" fmla="*/ 8 w 17"/>
                      <a:gd name="T5" fmla="*/ 37 h 40"/>
                      <a:gd name="T6" fmla="*/ 8 w 17"/>
                      <a:gd name="T7" fmla="*/ 37 h 40"/>
                      <a:gd name="T8" fmla="*/ 11 w 17"/>
                      <a:gd name="T9" fmla="*/ 36 h 40"/>
                      <a:gd name="T10" fmla="*/ 11 w 17"/>
                      <a:gd name="T11" fmla="*/ 35 h 40"/>
                      <a:gd name="T12" fmla="*/ 11 w 17"/>
                      <a:gd name="T13" fmla="*/ 35 h 40"/>
                      <a:gd name="T14" fmla="*/ 13 w 17"/>
                      <a:gd name="T15" fmla="*/ 34 h 40"/>
                      <a:gd name="T16" fmla="*/ 13 w 17"/>
                      <a:gd name="T17" fmla="*/ 34 h 40"/>
                      <a:gd name="T18" fmla="*/ 13 w 17"/>
                      <a:gd name="T19" fmla="*/ 34 h 40"/>
                      <a:gd name="T20" fmla="*/ 13 w 17"/>
                      <a:gd name="T21" fmla="*/ 33 h 40"/>
                      <a:gd name="T22" fmla="*/ 13 w 17"/>
                      <a:gd name="T23" fmla="*/ 31 h 40"/>
                      <a:gd name="T24" fmla="*/ 13 w 17"/>
                      <a:gd name="T25" fmla="*/ 31 h 40"/>
                      <a:gd name="T26" fmla="*/ 13 w 17"/>
                      <a:gd name="T27" fmla="*/ 30 h 40"/>
                      <a:gd name="T28" fmla="*/ 13 w 17"/>
                      <a:gd name="T29" fmla="*/ 30 h 40"/>
                      <a:gd name="T30" fmla="*/ 13 w 17"/>
                      <a:gd name="T31" fmla="*/ 30 h 40"/>
                      <a:gd name="T32" fmla="*/ 16 w 17"/>
                      <a:gd name="T33" fmla="*/ 29 h 40"/>
                      <a:gd name="T34" fmla="*/ 16 w 17"/>
                      <a:gd name="T35" fmla="*/ 26 h 40"/>
                      <a:gd name="T36" fmla="*/ 16 w 17"/>
                      <a:gd name="T37" fmla="*/ 25 h 40"/>
                      <a:gd name="T38" fmla="*/ 16 w 17"/>
                      <a:gd name="T39" fmla="*/ 23 h 40"/>
                      <a:gd name="T40" fmla="*/ 13 w 17"/>
                      <a:gd name="T41" fmla="*/ 21 h 40"/>
                      <a:gd name="T42" fmla="*/ 13 w 17"/>
                      <a:gd name="T43" fmla="*/ 20 h 40"/>
                      <a:gd name="T44" fmla="*/ 13 w 17"/>
                      <a:gd name="T45" fmla="*/ 18 h 40"/>
                      <a:gd name="T46" fmla="*/ 13 w 17"/>
                      <a:gd name="T47" fmla="*/ 16 h 40"/>
                      <a:gd name="T48" fmla="*/ 13 w 17"/>
                      <a:gd name="T49" fmla="*/ 15 h 40"/>
                      <a:gd name="T50" fmla="*/ 11 w 17"/>
                      <a:gd name="T51" fmla="*/ 13 h 40"/>
                      <a:gd name="T52" fmla="*/ 8 w 17"/>
                      <a:gd name="T53" fmla="*/ 11 h 40"/>
                      <a:gd name="T54" fmla="*/ 8 w 17"/>
                      <a:gd name="T55" fmla="*/ 9 h 40"/>
                      <a:gd name="T56" fmla="*/ 8 w 17"/>
                      <a:gd name="T57" fmla="*/ 8 h 40"/>
                      <a:gd name="T58" fmla="*/ 5 w 17"/>
                      <a:gd name="T59" fmla="*/ 5 h 40"/>
                      <a:gd name="T60" fmla="*/ 3 w 17"/>
                      <a:gd name="T61" fmla="*/ 3 h 40"/>
                      <a:gd name="T62" fmla="*/ 0 w 17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3" y="39"/>
                        </a:moveTo>
                        <a:lnTo>
                          <a:pt x="3" y="39"/>
                        </a:lnTo>
                        <a:lnTo>
                          <a:pt x="5" y="38"/>
                        </a:lnTo>
                        <a:lnTo>
                          <a:pt x="8" y="38"/>
                        </a:lnTo>
                        <a:lnTo>
                          <a:pt x="8" y="37"/>
                        </a:lnTo>
                        <a:lnTo>
                          <a:pt x="11" y="36"/>
                        </a:lnTo>
                        <a:lnTo>
                          <a:pt x="11" y="35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6" y="30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6" y="29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6" y="21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2" name="Freeform 127"/>
                  <p:cNvSpPr>
                    <a:spLocks/>
                  </p:cNvSpPr>
                  <p:nvPr/>
                </p:nvSpPr>
                <p:spPr bwMode="auto">
                  <a:xfrm>
                    <a:off x="4467" y="1409"/>
                    <a:ext cx="17" cy="40"/>
                  </a:xfrm>
                  <a:custGeom>
                    <a:avLst/>
                    <a:gdLst>
                      <a:gd name="T0" fmla="*/ 13 w 17"/>
                      <a:gd name="T1" fmla="*/ 0 h 40"/>
                      <a:gd name="T2" fmla="*/ 13 w 17"/>
                      <a:gd name="T3" fmla="*/ 0 h 40"/>
                      <a:gd name="T4" fmla="*/ 10 w 17"/>
                      <a:gd name="T5" fmla="*/ 1 h 40"/>
                      <a:gd name="T6" fmla="*/ 7 w 17"/>
                      <a:gd name="T7" fmla="*/ 1 h 40"/>
                      <a:gd name="T8" fmla="*/ 7 w 17"/>
                      <a:gd name="T9" fmla="*/ 2 h 40"/>
                      <a:gd name="T10" fmla="*/ 7 w 17"/>
                      <a:gd name="T11" fmla="*/ 3 h 40"/>
                      <a:gd name="T12" fmla="*/ 4 w 17"/>
                      <a:gd name="T13" fmla="*/ 3 h 40"/>
                      <a:gd name="T14" fmla="*/ 4 w 17"/>
                      <a:gd name="T15" fmla="*/ 4 h 40"/>
                      <a:gd name="T16" fmla="*/ 4 w 17"/>
                      <a:gd name="T17" fmla="*/ 5 h 40"/>
                      <a:gd name="T18" fmla="*/ 4 w 17"/>
                      <a:gd name="T19" fmla="*/ 5 h 40"/>
                      <a:gd name="T20" fmla="*/ 4 w 17"/>
                      <a:gd name="T21" fmla="*/ 5 h 40"/>
                      <a:gd name="T22" fmla="*/ 4 w 17"/>
                      <a:gd name="T23" fmla="*/ 7 h 40"/>
                      <a:gd name="T24" fmla="*/ 0 w 17"/>
                      <a:gd name="T25" fmla="*/ 7 h 40"/>
                      <a:gd name="T26" fmla="*/ 0 w 17"/>
                      <a:gd name="T27" fmla="*/ 8 h 40"/>
                      <a:gd name="T28" fmla="*/ 0 w 17"/>
                      <a:gd name="T29" fmla="*/ 9 h 40"/>
                      <a:gd name="T30" fmla="*/ 0 w 17"/>
                      <a:gd name="T31" fmla="*/ 9 h 40"/>
                      <a:gd name="T32" fmla="*/ 0 w 17"/>
                      <a:gd name="T33" fmla="*/ 10 h 40"/>
                      <a:gd name="T34" fmla="*/ 0 w 17"/>
                      <a:gd name="T35" fmla="*/ 12 h 40"/>
                      <a:gd name="T36" fmla="*/ 0 w 17"/>
                      <a:gd name="T37" fmla="*/ 14 h 40"/>
                      <a:gd name="T38" fmla="*/ 0 w 17"/>
                      <a:gd name="T39" fmla="*/ 15 h 40"/>
                      <a:gd name="T40" fmla="*/ 0 w 17"/>
                      <a:gd name="T41" fmla="*/ 17 h 40"/>
                      <a:gd name="T42" fmla="*/ 0 w 17"/>
                      <a:gd name="T43" fmla="*/ 19 h 40"/>
                      <a:gd name="T44" fmla="*/ 0 w 17"/>
                      <a:gd name="T45" fmla="*/ 20 h 40"/>
                      <a:gd name="T46" fmla="*/ 0 w 17"/>
                      <a:gd name="T47" fmla="*/ 22 h 40"/>
                      <a:gd name="T48" fmla="*/ 4 w 17"/>
                      <a:gd name="T49" fmla="*/ 24 h 40"/>
                      <a:gd name="T50" fmla="*/ 4 w 17"/>
                      <a:gd name="T51" fmla="*/ 25 h 40"/>
                      <a:gd name="T52" fmla="*/ 7 w 17"/>
                      <a:gd name="T53" fmla="*/ 27 h 40"/>
                      <a:gd name="T54" fmla="*/ 7 w 17"/>
                      <a:gd name="T55" fmla="*/ 29 h 40"/>
                      <a:gd name="T56" fmla="*/ 10 w 17"/>
                      <a:gd name="T57" fmla="*/ 31 h 40"/>
                      <a:gd name="T58" fmla="*/ 10 w 17"/>
                      <a:gd name="T59" fmla="*/ 33 h 40"/>
                      <a:gd name="T60" fmla="*/ 13 w 17"/>
                      <a:gd name="T61" fmla="*/ 35 h 40"/>
                      <a:gd name="T62" fmla="*/ 13 w 17"/>
                      <a:gd name="T63" fmla="*/ 38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16" y="0"/>
                        </a:moveTo>
                        <a:lnTo>
                          <a:pt x="13" y="0"/>
                        </a:lnTo>
                        <a:lnTo>
                          <a:pt x="13" y="1"/>
                        </a:lnTo>
                        <a:lnTo>
                          <a:pt x="13" y="0"/>
                        </a:lnTo>
                        <a:lnTo>
                          <a:pt x="13" y="1"/>
                        </a:lnTo>
                        <a:lnTo>
                          <a:pt x="10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4" y="3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0" y="7"/>
                        </a:lnTo>
                        <a:lnTo>
                          <a:pt x="4" y="8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4" y="20"/>
                        </a:lnTo>
                        <a:lnTo>
                          <a:pt x="0" y="22"/>
                        </a:lnTo>
                        <a:lnTo>
                          <a:pt x="4" y="23"/>
                        </a:lnTo>
                        <a:lnTo>
                          <a:pt x="4" y="24"/>
                        </a:lnTo>
                        <a:lnTo>
                          <a:pt x="4" y="25"/>
                        </a:lnTo>
                        <a:lnTo>
                          <a:pt x="4" y="27"/>
                        </a:lnTo>
                        <a:lnTo>
                          <a:pt x="7" y="27"/>
                        </a:lnTo>
                        <a:lnTo>
                          <a:pt x="7" y="28"/>
                        </a:lnTo>
                        <a:lnTo>
                          <a:pt x="7" y="29"/>
                        </a:lnTo>
                        <a:lnTo>
                          <a:pt x="7" y="30"/>
                        </a:lnTo>
                        <a:lnTo>
                          <a:pt x="10" y="31"/>
                        </a:lnTo>
                        <a:lnTo>
                          <a:pt x="10" y="32"/>
                        </a:lnTo>
                        <a:lnTo>
                          <a:pt x="10" y="33"/>
                        </a:lnTo>
                        <a:lnTo>
                          <a:pt x="13" y="34"/>
                        </a:lnTo>
                        <a:lnTo>
                          <a:pt x="13" y="35"/>
                        </a:lnTo>
                        <a:lnTo>
                          <a:pt x="13" y="36"/>
                        </a:lnTo>
                        <a:lnTo>
                          <a:pt x="13" y="38"/>
                        </a:lnTo>
                        <a:lnTo>
                          <a:pt x="16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3" name="Freeform 128"/>
                  <p:cNvSpPr>
                    <a:spLocks/>
                  </p:cNvSpPr>
                  <p:nvPr/>
                </p:nvSpPr>
                <p:spPr bwMode="auto">
                  <a:xfrm>
                    <a:off x="4480" y="1409"/>
                    <a:ext cx="24" cy="31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1 w 24"/>
                      <a:gd name="T5" fmla="*/ 0 h 31"/>
                      <a:gd name="T6" fmla="*/ 2 w 24"/>
                      <a:gd name="T7" fmla="*/ 0 h 31"/>
                      <a:gd name="T8" fmla="*/ 3 w 24"/>
                      <a:gd name="T9" fmla="*/ 0 h 31"/>
                      <a:gd name="T10" fmla="*/ 3 w 24"/>
                      <a:gd name="T11" fmla="*/ 0 h 31"/>
                      <a:gd name="T12" fmla="*/ 3 w 24"/>
                      <a:gd name="T13" fmla="*/ 0 h 31"/>
                      <a:gd name="T14" fmla="*/ 4 w 24"/>
                      <a:gd name="T15" fmla="*/ 0 h 31"/>
                      <a:gd name="T16" fmla="*/ 4 w 24"/>
                      <a:gd name="T17" fmla="*/ 1 h 31"/>
                      <a:gd name="T18" fmla="*/ 5 w 24"/>
                      <a:gd name="T19" fmla="*/ 2 h 31"/>
                      <a:gd name="T20" fmla="*/ 5 w 24"/>
                      <a:gd name="T21" fmla="*/ 2 h 31"/>
                      <a:gd name="T22" fmla="*/ 6 w 24"/>
                      <a:gd name="T23" fmla="*/ 2 h 31"/>
                      <a:gd name="T24" fmla="*/ 6 w 24"/>
                      <a:gd name="T25" fmla="*/ 3 h 31"/>
                      <a:gd name="T26" fmla="*/ 6 w 24"/>
                      <a:gd name="T27" fmla="*/ 4 h 31"/>
                      <a:gd name="T28" fmla="*/ 7 w 24"/>
                      <a:gd name="T29" fmla="*/ 5 h 31"/>
                      <a:gd name="T30" fmla="*/ 7 w 24"/>
                      <a:gd name="T31" fmla="*/ 5 h 31"/>
                      <a:gd name="T32" fmla="*/ 9 w 24"/>
                      <a:gd name="T33" fmla="*/ 5 h 31"/>
                      <a:gd name="T34" fmla="*/ 9 w 24"/>
                      <a:gd name="T35" fmla="*/ 6 h 31"/>
                      <a:gd name="T36" fmla="*/ 10 w 24"/>
                      <a:gd name="T37" fmla="*/ 9 h 31"/>
                      <a:gd name="T38" fmla="*/ 11 w 24"/>
                      <a:gd name="T39" fmla="*/ 10 h 31"/>
                      <a:gd name="T40" fmla="*/ 12 w 24"/>
                      <a:gd name="T41" fmla="*/ 10 h 31"/>
                      <a:gd name="T42" fmla="*/ 13 w 24"/>
                      <a:gd name="T43" fmla="*/ 12 h 31"/>
                      <a:gd name="T44" fmla="*/ 14 w 24"/>
                      <a:gd name="T45" fmla="*/ 14 h 31"/>
                      <a:gd name="T46" fmla="*/ 15 w 24"/>
                      <a:gd name="T47" fmla="*/ 15 h 31"/>
                      <a:gd name="T48" fmla="*/ 16 w 24"/>
                      <a:gd name="T49" fmla="*/ 16 h 31"/>
                      <a:gd name="T50" fmla="*/ 16 w 24"/>
                      <a:gd name="T51" fmla="*/ 19 h 31"/>
                      <a:gd name="T52" fmla="*/ 17 w 24"/>
                      <a:gd name="T53" fmla="*/ 20 h 31"/>
                      <a:gd name="T54" fmla="*/ 18 w 24"/>
                      <a:gd name="T55" fmla="*/ 21 h 31"/>
                      <a:gd name="T56" fmla="*/ 19 w 24"/>
                      <a:gd name="T57" fmla="*/ 23 h 31"/>
                      <a:gd name="T58" fmla="*/ 20 w 24"/>
                      <a:gd name="T59" fmla="*/ 25 h 31"/>
                      <a:gd name="T60" fmla="*/ 21 w 24"/>
                      <a:gd name="T61" fmla="*/ 27 h 31"/>
                      <a:gd name="T62" fmla="*/ 22 w 24"/>
                      <a:gd name="T63" fmla="*/ 29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2"/>
                        </a:lnTo>
                        <a:lnTo>
                          <a:pt x="6" y="2"/>
                        </a:lnTo>
                        <a:lnTo>
                          <a:pt x="6" y="4"/>
                        </a:lnTo>
                        <a:lnTo>
                          <a:pt x="6" y="3"/>
                        </a:lnTo>
                        <a:lnTo>
                          <a:pt x="6" y="4"/>
                        </a:lnTo>
                        <a:lnTo>
                          <a:pt x="7" y="5"/>
                        </a:lnTo>
                        <a:lnTo>
                          <a:pt x="8" y="5"/>
                        </a:lnTo>
                        <a:lnTo>
                          <a:pt x="9" y="5"/>
                        </a:lnTo>
                        <a:lnTo>
                          <a:pt x="9" y="6"/>
                        </a:lnTo>
                        <a:lnTo>
                          <a:pt x="10" y="7"/>
                        </a:lnTo>
                        <a:lnTo>
                          <a:pt x="10" y="9"/>
                        </a:lnTo>
                        <a:lnTo>
                          <a:pt x="11" y="9"/>
                        </a:lnTo>
                        <a:lnTo>
                          <a:pt x="11" y="10"/>
                        </a:lnTo>
                        <a:lnTo>
                          <a:pt x="12" y="10"/>
                        </a:lnTo>
                        <a:lnTo>
                          <a:pt x="13" y="11"/>
                        </a:lnTo>
                        <a:lnTo>
                          <a:pt x="13" y="12"/>
                        </a:lnTo>
                        <a:lnTo>
                          <a:pt x="13" y="13"/>
                        </a:lnTo>
                        <a:lnTo>
                          <a:pt x="14" y="14"/>
                        </a:lnTo>
                        <a:lnTo>
                          <a:pt x="14" y="15"/>
                        </a:lnTo>
                        <a:lnTo>
                          <a:pt x="15" y="15"/>
                        </a:lnTo>
                        <a:lnTo>
                          <a:pt x="16" y="16"/>
                        </a:lnTo>
                        <a:lnTo>
                          <a:pt x="16" y="17"/>
                        </a:lnTo>
                        <a:lnTo>
                          <a:pt x="16" y="19"/>
                        </a:lnTo>
                        <a:lnTo>
                          <a:pt x="17" y="19"/>
                        </a:lnTo>
                        <a:lnTo>
                          <a:pt x="17" y="20"/>
                        </a:lnTo>
                        <a:lnTo>
                          <a:pt x="18" y="20"/>
                        </a:lnTo>
                        <a:lnTo>
                          <a:pt x="18" y="21"/>
                        </a:lnTo>
                        <a:lnTo>
                          <a:pt x="19" y="22"/>
                        </a:lnTo>
                        <a:lnTo>
                          <a:pt x="19" y="23"/>
                        </a:lnTo>
                        <a:lnTo>
                          <a:pt x="19" y="24"/>
                        </a:lnTo>
                        <a:lnTo>
                          <a:pt x="20" y="25"/>
                        </a:lnTo>
                        <a:lnTo>
                          <a:pt x="20" y="26"/>
                        </a:lnTo>
                        <a:lnTo>
                          <a:pt x="21" y="27"/>
                        </a:lnTo>
                        <a:lnTo>
                          <a:pt x="21" y="28"/>
                        </a:lnTo>
                        <a:lnTo>
                          <a:pt x="22" y="29"/>
                        </a:lnTo>
                        <a:lnTo>
                          <a:pt x="23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4" name="Freeform 129"/>
                  <p:cNvSpPr>
                    <a:spLocks/>
                  </p:cNvSpPr>
                  <p:nvPr/>
                </p:nvSpPr>
                <p:spPr bwMode="auto">
                  <a:xfrm>
                    <a:off x="4685" y="1363"/>
                    <a:ext cx="17" cy="39"/>
                  </a:xfrm>
                  <a:custGeom>
                    <a:avLst/>
                    <a:gdLst>
                      <a:gd name="T0" fmla="*/ 3 w 17"/>
                      <a:gd name="T1" fmla="*/ 38 h 39"/>
                      <a:gd name="T2" fmla="*/ 5 w 17"/>
                      <a:gd name="T3" fmla="*/ 38 h 39"/>
                      <a:gd name="T4" fmla="*/ 5 w 17"/>
                      <a:gd name="T5" fmla="*/ 37 h 39"/>
                      <a:gd name="T6" fmla="*/ 8 w 17"/>
                      <a:gd name="T7" fmla="*/ 37 h 39"/>
                      <a:gd name="T8" fmla="*/ 8 w 17"/>
                      <a:gd name="T9" fmla="*/ 36 h 39"/>
                      <a:gd name="T10" fmla="*/ 11 w 17"/>
                      <a:gd name="T11" fmla="*/ 35 h 39"/>
                      <a:gd name="T12" fmla="*/ 11 w 17"/>
                      <a:gd name="T13" fmla="*/ 35 h 39"/>
                      <a:gd name="T14" fmla="*/ 13 w 17"/>
                      <a:gd name="T15" fmla="*/ 34 h 39"/>
                      <a:gd name="T16" fmla="*/ 13 w 17"/>
                      <a:gd name="T17" fmla="*/ 33 h 39"/>
                      <a:gd name="T18" fmla="*/ 13 w 17"/>
                      <a:gd name="T19" fmla="*/ 33 h 39"/>
                      <a:gd name="T20" fmla="*/ 13 w 17"/>
                      <a:gd name="T21" fmla="*/ 32 h 39"/>
                      <a:gd name="T22" fmla="*/ 13 w 17"/>
                      <a:gd name="T23" fmla="*/ 31 h 39"/>
                      <a:gd name="T24" fmla="*/ 13 w 17"/>
                      <a:gd name="T25" fmla="*/ 30 h 39"/>
                      <a:gd name="T26" fmla="*/ 13 w 17"/>
                      <a:gd name="T27" fmla="*/ 30 h 39"/>
                      <a:gd name="T28" fmla="*/ 13 w 17"/>
                      <a:gd name="T29" fmla="*/ 29 h 39"/>
                      <a:gd name="T30" fmla="*/ 13 w 17"/>
                      <a:gd name="T31" fmla="*/ 29 h 39"/>
                      <a:gd name="T32" fmla="*/ 13 w 17"/>
                      <a:gd name="T33" fmla="*/ 28 h 39"/>
                      <a:gd name="T34" fmla="*/ 13 w 17"/>
                      <a:gd name="T35" fmla="*/ 25 h 39"/>
                      <a:gd name="T36" fmla="*/ 13 w 17"/>
                      <a:gd name="T37" fmla="*/ 25 h 39"/>
                      <a:gd name="T38" fmla="*/ 13 w 17"/>
                      <a:gd name="T39" fmla="*/ 22 h 39"/>
                      <a:gd name="T40" fmla="*/ 13 w 17"/>
                      <a:gd name="T41" fmla="*/ 21 h 39"/>
                      <a:gd name="T42" fmla="*/ 13 w 17"/>
                      <a:gd name="T43" fmla="*/ 20 h 39"/>
                      <a:gd name="T44" fmla="*/ 13 w 17"/>
                      <a:gd name="T45" fmla="*/ 17 h 39"/>
                      <a:gd name="T46" fmla="*/ 11 w 17"/>
                      <a:gd name="T47" fmla="*/ 16 h 39"/>
                      <a:gd name="T48" fmla="*/ 11 w 17"/>
                      <a:gd name="T49" fmla="*/ 14 h 39"/>
                      <a:gd name="T50" fmla="*/ 8 w 17"/>
                      <a:gd name="T51" fmla="*/ 12 h 39"/>
                      <a:gd name="T52" fmla="*/ 8 w 17"/>
                      <a:gd name="T53" fmla="*/ 10 h 39"/>
                      <a:gd name="T54" fmla="*/ 8 w 17"/>
                      <a:gd name="T55" fmla="*/ 9 h 39"/>
                      <a:gd name="T56" fmla="*/ 5 w 17"/>
                      <a:gd name="T57" fmla="*/ 7 h 39"/>
                      <a:gd name="T58" fmla="*/ 5 w 17"/>
                      <a:gd name="T59" fmla="*/ 5 h 39"/>
                      <a:gd name="T60" fmla="*/ 3 w 17"/>
                      <a:gd name="T61" fmla="*/ 3 h 39"/>
                      <a:gd name="T62" fmla="*/ 3 w 17"/>
                      <a:gd name="T63" fmla="*/ 0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3" y="38"/>
                        </a:moveTo>
                        <a:lnTo>
                          <a:pt x="3" y="38"/>
                        </a:lnTo>
                        <a:lnTo>
                          <a:pt x="5" y="38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11" y="35"/>
                        </a:lnTo>
                        <a:lnTo>
                          <a:pt x="11" y="34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3" y="28"/>
                        </a:lnTo>
                        <a:lnTo>
                          <a:pt x="16" y="27"/>
                        </a:lnTo>
                        <a:lnTo>
                          <a:pt x="13" y="25"/>
                        </a:lnTo>
                        <a:lnTo>
                          <a:pt x="16" y="25"/>
                        </a:lnTo>
                        <a:lnTo>
                          <a:pt x="13" y="25"/>
                        </a:lnTo>
                        <a:lnTo>
                          <a:pt x="13" y="24"/>
                        </a:lnTo>
                        <a:lnTo>
                          <a:pt x="13" y="22"/>
                        </a:lnTo>
                        <a:lnTo>
                          <a:pt x="16" y="21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1" y="16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8" y="12"/>
                        </a:lnTo>
                        <a:lnTo>
                          <a:pt x="11" y="12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5" name="Freeform 130"/>
                  <p:cNvSpPr>
                    <a:spLocks/>
                  </p:cNvSpPr>
                  <p:nvPr/>
                </p:nvSpPr>
                <p:spPr bwMode="auto">
                  <a:xfrm>
                    <a:off x="4671" y="1371"/>
                    <a:ext cx="24" cy="32"/>
                  </a:xfrm>
                  <a:custGeom>
                    <a:avLst/>
                    <a:gdLst>
                      <a:gd name="T0" fmla="*/ 23 w 24"/>
                      <a:gd name="T1" fmla="*/ 30 h 32"/>
                      <a:gd name="T2" fmla="*/ 22 w 24"/>
                      <a:gd name="T3" fmla="*/ 31 h 32"/>
                      <a:gd name="T4" fmla="*/ 21 w 24"/>
                      <a:gd name="T5" fmla="*/ 31 h 32"/>
                      <a:gd name="T6" fmla="*/ 20 w 24"/>
                      <a:gd name="T7" fmla="*/ 31 h 32"/>
                      <a:gd name="T8" fmla="*/ 20 w 24"/>
                      <a:gd name="T9" fmla="*/ 30 h 32"/>
                      <a:gd name="T10" fmla="*/ 19 w 24"/>
                      <a:gd name="T11" fmla="*/ 30 h 32"/>
                      <a:gd name="T12" fmla="*/ 19 w 24"/>
                      <a:gd name="T13" fmla="*/ 30 h 32"/>
                      <a:gd name="T14" fmla="*/ 18 w 24"/>
                      <a:gd name="T15" fmla="*/ 29 h 32"/>
                      <a:gd name="T16" fmla="*/ 18 w 24"/>
                      <a:gd name="T17" fmla="*/ 29 h 32"/>
                      <a:gd name="T18" fmla="*/ 17 w 24"/>
                      <a:gd name="T19" fmla="*/ 28 h 32"/>
                      <a:gd name="T20" fmla="*/ 16 w 24"/>
                      <a:gd name="T21" fmla="*/ 28 h 32"/>
                      <a:gd name="T22" fmla="*/ 16 w 24"/>
                      <a:gd name="T23" fmla="*/ 27 h 32"/>
                      <a:gd name="T24" fmla="*/ 16 w 24"/>
                      <a:gd name="T25" fmla="*/ 26 h 32"/>
                      <a:gd name="T26" fmla="*/ 16 w 24"/>
                      <a:gd name="T27" fmla="*/ 26 h 32"/>
                      <a:gd name="T28" fmla="*/ 15 w 24"/>
                      <a:gd name="T29" fmla="*/ 26 h 32"/>
                      <a:gd name="T30" fmla="*/ 15 w 24"/>
                      <a:gd name="T31" fmla="*/ 25 h 32"/>
                      <a:gd name="T32" fmla="*/ 13 w 24"/>
                      <a:gd name="T33" fmla="*/ 24 h 32"/>
                      <a:gd name="T34" fmla="*/ 13 w 24"/>
                      <a:gd name="T35" fmla="*/ 23 h 32"/>
                      <a:gd name="T36" fmla="*/ 12 w 24"/>
                      <a:gd name="T37" fmla="*/ 22 h 32"/>
                      <a:gd name="T38" fmla="*/ 11 w 24"/>
                      <a:gd name="T39" fmla="*/ 21 h 32"/>
                      <a:gd name="T40" fmla="*/ 9 w 24"/>
                      <a:gd name="T41" fmla="*/ 19 h 32"/>
                      <a:gd name="T42" fmla="*/ 9 w 24"/>
                      <a:gd name="T43" fmla="*/ 17 h 32"/>
                      <a:gd name="T44" fmla="*/ 8 w 24"/>
                      <a:gd name="T45" fmla="*/ 17 h 32"/>
                      <a:gd name="T46" fmla="*/ 7 w 24"/>
                      <a:gd name="T47" fmla="*/ 15 h 32"/>
                      <a:gd name="T48" fmla="*/ 6 w 24"/>
                      <a:gd name="T49" fmla="*/ 14 h 32"/>
                      <a:gd name="T50" fmla="*/ 6 w 24"/>
                      <a:gd name="T51" fmla="*/ 12 h 32"/>
                      <a:gd name="T52" fmla="*/ 5 w 24"/>
                      <a:gd name="T53" fmla="*/ 10 h 32"/>
                      <a:gd name="T54" fmla="*/ 3 w 24"/>
                      <a:gd name="T55" fmla="*/ 8 h 32"/>
                      <a:gd name="T56" fmla="*/ 3 w 24"/>
                      <a:gd name="T57" fmla="*/ 7 h 32"/>
                      <a:gd name="T58" fmla="*/ 2 w 24"/>
                      <a:gd name="T59" fmla="*/ 4 h 32"/>
                      <a:gd name="T60" fmla="*/ 1 w 24"/>
                      <a:gd name="T61" fmla="*/ 3 h 32"/>
                      <a:gd name="T62" fmla="*/ 0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3" y="30"/>
                        </a:moveTo>
                        <a:lnTo>
                          <a:pt x="23" y="30"/>
                        </a:lnTo>
                        <a:lnTo>
                          <a:pt x="22" y="30"/>
                        </a:lnTo>
                        <a:lnTo>
                          <a:pt x="22" y="31"/>
                        </a:lnTo>
                        <a:lnTo>
                          <a:pt x="21" y="31"/>
                        </a:lnTo>
                        <a:lnTo>
                          <a:pt x="20" y="31"/>
                        </a:lnTo>
                        <a:lnTo>
                          <a:pt x="20" y="30"/>
                        </a:lnTo>
                        <a:lnTo>
                          <a:pt x="19" y="30"/>
                        </a:lnTo>
                        <a:lnTo>
                          <a:pt x="18" y="29"/>
                        </a:lnTo>
                        <a:lnTo>
                          <a:pt x="17" y="28"/>
                        </a:lnTo>
                        <a:lnTo>
                          <a:pt x="16" y="28"/>
                        </a:lnTo>
                        <a:lnTo>
                          <a:pt x="17" y="27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5" y="26"/>
                        </a:lnTo>
                        <a:lnTo>
                          <a:pt x="15" y="25"/>
                        </a:lnTo>
                        <a:lnTo>
                          <a:pt x="14" y="26"/>
                        </a:lnTo>
                        <a:lnTo>
                          <a:pt x="13" y="24"/>
                        </a:lnTo>
                        <a:lnTo>
                          <a:pt x="13" y="23"/>
                        </a:lnTo>
                        <a:lnTo>
                          <a:pt x="12" y="22"/>
                        </a:lnTo>
                        <a:lnTo>
                          <a:pt x="11" y="21"/>
                        </a:lnTo>
                        <a:lnTo>
                          <a:pt x="10" y="20"/>
                        </a:lnTo>
                        <a:lnTo>
                          <a:pt x="9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8" y="17"/>
                        </a:lnTo>
                        <a:lnTo>
                          <a:pt x="8" y="15"/>
                        </a:lnTo>
                        <a:lnTo>
                          <a:pt x="7" y="15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6" name="Freeform 131"/>
                  <p:cNvSpPr>
                    <a:spLocks/>
                  </p:cNvSpPr>
                  <p:nvPr/>
                </p:nvSpPr>
                <p:spPr bwMode="auto">
                  <a:xfrm>
                    <a:off x="4671" y="1371"/>
                    <a:ext cx="24" cy="32"/>
                  </a:xfrm>
                  <a:custGeom>
                    <a:avLst/>
                    <a:gdLst>
                      <a:gd name="T0" fmla="*/ 23 w 24"/>
                      <a:gd name="T1" fmla="*/ 30 h 32"/>
                      <a:gd name="T2" fmla="*/ 22 w 24"/>
                      <a:gd name="T3" fmla="*/ 31 h 32"/>
                      <a:gd name="T4" fmla="*/ 21 w 24"/>
                      <a:gd name="T5" fmla="*/ 31 h 32"/>
                      <a:gd name="T6" fmla="*/ 20 w 24"/>
                      <a:gd name="T7" fmla="*/ 31 h 32"/>
                      <a:gd name="T8" fmla="*/ 20 w 24"/>
                      <a:gd name="T9" fmla="*/ 30 h 32"/>
                      <a:gd name="T10" fmla="*/ 19 w 24"/>
                      <a:gd name="T11" fmla="*/ 30 h 32"/>
                      <a:gd name="T12" fmla="*/ 19 w 24"/>
                      <a:gd name="T13" fmla="*/ 30 h 32"/>
                      <a:gd name="T14" fmla="*/ 18 w 24"/>
                      <a:gd name="T15" fmla="*/ 29 h 32"/>
                      <a:gd name="T16" fmla="*/ 18 w 24"/>
                      <a:gd name="T17" fmla="*/ 29 h 32"/>
                      <a:gd name="T18" fmla="*/ 17 w 24"/>
                      <a:gd name="T19" fmla="*/ 28 h 32"/>
                      <a:gd name="T20" fmla="*/ 16 w 24"/>
                      <a:gd name="T21" fmla="*/ 28 h 32"/>
                      <a:gd name="T22" fmla="*/ 16 w 24"/>
                      <a:gd name="T23" fmla="*/ 27 h 32"/>
                      <a:gd name="T24" fmla="*/ 16 w 24"/>
                      <a:gd name="T25" fmla="*/ 26 h 32"/>
                      <a:gd name="T26" fmla="*/ 16 w 24"/>
                      <a:gd name="T27" fmla="*/ 26 h 32"/>
                      <a:gd name="T28" fmla="*/ 15 w 24"/>
                      <a:gd name="T29" fmla="*/ 26 h 32"/>
                      <a:gd name="T30" fmla="*/ 14 w 24"/>
                      <a:gd name="T31" fmla="*/ 26 h 32"/>
                      <a:gd name="T32" fmla="*/ 13 w 24"/>
                      <a:gd name="T33" fmla="*/ 24 h 32"/>
                      <a:gd name="T34" fmla="*/ 13 w 24"/>
                      <a:gd name="T35" fmla="*/ 23 h 32"/>
                      <a:gd name="T36" fmla="*/ 12 w 24"/>
                      <a:gd name="T37" fmla="*/ 22 h 32"/>
                      <a:gd name="T38" fmla="*/ 10 w 24"/>
                      <a:gd name="T39" fmla="*/ 21 h 32"/>
                      <a:gd name="T40" fmla="*/ 9 w 24"/>
                      <a:gd name="T41" fmla="*/ 19 h 32"/>
                      <a:gd name="T42" fmla="*/ 9 w 24"/>
                      <a:gd name="T43" fmla="*/ 17 h 32"/>
                      <a:gd name="T44" fmla="*/ 8 w 24"/>
                      <a:gd name="T45" fmla="*/ 17 h 32"/>
                      <a:gd name="T46" fmla="*/ 7 w 24"/>
                      <a:gd name="T47" fmla="*/ 15 h 32"/>
                      <a:gd name="T48" fmla="*/ 6 w 24"/>
                      <a:gd name="T49" fmla="*/ 14 h 32"/>
                      <a:gd name="T50" fmla="*/ 6 w 24"/>
                      <a:gd name="T51" fmla="*/ 12 h 32"/>
                      <a:gd name="T52" fmla="*/ 5 w 24"/>
                      <a:gd name="T53" fmla="*/ 10 h 32"/>
                      <a:gd name="T54" fmla="*/ 3 w 24"/>
                      <a:gd name="T55" fmla="*/ 8 h 32"/>
                      <a:gd name="T56" fmla="*/ 3 w 24"/>
                      <a:gd name="T57" fmla="*/ 7 h 32"/>
                      <a:gd name="T58" fmla="*/ 2 w 24"/>
                      <a:gd name="T59" fmla="*/ 4 h 32"/>
                      <a:gd name="T60" fmla="*/ 1 w 24"/>
                      <a:gd name="T61" fmla="*/ 3 h 32"/>
                      <a:gd name="T62" fmla="*/ 0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3" y="30"/>
                        </a:moveTo>
                        <a:lnTo>
                          <a:pt x="23" y="30"/>
                        </a:lnTo>
                        <a:lnTo>
                          <a:pt x="22" y="30"/>
                        </a:lnTo>
                        <a:lnTo>
                          <a:pt x="22" y="31"/>
                        </a:lnTo>
                        <a:lnTo>
                          <a:pt x="21" y="31"/>
                        </a:lnTo>
                        <a:lnTo>
                          <a:pt x="20" y="31"/>
                        </a:lnTo>
                        <a:lnTo>
                          <a:pt x="20" y="30"/>
                        </a:lnTo>
                        <a:lnTo>
                          <a:pt x="19" y="30"/>
                        </a:lnTo>
                        <a:lnTo>
                          <a:pt x="18" y="29"/>
                        </a:lnTo>
                        <a:lnTo>
                          <a:pt x="17" y="28"/>
                        </a:lnTo>
                        <a:lnTo>
                          <a:pt x="16" y="28"/>
                        </a:lnTo>
                        <a:lnTo>
                          <a:pt x="17" y="27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5" y="26"/>
                        </a:lnTo>
                        <a:lnTo>
                          <a:pt x="14" y="26"/>
                        </a:lnTo>
                        <a:lnTo>
                          <a:pt x="14" y="25"/>
                        </a:lnTo>
                        <a:lnTo>
                          <a:pt x="13" y="24"/>
                        </a:lnTo>
                        <a:lnTo>
                          <a:pt x="13" y="23"/>
                        </a:lnTo>
                        <a:lnTo>
                          <a:pt x="12" y="22"/>
                        </a:lnTo>
                        <a:lnTo>
                          <a:pt x="11" y="21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9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8" y="17"/>
                        </a:lnTo>
                        <a:lnTo>
                          <a:pt x="8" y="15"/>
                        </a:lnTo>
                        <a:lnTo>
                          <a:pt x="7" y="15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7" name="Freeform 132"/>
                  <p:cNvSpPr>
                    <a:spLocks/>
                  </p:cNvSpPr>
                  <p:nvPr/>
                </p:nvSpPr>
                <p:spPr bwMode="auto">
                  <a:xfrm>
                    <a:off x="4685" y="1363"/>
                    <a:ext cx="17" cy="39"/>
                  </a:xfrm>
                  <a:custGeom>
                    <a:avLst/>
                    <a:gdLst>
                      <a:gd name="T0" fmla="*/ 3 w 17"/>
                      <a:gd name="T1" fmla="*/ 38 h 39"/>
                      <a:gd name="T2" fmla="*/ 5 w 17"/>
                      <a:gd name="T3" fmla="*/ 38 h 39"/>
                      <a:gd name="T4" fmla="*/ 5 w 17"/>
                      <a:gd name="T5" fmla="*/ 37 h 39"/>
                      <a:gd name="T6" fmla="*/ 8 w 17"/>
                      <a:gd name="T7" fmla="*/ 37 h 39"/>
                      <a:gd name="T8" fmla="*/ 8 w 17"/>
                      <a:gd name="T9" fmla="*/ 36 h 39"/>
                      <a:gd name="T10" fmla="*/ 11 w 17"/>
                      <a:gd name="T11" fmla="*/ 35 h 39"/>
                      <a:gd name="T12" fmla="*/ 11 w 17"/>
                      <a:gd name="T13" fmla="*/ 35 h 39"/>
                      <a:gd name="T14" fmla="*/ 13 w 17"/>
                      <a:gd name="T15" fmla="*/ 33 h 39"/>
                      <a:gd name="T16" fmla="*/ 13 w 17"/>
                      <a:gd name="T17" fmla="*/ 33 h 39"/>
                      <a:gd name="T18" fmla="*/ 13 w 17"/>
                      <a:gd name="T19" fmla="*/ 33 h 39"/>
                      <a:gd name="T20" fmla="*/ 13 w 17"/>
                      <a:gd name="T21" fmla="*/ 32 h 39"/>
                      <a:gd name="T22" fmla="*/ 13 w 17"/>
                      <a:gd name="T23" fmla="*/ 31 h 39"/>
                      <a:gd name="T24" fmla="*/ 13 w 17"/>
                      <a:gd name="T25" fmla="*/ 30 h 39"/>
                      <a:gd name="T26" fmla="*/ 13 w 17"/>
                      <a:gd name="T27" fmla="*/ 30 h 39"/>
                      <a:gd name="T28" fmla="*/ 13 w 17"/>
                      <a:gd name="T29" fmla="*/ 29 h 39"/>
                      <a:gd name="T30" fmla="*/ 13 w 17"/>
                      <a:gd name="T31" fmla="*/ 29 h 39"/>
                      <a:gd name="T32" fmla="*/ 16 w 17"/>
                      <a:gd name="T33" fmla="*/ 28 h 39"/>
                      <a:gd name="T34" fmla="*/ 13 w 17"/>
                      <a:gd name="T35" fmla="*/ 25 h 39"/>
                      <a:gd name="T36" fmla="*/ 13 w 17"/>
                      <a:gd name="T37" fmla="*/ 25 h 39"/>
                      <a:gd name="T38" fmla="*/ 13 w 17"/>
                      <a:gd name="T39" fmla="*/ 22 h 39"/>
                      <a:gd name="T40" fmla="*/ 13 w 17"/>
                      <a:gd name="T41" fmla="*/ 21 h 39"/>
                      <a:gd name="T42" fmla="*/ 13 w 17"/>
                      <a:gd name="T43" fmla="*/ 19 h 39"/>
                      <a:gd name="T44" fmla="*/ 13 w 17"/>
                      <a:gd name="T45" fmla="*/ 17 h 39"/>
                      <a:gd name="T46" fmla="*/ 11 w 17"/>
                      <a:gd name="T47" fmla="*/ 16 h 39"/>
                      <a:gd name="T48" fmla="*/ 11 w 17"/>
                      <a:gd name="T49" fmla="*/ 14 h 39"/>
                      <a:gd name="T50" fmla="*/ 8 w 17"/>
                      <a:gd name="T51" fmla="*/ 12 h 39"/>
                      <a:gd name="T52" fmla="*/ 8 w 17"/>
                      <a:gd name="T53" fmla="*/ 10 h 39"/>
                      <a:gd name="T54" fmla="*/ 8 w 17"/>
                      <a:gd name="T55" fmla="*/ 8 h 39"/>
                      <a:gd name="T56" fmla="*/ 5 w 17"/>
                      <a:gd name="T57" fmla="*/ 7 h 39"/>
                      <a:gd name="T58" fmla="*/ 5 w 17"/>
                      <a:gd name="T59" fmla="*/ 5 h 39"/>
                      <a:gd name="T60" fmla="*/ 3 w 17"/>
                      <a:gd name="T61" fmla="*/ 3 h 39"/>
                      <a:gd name="T62" fmla="*/ 3 w 17"/>
                      <a:gd name="T63" fmla="*/ 0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3" y="38"/>
                        </a:moveTo>
                        <a:lnTo>
                          <a:pt x="3" y="38"/>
                        </a:lnTo>
                        <a:lnTo>
                          <a:pt x="5" y="38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11" y="35"/>
                        </a:lnTo>
                        <a:lnTo>
                          <a:pt x="11" y="34"/>
                        </a:lnTo>
                        <a:lnTo>
                          <a:pt x="13" y="33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3" y="25"/>
                        </a:lnTo>
                        <a:lnTo>
                          <a:pt x="16" y="25"/>
                        </a:lnTo>
                        <a:lnTo>
                          <a:pt x="13" y="25"/>
                        </a:lnTo>
                        <a:lnTo>
                          <a:pt x="13" y="24"/>
                        </a:lnTo>
                        <a:lnTo>
                          <a:pt x="13" y="22"/>
                        </a:lnTo>
                        <a:lnTo>
                          <a:pt x="16" y="21"/>
                        </a:lnTo>
                        <a:lnTo>
                          <a:pt x="13" y="21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1" y="16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8" y="12"/>
                        </a:lnTo>
                        <a:lnTo>
                          <a:pt x="11" y="12"/>
                        </a:lnTo>
                        <a:lnTo>
                          <a:pt x="8" y="10"/>
                        </a:lnTo>
                        <a:lnTo>
                          <a:pt x="8" y="8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8" name="Freeform 133"/>
                  <p:cNvSpPr>
                    <a:spLocks/>
                  </p:cNvSpPr>
                  <p:nvPr/>
                </p:nvSpPr>
                <p:spPr bwMode="auto">
                  <a:xfrm>
                    <a:off x="4680" y="1325"/>
                    <a:ext cx="17" cy="39"/>
                  </a:xfrm>
                  <a:custGeom>
                    <a:avLst/>
                    <a:gdLst>
                      <a:gd name="T0" fmla="*/ 16 w 17"/>
                      <a:gd name="T1" fmla="*/ 0 h 39"/>
                      <a:gd name="T2" fmla="*/ 13 w 17"/>
                      <a:gd name="T3" fmla="*/ 0 h 39"/>
                      <a:gd name="T4" fmla="*/ 10 w 17"/>
                      <a:gd name="T5" fmla="*/ 0 h 39"/>
                      <a:gd name="T6" fmla="*/ 10 w 17"/>
                      <a:gd name="T7" fmla="*/ 1 h 39"/>
                      <a:gd name="T8" fmla="*/ 7 w 17"/>
                      <a:gd name="T9" fmla="*/ 2 h 39"/>
                      <a:gd name="T10" fmla="*/ 7 w 17"/>
                      <a:gd name="T11" fmla="*/ 2 h 39"/>
                      <a:gd name="T12" fmla="*/ 4 w 17"/>
                      <a:gd name="T13" fmla="*/ 2 h 39"/>
                      <a:gd name="T14" fmla="*/ 4 w 17"/>
                      <a:gd name="T15" fmla="*/ 3 h 39"/>
                      <a:gd name="T16" fmla="*/ 4 w 17"/>
                      <a:gd name="T17" fmla="*/ 4 h 39"/>
                      <a:gd name="T18" fmla="*/ 4 w 17"/>
                      <a:gd name="T19" fmla="*/ 4 h 39"/>
                      <a:gd name="T20" fmla="*/ 4 w 17"/>
                      <a:gd name="T21" fmla="*/ 4 h 39"/>
                      <a:gd name="T22" fmla="*/ 4 w 17"/>
                      <a:gd name="T23" fmla="*/ 6 h 39"/>
                      <a:gd name="T24" fmla="*/ 4 w 17"/>
                      <a:gd name="T25" fmla="*/ 6 h 39"/>
                      <a:gd name="T26" fmla="*/ 4 w 17"/>
                      <a:gd name="T27" fmla="*/ 7 h 39"/>
                      <a:gd name="T28" fmla="*/ 4 w 17"/>
                      <a:gd name="T29" fmla="*/ 7 h 39"/>
                      <a:gd name="T30" fmla="*/ 4 w 17"/>
                      <a:gd name="T31" fmla="*/ 8 h 39"/>
                      <a:gd name="T32" fmla="*/ 0 w 17"/>
                      <a:gd name="T33" fmla="*/ 9 h 39"/>
                      <a:gd name="T34" fmla="*/ 0 w 17"/>
                      <a:gd name="T35" fmla="*/ 11 h 39"/>
                      <a:gd name="T36" fmla="*/ 0 w 17"/>
                      <a:gd name="T37" fmla="*/ 13 h 39"/>
                      <a:gd name="T38" fmla="*/ 0 w 17"/>
                      <a:gd name="T39" fmla="*/ 14 h 39"/>
                      <a:gd name="T40" fmla="*/ 0 w 17"/>
                      <a:gd name="T41" fmla="*/ 16 h 39"/>
                      <a:gd name="T42" fmla="*/ 0 w 17"/>
                      <a:gd name="T43" fmla="*/ 18 h 39"/>
                      <a:gd name="T44" fmla="*/ 4 w 17"/>
                      <a:gd name="T45" fmla="*/ 19 h 39"/>
                      <a:gd name="T46" fmla="*/ 7 w 17"/>
                      <a:gd name="T47" fmla="*/ 21 h 39"/>
                      <a:gd name="T48" fmla="*/ 7 w 17"/>
                      <a:gd name="T49" fmla="*/ 23 h 39"/>
                      <a:gd name="T50" fmla="*/ 4 w 17"/>
                      <a:gd name="T51" fmla="*/ 25 h 39"/>
                      <a:gd name="T52" fmla="*/ 7 w 17"/>
                      <a:gd name="T53" fmla="*/ 27 h 39"/>
                      <a:gd name="T54" fmla="*/ 10 w 17"/>
                      <a:gd name="T55" fmla="*/ 28 h 39"/>
                      <a:gd name="T56" fmla="*/ 10 w 17"/>
                      <a:gd name="T57" fmla="*/ 31 h 39"/>
                      <a:gd name="T58" fmla="*/ 13 w 17"/>
                      <a:gd name="T59" fmla="*/ 33 h 39"/>
                      <a:gd name="T60" fmla="*/ 13 w 17"/>
                      <a:gd name="T61" fmla="*/ 35 h 39"/>
                      <a:gd name="T62" fmla="*/ 16 w 17"/>
                      <a:gd name="T63" fmla="*/ 37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0"/>
                        </a:moveTo>
                        <a:lnTo>
                          <a:pt x="16" y="0"/>
                        </a:lnTo>
                        <a:lnTo>
                          <a:pt x="13" y="0"/>
                        </a:lnTo>
                        <a:lnTo>
                          <a:pt x="10" y="0"/>
                        </a:lnTo>
                        <a:lnTo>
                          <a:pt x="10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4" y="2"/>
                        </a:lnTo>
                        <a:lnTo>
                          <a:pt x="7" y="3"/>
                        </a:lnTo>
                        <a:lnTo>
                          <a:pt x="4" y="3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0" y="8"/>
                        </a:lnTo>
                        <a:lnTo>
                          <a:pt x="4" y="8"/>
                        </a:lnTo>
                        <a:lnTo>
                          <a:pt x="4" y="9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4" y="14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4" y="17"/>
                        </a:lnTo>
                        <a:lnTo>
                          <a:pt x="0" y="18"/>
                        </a:lnTo>
                        <a:lnTo>
                          <a:pt x="4" y="19"/>
                        </a:lnTo>
                        <a:lnTo>
                          <a:pt x="4" y="21"/>
                        </a:lnTo>
                        <a:lnTo>
                          <a:pt x="7" y="21"/>
                        </a:lnTo>
                        <a:lnTo>
                          <a:pt x="4" y="22"/>
                        </a:lnTo>
                        <a:lnTo>
                          <a:pt x="7" y="23"/>
                        </a:lnTo>
                        <a:lnTo>
                          <a:pt x="4" y="25"/>
                        </a:lnTo>
                        <a:lnTo>
                          <a:pt x="7" y="26"/>
                        </a:lnTo>
                        <a:lnTo>
                          <a:pt x="7" y="27"/>
                        </a:lnTo>
                        <a:lnTo>
                          <a:pt x="10" y="28"/>
                        </a:lnTo>
                        <a:lnTo>
                          <a:pt x="10" y="29"/>
                        </a:lnTo>
                        <a:lnTo>
                          <a:pt x="10" y="31"/>
                        </a:lnTo>
                        <a:lnTo>
                          <a:pt x="10" y="32"/>
                        </a:lnTo>
                        <a:lnTo>
                          <a:pt x="13" y="33"/>
                        </a:lnTo>
                        <a:lnTo>
                          <a:pt x="13" y="35"/>
                        </a:lnTo>
                        <a:lnTo>
                          <a:pt x="16" y="36"/>
                        </a:lnTo>
                        <a:lnTo>
                          <a:pt x="16" y="37"/>
                        </a:lnTo>
                        <a:lnTo>
                          <a:pt x="16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09" name="Freeform 134"/>
                  <p:cNvSpPr>
                    <a:spLocks/>
                  </p:cNvSpPr>
                  <p:nvPr/>
                </p:nvSpPr>
                <p:spPr bwMode="auto">
                  <a:xfrm>
                    <a:off x="4693" y="1325"/>
                    <a:ext cx="23" cy="31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1 w 23"/>
                      <a:gd name="T5" fmla="*/ 0 h 31"/>
                      <a:gd name="T6" fmla="*/ 2 w 23"/>
                      <a:gd name="T7" fmla="*/ 0 h 31"/>
                      <a:gd name="T8" fmla="*/ 2 w 23"/>
                      <a:gd name="T9" fmla="*/ 0 h 31"/>
                      <a:gd name="T10" fmla="*/ 3 w 23"/>
                      <a:gd name="T11" fmla="*/ 0 h 31"/>
                      <a:gd name="T12" fmla="*/ 3 w 23"/>
                      <a:gd name="T13" fmla="*/ 0 h 31"/>
                      <a:gd name="T14" fmla="*/ 3 w 23"/>
                      <a:gd name="T15" fmla="*/ 0 h 31"/>
                      <a:gd name="T16" fmla="*/ 4 w 23"/>
                      <a:gd name="T17" fmla="*/ 1 h 31"/>
                      <a:gd name="T18" fmla="*/ 4 w 23"/>
                      <a:gd name="T19" fmla="*/ 1 h 31"/>
                      <a:gd name="T20" fmla="*/ 5 w 23"/>
                      <a:gd name="T21" fmla="*/ 2 h 31"/>
                      <a:gd name="T22" fmla="*/ 6 w 23"/>
                      <a:gd name="T23" fmla="*/ 2 h 31"/>
                      <a:gd name="T24" fmla="*/ 6 w 23"/>
                      <a:gd name="T25" fmla="*/ 3 h 31"/>
                      <a:gd name="T26" fmla="*/ 6 w 23"/>
                      <a:gd name="T27" fmla="*/ 4 h 31"/>
                      <a:gd name="T28" fmla="*/ 7 w 23"/>
                      <a:gd name="T29" fmla="*/ 4 h 31"/>
                      <a:gd name="T30" fmla="*/ 7 w 23"/>
                      <a:gd name="T31" fmla="*/ 5 h 31"/>
                      <a:gd name="T32" fmla="*/ 8 w 23"/>
                      <a:gd name="T33" fmla="*/ 5 h 31"/>
                      <a:gd name="T34" fmla="*/ 9 w 23"/>
                      <a:gd name="T35" fmla="*/ 6 h 31"/>
                      <a:gd name="T36" fmla="*/ 9 w 23"/>
                      <a:gd name="T37" fmla="*/ 8 h 31"/>
                      <a:gd name="T38" fmla="*/ 11 w 23"/>
                      <a:gd name="T39" fmla="*/ 9 h 31"/>
                      <a:gd name="T40" fmla="*/ 12 w 23"/>
                      <a:gd name="T41" fmla="*/ 10 h 31"/>
                      <a:gd name="T42" fmla="*/ 12 w 23"/>
                      <a:gd name="T43" fmla="*/ 12 h 31"/>
                      <a:gd name="T44" fmla="*/ 13 w 23"/>
                      <a:gd name="T45" fmla="*/ 14 h 31"/>
                      <a:gd name="T46" fmla="*/ 15 w 23"/>
                      <a:gd name="T47" fmla="*/ 15 h 31"/>
                      <a:gd name="T48" fmla="*/ 15 w 23"/>
                      <a:gd name="T49" fmla="*/ 16 h 31"/>
                      <a:gd name="T50" fmla="*/ 16 w 23"/>
                      <a:gd name="T51" fmla="*/ 18 h 31"/>
                      <a:gd name="T52" fmla="*/ 17 w 23"/>
                      <a:gd name="T53" fmla="*/ 20 h 31"/>
                      <a:gd name="T54" fmla="*/ 18 w 23"/>
                      <a:gd name="T55" fmla="*/ 21 h 31"/>
                      <a:gd name="T56" fmla="*/ 18 w 23"/>
                      <a:gd name="T57" fmla="*/ 23 h 31"/>
                      <a:gd name="T58" fmla="*/ 20 w 23"/>
                      <a:gd name="T59" fmla="*/ 25 h 31"/>
                      <a:gd name="T60" fmla="*/ 20 w 23"/>
                      <a:gd name="T61" fmla="*/ 27 h 31"/>
                      <a:gd name="T62" fmla="*/ 22 w 23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5" y="2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lnTo>
                          <a:pt x="6" y="4"/>
                        </a:lnTo>
                        <a:lnTo>
                          <a:pt x="7" y="4"/>
                        </a:lnTo>
                        <a:lnTo>
                          <a:pt x="7" y="5"/>
                        </a:lnTo>
                        <a:lnTo>
                          <a:pt x="8" y="5"/>
                        </a:lnTo>
                        <a:lnTo>
                          <a:pt x="9" y="6"/>
                        </a:lnTo>
                        <a:lnTo>
                          <a:pt x="9" y="7"/>
                        </a:lnTo>
                        <a:lnTo>
                          <a:pt x="9" y="8"/>
                        </a:lnTo>
                        <a:lnTo>
                          <a:pt x="10" y="9"/>
                        </a:lnTo>
                        <a:lnTo>
                          <a:pt x="11" y="9"/>
                        </a:lnTo>
                        <a:lnTo>
                          <a:pt x="11" y="10"/>
                        </a:lnTo>
                        <a:lnTo>
                          <a:pt x="12" y="10"/>
                        </a:lnTo>
                        <a:lnTo>
                          <a:pt x="12" y="11"/>
                        </a:lnTo>
                        <a:lnTo>
                          <a:pt x="12" y="12"/>
                        </a:lnTo>
                        <a:lnTo>
                          <a:pt x="13" y="14"/>
                        </a:lnTo>
                        <a:lnTo>
                          <a:pt x="14" y="14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5" y="17"/>
                        </a:lnTo>
                        <a:lnTo>
                          <a:pt x="16" y="18"/>
                        </a:lnTo>
                        <a:lnTo>
                          <a:pt x="16" y="19"/>
                        </a:lnTo>
                        <a:lnTo>
                          <a:pt x="17" y="20"/>
                        </a:lnTo>
                        <a:lnTo>
                          <a:pt x="18" y="21"/>
                        </a:lnTo>
                        <a:lnTo>
                          <a:pt x="18" y="22"/>
                        </a:lnTo>
                        <a:lnTo>
                          <a:pt x="18" y="23"/>
                        </a:lnTo>
                        <a:lnTo>
                          <a:pt x="19" y="24"/>
                        </a:lnTo>
                        <a:lnTo>
                          <a:pt x="20" y="25"/>
                        </a:lnTo>
                        <a:lnTo>
                          <a:pt x="20" y="26"/>
                        </a:lnTo>
                        <a:lnTo>
                          <a:pt x="20" y="27"/>
                        </a:lnTo>
                        <a:lnTo>
                          <a:pt x="21" y="27"/>
                        </a:lnTo>
                        <a:lnTo>
                          <a:pt x="22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0" name="Freeform 135"/>
                  <p:cNvSpPr>
                    <a:spLocks/>
                  </p:cNvSpPr>
                  <p:nvPr/>
                </p:nvSpPr>
                <p:spPr bwMode="auto">
                  <a:xfrm>
                    <a:off x="4513" y="1429"/>
                    <a:ext cx="17" cy="41"/>
                  </a:xfrm>
                  <a:custGeom>
                    <a:avLst/>
                    <a:gdLst>
                      <a:gd name="T0" fmla="*/ 4 w 17"/>
                      <a:gd name="T1" fmla="*/ 40 h 41"/>
                      <a:gd name="T2" fmla="*/ 4 w 17"/>
                      <a:gd name="T3" fmla="*/ 40 h 41"/>
                      <a:gd name="T4" fmla="*/ 7 w 17"/>
                      <a:gd name="T5" fmla="*/ 39 h 41"/>
                      <a:gd name="T6" fmla="*/ 10 w 17"/>
                      <a:gd name="T7" fmla="*/ 38 h 41"/>
                      <a:gd name="T8" fmla="*/ 10 w 17"/>
                      <a:gd name="T9" fmla="*/ 38 h 41"/>
                      <a:gd name="T10" fmla="*/ 13 w 17"/>
                      <a:gd name="T11" fmla="*/ 37 h 41"/>
                      <a:gd name="T12" fmla="*/ 13 w 17"/>
                      <a:gd name="T13" fmla="*/ 36 h 41"/>
                      <a:gd name="T14" fmla="*/ 13 w 17"/>
                      <a:gd name="T15" fmla="*/ 36 h 41"/>
                      <a:gd name="T16" fmla="*/ 13 w 17"/>
                      <a:gd name="T17" fmla="*/ 35 h 41"/>
                      <a:gd name="T18" fmla="*/ 13 w 17"/>
                      <a:gd name="T19" fmla="*/ 34 h 41"/>
                      <a:gd name="T20" fmla="*/ 13 w 17"/>
                      <a:gd name="T21" fmla="*/ 34 h 41"/>
                      <a:gd name="T22" fmla="*/ 16 w 17"/>
                      <a:gd name="T23" fmla="*/ 33 h 41"/>
                      <a:gd name="T24" fmla="*/ 13 w 17"/>
                      <a:gd name="T25" fmla="*/ 32 h 41"/>
                      <a:gd name="T26" fmla="*/ 16 w 17"/>
                      <a:gd name="T27" fmla="*/ 31 h 41"/>
                      <a:gd name="T28" fmla="*/ 16 w 17"/>
                      <a:gd name="T29" fmla="*/ 31 h 41"/>
                      <a:gd name="T30" fmla="*/ 16 w 17"/>
                      <a:gd name="T31" fmla="*/ 30 h 41"/>
                      <a:gd name="T32" fmla="*/ 16 w 17"/>
                      <a:gd name="T33" fmla="*/ 29 h 41"/>
                      <a:gd name="T34" fmla="*/ 16 w 17"/>
                      <a:gd name="T35" fmla="*/ 28 h 41"/>
                      <a:gd name="T36" fmla="*/ 16 w 17"/>
                      <a:gd name="T37" fmla="*/ 25 h 41"/>
                      <a:gd name="T38" fmla="*/ 16 w 17"/>
                      <a:gd name="T39" fmla="*/ 24 h 41"/>
                      <a:gd name="T40" fmla="*/ 16 w 17"/>
                      <a:gd name="T41" fmla="*/ 23 h 41"/>
                      <a:gd name="T42" fmla="*/ 16 w 17"/>
                      <a:gd name="T43" fmla="*/ 20 h 41"/>
                      <a:gd name="T44" fmla="*/ 13 w 17"/>
                      <a:gd name="T45" fmla="*/ 20 h 41"/>
                      <a:gd name="T46" fmla="*/ 13 w 17"/>
                      <a:gd name="T47" fmla="*/ 17 h 41"/>
                      <a:gd name="T48" fmla="*/ 13 w 17"/>
                      <a:gd name="T49" fmla="*/ 15 h 41"/>
                      <a:gd name="T50" fmla="*/ 10 w 17"/>
                      <a:gd name="T51" fmla="*/ 14 h 41"/>
                      <a:gd name="T52" fmla="*/ 10 w 17"/>
                      <a:gd name="T53" fmla="*/ 12 h 41"/>
                      <a:gd name="T54" fmla="*/ 7 w 17"/>
                      <a:gd name="T55" fmla="*/ 10 h 41"/>
                      <a:gd name="T56" fmla="*/ 4 w 17"/>
                      <a:gd name="T57" fmla="*/ 7 h 41"/>
                      <a:gd name="T58" fmla="*/ 4 w 17"/>
                      <a:gd name="T59" fmla="*/ 6 h 41"/>
                      <a:gd name="T60" fmla="*/ 4 w 17"/>
                      <a:gd name="T61" fmla="*/ 3 h 41"/>
                      <a:gd name="T62" fmla="*/ 0 w 17"/>
                      <a:gd name="T63" fmla="*/ 1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0" y="40"/>
                        </a:moveTo>
                        <a:lnTo>
                          <a:pt x="4" y="40"/>
                        </a:lnTo>
                        <a:lnTo>
                          <a:pt x="4" y="39"/>
                        </a:lnTo>
                        <a:lnTo>
                          <a:pt x="4" y="40"/>
                        </a:lnTo>
                        <a:lnTo>
                          <a:pt x="4" y="39"/>
                        </a:lnTo>
                        <a:lnTo>
                          <a:pt x="7" y="39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13" y="37"/>
                        </a:lnTo>
                        <a:lnTo>
                          <a:pt x="13" y="36"/>
                        </a:lnTo>
                        <a:lnTo>
                          <a:pt x="13" y="35"/>
                        </a:lnTo>
                        <a:lnTo>
                          <a:pt x="13" y="36"/>
                        </a:lnTo>
                        <a:lnTo>
                          <a:pt x="13" y="35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6" y="33"/>
                        </a:lnTo>
                        <a:lnTo>
                          <a:pt x="16" y="32"/>
                        </a:lnTo>
                        <a:lnTo>
                          <a:pt x="13" y="32"/>
                        </a:lnTo>
                        <a:lnTo>
                          <a:pt x="16" y="32"/>
                        </a:lnTo>
                        <a:lnTo>
                          <a:pt x="16" y="31"/>
                        </a:lnTo>
                        <a:lnTo>
                          <a:pt x="16" y="30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6" y="21"/>
                        </a:lnTo>
                        <a:lnTo>
                          <a:pt x="16" y="20"/>
                        </a:lnTo>
                        <a:lnTo>
                          <a:pt x="13" y="20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0" y="15"/>
                        </a:lnTo>
                        <a:lnTo>
                          <a:pt x="10" y="14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7" y="10"/>
                        </a:lnTo>
                        <a:lnTo>
                          <a:pt x="7" y="9"/>
                        </a:lnTo>
                        <a:lnTo>
                          <a:pt x="4" y="7"/>
                        </a:lnTo>
                        <a:lnTo>
                          <a:pt x="7" y="6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4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1" name="Freeform 136"/>
                  <p:cNvSpPr>
                    <a:spLocks/>
                  </p:cNvSpPr>
                  <p:nvPr/>
                </p:nvSpPr>
                <p:spPr bwMode="auto">
                  <a:xfrm>
                    <a:off x="4501" y="1439"/>
                    <a:ext cx="25" cy="31"/>
                  </a:xfrm>
                  <a:custGeom>
                    <a:avLst/>
                    <a:gdLst>
                      <a:gd name="T0" fmla="*/ 24 w 25"/>
                      <a:gd name="T1" fmla="*/ 29 h 31"/>
                      <a:gd name="T2" fmla="*/ 23 w 25"/>
                      <a:gd name="T3" fmla="*/ 30 h 31"/>
                      <a:gd name="T4" fmla="*/ 21 w 25"/>
                      <a:gd name="T5" fmla="*/ 30 h 31"/>
                      <a:gd name="T6" fmla="*/ 20 w 25"/>
                      <a:gd name="T7" fmla="*/ 30 h 31"/>
                      <a:gd name="T8" fmla="*/ 20 w 25"/>
                      <a:gd name="T9" fmla="*/ 30 h 31"/>
                      <a:gd name="T10" fmla="*/ 20 w 25"/>
                      <a:gd name="T11" fmla="*/ 29 h 31"/>
                      <a:gd name="T12" fmla="*/ 20 w 25"/>
                      <a:gd name="T13" fmla="*/ 29 h 31"/>
                      <a:gd name="T14" fmla="*/ 19 w 25"/>
                      <a:gd name="T15" fmla="*/ 29 h 31"/>
                      <a:gd name="T16" fmla="*/ 18 w 25"/>
                      <a:gd name="T17" fmla="*/ 28 h 31"/>
                      <a:gd name="T18" fmla="*/ 18 w 25"/>
                      <a:gd name="T19" fmla="*/ 27 h 31"/>
                      <a:gd name="T20" fmla="*/ 17 w 25"/>
                      <a:gd name="T21" fmla="*/ 27 h 31"/>
                      <a:gd name="T22" fmla="*/ 17 w 25"/>
                      <a:gd name="T23" fmla="*/ 26 h 31"/>
                      <a:gd name="T24" fmla="*/ 17 w 25"/>
                      <a:gd name="T25" fmla="*/ 26 h 31"/>
                      <a:gd name="T26" fmla="*/ 17 w 25"/>
                      <a:gd name="T27" fmla="*/ 25 h 31"/>
                      <a:gd name="T28" fmla="*/ 16 w 25"/>
                      <a:gd name="T29" fmla="*/ 25 h 31"/>
                      <a:gd name="T30" fmla="*/ 15 w 25"/>
                      <a:gd name="T31" fmla="*/ 25 h 31"/>
                      <a:gd name="T32" fmla="*/ 14 w 25"/>
                      <a:gd name="T33" fmla="*/ 24 h 31"/>
                      <a:gd name="T34" fmla="*/ 13 w 25"/>
                      <a:gd name="T35" fmla="*/ 23 h 31"/>
                      <a:gd name="T36" fmla="*/ 12 w 25"/>
                      <a:gd name="T37" fmla="*/ 21 h 31"/>
                      <a:gd name="T38" fmla="*/ 11 w 25"/>
                      <a:gd name="T39" fmla="*/ 20 h 31"/>
                      <a:gd name="T40" fmla="*/ 10 w 25"/>
                      <a:gd name="T41" fmla="*/ 19 h 31"/>
                      <a:gd name="T42" fmla="*/ 10 w 25"/>
                      <a:gd name="T43" fmla="*/ 17 h 31"/>
                      <a:gd name="T44" fmla="*/ 9 w 25"/>
                      <a:gd name="T45" fmla="*/ 16 h 31"/>
                      <a:gd name="T46" fmla="*/ 7 w 25"/>
                      <a:gd name="T47" fmla="*/ 15 h 31"/>
                      <a:gd name="T48" fmla="*/ 6 w 25"/>
                      <a:gd name="T49" fmla="*/ 14 h 31"/>
                      <a:gd name="T50" fmla="*/ 6 w 25"/>
                      <a:gd name="T51" fmla="*/ 12 h 31"/>
                      <a:gd name="T52" fmla="*/ 5 w 25"/>
                      <a:gd name="T53" fmla="*/ 10 h 31"/>
                      <a:gd name="T54" fmla="*/ 4 w 25"/>
                      <a:gd name="T55" fmla="*/ 8 h 31"/>
                      <a:gd name="T56" fmla="*/ 3 w 25"/>
                      <a:gd name="T57" fmla="*/ 7 h 31"/>
                      <a:gd name="T58" fmla="*/ 3 w 25"/>
                      <a:gd name="T59" fmla="*/ 4 h 31"/>
                      <a:gd name="T60" fmla="*/ 1 w 25"/>
                      <a:gd name="T61" fmla="*/ 3 h 31"/>
                      <a:gd name="T62" fmla="*/ 0 w 25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1"/>
                      <a:gd name="T98" fmla="*/ 25 w 25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1">
                        <a:moveTo>
                          <a:pt x="24" y="30"/>
                        </a:moveTo>
                        <a:lnTo>
                          <a:pt x="24" y="29"/>
                        </a:lnTo>
                        <a:lnTo>
                          <a:pt x="23" y="30"/>
                        </a:lnTo>
                        <a:lnTo>
                          <a:pt x="22" y="30"/>
                        </a:ln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20" y="29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7" y="25"/>
                        </a:lnTo>
                        <a:lnTo>
                          <a:pt x="16" y="25"/>
                        </a:lnTo>
                        <a:lnTo>
                          <a:pt x="15" y="25"/>
                        </a:lnTo>
                        <a:lnTo>
                          <a:pt x="14" y="24"/>
                        </a:lnTo>
                        <a:lnTo>
                          <a:pt x="13" y="24"/>
                        </a:lnTo>
                        <a:lnTo>
                          <a:pt x="13" y="23"/>
                        </a:lnTo>
                        <a:lnTo>
                          <a:pt x="13" y="22"/>
                        </a:lnTo>
                        <a:lnTo>
                          <a:pt x="12" y="21"/>
                        </a:lnTo>
                        <a:lnTo>
                          <a:pt x="11" y="20"/>
                        </a:lnTo>
                        <a:lnTo>
                          <a:pt x="10" y="19"/>
                        </a:lnTo>
                        <a:lnTo>
                          <a:pt x="10" y="18"/>
                        </a:lnTo>
                        <a:lnTo>
                          <a:pt x="10" y="17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5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6" y="14"/>
                        </a:lnTo>
                        <a:lnTo>
                          <a:pt x="6" y="12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4" y="7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2" name="Freeform 137"/>
                  <p:cNvSpPr>
                    <a:spLocks/>
                  </p:cNvSpPr>
                  <p:nvPr/>
                </p:nvSpPr>
                <p:spPr bwMode="auto">
                  <a:xfrm>
                    <a:off x="4501" y="1439"/>
                    <a:ext cx="25" cy="31"/>
                  </a:xfrm>
                  <a:custGeom>
                    <a:avLst/>
                    <a:gdLst>
                      <a:gd name="T0" fmla="*/ 24 w 25"/>
                      <a:gd name="T1" fmla="*/ 29 h 31"/>
                      <a:gd name="T2" fmla="*/ 23 w 25"/>
                      <a:gd name="T3" fmla="*/ 30 h 31"/>
                      <a:gd name="T4" fmla="*/ 21 w 25"/>
                      <a:gd name="T5" fmla="*/ 30 h 31"/>
                      <a:gd name="T6" fmla="*/ 20 w 25"/>
                      <a:gd name="T7" fmla="*/ 30 h 31"/>
                      <a:gd name="T8" fmla="*/ 20 w 25"/>
                      <a:gd name="T9" fmla="*/ 30 h 31"/>
                      <a:gd name="T10" fmla="*/ 20 w 25"/>
                      <a:gd name="T11" fmla="*/ 29 h 31"/>
                      <a:gd name="T12" fmla="*/ 20 w 25"/>
                      <a:gd name="T13" fmla="*/ 29 h 31"/>
                      <a:gd name="T14" fmla="*/ 19 w 25"/>
                      <a:gd name="T15" fmla="*/ 29 h 31"/>
                      <a:gd name="T16" fmla="*/ 18 w 25"/>
                      <a:gd name="T17" fmla="*/ 28 h 31"/>
                      <a:gd name="T18" fmla="*/ 18 w 25"/>
                      <a:gd name="T19" fmla="*/ 27 h 31"/>
                      <a:gd name="T20" fmla="*/ 17 w 25"/>
                      <a:gd name="T21" fmla="*/ 27 h 31"/>
                      <a:gd name="T22" fmla="*/ 17 w 25"/>
                      <a:gd name="T23" fmla="*/ 26 h 31"/>
                      <a:gd name="T24" fmla="*/ 17 w 25"/>
                      <a:gd name="T25" fmla="*/ 26 h 31"/>
                      <a:gd name="T26" fmla="*/ 17 w 25"/>
                      <a:gd name="T27" fmla="*/ 25 h 31"/>
                      <a:gd name="T28" fmla="*/ 16 w 25"/>
                      <a:gd name="T29" fmla="*/ 25 h 31"/>
                      <a:gd name="T30" fmla="*/ 15 w 25"/>
                      <a:gd name="T31" fmla="*/ 25 h 31"/>
                      <a:gd name="T32" fmla="*/ 14 w 25"/>
                      <a:gd name="T33" fmla="*/ 24 h 31"/>
                      <a:gd name="T34" fmla="*/ 13 w 25"/>
                      <a:gd name="T35" fmla="*/ 23 h 31"/>
                      <a:gd name="T36" fmla="*/ 12 w 25"/>
                      <a:gd name="T37" fmla="*/ 21 h 31"/>
                      <a:gd name="T38" fmla="*/ 11 w 25"/>
                      <a:gd name="T39" fmla="*/ 20 h 31"/>
                      <a:gd name="T40" fmla="*/ 10 w 25"/>
                      <a:gd name="T41" fmla="*/ 19 h 31"/>
                      <a:gd name="T42" fmla="*/ 10 w 25"/>
                      <a:gd name="T43" fmla="*/ 17 h 31"/>
                      <a:gd name="T44" fmla="*/ 9 w 25"/>
                      <a:gd name="T45" fmla="*/ 16 h 31"/>
                      <a:gd name="T46" fmla="*/ 7 w 25"/>
                      <a:gd name="T47" fmla="*/ 15 h 31"/>
                      <a:gd name="T48" fmla="*/ 6 w 25"/>
                      <a:gd name="T49" fmla="*/ 14 h 31"/>
                      <a:gd name="T50" fmla="*/ 6 w 25"/>
                      <a:gd name="T51" fmla="*/ 12 h 31"/>
                      <a:gd name="T52" fmla="*/ 5 w 25"/>
                      <a:gd name="T53" fmla="*/ 10 h 31"/>
                      <a:gd name="T54" fmla="*/ 4 w 25"/>
                      <a:gd name="T55" fmla="*/ 8 h 31"/>
                      <a:gd name="T56" fmla="*/ 3 w 25"/>
                      <a:gd name="T57" fmla="*/ 7 h 31"/>
                      <a:gd name="T58" fmla="*/ 3 w 25"/>
                      <a:gd name="T59" fmla="*/ 4 h 31"/>
                      <a:gd name="T60" fmla="*/ 1 w 25"/>
                      <a:gd name="T61" fmla="*/ 3 h 31"/>
                      <a:gd name="T62" fmla="*/ 0 w 25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1"/>
                      <a:gd name="T98" fmla="*/ 25 w 25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1">
                        <a:moveTo>
                          <a:pt x="24" y="30"/>
                        </a:moveTo>
                        <a:lnTo>
                          <a:pt x="24" y="29"/>
                        </a:lnTo>
                        <a:lnTo>
                          <a:pt x="23" y="30"/>
                        </a:lnTo>
                        <a:lnTo>
                          <a:pt x="22" y="30"/>
                        </a:ln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20" y="29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7" y="25"/>
                        </a:lnTo>
                        <a:lnTo>
                          <a:pt x="16" y="25"/>
                        </a:lnTo>
                        <a:lnTo>
                          <a:pt x="15" y="25"/>
                        </a:lnTo>
                        <a:lnTo>
                          <a:pt x="14" y="24"/>
                        </a:lnTo>
                        <a:lnTo>
                          <a:pt x="13" y="24"/>
                        </a:lnTo>
                        <a:lnTo>
                          <a:pt x="13" y="23"/>
                        </a:lnTo>
                        <a:lnTo>
                          <a:pt x="13" y="22"/>
                        </a:lnTo>
                        <a:lnTo>
                          <a:pt x="12" y="21"/>
                        </a:lnTo>
                        <a:lnTo>
                          <a:pt x="11" y="20"/>
                        </a:lnTo>
                        <a:lnTo>
                          <a:pt x="10" y="19"/>
                        </a:lnTo>
                        <a:lnTo>
                          <a:pt x="10" y="18"/>
                        </a:lnTo>
                        <a:lnTo>
                          <a:pt x="10" y="17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5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6" y="14"/>
                        </a:lnTo>
                        <a:lnTo>
                          <a:pt x="6" y="12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4" y="7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3" y="4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3" name="Freeform 138"/>
                  <p:cNvSpPr>
                    <a:spLocks/>
                  </p:cNvSpPr>
                  <p:nvPr/>
                </p:nvSpPr>
                <p:spPr bwMode="auto">
                  <a:xfrm>
                    <a:off x="4513" y="1429"/>
                    <a:ext cx="17" cy="41"/>
                  </a:xfrm>
                  <a:custGeom>
                    <a:avLst/>
                    <a:gdLst>
                      <a:gd name="T0" fmla="*/ 4 w 17"/>
                      <a:gd name="T1" fmla="*/ 40 h 41"/>
                      <a:gd name="T2" fmla="*/ 4 w 17"/>
                      <a:gd name="T3" fmla="*/ 40 h 41"/>
                      <a:gd name="T4" fmla="*/ 7 w 17"/>
                      <a:gd name="T5" fmla="*/ 39 h 41"/>
                      <a:gd name="T6" fmla="*/ 10 w 17"/>
                      <a:gd name="T7" fmla="*/ 38 h 41"/>
                      <a:gd name="T8" fmla="*/ 10 w 17"/>
                      <a:gd name="T9" fmla="*/ 38 h 41"/>
                      <a:gd name="T10" fmla="*/ 13 w 17"/>
                      <a:gd name="T11" fmla="*/ 37 h 41"/>
                      <a:gd name="T12" fmla="*/ 13 w 17"/>
                      <a:gd name="T13" fmla="*/ 36 h 41"/>
                      <a:gd name="T14" fmla="*/ 13 w 17"/>
                      <a:gd name="T15" fmla="*/ 36 h 41"/>
                      <a:gd name="T16" fmla="*/ 13 w 17"/>
                      <a:gd name="T17" fmla="*/ 35 h 41"/>
                      <a:gd name="T18" fmla="*/ 13 w 17"/>
                      <a:gd name="T19" fmla="*/ 34 h 41"/>
                      <a:gd name="T20" fmla="*/ 13 w 17"/>
                      <a:gd name="T21" fmla="*/ 34 h 41"/>
                      <a:gd name="T22" fmla="*/ 16 w 17"/>
                      <a:gd name="T23" fmla="*/ 33 h 41"/>
                      <a:gd name="T24" fmla="*/ 13 w 17"/>
                      <a:gd name="T25" fmla="*/ 32 h 41"/>
                      <a:gd name="T26" fmla="*/ 16 w 17"/>
                      <a:gd name="T27" fmla="*/ 31 h 41"/>
                      <a:gd name="T28" fmla="*/ 16 w 17"/>
                      <a:gd name="T29" fmla="*/ 31 h 41"/>
                      <a:gd name="T30" fmla="*/ 16 w 17"/>
                      <a:gd name="T31" fmla="*/ 30 h 41"/>
                      <a:gd name="T32" fmla="*/ 16 w 17"/>
                      <a:gd name="T33" fmla="*/ 29 h 41"/>
                      <a:gd name="T34" fmla="*/ 16 w 17"/>
                      <a:gd name="T35" fmla="*/ 27 h 41"/>
                      <a:gd name="T36" fmla="*/ 16 w 17"/>
                      <a:gd name="T37" fmla="*/ 25 h 41"/>
                      <a:gd name="T38" fmla="*/ 16 w 17"/>
                      <a:gd name="T39" fmla="*/ 24 h 41"/>
                      <a:gd name="T40" fmla="*/ 16 w 17"/>
                      <a:gd name="T41" fmla="*/ 23 h 41"/>
                      <a:gd name="T42" fmla="*/ 16 w 17"/>
                      <a:gd name="T43" fmla="*/ 20 h 41"/>
                      <a:gd name="T44" fmla="*/ 16 w 17"/>
                      <a:gd name="T45" fmla="*/ 20 h 41"/>
                      <a:gd name="T46" fmla="*/ 13 w 17"/>
                      <a:gd name="T47" fmla="*/ 17 h 41"/>
                      <a:gd name="T48" fmla="*/ 13 w 17"/>
                      <a:gd name="T49" fmla="*/ 15 h 41"/>
                      <a:gd name="T50" fmla="*/ 10 w 17"/>
                      <a:gd name="T51" fmla="*/ 14 h 41"/>
                      <a:gd name="T52" fmla="*/ 10 w 17"/>
                      <a:gd name="T53" fmla="*/ 12 h 41"/>
                      <a:gd name="T54" fmla="*/ 7 w 17"/>
                      <a:gd name="T55" fmla="*/ 10 h 41"/>
                      <a:gd name="T56" fmla="*/ 4 w 17"/>
                      <a:gd name="T57" fmla="*/ 7 h 41"/>
                      <a:gd name="T58" fmla="*/ 4 w 17"/>
                      <a:gd name="T59" fmla="*/ 6 h 41"/>
                      <a:gd name="T60" fmla="*/ 4 w 17"/>
                      <a:gd name="T61" fmla="*/ 4 h 41"/>
                      <a:gd name="T62" fmla="*/ 0 w 17"/>
                      <a:gd name="T63" fmla="*/ 1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0" y="40"/>
                        </a:moveTo>
                        <a:lnTo>
                          <a:pt x="4" y="40"/>
                        </a:lnTo>
                        <a:lnTo>
                          <a:pt x="4" y="39"/>
                        </a:lnTo>
                        <a:lnTo>
                          <a:pt x="4" y="40"/>
                        </a:lnTo>
                        <a:lnTo>
                          <a:pt x="4" y="39"/>
                        </a:lnTo>
                        <a:lnTo>
                          <a:pt x="7" y="39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10" y="38"/>
                        </a:lnTo>
                        <a:lnTo>
                          <a:pt x="10" y="37"/>
                        </a:lnTo>
                        <a:lnTo>
                          <a:pt x="13" y="37"/>
                        </a:lnTo>
                        <a:lnTo>
                          <a:pt x="13" y="36"/>
                        </a:lnTo>
                        <a:lnTo>
                          <a:pt x="13" y="35"/>
                        </a:lnTo>
                        <a:lnTo>
                          <a:pt x="13" y="36"/>
                        </a:lnTo>
                        <a:lnTo>
                          <a:pt x="13" y="35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6" y="33"/>
                        </a:lnTo>
                        <a:lnTo>
                          <a:pt x="16" y="32"/>
                        </a:lnTo>
                        <a:lnTo>
                          <a:pt x="13" y="32"/>
                        </a:lnTo>
                        <a:lnTo>
                          <a:pt x="16" y="32"/>
                        </a:lnTo>
                        <a:lnTo>
                          <a:pt x="16" y="31"/>
                        </a:lnTo>
                        <a:lnTo>
                          <a:pt x="16" y="30"/>
                        </a:lnTo>
                        <a:lnTo>
                          <a:pt x="16" y="29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6" y="21"/>
                        </a:lnTo>
                        <a:lnTo>
                          <a:pt x="16" y="20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0" y="14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7" y="10"/>
                        </a:lnTo>
                        <a:lnTo>
                          <a:pt x="7" y="9"/>
                        </a:lnTo>
                        <a:lnTo>
                          <a:pt x="4" y="7"/>
                        </a:lnTo>
                        <a:lnTo>
                          <a:pt x="7" y="6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4" y="4"/>
                        </a:lnTo>
                        <a:lnTo>
                          <a:pt x="4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4" name="Freeform 139"/>
                  <p:cNvSpPr>
                    <a:spLocks/>
                  </p:cNvSpPr>
                  <p:nvPr/>
                </p:nvSpPr>
                <p:spPr bwMode="auto">
                  <a:xfrm>
                    <a:off x="4510" y="1392"/>
                    <a:ext cx="17" cy="39"/>
                  </a:xfrm>
                  <a:custGeom>
                    <a:avLst/>
                    <a:gdLst>
                      <a:gd name="T0" fmla="*/ 13 w 17"/>
                      <a:gd name="T1" fmla="*/ 0 h 39"/>
                      <a:gd name="T2" fmla="*/ 13 w 17"/>
                      <a:gd name="T3" fmla="*/ 0 h 39"/>
                      <a:gd name="T4" fmla="*/ 10 w 17"/>
                      <a:gd name="T5" fmla="*/ 1 h 39"/>
                      <a:gd name="T6" fmla="*/ 10 w 17"/>
                      <a:gd name="T7" fmla="*/ 2 h 39"/>
                      <a:gd name="T8" fmla="*/ 7 w 17"/>
                      <a:gd name="T9" fmla="*/ 2 h 39"/>
                      <a:gd name="T10" fmla="*/ 4 w 17"/>
                      <a:gd name="T11" fmla="*/ 3 h 39"/>
                      <a:gd name="T12" fmla="*/ 4 w 17"/>
                      <a:gd name="T13" fmla="*/ 3 h 39"/>
                      <a:gd name="T14" fmla="*/ 4 w 17"/>
                      <a:gd name="T15" fmla="*/ 4 h 39"/>
                      <a:gd name="T16" fmla="*/ 4 w 17"/>
                      <a:gd name="T17" fmla="*/ 5 h 39"/>
                      <a:gd name="T18" fmla="*/ 4 w 17"/>
                      <a:gd name="T19" fmla="*/ 5 h 39"/>
                      <a:gd name="T20" fmla="*/ 4 w 17"/>
                      <a:gd name="T21" fmla="*/ 6 h 39"/>
                      <a:gd name="T22" fmla="*/ 4 w 17"/>
                      <a:gd name="T23" fmla="*/ 6 h 39"/>
                      <a:gd name="T24" fmla="*/ 0 w 17"/>
                      <a:gd name="T25" fmla="*/ 8 h 39"/>
                      <a:gd name="T26" fmla="*/ 0 w 17"/>
                      <a:gd name="T27" fmla="*/ 8 h 39"/>
                      <a:gd name="T28" fmla="*/ 0 w 17"/>
                      <a:gd name="T29" fmla="*/ 8 h 39"/>
                      <a:gd name="T30" fmla="*/ 0 w 17"/>
                      <a:gd name="T31" fmla="*/ 8 h 39"/>
                      <a:gd name="T32" fmla="*/ 0 w 17"/>
                      <a:gd name="T33" fmla="*/ 10 h 39"/>
                      <a:gd name="T34" fmla="*/ 0 w 17"/>
                      <a:gd name="T35" fmla="*/ 12 h 39"/>
                      <a:gd name="T36" fmla="*/ 0 w 17"/>
                      <a:gd name="T37" fmla="*/ 13 h 39"/>
                      <a:gd name="T38" fmla="*/ 0 w 17"/>
                      <a:gd name="T39" fmla="*/ 15 h 39"/>
                      <a:gd name="T40" fmla="*/ 0 w 17"/>
                      <a:gd name="T41" fmla="*/ 16 h 39"/>
                      <a:gd name="T42" fmla="*/ 0 w 17"/>
                      <a:gd name="T43" fmla="*/ 18 h 39"/>
                      <a:gd name="T44" fmla="*/ 4 w 17"/>
                      <a:gd name="T45" fmla="*/ 21 h 39"/>
                      <a:gd name="T46" fmla="*/ 0 w 17"/>
                      <a:gd name="T47" fmla="*/ 21 h 39"/>
                      <a:gd name="T48" fmla="*/ 4 w 17"/>
                      <a:gd name="T49" fmla="*/ 23 h 39"/>
                      <a:gd name="T50" fmla="*/ 7 w 17"/>
                      <a:gd name="T51" fmla="*/ 25 h 39"/>
                      <a:gd name="T52" fmla="*/ 7 w 17"/>
                      <a:gd name="T53" fmla="*/ 26 h 39"/>
                      <a:gd name="T54" fmla="*/ 7 w 17"/>
                      <a:gd name="T55" fmla="*/ 29 h 39"/>
                      <a:gd name="T56" fmla="*/ 10 w 17"/>
                      <a:gd name="T57" fmla="*/ 30 h 39"/>
                      <a:gd name="T58" fmla="*/ 10 w 17"/>
                      <a:gd name="T59" fmla="*/ 33 h 39"/>
                      <a:gd name="T60" fmla="*/ 13 w 17"/>
                      <a:gd name="T61" fmla="*/ 34 h 39"/>
                      <a:gd name="T62" fmla="*/ 16 w 17"/>
                      <a:gd name="T63" fmla="*/ 36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0"/>
                        </a:moveTo>
                        <a:lnTo>
                          <a:pt x="13" y="0"/>
                        </a:lnTo>
                        <a:lnTo>
                          <a:pt x="13" y="1"/>
                        </a:lnTo>
                        <a:lnTo>
                          <a:pt x="10" y="1"/>
                        </a:lnTo>
                        <a:lnTo>
                          <a:pt x="10" y="2"/>
                        </a:lnTo>
                        <a:lnTo>
                          <a:pt x="7" y="2"/>
                        </a:lnTo>
                        <a:lnTo>
                          <a:pt x="4" y="3"/>
                        </a:lnTo>
                        <a:lnTo>
                          <a:pt x="7" y="3"/>
                        </a:lnTo>
                        <a:lnTo>
                          <a:pt x="4" y="3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4" y="21"/>
                        </a:lnTo>
                        <a:lnTo>
                          <a:pt x="0" y="21"/>
                        </a:lnTo>
                        <a:lnTo>
                          <a:pt x="4" y="22"/>
                        </a:lnTo>
                        <a:lnTo>
                          <a:pt x="4" y="23"/>
                        </a:lnTo>
                        <a:lnTo>
                          <a:pt x="4" y="24"/>
                        </a:lnTo>
                        <a:lnTo>
                          <a:pt x="7" y="25"/>
                        </a:lnTo>
                        <a:lnTo>
                          <a:pt x="7" y="26"/>
                        </a:lnTo>
                        <a:lnTo>
                          <a:pt x="7" y="27"/>
                        </a:lnTo>
                        <a:lnTo>
                          <a:pt x="7" y="29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10" y="31"/>
                        </a:lnTo>
                        <a:lnTo>
                          <a:pt x="10" y="33"/>
                        </a:lnTo>
                        <a:lnTo>
                          <a:pt x="13" y="33"/>
                        </a:lnTo>
                        <a:lnTo>
                          <a:pt x="13" y="34"/>
                        </a:lnTo>
                        <a:lnTo>
                          <a:pt x="13" y="35"/>
                        </a:lnTo>
                        <a:lnTo>
                          <a:pt x="16" y="36"/>
                        </a:lnTo>
                        <a:lnTo>
                          <a:pt x="16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5" name="Freeform 140"/>
                  <p:cNvSpPr>
                    <a:spLocks/>
                  </p:cNvSpPr>
                  <p:nvPr/>
                </p:nvSpPr>
                <p:spPr bwMode="auto">
                  <a:xfrm>
                    <a:off x="4523" y="1391"/>
                    <a:ext cx="24" cy="33"/>
                  </a:xfrm>
                  <a:custGeom>
                    <a:avLst/>
                    <a:gdLst>
                      <a:gd name="T0" fmla="*/ 0 w 24"/>
                      <a:gd name="T1" fmla="*/ 0 h 33"/>
                      <a:gd name="T2" fmla="*/ 0 w 24"/>
                      <a:gd name="T3" fmla="*/ 0 h 33"/>
                      <a:gd name="T4" fmla="*/ 1 w 24"/>
                      <a:gd name="T5" fmla="*/ 0 h 33"/>
                      <a:gd name="T6" fmla="*/ 2 w 24"/>
                      <a:gd name="T7" fmla="*/ 0 h 33"/>
                      <a:gd name="T8" fmla="*/ 2 w 24"/>
                      <a:gd name="T9" fmla="*/ 0 h 33"/>
                      <a:gd name="T10" fmla="*/ 3 w 24"/>
                      <a:gd name="T11" fmla="*/ 1 h 33"/>
                      <a:gd name="T12" fmla="*/ 3 w 24"/>
                      <a:gd name="T13" fmla="*/ 1 h 33"/>
                      <a:gd name="T14" fmla="*/ 4 w 24"/>
                      <a:gd name="T15" fmla="*/ 1 h 33"/>
                      <a:gd name="T16" fmla="*/ 4 w 24"/>
                      <a:gd name="T17" fmla="*/ 1 h 33"/>
                      <a:gd name="T18" fmla="*/ 5 w 24"/>
                      <a:gd name="T19" fmla="*/ 3 h 33"/>
                      <a:gd name="T20" fmla="*/ 5 w 24"/>
                      <a:gd name="T21" fmla="*/ 3 h 33"/>
                      <a:gd name="T22" fmla="*/ 5 w 24"/>
                      <a:gd name="T23" fmla="*/ 4 h 33"/>
                      <a:gd name="T24" fmla="*/ 6 w 24"/>
                      <a:gd name="T25" fmla="*/ 4 h 33"/>
                      <a:gd name="T26" fmla="*/ 6 w 24"/>
                      <a:gd name="T27" fmla="*/ 4 h 33"/>
                      <a:gd name="T28" fmla="*/ 7 w 24"/>
                      <a:gd name="T29" fmla="*/ 4 h 33"/>
                      <a:gd name="T30" fmla="*/ 8 w 24"/>
                      <a:gd name="T31" fmla="*/ 5 h 33"/>
                      <a:gd name="T32" fmla="*/ 8 w 24"/>
                      <a:gd name="T33" fmla="*/ 6 h 33"/>
                      <a:gd name="T34" fmla="*/ 9 w 24"/>
                      <a:gd name="T35" fmla="*/ 7 h 33"/>
                      <a:gd name="T36" fmla="*/ 11 w 24"/>
                      <a:gd name="T37" fmla="*/ 9 h 33"/>
                      <a:gd name="T38" fmla="*/ 11 w 24"/>
                      <a:gd name="T39" fmla="*/ 10 h 33"/>
                      <a:gd name="T40" fmla="*/ 12 w 24"/>
                      <a:gd name="T41" fmla="*/ 12 h 33"/>
                      <a:gd name="T42" fmla="*/ 13 w 24"/>
                      <a:gd name="T43" fmla="*/ 13 h 33"/>
                      <a:gd name="T44" fmla="*/ 14 w 24"/>
                      <a:gd name="T45" fmla="*/ 14 h 33"/>
                      <a:gd name="T46" fmla="*/ 14 w 24"/>
                      <a:gd name="T47" fmla="*/ 16 h 33"/>
                      <a:gd name="T48" fmla="*/ 15 w 24"/>
                      <a:gd name="T49" fmla="*/ 18 h 33"/>
                      <a:gd name="T50" fmla="*/ 17 w 24"/>
                      <a:gd name="T51" fmla="*/ 18 h 33"/>
                      <a:gd name="T52" fmla="*/ 17 w 24"/>
                      <a:gd name="T53" fmla="*/ 20 h 33"/>
                      <a:gd name="T54" fmla="*/ 18 w 24"/>
                      <a:gd name="T55" fmla="*/ 22 h 33"/>
                      <a:gd name="T56" fmla="*/ 19 w 24"/>
                      <a:gd name="T57" fmla="*/ 24 h 33"/>
                      <a:gd name="T58" fmla="*/ 20 w 24"/>
                      <a:gd name="T59" fmla="*/ 27 h 33"/>
                      <a:gd name="T60" fmla="*/ 20 w 24"/>
                      <a:gd name="T61" fmla="*/ 27 h 33"/>
                      <a:gd name="T62" fmla="*/ 22 w 24"/>
                      <a:gd name="T63" fmla="*/ 30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3"/>
                      <a:gd name="T98" fmla="*/ 24 w 24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5" y="4"/>
                        </a:lnTo>
                        <a:lnTo>
                          <a:pt x="6" y="4"/>
                        </a:lnTo>
                        <a:lnTo>
                          <a:pt x="7" y="4"/>
                        </a:lnTo>
                        <a:lnTo>
                          <a:pt x="7" y="5"/>
                        </a:lnTo>
                        <a:lnTo>
                          <a:pt x="8" y="5"/>
                        </a:lnTo>
                        <a:lnTo>
                          <a:pt x="8" y="6"/>
                        </a:lnTo>
                        <a:lnTo>
                          <a:pt x="9" y="7"/>
                        </a:lnTo>
                        <a:lnTo>
                          <a:pt x="10" y="8"/>
                        </a:lnTo>
                        <a:lnTo>
                          <a:pt x="11" y="9"/>
                        </a:lnTo>
                        <a:lnTo>
                          <a:pt x="11" y="10"/>
                        </a:lnTo>
                        <a:lnTo>
                          <a:pt x="12" y="11"/>
                        </a:lnTo>
                        <a:lnTo>
                          <a:pt x="12" y="12"/>
                        </a:lnTo>
                        <a:lnTo>
                          <a:pt x="13" y="12"/>
                        </a:lnTo>
                        <a:lnTo>
                          <a:pt x="13" y="13"/>
                        </a:lnTo>
                        <a:lnTo>
                          <a:pt x="14" y="14"/>
                        </a:lnTo>
                        <a:lnTo>
                          <a:pt x="14" y="15"/>
                        </a:lnTo>
                        <a:lnTo>
                          <a:pt x="14" y="16"/>
                        </a:lnTo>
                        <a:lnTo>
                          <a:pt x="15" y="17"/>
                        </a:lnTo>
                        <a:lnTo>
                          <a:pt x="15" y="18"/>
                        </a:lnTo>
                        <a:lnTo>
                          <a:pt x="16" y="18"/>
                        </a:lnTo>
                        <a:lnTo>
                          <a:pt x="17" y="18"/>
                        </a:lnTo>
                        <a:lnTo>
                          <a:pt x="17" y="19"/>
                        </a:lnTo>
                        <a:lnTo>
                          <a:pt x="17" y="20"/>
                        </a:lnTo>
                        <a:lnTo>
                          <a:pt x="17" y="22"/>
                        </a:lnTo>
                        <a:lnTo>
                          <a:pt x="18" y="22"/>
                        </a:lnTo>
                        <a:lnTo>
                          <a:pt x="19" y="23"/>
                        </a:lnTo>
                        <a:lnTo>
                          <a:pt x="19" y="24"/>
                        </a:lnTo>
                        <a:lnTo>
                          <a:pt x="20" y="25"/>
                        </a:lnTo>
                        <a:lnTo>
                          <a:pt x="20" y="27"/>
                        </a:lnTo>
                        <a:lnTo>
                          <a:pt x="21" y="29"/>
                        </a:lnTo>
                        <a:lnTo>
                          <a:pt x="22" y="30"/>
                        </a:lnTo>
                        <a:lnTo>
                          <a:pt x="23" y="3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6" name="Freeform 141"/>
                  <p:cNvSpPr>
                    <a:spLocks/>
                  </p:cNvSpPr>
                  <p:nvPr/>
                </p:nvSpPr>
                <p:spPr bwMode="auto">
                  <a:xfrm>
                    <a:off x="4727" y="1345"/>
                    <a:ext cx="17" cy="41"/>
                  </a:xfrm>
                  <a:custGeom>
                    <a:avLst/>
                    <a:gdLst>
                      <a:gd name="T0" fmla="*/ 3 w 17"/>
                      <a:gd name="T1" fmla="*/ 40 h 41"/>
                      <a:gd name="T2" fmla="*/ 5 w 17"/>
                      <a:gd name="T3" fmla="*/ 39 h 41"/>
                      <a:gd name="T4" fmla="*/ 8 w 17"/>
                      <a:gd name="T5" fmla="*/ 39 h 41"/>
                      <a:gd name="T6" fmla="*/ 8 w 17"/>
                      <a:gd name="T7" fmla="*/ 38 h 41"/>
                      <a:gd name="T8" fmla="*/ 11 w 17"/>
                      <a:gd name="T9" fmla="*/ 37 h 41"/>
                      <a:gd name="T10" fmla="*/ 11 w 17"/>
                      <a:gd name="T11" fmla="*/ 37 h 41"/>
                      <a:gd name="T12" fmla="*/ 11 w 17"/>
                      <a:gd name="T13" fmla="*/ 36 h 41"/>
                      <a:gd name="T14" fmla="*/ 11 w 17"/>
                      <a:gd name="T15" fmla="*/ 35 h 41"/>
                      <a:gd name="T16" fmla="*/ 13 w 17"/>
                      <a:gd name="T17" fmla="*/ 35 h 41"/>
                      <a:gd name="T18" fmla="*/ 11 w 17"/>
                      <a:gd name="T19" fmla="*/ 34 h 41"/>
                      <a:gd name="T20" fmla="*/ 13 w 17"/>
                      <a:gd name="T21" fmla="*/ 34 h 41"/>
                      <a:gd name="T22" fmla="*/ 13 w 17"/>
                      <a:gd name="T23" fmla="*/ 33 h 41"/>
                      <a:gd name="T24" fmla="*/ 13 w 17"/>
                      <a:gd name="T25" fmla="*/ 31 h 41"/>
                      <a:gd name="T26" fmla="*/ 16 w 17"/>
                      <a:gd name="T27" fmla="*/ 31 h 41"/>
                      <a:gd name="T28" fmla="*/ 13 w 17"/>
                      <a:gd name="T29" fmla="*/ 31 h 41"/>
                      <a:gd name="T30" fmla="*/ 13 w 17"/>
                      <a:gd name="T31" fmla="*/ 30 h 41"/>
                      <a:gd name="T32" fmla="*/ 16 w 17"/>
                      <a:gd name="T33" fmla="*/ 29 h 41"/>
                      <a:gd name="T34" fmla="*/ 13 w 17"/>
                      <a:gd name="T35" fmla="*/ 27 h 41"/>
                      <a:gd name="T36" fmla="*/ 16 w 17"/>
                      <a:gd name="T37" fmla="*/ 25 h 41"/>
                      <a:gd name="T38" fmla="*/ 16 w 17"/>
                      <a:gd name="T39" fmla="*/ 24 h 41"/>
                      <a:gd name="T40" fmla="*/ 16 w 17"/>
                      <a:gd name="T41" fmla="*/ 22 h 41"/>
                      <a:gd name="T42" fmla="*/ 13 w 17"/>
                      <a:gd name="T43" fmla="*/ 20 h 41"/>
                      <a:gd name="T44" fmla="*/ 13 w 17"/>
                      <a:gd name="T45" fmla="*/ 19 h 41"/>
                      <a:gd name="T46" fmla="*/ 13 w 17"/>
                      <a:gd name="T47" fmla="*/ 17 h 41"/>
                      <a:gd name="T48" fmla="*/ 11 w 17"/>
                      <a:gd name="T49" fmla="*/ 15 h 41"/>
                      <a:gd name="T50" fmla="*/ 11 w 17"/>
                      <a:gd name="T51" fmla="*/ 13 h 41"/>
                      <a:gd name="T52" fmla="*/ 11 w 17"/>
                      <a:gd name="T53" fmla="*/ 11 h 41"/>
                      <a:gd name="T54" fmla="*/ 8 w 17"/>
                      <a:gd name="T55" fmla="*/ 10 h 41"/>
                      <a:gd name="T56" fmla="*/ 5 w 17"/>
                      <a:gd name="T57" fmla="*/ 8 h 41"/>
                      <a:gd name="T58" fmla="*/ 5 w 17"/>
                      <a:gd name="T59" fmla="*/ 5 h 41"/>
                      <a:gd name="T60" fmla="*/ 3 w 17"/>
                      <a:gd name="T61" fmla="*/ 3 h 41"/>
                      <a:gd name="T62" fmla="*/ 0 w 17"/>
                      <a:gd name="T63" fmla="*/ 1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3" y="40"/>
                        </a:moveTo>
                        <a:lnTo>
                          <a:pt x="3" y="40"/>
                        </a:lnTo>
                        <a:lnTo>
                          <a:pt x="5" y="39"/>
                        </a:lnTo>
                        <a:lnTo>
                          <a:pt x="8" y="39"/>
                        </a:lnTo>
                        <a:lnTo>
                          <a:pt x="8" y="38"/>
                        </a:lnTo>
                        <a:lnTo>
                          <a:pt x="11" y="38"/>
                        </a:lnTo>
                        <a:lnTo>
                          <a:pt x="11" y="37"/>
                        </a:lnTo>
                        <a:lnTo>
                          <a:pt x="11" y="36"/>
                        </a:lnTo>
                        <a:lnTo>
                          <a:pt x="11" y="37"/>
                        </a:lnTo>
                        <a:lnTo>
                          <a:pt x="11" y="36"/>
                        </a:lnTo>
                        <a:lnTo>
                          <a:pt x="11" y="35"/>
                        </a:lnTo>
                        <a:lnTo>
                          <a:pt x="13" y="35"/>
                        </a:lnTo>
                        <a:lnTo>
                          <a:pt x="13" y="34"/>
                        </a:lnTo>
                        <a:lnTo>
                          <a:pt x="11" y="34"/>
                        </a:lnTo>
                        <a:lnTo>
                          <a:pt x="13" y="33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1"/>
                        </a:lnTo>
                        <a:lnTo>
                          <a:pt x="16" y="31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6" y="30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3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3" y="23"/>
                        </a:lnTo>
                        <a:lnTo>
                          <a:pt x="16" y="22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3" y="17"/>
                        </a:lnTo>
                        <a:lnTo>
                          <a:pt x="11" y="15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8"/>
                        </a:lnTo>
                        <a:lnTo>
                          <a:pt x="5" y="8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0" y="1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7" name="Freeform 142"/>
                  <p:cNvSpPr>
                    <a:spLocks/>
                  </p:cNvSpPr>
                  <p:nvPr/>
                </p:nvSpPr>
                <p:spPr bwMode="auto">
                  <a:xfrm>
                    <a:off x="4714" y="1354"/>
                    <a:ext cx="24" cy="32"/>
                  </a:xfrm>
                  <a:custGeom>
                    <a:avLst/>
                    <a:gdLst>
                      <a:gd name="T0" fmla="*/ 22 w 24"/>
                      <a:gd name="T1" fmla="*/ 30 h 32"/>
                      <a:gd name="T2" fmla="*/ 21 w 24"/>
                      <a:gd name="T3" fmla="*/ 30 h 32"/>
                      <a:gd name="T4" fmla="*/ 21 w 24"/>
                      <a:gd name="T5" fmla="*/ 31 h 32"/>
                      <a:gd name="T6" fmla="*/ 20 w 24"/>
                      <a:gd name="T7" fmla="*/ 30 h 32"/>
                      <a:gd name="T8" fmla="*/ 20 w 24"/>
                      <a:gd name="T9" fmla="*/ 30 h 32"/>
                      <a:gd name="T10" fmla="*/ 19 w 24"/>
                      <a:gd name="T11" fmla="*/ 30 h 32"/>
                      <a:gd name="T12" fmla="*/ 18 w 24"/>
                      <a:gd name="T13" fmla="*/ 29 h 32"/>
                      <a:gd name="T14" fmla="*/ 18 w 24"/>
                      <a:gd name="T15" fmla="*/ 29 h 32"/>
                      <a:gd name="T16" fmla="*/ 17 w 24"/>
                      <a:gd name="T17" fmla="*/ 29 h 32"/>
                      <a:gd name="T18" fmla="*/ 17 w 24"/>
                      <a:gd name="T19" fmla="*/ 28 h 32"/>
                      <a:gd name="T20" fmla="*/ 17 w 24"/>
                      <a:gd name="T21" fmla="*/ 28 h 32"/>
                      <a:gd name="T22" fmla="*/ 16 w 24"/>
                      <a:gd name="T23" fmla="*/ 27 h 32"/>
                      <a:gd name="T24" fmla="*/ 15 w 24"/>
                      <a:gd name="T25" fmla="*/ 26 h 32"/>
                      <a:gd name="T26" fmla="*/ 15 w 24"/>
                      <a:gd name="T27" fmla="*/ 26 h 32"/>
                      <a:gd name="T28" fmla="*/ 14 w 24"/>
                      <a:gd name="T29" fmla="*/ 26 h 32"/>
                      <a:gd name="T30" fmla="*/ 14 w 24"/>
                      <a:gd name="T31" fmla="*/ 26 h 32"/>
                      <a:gd name="T32" fmla="*/ 14 w 24"/>
                      <a:gd name="T33" fmla="*/ 24 h 32"/>
                      <a:gd name="T34" fmla="*/ 13 w 24"/>
                      <a:gd name="T35" fmla="*/ 23 h 32"/>
                      <a:gd name="T36" fmla="*/ 11 w 24"/>
                      <a:gd name="T37" fmla="*/ 22 h 32"/>
                      <a:gd name="T38" fmla="*/ 11 w 24"/>
                      <a:gd name="T39" fmla="*/ 21 h 32"/>
                      <a:gd name="T40" fmla="*/ 10 w 24"/>
                      <a:gd name="T41" fmla="*/ 19 h 32"/>
                      <a:gd name="T42" fmla="*/ 8 w 24"/>
                      <a:gd name="T43" fmla="*/ 17 h 32"/>
                      <a:gd name="T44" fmla="*/ 8 w 24"/>
                      <a:gd name="T45" fmla="*/ 17 h 32"/>
                      <a:gd name="T46" fmla="*/ 7 w 24"/>
                      <a:gd name="T47" fmla="*/ 15 h 32"/>
                      <a:gd name="T48" fmla="*/ 6 w 24"/>
                      <a:gd name="T49" fmla="*/ 13 h 32"/>
                      <a:gd name="T50" fmla="*/ 5 w 24"/>
                      <a:gd name="T51" fmla="*/ 12 h 32"/>
                      <a:gd name="T52" fmla="*/ 5 w 24"/>
                      <a:gd name="T53" fmla="*/ 10 h 32"/>
                      <a:gd name="T54" fmla="*/ 4 w 24"/>
                      <a:gd name="T55" fmla="*/ 9 h 32"/>
                      <a:gd name="T56" fmla="*/ 2 w 24"/>
                      <a:gd name="T57" fmla="*/ 7 h 32"/>
                      <a:gd name="T58" fmla="*/ 2 w 24"/>
                      <a:gd name="T59" fmla="*/ 4 h 32"/>
                      <a:gd name="T60" fmla="*/ 1 w 24"/>
                      <a:gd name="T61" fmla="*/ 3 h 32"/>
                      <a:gd name="T62" fmla="*/ 0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3" y="30"/>
                        </a:moveTo>
                        <a:lnTo>
                          <a:pt x="22" y="30"/>
                        </a:lnTo>
                        <a:lnTo>
                          <a:pt x="21" y="30"/>
                        </a:lnTo>
                        <a:lnTo>
                          <a:pt x="21" y="31"/>
                        </a:lnTo>
                        <a:lnTo>
                          <a:pt x="20" y="31"/>
                        </a:lnTo>
                        <a:lnTo>
                          <a:pt x="20" y="30"/>
                        </a:lnTo>
                        <a:lnTo>
                          <a:pt x="19" y="30"/>
                        </a:lnTo>
                        <a:lnTo>
                          <a:pt x="18" y="29"/>
                        </a:lnTo>
                        <a:lnTo>
                          <a:pt x="17" y="29"/>
                        </a:lnTo>
                        <a:lnTo>
                          <a:pt x="17" y="28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5" y="26"/>
                        </a:lnTo>
                        <a:lnTo>
                          <a:pt x="14" y="26"/>
                        </a:lnTo>
                        <a:lnTo>
                          <a:pt x="14" y="24"/>
                        </a:lnTo>
                        <a:lnTo>
                          <a:pt x="13" y="24"/>
                        </a:lnTo>
                        <a:lnTo>
                          <a:pt x="13" y="23"/>
                        </a:lnTo>
                        <a:lnTo>
                          <a:pt x="12" y="22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1" y="20"/>
                        </a:lnTo>
                        <a:lnTo>
                          <a:pt x="10" y="19"/>
                        </a:lnTo>
                        <a:lnTo>
                          <a:pt x="9" y="19"/>
                        </a:lnTo>
                        <a:lnTo>
                          <a:pt x="8" y="17"/>
                        </a:lnTo>
                        <a:lnTo>
                          <a:pt x="8" y="16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6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2" y="7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8" name="Freeform 143"/>
                  <p:cNvSpPr>
                    <a:spLocks/>
                  </p:cNvSpPr>
                  <p:nvPr/>
                </p:nvSpPr>
                <p:spPr bwMode="auto">
                  <a:xfrm>
                    <a:off x="4714" y="1354"/>
                    <a:ext cx="24" cy="32"/>
                  </a:xfrm>
                  <a:custGeom>
                    <a:avLst/>
                    <a:gdLst>
                      <a:gd name="T0" fmla="*/ 22 w 24"/>
                      <a:gd name="T1" fmla="*/ 30 h 32"/>
                      <a:gd name="T2" fmla="*/ 21 w 24"/>
                      <a:gd name="T3" fmla="*/ 30 h 32"/>
                      <a:gd name="T4" fmla="*/ 20 w 24"/>
                      <a:gd name="T5" fmla="*/ 31 h 32"/>
                      <a:gd name="T6" fmla="*/ 20 w 24"/>
                      <a:gd name="T7" fmla="*/ 30 h 32"/>
                      <a:gd name="T8" fmla="*/ 19 w 24"/>
                      <a:gd name="T9" fmla="*/ 30 h 32"/>
                      <a:gd name="T10" fmla="*/ 19 w 24"/>
                      <a:gd name="T11" fmla="*/ 30 h 32"/>
                      <a:gd name="T12" fmla="*/ 18 w 24"/>
                      <a:gd name="T13" fmla="*/ 29 h 32"/>
                      <a:gd name="T14" fmla="*/ 18 w 24"/>
                      <a:gd name="T15" fmla="*/ 29 h 32"/>
                      <a:gd name="T16" fmla="*/ 17 w 24"/>
                      <a:gd name="T17" fmla="*/ 29 h 32"/>
                      <a:gd name="T18" fmla="*/ 17 w 24"/>
                      <a:gd name="T19" fmla="*/ 28 h 32"/>
                      <a:gd name="T20" fmla="*/ 17 w 24"/>
                      <a:gd name="T21" fmla="*/ 28 h 32"/>
                      <a:gd name="T22" fmla="*/ 16 w 24"/>
                      <a:gd name="T23" fmla="*/ 27 h 32"/>
                      <a:gd name="T24" fmla="*/ 15 w 24"/>
                      <a:gd name="T25" fmla="*/ 26 h 32"/>
                      <a:gd name="T26" fmla="*/ 15 w 24"/>
                      <a:gd name="T27" fmla="*/ 26 h 32"/>
                      <a:gd name="T28" fmla="*/ 14 w 24"/>
                      <a:gd name="T29" fmla="*/ 26 h 32"/>
                      <a:gd name="T30" fmla="*/ 14 w 24"/>
                      <a:gd name="T31" fmla="*/ 26 h 32"/>
                      <a:gd name="T32" fmla="*/ 14 w 24"/>
                      <a:gd name="T33" fmla="*/ 24 h 32"/>
                      <a:gd name="T34" fmla="*/ 13 w 24"/>
                      <a:gd name="T35" fmla="*/ 23 h 32"/>
                      <a:gd name="T36" fmla="*/ 11 w 24"/>
                      <a:gd name="T37" fmla="*/ 22 h 32"/>
                      <a:gd name="T38" fmla="*/ 11 w 24"/>
                      <a:gd name="T39" fmla="*/ 21 h 32"/>
                      <a:gd name="T40" fmla="*/ 10 w 24"/>
                      <a:gd name="T41" fmla="*/ 19 h 32"/>
                      <a:gd name="T42" fmla="*/ 8 w 24"/>
                      <a:gd name="T43" fmla="*/ 17 h 32"/>
                      <a:gd name="T44" fmla="*/ 8 w 24"/>
                      <a:gd name="T45" fmla="*/ 17 h 32"/>
                      <a:gd name="T46" fmla="*/ 7 w 24"/>
                      <a:gd name="T47" fmla="*/ 15 h 32"/>
                      <a:gd name="T48" fmla="*/ 6 w 24"/>
                      <a:gd name="T49" fmla="*/ 14 h 32"/>
                      <a:gd name="T50" fmla="*/ 5 w 24"/>
                      <a:gd name="T51" fmla="*/ 13 h 32"/>
                      <a:gd name="T52" fmla="*/ 5 w 24"/>
                      <a:gd name="T53" fmla="*/ 11 h 32"/>
                      <a:gd name="T54" fmla="*/ 4 w 24"/>
                      <a:gd name="T55" fmla="*/ 9 h 32"/>
                      <a:gd name="T56" fmla="*/ 3 w 24"/>
                      <a:gd name="T57" fmla="*/ 7 h 32"/>
                      <a:gd name="T58" fmla="*/ 2 w 24"/>
                      <a:gd name="T59" fmla="*/ 5 h 32"/>
                      <a:gd name="T60" fmla="*/ 2 w 24"/>
                      <a:gd name="T61" fmla="*/ 4 h 32"/>
                      <a:gd name="T62" fmla="*/ 0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3" y="30"/>
                        </a:moveTo>
                        <a:lnTo>
                          <a:pt x="22" y="30"/>
                        </a:lnTo>
                        <a:lnTo>
                          <a:pt x="21" y="30"/>
                        </a:lnTo>
                        <a:lnTo>
                          <a:pt x="20" y="31"/>
                        </a:lnTo>
                        <a:lnTo>
                          <a:pt x="20" y="30"/>
                        </a:lnTo>
                        <a:lnTo>
                          <a:pt x="19" y="30"/>
                        </a:lnTo>
                        <a:lnTo>
                          <a:pt x="18" y="29"/>
                        </a:lnTo>
                        <a:lnTo>
                          <a:pt x="17" y="29"/>
                        </a:lnTo>
                        <a:lnTo>
                          <a:pt x="17" y="28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5" y="26"/>
                        </a:lnTo>
                        <a:lnTo>
                          <a:pt x="14" y="26"/>
                        </a:lnTo>
                        <a:lnTo>
                          <a:pt x="14" y="24"/>
                        </a:lnTo>
                        <a:lnTo>
                          <a:pt x="13" y="24"/>
                        </a:lnTo>
                        <a:lnTo>
                          <a:pt x="13" y="23"/>
                        </a:lnTo>
                        <a:lnTo>
                          <a:pt x="12" y="22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0" y="20"/>
                        </a:lnTo>
                        <a:lnTo>
                          <a:pt x="10" y="19"/>
                        </a:lnTo>
                        <a:lnTo>
                          <a:pt x="9" y="19"/>
                        </a:lnTo>
                        <a:lnTo>
                          <a:pt x="8" y="17"/>
                        </a:lnTo>
                        <a:lnTo>
                          <a:pt x="8" y="16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4" y="10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3" y="7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19" name="Freeform 144"/>
                  <p:cNvSpPr>
                    <a:spLocks/>
                  </p:cNvSpPr>
                  <p:nvPr/>
                </p:nvSpPr>
                <p:spPr bwMode="auto">
                  <a:xfrm>
                    <a:off x="4727" y="1345"/>
                    <a:ext cx="17" cy="41"/>
                  </a:xfrm>
                  <a:custGeom>
                    <a:avLst/>
                    <a:gdLst>
                      <a:gd name="T0" fmla="*/ 3 w 17"/>
                      <a:gd name="T1" fmla="*/ 40 h 41"/>
                      <a:gd name="T2" fmla="*/ 5 w 17"/>
                      <a:gd name="T3" fmla="*/ 39 h 41"/>
                      <a:gd name="T4" fmla="*/ 8 w 17"/>
                      <a:gd name="T5" fmla="*/ 39 h 41"/>
                      <a:gd name="T6" fmla="*/ 8 w 17"/>
                      <a:gd name="T7" fmla="*/ 38 h 41"/>
                      <a:gd name="T8" fmla="*/ 11 w 17"/>
                      <a:gd name="T9" fmla="*/ 37 h 41"/>
                      <a:gd name="T10" fmla="*/ 11 w 17"/>
                      <a:gd name="T11" fmla="*/ 37 h 41"/>
                      <a:gd name="T12" fmla="*/ 11 w 17"/>
                      <a:gd name="T13" fmla="*/ 36 h 41"/>
                      <a:gd name="T14" fmla="*/ 11 w 17"/>
                      <a:gd name="T15" fmla="*/ 35 h 41"/>
                      <a:gd name="T16" fmla="*/ 13 w 17"/>
                      <a:gd name="T17" fmla="*/ 35 h 41"/>
                      <a:gd name="T18" fmla="*/ 13 w 17"/>
                      <a:gd name="T19" fmla="*/ 34 h 41"/>
                      <a:gd name="T20" fmla="*/ 13 w 17"/>
                      <a:gd name="T21" fmla="*/ 34 h 41"/>
                      <a:gd name="T22" fmla="*/ 13 w 17"/>
                      <a:gd name="T23" fmla="*/ 33 h 41"/>
                      <a:gd name="T24" fmla="*/ 13 w 17"/>
                      <a:gd name="T25" fmla="*/ 32 h 41"/>
                      <a:gd name="T26" fmla="*/ 16 w 17"/>
                      <a:gd name="T27" fmla="*/ 31 h 41"/>
                      <a:gd name="T28" fmla="*/ 13 w 17"/>
                      <a:gd name="T29" fmla="*/ 31 h 41"/>
                      <a:gd name="T30" fmla="*/ 13 w 17"/>
                      <a:gd name="T31" fmla="*/ 30 h 41"/>
                      <a:gd name="T32" fmla="*/ 16 w 17"/>
                      <a:gd name="T33" fmla="*/ 29 h 41"/>
                      <a:gd name="T34" fmla="*/ 13 w 17"/>
                      <a:gd name="T35" fmla="*/ 27 h 41"/>
                      <a:gd name="T36" fmla="*/ 16 w 17"/>
                      <a:gd name="T37" fmla="*/ 25 h 41"/>
                      <a:gd name="T38" fmla="*/ 16 w 17"/>
                      <a:gd name="T39" fmla="*/ 24 h 41"/>
                      <a:gd name="T40" fmla="*/ 16 w 17"/>
                      <a:gd name="T41" fmla="*/ 22 h 41"/>
                      <a:gd name="T42" fmla="*/ 13 w 17"/>
                      <a:gd name="T43" fmla="*/ 20 h 41"/>
                      <a:gd name="T44" fmla="*/ 13 w 17"/>
                      <a:gd name="T45" fmla="*/ 19 h 41"/>
                      <a:gd name="T46" fmla="*/ 13 w 17"/>
                      <a:gd name="T47" fmla="*/ 17 h 41"/>
                      <a:gd name="T48" fmla="*/ 11 w 17"/>
                      <a:gd name="T49" fmla="*/ 15 h 41"/>
                      <a:gd name="T50" fmla="*/ 11 w 17"/>
                      <a:gd name="T51" fmla="*/ 13 h 41"/>
                      <a:gd name="T52" fmla="*/ 11 w 17"/>
                      <a:gd name="T53" fmla="*/ 11 h 41"/>
                      <a:gd name="T54" fmla="*/ 8 w 17"/>
                      <a:gd name="T55" fmla="*/ 10 h 41"/>
                      <a:gd name="T56" fmla="*/ 8 w 17"/>
                      <a:gd name="T57" fmla="*/ 7 h 41"/>
                      <a:gd name="T58" fmla="*/ 5 w 17"/>
                      <a:gd name="T59" fmla="*/ 5 h 41"/>
                      <a:gd name="T60" fmla="*/ 5 w 17"/>
                      <a:gd name="T61" fmla="*/ 3 h 41"/>
                      <a:gd name="T62" fmla="*/ 0 w 17"/>
                      <a:gd name="T63" fmla="*/ 1 h 4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1"/>
                      <a:gd name="T98" fmla="*/ 17 w 17"/>
                      <a:gd name="T99" fmla="*/ 41 h 4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1">
                        <a:moveTo>
                          <a:pt x="3" y="40"/>
                        </a:moveTo>
                        <a:lnTo>
                          <a:pt x="3" y="40"/>
                        </a:lnTo>
                        <a:lnTo>
                          <a:pt x="5" y="39"/>
                        </a:lnTo>
                        <a:lnTo>
                          <a:pt x="8" y="39"/>
                        </a:lnTo>
                        <a:lnTo>
                          <a:pt x="8" y="38"/>
                        </a:lnTo>
                        <a:lnTo>
                          <a:pt x="11" y="38"/>
                        </a:lnTo>
                        <a:lnTo>
                          <a:pt x="11" y="37"/>
                        </a:lnTo>
                        <a:lnTo>
                          <a:pt x="11" y="36"/>
                        </a:lnTo>
                        <a:lnTo>
                          <a:pt x="11" y="35"/>
                        </a:lnTo>
                        <a:lnTo>
                          <a:pt x="13" y="35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6" y="31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6" y="30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3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3" y="23"/>
                        </a:lnTo>
                        <a:lnTo>
                          <a:pt x="16" y="22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3" y="17"/>
                        </a:lnTo>
                        <a:lnTo>
                          <a:pt x="11" y="15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8"/>
                        </a:lnTo>
                        <a:lnTo>
                          <a:pt x="8" y="7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3" y="2"/>
                        </a:lnTo>
                        <a:lnTo>
                          <a:pt x="0" y="1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0" name="Freeform 145"/>
                  <p:cNvSpPr>
                    <a:spLocks/>
                  </p:cNvSpPr>
                  <p:nvPr/>
                </p:nvSpPr>
                <p:spPr bwMode="auto">
                  <a:xfrm>
                    <a:off x="4722" y="1308"/>
                    <a:ext cx="17" cy="39"/>
                  </a:xfrm>
                  <a:custGeom>
                    <a:avLst/>
                    <a:gdLst>
                      <a:gd name="T0" fmla="*/ 13 w 17"/>
                      <a:gd name="T1" fmla="*/ 0 h 39"/>
                      <a:gd name="T2" fmla="*/ 13 w 17"/>
                      <a:gd name="T3" fmla="*/ 0 h 39"/>
                      <a:gd name="T4" fmla="*/ 10 w 17"/>
                      <a:gd name="T5" fmla="*/ 0 h 39"/>
                      <a:gd name="T6" fmla="*/ 7 w 17"/>
                      <a:gd name="T7" fmla="*/ 1 h 39"/>
                      <a:gd name="T8" fmla="*/ 7 w 17"/>
                      <a:gd name="T9" fmla="*/ 2 h 39"/>
                      <a:gd name="T10" fmla="*/ 7 w 17"/>
                      <a:gd name="T11" fmla="*/ 2 h 39"/>
                      <a:gd name="T12" fmla="*/ 4 w 17"/>
                      <a:gd name="T13" fmla="*/ 4 h 39"/>
                      <a:gd name="T14" fmla="*/ 4 w 17"/>
                      <a:gd name="T15" fmla="*/ 4 h 39"/>
                      <a:gd name="T16" fmla="*/ 4 w 17"/>
                      <a:gd name="T17" fmla="*/ 4 h 39"/>
                      <a:gd name="T18" fmla="*/ 4 w 17"/>
                      <a:gd name="T19" fmla="*/ 4 h 39"/>
                      <a:gd name="T20" fmla="*/ 4 w 17"/>
                      <a:gd name="T21" fmla="*/ 5 h 39"/>
                      <a:gd name="T22" fmla="*/ 0 w 17"/>
                      <a:gd name="T23" fmla="*/ 6 h 39"/>
                      <a:gd name="T24" fmla="*/ 0 w 17"/>
                      <a:gd name="T25" fmla="*/ 8 h 39"/>
                      <a:gd name="T26" fmla="*/ 0 w 17"/>
                      <a:gd name="T27" fmla="*/ 8 h 39"/>
                      <a:gd name="T28" fmla="*/ 0 w 17"/>
                      <a:gd name="T29" fmla="*/ 8 h 39"/>
                      <a:gd name="T30" fmla="*/ 0 w 17"/>
                      <a:gd name="T31" fmla="*/ 8 h 39"/>
                      <a:gd name="T32" fmla="*/ 0 w 17"/>
                      <a:gd name="T33" fmla="*/ 11 h 39"/>
                      <a:gd name="T34" fmla="*/ 0 w 17"/>
                      <a:gd name="T35" fmla="*/ 12 h 39"/>
                      <a:gd name="T36" fmla="*/ 0 w 17"/>
                      <a:gd name="T37" fmla="*/ 14 h 39"/>
                      <a:gd name="T38" fmla="*/ 0 w 17"/>
                      <a:gd name="T39" fmla="*/ 16 h 39"/>
                      <a:gd name="T40" fmla="*/ 0 w 17"/>
                      <a:gd name="T41" fmla="*/ 17 h 39"/>
                      <a:gd name="T42" fmla="*/ 0 w 17"/>
                      <a:gd name="T43" fmla="*/ 18 h 39"/>
                      <a:gd name="T44" fmla="*/ 4 w 17"/>
                      <a:gd name="T45" fmla="*/ 21 h 39"/>
                      <a:gd name="T46" fmla="*/ 4 w 17"/>
                      <a:gd name="T47" fmla="*/ 22 h 39"/>
                      <a:gd name="T48" fmla="*/ 4 w 17"/>
                      <a:gd name="T49" fmla="*/ 24 h 39"/>
                      <a:gd name="T50" fmla="*/ 7 w 17"/>
                      <a:gd name="T51" fmla="*/ 25 h 39"/>
                      <a:gd name="T52" fmla="*/ 7 w 17"/>
                      <a:gd name="T53" fmla="*/ 27 h 39"/>
                      <a:gd name="T54" fmla="*/ 10 w 17"/>
                      <a:gd name="T55" fmla="*/ 29 h 39"/>
                      <a:gd name="T56" fmla="*/ 10 w 17"/>
                      <a:gd name="T57" fmla="*/ 31 h 39"/>
                      <a:gd name="T58" fmla="*/ 13 w 17"/>
                      <a:gd name="T59" fmla="*/ 33 h 39"/>
                      <a:gd name="T60" fmla="*/ 13 w 17"/>
                      <a:gd name="T61" fmla="*/ 36 h 39"/>
                      <a:gd name="T62" fmla="*/ 16 w 17"/>
                      <a:gd name="T63" fmla="*/ 38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0"/>
                        </a:moveTo>
                        <a:lnTo>
                          <a:pt x="13" y="0"/>
                        </a:lnTo>
                        <a:lnTo>
                          <a:pt x="10" y="0"/>
                        </a:lnTo>
                        <a:lnTo>
                          <a:pt x="10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4" y="3"/>
                        </a:lnTo>
                        <a:lnTo>
                          <a:pt x="4" y="4"/>
                        </a:lnTo>
                        <a:lnTo>
                          <a:pt x="0" y="4"/>
                        </a:lnTo>
                        <a:lnTo>
                          <a:pt x="4" y="4"/>
                        </a:lnTo>
                        <a:lnTo>
                          <a:pt x="0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4" y="7"/>
                        </a:lnTo>
                        <a:lnTo>
                          <a:pt x="0" y="8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4" y="19"/>
                        </a:lnTo>
                        <a:lnTo>
                          <a:pt x="4" y="21"/>
                        </a:lnTo>
                        <a:lnTo>
                          <a:pt x="4" y="22"/>
                        </a:lnTo>
                        <a:lnTo>
                          <a:pt x="4" y="23"/>
                        </a:lnTo>
                        <a:lnTo>
                          <a:pt x="4" y="24"/>
                        </a:lnTo>
                        <a:lnTo>
                          <a:pt x="4" y="25"/>
                        </a:lnTo>
                        <a:lnTo>
                          <a:pt x="7" y="25"/>
                        </a:lnTo>
                        <a:lnTo>
                          <a:pt x="7" y="27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10" y="31"/>
                        </a:lnTo>
                        <a:lnTo>
                          <a:pt x="10" y="32"/>
                        </a:lnTo>
                        <a:lnTo>
                          <a:pt x="13" y="33"/>
                        </a:lnTo>
                        <a:lnTo>
                          <a:pt x="13" y="34"/>
                        </a:lnTo>
                        <a:lnTo>
                          <a:pt x="13" y="36"/>
                        </a:lnTo>
                        <a:lnTo>
                          <a:pt x="16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1" name="Freeform 146"/>
                  <p:cNvSpPr>
                    <a:spLocks/>
                  </p:cNvSpPr>
                  <p:nvPr/>
                </p:nvSpPr>
                <p:spPr bwMode="auto">
                  <a:xfrm>
                    <a:off x="4735" y="1308"/>
                    <a:ext cx="23" cy="30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1 w 23"/>
                      <a:gd name="T5" fmla="*/ 0 h 30"/>
                      <a:gd name="T6" fmla="*/ 2 w 23"/>
                      <a:gd name="T7" fmla="*/ 0 h 30"/>
                      <a:gd name="T8" fmla="*/ 2 w 23"/>
                      <a:gd name="T9" fmla="*/ 0 h 30"/>
                      <a:gd name="T10" fmla="*/ 3 w 23"/>
                      <a:gd name="T11" fmla="*/ 0 h 30"/>
                      <a:gd name="T12" fmla="*/ 3 w 23"/>
                      <a:gd name="T13" fmla="*/ 0 h 30"/>
                      <a:gd name="T14" fmla="*/ 3 w 23"/>
                      <a:gd name="T15" fmla="*/ 0 h 30"/>
                      <a:gd name="T16" fmla="*/ 4 w 23"/>
                      <a:gd name="T17" fmla="*/ 0 h 30"/>
                      <a:gd name="T18" fmla="*/ 5 w 23"/>
                      <a:gd name="T19" fmla="*/ 1 h 30"/>
                      <a:gd name="T20" fmla="*/ 5 w 23"/>
                      <a:gd name="T21" fmla="*/ 2 h 30"/>
                      <a:gd name="T22" fmla="*/ 5 w 23"/>
                      <a:gd name="T23" fmla="*/ 3 h 30"/>
                      <a:gd name="T24" fmla="*/ 5 w 23"/>
                      <a:gd name="T25" fmla="*/ 3 h 30"/>
                      <a:gd name="T26" fmla="*/ 6 w 23"/>
                      <a:gd name="T27" fmla="*/ 4 h 30"/>
                      <a:gd name="T28" fmla="*/ 7 w 23"/>
                      <a:gd name="T29" fmla="*/ 4 h 30"/>
                      <a:gd name="T30" fmla="*/ 8 w 23"/>
                      <a:gd name="T31" fmla="*/ 4 h 30"/>
                      <a:gd name="T32" fmla="*/ 8 w 23"/>
                      <a:gd name="T33" fmla="*/ 5 h 30"/>
                      <a:gd name="T34" fmla="*/ 9 w 23"/>
                      <a:gd name="T35" fmla="*/ 6 h 30"/>
                      <a:gd name="T36" fmla="*/ 10 w 23"/>
                      <a:gd name="T37" fmla="*/ 8 h 30"/>
                      <a:gd name="T38" fmla="*/ 11 w 23"/>
                      <a:gd name="T39" fmla="*/ 8 h 30"/>
                      <a:gd name="T40" fmla="*/ 11 w 23"/>
                      <a:gd name="T41" fmla="*/ 10 h 30"/>
                      <a:gd name="T42" fmla="*/ 13 w 23"/>
                      <a:gd name="T43" fmla="*/ 11 h 30"/>
                      <a:gd name="T44" fmla="*/ 13 w 23"/>
                      <a:gd name="T45" fmla="*/ 12 h 30"/>
                      <a:gd name="T46" fmla="*/ 14 w 23"/>
                      <a:gd name="T47" fmla="*/ 14 h 30"/>
                      <a:gd name="T48" fmla="*/ 15 w 23"/>
                      <a:gd name="T49" fmla="*/ 16 h 30"/>
                      <a:gd name="T50" fmla="*/ 16 w 23"/>
                      <a:gd name="T51" fmla="*/ 17 h 30"/>
                      <a:gd name="T52" fmla="*/ 16 w 23"/>
                      <a:gd name="T53" fmla="*/ 19 h 30"/>
                      <a:gd name="T54" fmla="*/ 17 w 23"/>
                      <a:gd name="T55" fmla="*/ 20 h 30"/>
                      <a:gd name="T56" fmla="*/ 18 w 23"/>
                      <a:gd name="T57" fmla="*/ 22 h 30"/>
                      <a:gd name="T58" fmla="*/ 19 w 23"/>
                      <a:gd name="T59" fmla="*/ 24 h 30"/>
                      <a:gd name="T60" fmla="*/ 19 w 23"/>
                      <a:gd name="T61" fmla="*/ 25 h 30"/>
                      <a:gd name="T62" fmla="*/ 21 w 23"/>
                      <a:gd name="T63" fmla="*/ 28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4"/>
                        </a:lnTo>
                        <a:lnTo>
                          <a:pt x="7" y="4"/>
                        </a:lnTo>
                        <a:lnTo>
                          <a:pt x="8" y="4"/>
                        </a:lnTo>
                        <a:lnTo>
                          <a:pt x="8" y="5"/>
                        </a:lnTo>
                        <a:lnTo>
                          <a:pt x="9" y="6"/>
                        </a:lnTo>
                        <a:lnTo>
                          <a:pt x="9" y="7"/>
                        </a:lnTo>
                        <a:lnTo>
                          <a:pt x="10" y="8"/>
                        </a:lnTo>
                        <a:lnTo>
                          <a:pt x="11" y="8"/>
                        </a:lnTo>
                        <a:lnTo>
                          <a:pt x="11" y="9"/>
                        </a:lnTo>
                        <a:lnTo>
                          <a:pt x="11" y="10"/>
                        </a:lnTo>
                        <a:lnTo>
                          <a:pt x="12" y="11"/>
                        </a:lnTo>
                        <a:lnTo>
                          <a:pt x="13" y="11"/>
                        </a:lnTo>
                        <a:lnTo>
                          <a:pt x="13" y="12"/>
                        </a:lnTo>
                        <a:lnTo>
                          <a:pt x="13" y="13"/>
                        </a:lnTo>
                        <a:lnTo>
                          <a:pt x="14" y="14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6" y="16"/>
                        </a:lnTo>
                        <a:lnTo>
                          <a:pt x="16" y="17"/>
                        </a:lnTo>
                        <a:lnTo>
                          <a:pt x="16" y="19"/>
                        </a:lnTo>
                        <a:lnTo>
                          <a:pt x="17" y="19"/>
                        </a:lnTo>
                        <a:lnTo>
                          <a:pt x="17" y="20"/>
                        </a:lnTo>
                        <a:lnTo>
                          <a:pt x="17" y="21"/>
                        </a:lnTo>
                        <a:lnTo>
                          <a:pt x="18" y="22"/>
                        </a:lnTo>
                        <a:lnTo>
                          <a:pt x="19" y="23"/>
                        </a:lnTo>
                        <a:lnTo>
                          <a:pt x="19" y="24"/>
                        </a:lnTo>
                        <a:lnTo>
                          <a:pt x="19" y="25"/>
                        </a:lnTo>
                        <a:lnTo>
                          <a:pt x="20" y="27"/>
                        </a:lnTo>
                        <a:lnTo>
                          <a:pt x="21" y="28"/>
                        </a:lnTo>
                        <a:lnTo>
                          <a:pt x="22" y="2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2" name="Freeform 147"/>
                  <p:cNvSpPr>
                    <a:spLocks/>
                  </p:cNvSpPr>
                  <p:nvPr/>
                </p:nvSpPr>
                <p:spPr bwMode="auto">
                  <a:xfrm>
                    <a:off x="4559" y="1412"/>
                    <a:ext cx="17" cy="40"/>
                  </a:xfrm>
                  <a:custGeom>
                    <a:avLst/>
                    <a:gdLst>
                      <a:gd name="T0" fmla="*/ 3 w 17"/>
                      <a:gd name="T1" fmla="*/ 38 h 40"/>
                      <a:gd name="T2" fmla="*/ 5 w 17"/>
                      <a:gd name="T3" fmla="*/ 39 h 40"/>
                      <a:gd name="T4" fmla="*/ 5 w 17"/>
                      <a:gd name="T5" fmla="*/ 38 h 40"/>
                      <a:gd name="T6" fmla="*/ 8 w 17"/>
                      <a:gd name="T7" fmla="*/ 37 h 40"/>
                      <a:gd name="T8" fmla="*/ 8 w 17"/>
                      <a:gd name="T9" fmla="*/ 36 h 40"/>
                      <a:gd name="T10" fmla="*/ 11 w 17"/>
                      <a:gd name="T11" fmla="*/ 36 h 40"/>
                      <a:gd name="T12" fmla="*/ 11 w 17"/>
                      <a:gd name="T13" fmla="*/ 35 h 40"/>
                      <a:gd name="T14" fmla="*/ 13 w 17"/>
                      <a:gd name="T15" fmla="*/ 34 h 40"/>
                      <a:gd name="T16" fmla="*/ 11 w 17"/>
                      <a:gd name="T17" fmla="*/ 34 h 40"/>
                      <a:gd name="T18" fmla="*/ 13 w 17"/>
                      <a:gd name="T19" fmla="*/ 34 h 40"/>
                      <a:gd name="T20" fmla="*/ 13 w 17"/>
                      <a:gd name="T21" fmla="*/ 33 h 40"/>
                      <a:gd name="T22" fmla="*/ 13 w 17"/>
                      <a:gd name="T23" fmla="*/ 32 h 40"/>
                      <a:gd name="T24" fmla="*/ 13 w 17"/>
                      <a:gd name="T25" fmla="*/ 32 h 40"/>
                      <a:gd name="T26" fmla="*/ 13 w 17"/>
                      <a:gd name="T27" fmla="*/ 31 h 40"/>
                      <a:gd name="T28" fmla="*/ 13 w 17"/>
                      <a:gd name="T29" fmla="*/ 30 h 40"/>
                      <a:gd name="T30" fmla="*/ 13 w 17"/>
                      <a:gd name="T31" fmla="*/ 30 h 40"/>
                      <a:gd name="T32" fmla="*/ 13 w 17"/>
                      <a:gd name="T33" fmla="*/ 29 h 40"/>
                      <a:gd name="T34" fmla="*/ 16 w 17"/>
                      <a:gd name="T35" fmla="*/ 27 h 40"/>
                      <a:gd name="T36" fmla="*/ 16 w 17"/>
                      <a:gd name="T37" fmla="*/ 26 h 40"/>
                      <a:gd name="T38" fmla="*/ 13 w 17"/>
                      <a:gd name="T39" fmla="*/ 24 h 40"/>
                      <a:gd name="T40" fmla="*/ 13 w 17"/>
                      <a:gd name="T41" fmla="*/ 21 h 40"/>
                      <a:gd name="T42" fmla="*/ 13 w 17"/>
                      <a:gd name="T43" fmla="*/ 20 h 40"/>
                      <a:gd name="T44" fmla="*/ 13 w 17"/>
                      <a:gd name="T45" fmla="*/ 18 h 40"/>
                      <a:gd name="T46" fmla="*/ 11 w 17"/>
                      <a:gd name="T47" fmla="*/ 17 h 40"/>
                      <a:gd name="T48" fmla="*/ 11 w 17"/>
                      <a:gd name="T49" fmla="*/ 15 h 40"/>
                      <a:gd name="T50" fmla="*/ 8 w 17"/>
                      <a:gd name="T51" fmla="*/ 13 h 40"/>
                      <a:gd name="T52" fmla="*/ 8 w 17"/>
                      <a:gd name="T53" fmla="*/ 11 h 40"/>
                      <a:gd name="T54" fmla="*/ 8 w 17"/>
                      <a:gd name="T55" fmla="*/ 9 h 40"/>
                      <a:gd name="T56" fmla="*/ 5 w 17"/>
                      <a:gd name="T57" fmla="*/ 7 h 40"/>
                      <a:gd name="T58" fmla="*/ 5 w 17"/>
                      <a:gd name="T59" fmla="*/ 5 h 40"/>
                      <a:gd name="T60" fmla="*/ 3 w 17"/>
                      <a:gd name="T61" fmla="*/ 4 h 40"/>
                      <a:gd name="T62" fmla="*/ 3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39"/>
                        </a:moveTo>
                        <a:lnTo>
                          <a:pt x="3" y="38"/>
                        </a:lnTo>
                        <a:lnTo>
                          <a:pt x="3" y="39"/>
                        </a:lnTo>
                        <a:lnTo>
                          <a:pt x="5" y="39"/>
                        </a:lnTo>
                        <a:lnTo>
                          <a:pt x="5" y="38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11" y="36"/>
                        </a:lnTo>
                        <a:lnTo>
                          <a:pt x="11" y="35"/>
                        </a:lnTo>
                        <a:lnTo>
                          <a:pt x="13" y="34"/>
                        </a:lnTo>
                        <a:lnTo>
                          <a:pt x="11" y="34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3" y="24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6" y="21"/>
                        </a:lnTo>
                        <a:lnTo>
                          <a:pt x="13" y="20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1" y="17"/>
                        </a:lnTo>
                        <a:lnTo>
                          <a:pt x="11" y="16"/>
                        </a:lnTo>
                        <a:lnTo>
                          <a:pt x="11" y="15"/>
                        </a:lnTo>
                        <a:lnTo>
                          <a:pt x="11" y="14"/>
                        </a:lnTo>
                        <a:lnTo>
                          <a:pt x="8" y="13"/>
                        </a:lnTo>
                        <a:lnTo>
                          <a:pt x="8" y="12"/>
                        </a:lnTo>
                        <a:lnTo>
                          <a:pt x="8" y="11"/>
                        </a:lnTo>
                        <a:lnTo>
                          <a:pt x="8" y="9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3" name="Freeform 148"/>
                  <p:cNvSpPr>
                    <a:spLocks/>
                  </p:cNvSpPr>
                  <p:nvPr/>
                </p:nvSpPr>
                <p:spPr bwMode="auto">
                  <a:xfrm>
                    <a:off x="4545" y="1423"/>
                    <a:ext cx="23" cy="29"/>
                  </a:xfrm>
                  <a:custGeom>
                    <a:avLst/>
                    <a:gdLst>
                      <a:gd name="T0" fmla="*/ 22 w 23"/>
                      <a:gd name="T1" fmla="*/ 28 h 29"/>
                      <a:gd name="T2" fmla="*/ 21 w 23"/>
                      <a:gd name="T3" fmla="*/ 28 h 29"/>
                      <a:gd name="T4" fmla="*/ 20 w 23"/>
                      <a:gd name="T5" fmla="*/ 28 h 29"/>
                      <a:gd name="T6" fmla="*/ 19 w 23"/>
                      <a:gd name="T7" fmla="*/ 28 h 29"/>
                      <a:gd name="T8" fmla="*/ 19 w 23"/>
                      <a:gd name="T9" fmla="*/ 28 h 29"/>
                      <a:gd name="T10" fmla="*/ 18 w 23"/>
                      <a:gd name="T11" fmla="*/ 28 h 29"/>
                      <a:gd name="T12" fmla="*/ 18 w 23"/>
                      <a:gd name="T13" fmla="*/ 27 h 29"/>
                      <a:gd name="T14" fmla="*/ 18 w 23"/>
                      <a:gd name="T15" fmla="*/ 27 h 29"/>
                      <a:gd name="T16" fmla="*/ 17 w 23"/>
                      <a:gd name="T17" fmla="*/ 26 h 29"/>
                      <a:gd name="T18" fmla="*/ 16 w 23"/>
                      <a:gd name="T19" fmla="*/ 26 h 29"/>
                      <a:gd name="T20" fmla="*/ 15 w 23"/>
                      <a:gd name="T21" fmla="*/ 25 h 29"/>
                      <a:gd name="T22" fmla="*/ 15 w 23"/>
                      <a:gd name="T23" fmla="*/ 24 h 29"/>
                      <a:gd name="T24" fmla="*/ 15 w 23"/>
                      <a:gd name="T25" fmla="*/ 24 h 29"/>
                      <a:gd name="T26" fmla="*/ 15 w 23"/>
                      <a:gd name="T27" fmla="*/ 24 h 29"/>
                      <a:gd name="T28" fmla="*/ 14 w 23"/>
                      <a:gd name="T29" fmla="*/ 24 h 29"/>
                      <a:gd name="T30" fmla="*/ 14 w 23"/>
                      <a:gd name="T31" fmla="*/ 24 h 29"/>
                      <a:gd name="T32" fmla="*/ 12 w 23"/>
                      <a:gd name="T33" fmla="*/ 23 h 29"/>
                      <a:gd name="T34" fmla="*/ 12 w 23"/>
                      <a:gd name="T35" fmla="*/ 21 h 29"/>
                      <a:gd name="T36" fmla="*/ 11 w 23"/>
                      <a:gd name="T37" fmla="*/ 20 h 29"/>
                      <a:gd name="T38" fmla="*/ 10 w 23"/>
                      <a:gd name="T39" fmla="*/ 19 h 29"/>
                      <a:gd name="T40" fmla="*/ 9 w 23"/>
                      <a:gd name="T41" fmla="*/ 17 h 29"/>
                      <a:gd name="T42" fmla="*/ 9 w 23"/>
                      <a:gd name="T43" fmla="*/ 16 h 29"/>
                      <a:gd name="T44" fmla="*/ 7 w 23"/>
                      <a:gd name="T45" fmla="*/ 15 h 29"/>
                      <a:gd name="T46" fmla="*/ 7 w 23"/>
                      <a:gd name="T47" fmla="*/ 14 h 29"/>
                      <a:gd name="T48" fmla="*/ 6 w 23"/>
                      <a:gd name="T49" fmla="*/ 12 h 29"/>
                      <a:gd name="T50" fmla="*/ 5 w 23"/>
                      <a:gd name="T51" fmla="*/ 11 h 29"/>
                      <a:gd name="T52" fmla="*/ 4 w 23"/>
                      <a:gd name="T53" fmla="*/ 9 h 29"/>
                      <a:gd name="T54" fmla="*/ 3 w 23"/>
                      <a:gd name="T55" fmla="*/ 8 h 29"/>
                      <a:gd name="T56" fmla="*/ 3 w 23"/>
                      <a:gd name="T57" fmla="*/ 6 h 29"/>
                      <a:gd name="T58" fmla="*/ 2 w 23"/>
                      <a:gd name="T59" fmla="*/ 4 h 29"/>
                      <a:gd name="T60" fmla="*/ 0 w 23"/>
                      <a:gd name="T61" fmla="*/ 3 h 29"/>
                      <a:gd name="T62" fmla="*/ 0 w 23"/>
                      <a:gd name="T63" fmla="*/ 0 h 2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29"/>
                      <a:gd name="T98" fmla="*/ 23 w 23"/>
                      <a:gd name="T99" fmla="*/ 29 h 2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29">
                        <a:moveTo>
                          <a:pt x="22" y="28"/>
                        </a:moveTo>
                        <a:lnTo>
                          <a:pt x="22" y="28"/>
                        </a:lnTo>
                        <a:lnTo>
                          <a:pt x="21" y="28"/>
                        </a:lnTo>
                        <a:lnTo>
                          <a:pt x="20" y="28"/>
                        </a:lnTo>
                        <a:lnTo>
                          <a:pt x="19" y="28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6"/>
                        </a:lnTo>
                        <a:lnTo>
                          <a:pt x="16" y="25"/>
                        </a:lnTo>
                        <a:lnTo>
                          <a:pt x="16" y="26"/>
                        </a:lnTo>
                        <a:lnTo>
                          <a:pt x="15" y="25"/>
                        </a:lnTo>
                        <a:lnTo>
                          <a:pt x="15" y="24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2" y="23"/>
                        </a:lnTo>
                        <a:lnTo>
                          <a:pt x="12" y="22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1" y="20"/>
                        </a:lnTo>
                        <a:lnTo>
                          <a:pt x="11" y="19"/>
                        </a:lnTo>
                        <a:lnTo>
                          <a:pt x="10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4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4" name="Freeform 149"/>
                  <p:cNvSpPr>
                    <a:spLocks/>
                  </p:cNvSpPr>
                  <p:nvPr/>
                </p:nvSpPr>
                <p:spPr bwMode="auto">
                  <a:xfrm>
                    <a:off x="4545" y="1423"/>
                    <a:ext cx="23" cy="29"/>
                  </a:xfrm>
                  <a:custGeom>
                    <a:avLst/>
                    <a:gdLst>
                      <a:gd name="T0" fmla="*/ 22 w 23"/>
                      <a:gd name="T1" fmla="*/ 28 h 29"/>
                      <a:gd name="T2" fmla="*/ 21 w 23"/>
                      <a:gd name="T3" fmla="*/ 28 h 29"/>
                      <a:gd name="T4" fmla="*/ 20 w 23"/>
                      <a:gd name="T5" fmla="*/ 28 h 29"/>
                      <a:gd name="T6" fmla="*/ 19 w 23"/>
                      <a:gd name="T7" fmla="*/ 28 h 29"/>
                      <a:gd name="T8" fmla="*/ 19 w 23"/>
                      <a:gd name="T9" fmla="*/ 28 h 29"/>
                      <a:gd name="T10" fmla="*/ 18 w 23"/>
                      <a:gd name="T11" fmla="*/ 28 h 29"/>
                      <a:gd name="T12" fmla="*/ 18 w 23"/>
                      <a:gd name="T13" fmla="*/ 27 h 29"/>
                      <a:gd name="T14" fmla="*/ 18 w 23"/>
                      <a:gd name="T15" fmla="*/ 27 h 29"/>
                      <a:gd name="T16" fmla="*/ 17 w 23"/>
                      <a:gd name="T17" fmla="*/ 26 h 29"/>
                      <a:gd name="T18" fmla="*/ 16 w 23"/>
                      <a:gd name="T19" fmla="*/ 26 h 29"/>
                      <a:gd name="T20" fmla="*/ 15 w 23"/>
                      <a:gd name="T21" fmla="*/ 25 h 29"/>
                      <a:gd name="T22" fmla="*/ 15 w 23"/>
                      <a:gd name="T23" fmla="*/ 24 h 29"/>
                      <a:gd name="T24" fmla="*/ 15 w 23"/>
                      <a:gd name="T25" fmla="*/ 24 h 29"/>
                      <a:gd name="T26" fmla="*/ 15 w 23"/>
                      <a:gd name="T27" fmla="*/ 24 h 29"/>
                      <a:gd name="T28" fmla="*/ 14 w 23"/>
                      <a:gd name="T29" fmla="*/ 24 h 29"/>
                      <a:gd name="T30" fmla="*/ 14 w 23"/>
                      <a:gd name="T31" fmla="*/ 24 h 29"/>
                      <a:gd name="T32" fmla="*/ 12 w 23"/>
                      <a:gd name="T33" fmla="*/ 23 h 29"/>
                      <a:gd name="T34" fmla="*/ 12 w 23"/>
                      <a:gd name="T35" fmla="*/ 21 h 29"/>
                      <a:gd name="T36" fmla="*/ 11 w 23"/>
                      <a:gd name="T37" fmla="*/ 20 h 29"/>
                      <a:gd name="T38" fmla="*/ 10 w 23"/>
                      <a:gd name="T39" fmla="*/ 19 h 29"/>
                      <a:gd name="T40" fmla="*/ 9 w 23"/>
                      <a:gd name="T41" fmla="*/ 17 h 29"/>
                      <a:gd name="T42" fmla="*/ 9 w 23"/>
                      <a:gd name="T43" fmla="*/ 16 h 29"/>
                      <a:gd name="T44" fmla="*/ 7 w 23"/>
                      <a:gd name="T45" fmla="*/ 15 h 29"/>
                      <a:gd name="T46" fmla="*/ 7 w 23"/>
                      <a:gd name="T47" fmla="*/ 14 h 29"/>
                      <a:gd name="T48" fmla="*/ 6 w 23"/>
                      <a:gd name="T49" fmla="*/ 12 h 29"/>
                      <a:gd name="T50" fmla="*/ 5 w 23"/>
                      <a:gd name="T51" fmla="*/ 11 h 29"/>
                      <a:gd name="T52" fmla="*/ 4 w 23"/>
                      <a:gd name="T53" fmla="*/ 9 h 29"/>
                      <a:gd name="T54" fmla="*/ 3 w 23"/>
                      <a:gd name="T55" fmla="*/ 8 h 29"/>
                      <a:gd name="T56" fmla="*/ 3 w 23"/>
                      <a:gd name="T57" fmla="*/ 6 h 29"/>
                      <a:gd name="T58" fmla="*/ 2 w 23"/>
                      <a:gd name="T59" fmla="*/ 4 h 29"/>
                      <a:gd name="T60" fmla="*/ 0 w 23"/>
                      <a:gd name="T61" fmla="*/ 3 h 29"/>
                      <a:gd name="T62" fmla="*/ 0 w 23"/>
                      <a:gd name="T63" fmla="*/ 0 h 2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29"/>
                      <a:gd name="T98" fmla="*/ 23 w 23"/>
                      <a:gd name="T99" fmla="*/ 29 h 2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29">
                        <a:moveTo>
                          <a:pt x="22" y="28"/>
                        </a:moveTo>
                        <a:lnTo>
                          <a:pt x="22" y="28"/>
                        </a:lnTo>
                        <a:lnTo>
                          <a:pt x="21" y="28"/>
                        </a:lnTo>
                        <a:lnTo>
                          <a:pt x="20" y="28"/>
                        </a:lnTo>
                        <a:lnTo>
                          <a:pt x="19" y="28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6"/>
                        </a:lnTo>
                        <a:lnTo>
                          <a:pt x="16" y="25"/>
                        </a:lnTo>
                        <a:lnTo>
                          <a:pt x="16" y="26"/>
                        </a:lnTo>
                        <a:lnTo>
                          <a:pt x="15" y="25"/>
                        </a:lnTo>
                        <a:lnTo>
                          <a:pt x="15" y="24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2" y="23"/>
                        </a:lnTo>
                        <a:lnTo>
                          <a:pt x="12" y="22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1" y="20"/>
                        </a:lnTo>
                        <a:lnTo>
                          <a:pt x="11" y="19"/>
                        </a:lnTo>
                        <a:lnTo>
                          <a:pt x="10" y="19"/>
                        </a:lnTo>
                        <a:lnTo>
                          <a:pt x="9" y="18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4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5" name="Freeform 150"/>
                  <p:cNvSpPr>
                    <a:spLocks/>
                  </p:cNvSpPr>
                  <p:nvPr/>
                </p:nvSpPr>
                <p:spPr bwMode="auto">
                  <a:xfrm>
                    <a:off x="4559" y="1412"/>
                    <a:ext cx="17" cy="40"/>
                  </a:xfrm>
                  <a:custGeom>
                    <a:avLst/>
                    <a:gdLst>
                      <a:gd name="T0" fmla="*/ 3 w 17"/>
                      <a:gd name="T1" fmla="*/ 38 h 40"/>
                      <a:gd name="T2" fmla="*/ 5 w 17"/>
                      <a:gd name="T3" fmla="*/ 38 h 40"/>
                      <a:gd name="T4" fmla="*/ 5 w 17"/>
                      <a:gd name="T5" fmla="*/ 38 h 40"/>
                      <a:gd name="T6" fmla="*/ 8 w 17"/>
                      <a:gd name="T7" fmla="*/ 37 h 40"/>
                      <a:gd name="T8" fmla="*/ 8 w 17"/>
                      <a:gd name="T9" fmla="*/ 36 h 40"/>
                      <a:gd name="T10" fmla="*/ 11 w 17"/>
                      <a:gd name="T11" fmla="*/ 35 h 40"/>
                      <a:gd name="T12" fmla="*/ 11 w 17"/>
                      <a:gd name="T13" fmla="*/ 35 h 40"/>
                      <a:gd name="T14" fmla="*/ 11 w 17"/>
                      <a:gd name="T15" fmla="*/ 34 h 40"/>
                      <a:gd name="T16" fmla="*/ 11 w 17"/>
                      <a:gd name="T17" fmla="*/ 34 h 40"/>
                      <a:gd name="T18" fmla="*/ 11 w 17"/>
                      <a:gd name="T19" fmla="*/ 33 h 40"/>
                      <a:gd name="T20" fmla="*/ 13 w 17"/>
                      <a:gd name="T21" fmla="*/ 33 h 40"/>
                      <a:gd name="T22" fmla="*/ 13 w 17"/>
                      <a:gd name="T23" fmla="*/ 32 h 40"/>
                      <a:gd name="T24" fmla="*/ 13 w 17"/>
                      <a:gd name="T25" fmla="*/ 31 h 40"/>
                      <a:gd name="T26" fmla="*/ 13 w 17"/>
                      <a:gd name="T27" fmla="*/ 30 h 40"/>
                      <a:gd name="T28" fmla="*/ 13 w 17"/>
                      <a:gd name="T29" fmla="*/ 30 h 40"/>
                      <a:gd name="T30" fmla="*/ 13 w 17"/>
                      <a:gd name="T31" fmla="*/ 30 h 40"/>
                      <a:gd name="T32" fmla="*/ 13 w 17"/>
                      <a:gd name="T33" fmla="*/ 28 h 40"/>
                      <a:gd name="T34" fmla="*/ 13 w 17"/>
                      <a:gd name="T35" fmla="*/ 26 h 40"/>
                      <a:gd name="T36" fmla="*/ 16 w 17"/>
                      <a:gd name="T37" fmla="*/ 26 h 40"/>
                      <a:gd name="T38" fmla="*/ 13 w 17"/>
                      <a:gd name="T39" fmla="*/ 24 h 40"/>
                      <a:gd name="T40" fmla="*/ 13 w 17"/>
                      <a:gd name="T41" fmla="*/ 21 h 40"/>
                      <a:gd name="T42" fmla="*/ 13 w 17"/>
                      <a:gd name="T43" fmla="*/ 20 h 40"/>
                      <a:gd name="T44" fmla="*/ 13 w 17"/>
                      <a:gd name="T45" fmla="*/ 18 h 40"/>
                      <a:gd name="T46" fmla="*/ 11 w 17"/>
                      <a:gd name="T47" fmla="*/ 17 h 40"/>
                      <a:gd name="T48" fmla="*/ 11 w 17"/>
                      <a:gd name="T49" fmla="*/ 14 h 40"/>
                      <a:gd name="T50" fmla="*/ 8 w 17"/>
                      <a:gd name="T51" fmla="*/ 13 h 40"/>
                      <a:gd name="T52" fmla="*/ 8 w 17"/>
                      <a:gd name="T53" fmla="*/ 11 h 40"/>
                      <a:gd name="T54" fmla="*/ 8 w 17"/>
                      <a:gd name="T55" fmla="*/ 9 h 40"/>
                      <a:gd name="T56" fmla="*/ 5 w 17"/>
                      <a:gd name="T57" fmla="*/ 7 h 40"/>
                      <a:gd name="T58" fmla="*/ 5 w 17"/>
                      <a:gd name="T59" fmla="*/ 6 h 40"/>
                      <a:gd name="T60" fmla="*/ 3 w 17"/>
                      <a:gd name="T61" fmla="*/ 4 h 40"/>
                      <a:gd name="T62" fmla="*/ 3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39"/>
                        </a:moveTo>
                        <a:lnTo>
                          <a:pt x="3" y="38"/>
                        </a:lnTo>
                        <a:lnTo>
                          <a:pt x="3" y="39"/>
                        </a:lnTo>
                        <a:lnTo>
                          <a:pt x="5" y="38"/>
                        </a:lnTo>
                        <a:lnTo>
                          <a:pt x="5" y="39"/>
                        </a:lnTo>
                        <a:lnTo>
                          <a:pt x="5" y="38"/>
                        </a:lnTo>
                        <a:lnTo>
                          <a:pt x="8" y="37"/>
                        </a:lnTo>
                        <a:lnTo>
                          <a:pt x="8" y="36"/>
                        </a:lnTo>
                        <a:lnTo>
                          <a:pt x="11" y="35"/>
                        </a:lnTo>
                        <a:lnTo>
                          <a:pt x="8" y="35"/>
                        </a:lnTo>
                        <a:lnTo>
                          <a:pt x="11" y="35"/>
                        </a:lnTo>
                        <a:lnTo>
                          <a:pt x="11" y="34"/>
                        </a:lnTo>
                        <a:lnTo>
                          <a:pt x="11" y="33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3" y="29"/>
                        </a:lnTo>
                        <a:lnTo>
                          <a:pt x="13" y="28"/>
                        </a:lnTo>
                        <a:lnTo>
                          <a:pt x="13" y="27"/>
                        </a:lnTo>
                        <a:lnTo>
                          <a:pt x="13" y="26"/>
                        </a:lnTo>
                        <a:lnTo>
                          <a:pt x="16" y="26"/>
                        </a:lnTo>
                        <a:lnTo>
                          <a:pt x="13" y="24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3" y="19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1" y="17"/>
                        </a:lnTo>
                        <a:lnTo>
                          <a:pt x="11" y="15"/>
                        </a:lnTo>
                        <a:lnTo>
                          <a:pt x="11" y="14"/>
                        </a:lnTo>
                        <a:lnTo>
                          <a:pt x="8" y="13"/>
                        </a:lnTo>
                        <a:lnTo>
                          <a:pt x="8" y="12"/>
                        </a:lnTo>
                        <a:lnTo>
                          <a:pt x="8" y="11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6" name="Freeform 151"/>
                  <p:cNvSpPr>
                    <a:spLocks/>
                  </p:cNvSpPr>
                  <p:nvPr/>
                </p:nvSpPr>
                <p:spPr bwMode="auto">
                  <a:xfrm>
                    <a:off x="4552" y="1376"/>
                    <a:ext cx="17" cy="39"/>
                  </a:xfrm>
                  <a:custGeom>
                    <a:avLst/>
                    <a:gdLst>
                      <a:gd name="T0" fmla="*/ 16 w 17"/>
                      <a:gd name="T1" fmla="*/ 0 h 39"/>
                      <a:gd name="T2" fmla="*/ 13 w 17"/>
                      <a:gd name="T3" fmla="*/ 0 h 39"/>
                      <a:gd name="T4" fmla="*/ 13 w 17"/>
                      <a:gd name="T5" fmla="*/ 0 h 39"/>
                      <a:gd name="T6" fmla="*/ 10 w 17"/>
                      <a:gd name="T7" fmla="*/ 1 h 39"/>
                      <a:gd name="T8" fmla="*/ 10 w 17"/>
                      <a:gd name="T9" fmla="*/ 2 h 39"/>
                      <a:gd name="T10" fmla="*/ 7 w 17"/>
                      <a:gd name="T11" fmla="*/ 2 h 39"/>
                      <a:gd name="T12" fmla="*/ 7 w 17"/>
                      <a:gd name="T13" fmla="*/ 3 h 39"/>
                      <a:gd name="T14" fmla="*/ 7 w 17"/>
                      <a:gd name="T15" fmla="*/ 4 h 39"/>
                      <a:gd name="T16" fmla="*/ 4 w 17"/>
                      <a:gd name="T17" fmla="*/ 4 h 39"/>
                      <a:gd name="T18" fmla="*/ 4 w 17"/>
                      <a:gd name="T19" fmla="*/ 4 h 39"/>
                      <a:gd name="T20" fmla="*/ 4 w 17"/>
                      <a:gd name="T21" fmla="*/ 4 h 39"/>
                      <a:gd name="T22" fmla="*/ 4 w 17"/>
                      <a:gd name="T23" fmla="*/ 6 h 39"/>
                      <a:gd name="T24" fmla="*/ 4 w 17"/>
                      <a:gd name="T25" fmla="*/ 7 h 39"/>
                      <a:gd name="T26" fmla="*/ 4 w 17"/>
                      <a:gd name="T27" fmla="*/ 8 h 39"/>
                      <a:gd name="T28" fmla="*/ 4 w 17"/>
                      <a:gd name="T29" fmla="*/ 8 h 39"/>
                      <a:gd name="T30" fmla="*/ 0 w 17"/>
                      <a:gd name="T31" fmla="*/ 9 h 39"/>
                      <a:gd name="T32" fmla="*/ 0 w 17"/>
                      <a:gd name="T33" fmla="*/ 10 h 39"/>
                      <a:gd name="T34" fmla="*/ 0 w 17"/>
                      <a:gd name="T35" fmla="*/ 12 h 39"/>
                      <a:gd name="T36" fmla="*/ 0 w 17"/>
                      <a:gd name="T37" fmla="*/ 13 h 39"/>
                      <a:gd name="T38" fmla="*/ 0 w 17"/>
                      <a:gd name="T39" fmla="*/ 16 h 39"/>
                      <a:gd name="T40" fmla="*/ 4 w 17"/>
                      <a:gd name="T41" fmla="*/ 16 h 39"/>
                      <a:gd name="T42" fmla="*/ 4 w 17"/>
                      <a:gd name="T43" fmla="*/ 19 h 39"/>
                      <a:gd name="T44" fmla="*/ 7 w 17"/>
                      <a:gd name="T45" fmla="*/ 20 h 39"/>
                      <a:gd name="T46" fmla="*/ 4 w 17"/>
                      <a:gd name="T47" fmla="*/ 22 h 39"/>
                      <a:gd name="T48" fmla="*/ 7 w 17"/>
                      <a:gd name="T49" fmla="*/ 24 h 39"/>
                      <a:gd name="T50" fmla="*/ 7 w 17"/>
                      <a:gd name="T51" fmla="*/ 25 h 39"/>
                      <a:gd name="T52" fmla="*/ 10 w 17"/>
                      <a:gd name="T53" fmla="*/ 27 h 39"/>
                      <a:gd name="T54" fmla="*/ 10 w 17"/>
                      <a:gd name="T55" fmla="*/ 29 h 39"/>
                      <a:gd name="T56" fmla="*/ 13 w 17"/>
                      <a:gd name="T57" fmla="*/ 31 h 39"/>
                      <a:gd name="T58" fmla="*/ 16 w 17"/>
                      <a:gd name="T59" fmla="*/ 33 h 39"/>
                      <a:gd name="T60" fmla="*/ 16 w 17"/>
                      <a:gd name="T61" fmla="*/ 35 h 39"/>
                      <a:gd name="T62" fmla="*/ 16 w 17"/>
                      <a:gd name="T63" fmla="*/ 38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9"/>
                      <a:gd name="T98" fmla="*/ 17 w 17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9">
                        <a:moveTo>
                          <a:pt x="16" y="0"/>
                        </a:moveTo>
                        <a:lnTo>
                          <a:pt x="16" y="0"/>
                        </a:lnTo>
                        <a:lnTo>
                          <a:pt x="13" y="0"/>
                        </a:lnTo>
                        <a:lnTo>
                          <a:pt x="10" y="1"/>
                        </a:lnTo>
                        <a:lnTo>
                          <a:pt x="10" y="2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7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4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  <a:lnTo>
                          <a:pt x="4" y="16"/>
                        </a:lnTo>
                        <a:lnTo>
                          <a:pt x="0" y="17"/>
                        </a:lnTo>
                        <a:lnTo>
                          <a:pt x="4" y="19"/>
                        </a:lnTo>
                        <a:lnTo>
                          <a:pt x="7" y="20"/>
                        </a:lnTo>
                        <a:lnTo>
                          <a:pt x="4" y="21"/>
                        </a:lnTo>
                        <a:lnTo>
                          <a:pt x="4" y="22"/>
                        </a:lnTo>
                        <a:lnTo>
                          <a:pt x="7" y="23"/>
                        </a:lnTo>
                        <a:lnTo>
                          <a:pt x="7" y="24"/>
                        </a:lnTo>
                        <a:lnTo>
                          <a:pt x="7" y="25"/>
                        </a:lnTo>
                        <a:lnTo>
                          <a:pt x="7" y="26"/>
                        </a:lnTo>
                        <a:lnTo>
                          <a:pt x="10" y="27"/>
                        </a:lnTo>
                        <a:lnTo>
                          <a:pt x="10" y="29"/>
                        </a:lnTo>
                        <a:lnTo>
                          <a:pt x="13" y="30"/>
                        </a:lnTo>
                        <a:lnTo>
                          <a:pt x="13" y="31"/>
                        </a:lnTo>
                        <a:lnTo>
                          <a:pt x="13" y="32"/>
                        </a:lnTo>
                        <a:lnTo>
                          <a:pt x="16" y="33"/>
                        </a:lnTo>
                        <a:lnTo>
                          <a:pt x="16" y="34"/>
                        </a:lnTo>
                        <a:lnTo>
                          <a:pt x="16" y="35"/>
                        </a:lnTo>
                        <a:lnTo>
                          <a:pt x="16" y="37"/>
                        </a:lnTo>
                        <a:lnTo>
                          <a:pt x="16" y="38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7" name="Freeform 152"/>
                  <p:cNvSpPr>
                    <a:spLocks/>
                  </p:cNvSpPr>
                  <p:nvPr/>
                </p:nvSpPr>
                <p:spPr bwMode="auto">
                  <a:xfrm>
                    <a:off x="4565" y="1375"/>
                    <a:ext cx="23" cy="31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1 w 23"/>
                      <a:gd name="T3" fmla="*/ 0 h 31"/>
                      <a:gd name="T4" fmla="*/ 2 w 23"/>
                      <a:gd name="T5" fmla="*/ 0 h 31"/>
                      <a:gd name="T6" fmla="*/ 2 w 23"/>
                      <a:gd name="T7" fmla="*/ 0 h 31"/>
                      <a:gd name="T8" fmla="*/ 2 w 23"/>
                      <a:gd name="T9" fmla="*/ 0 h 31"/>
                      <a:gd name="T10" fmla="*/ 3 w 23"/>
                      <a:gd name="T11" fmla="*/ 0 h 31"/>
                      <a:gd name="T12" fmla="*/ 4 w 23"/>
                      <a:gd name="T13" fmla="*/ 1 h 31"/>
                      <a:gd name="T14" fmla="*/ 4 w 23"/>
                      <a:gd name="T15" fmla="*/ 1 h 31"/>
                      <a:gd name="T16" fmla="*/ 5 w 23"/>
                      <a:gd name="T17" fmla="*/ 2 h 31"/>
                      <a:gd name="T18" fmla="*/ 5 w 23"/>
                      <a:gd name="T19" fmla="*/ 2 h 31"/>
                      <a:gd name="T20" fmla="*/ 5 w 23"/>
                      <a:gd name="T21" fmla="*/ 3 h 31"/>
                      <a:gd name="T22" fmla="*/ 6 w 23"/>
                      <a:gd name="T23" fmla="*/ 3 h 31"/>
                      <a:gd name="T24" fmla="*/ 6 w 23"/>
                      <a:gd name="T25" fmla="*/ 4 h 31"/>
                      <a:gd name="T26" fmla="*/ 7 w 23"/>
                      <a:gd name="T27" fmla="*/ 4 h 31"/>
                      <a:gd name="T28" fmla="*/ 8 w 23"/>
                      <a:gd name="T29" fmla="*/ 4 h 31"/>
                      <a:gd name="T30" fmla="*/ 8 w 23"/>
                      <a:gd name="T31" fmla="*/ 4 h 31"/>
                      <a:gd name="T32" fmla="*/ 8 w 23"/>
                      <a:gd name="T33" fmla="*/ 5 h 31"/>
                      <a:gd name="T34" fmla="*/ 10 w 23"/>
                      <a:gd name="T35" fmla="*/ 7 h 31"/>
                      <a:gd name="T36" fmla="*/ 11 w 23"/>
                      <a:gd name="T37" fmla="*/ 8 h 31"/>
                      <a:gd name="T38" fmla="*/ 11 w 23"/>
                      <a:gd name="T39" fmla="*/ 9 h 31"/>
                      <a:gd name="T40" fmla="*/ 12 w 23"/>
                      <a:gd name="T41" fmla="*/ 10 h 31"/>
                      <a:gd name="T42" fmla="*/ 13 w 23"/>
                      <a:gd name="T43" fmla="*/ 12 h 31"/>
                      <a:gd name="T44" fmla="*/ 13 w 23"/>
                      <a:gd name="T45" fmla="*/ 13 h 31"/>
                      <a:gd name="T46" fmla="*/ 15 w 23"/>
                      <a:gd name="T47" fmla="*/ 15 h 31"/>
                      <a:gd name="T48" fmla="*/ 16 w 23"/>
                      <a:gd name="T49" fmla="*/ 16 h 31"/>
                      <a:gd name="T50" fmla="*/ 16 w 23"/>
                      <a:gd name="T51" fmla="*/ 17 h 31"/>
                      <a:gd name="T52" fmla="*/ 17 w 23"/>
                      <a:gd name="T53" fmla="*/ 20 h 31"/>
                      <a:gd name="T54" fmla="*/ 18 w 23"/>
                      <a:gd name="T55" fmla="*/ 21 h 31"/>
                      <a:gd name="T56" fmla="*/ 19 w 23"/>
                      <a:gd name="T57" fmla="*/ 22 h 31"/>
                      <a:gd name="T58" fmla="*/ 19 w 23"/>
                      <a:gd name="T59" fmla="*/ 25 h 31"/>
                      <a:gd name="T60" fmla="*/ 21 w 23"/>
                      <a:gd name="T61" fmla="*/ 26 h 31"/>
                      <a:gd name="T62" fmla="*/ 22 w 23"/>
                      <a:gd name="T63" fmla="*/ 29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5" y="2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6" y="4"/>
                        </a:lnTo>
                        <a:lnTo>
                          <a:pt x="7" y="4"/>
                        </a:lnTo>
                        <a:lnTo>
                          <a:pt x="8" y="4"/>
                        </a:lnTo>
                        <a:lnTo>
                          <a:pt x="8" y="5"/>
                        </a:lnTo>
                        <a:lnTo>
                          <a:pt x="9" y="6"/>
                        </a:lnTo>
                        <a:lnTo>
                          <a:pt x="10" y="7"/>
                        </a:lnTo>
                        <a:lnTo>
                          <a:pt x="11" y="8"/>
                        </a:lnTo>
                        <a:lnTo>
                          <a:pt x="11" y="9"/>
                        </a:lnTo>
                        <a:lnTo>
                          <a:pt x="12" y="10"/>
                        </a:lnTo>
                        <a:lnTo>
                          <a:pt x="13" y="11"/>
                        </a:lnTo>
                        <a:lnTo>
                          <a:pt x="13" y="12"/>
                        </a:lnTo>
                        <a:lnTo>
                          <a:pt x="13" y="13"/>
                        </a:lnTo>
                        <a:lnTo>
                          <a:pt x="14" y="14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6" y="16"/>
                        </a:lnTo>
                        <a:lnTo>
                          <a:pt x="16" y="17"/>
                        </a:lnTo>
                        <a:lnTo>
                          <a:pt x="16" y="18"/>
                        </a:lnTo>
                        <a:lnTo>
                          <a:pt x="17" y="20"/>
                        </a:lnTo>
                        <a:lnTo>
                          <a:pt x="18" y="21"/>
                        </a:lnTo>
                        <a:lnTo>
                          <a:pt x="19" y="22"/>
                        </a:lnTo>
                        <a:lnTo>
                          <a:pt x="19" y="24"/>
                        </a:lnTo>
                        <a:lnTo>
                          <a:pt x="19" y="25"/>
                        </a:lnTo>
                        <a:lnTo>
                          <a:pt x="20" y="25"/>
                        </a:lnTo>
                        <a:lnTo>
                          <a:pt x="21" y="26"/>
                        </a:lnTo>
                        <a:lnTo>
                          <a:pt x="21" y="28"/>
                        </a:lnTo>
                        <a:lnTo>
                          <a:pt x="22" y="29"/>
                        </a:lnTo>
                        <a:lnTo>
                          <a:pt x="22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8" name="Freeform 153"/>
                  <p:cNvSpPr>
                    <a:spLocks/>
                  </p:cNvSpPr>
                  <p:nvPr/>
                </p:nvSpPr>
                <p:spPr bwMode="auto">
                  <a:xfrm>
                    <a:off x="4769" y="1328"/>
                    <a:ext cx="17" cy="40"/>
                  </a:xfrm>
                  <a:custGeom>
                    <a:avLst/>
                    <a:gdLst>
                      <a:gd name="T0" fmla="*/ 0 w 17"/>
                      <a:gd name="T1" fmla="*/ 39 h 40"/>
                      <a:gd name="T2" fmla="*/ 4 w 17"/>
                      <a:gd name="T3" fmla="*/ 38 h 40"/>
                      <a:gd name="T4" fmla="*/ 4 w 17"/>
                      <a:gd name="T5" fmla="*/ 38 h 40"/>
                      <a:gd name="T6" fmla="*/ 7 w 17"/>
                      <a:gd name="T7" fmla="*/ 37 h 40"/>
                      <a:gd name="T8" fmla="*/ 10 w 17"/>
                      <a:gd name="T9" fmla="*/ 36 h 40"/>
                      <a:gd name="T10" fmla="*/ 10 w 17"/>
                      <a:gd name="T11" fmla="*/ 36 h 40"/>
                      <a:gd name="T12" fmla="*/ 10 w 17"/>
                      <a:gd name="T13" fmla="*/ 35 h 40"/>
                      <a:gd name="T14" fmla="*/ 13 w 17"/>
                      <a:gd name="T15" fmla="*/ 34 h 40"/>
                      <a:gd name="T16" fmla="*/ 13 w 17"/>
                      <a:gd name="T17" fmla="*/ 34 h 40"/>
                      <a:gd name="T18" fmla="*/ 13 w 17"/>
                      <a:gd name="T19" fmla="*/ 34 h 40"/>
                      <a:gd name="T20" fmla="*/ 13 w 17"/>
                      <a:gd name="T21" fmla="*/ 33 h 40"/>
                      <a:gd name="T22" fmla="*/ 13 w 17"/>
                      <a:gd name="T23" fmla="*/ 32 h 40"/>
                      <a:gd name="T24" fmla="*/ 13 w 17"/>
                      <a:gd name="T25" fmla="*/ 31 h 40"/>
                      <a:gd name="T26" fmla="*/ 16 w 17"/>
                      <a:gd name="T27" fmla="*/ 30 h 40"/>
                      <a:gd name="T28" fmla="*/ 16 w 17"/>
                      <a:gd name="T29" fmla="*/ 30 h 40"/>
                      <a:gd name="T30" fmla="*/ 16 w 17"/>
                      <a:gd name="T31" fmla="*/ 30 h 40"/>
                      <a:gd name="T32" fmla="*/ 16 w 17"/>
                      <a:gd name="T33" fmla="*/ 28 h 40"/>
                      <a:gd name="T34" fmla="*/ 16 w 17"/>
                      <a:gd name="T35" fmla="*/ 26 h 40"/>
                      <a:gd name="T36" fmla="*/ 16 w 17"/>
                      <a:gd name="T37" fmla="*/ 25 h 40"/>
                      <a:gd name="T38" fmla="*/ 16 w 17"/>
                      <a:gd name="T39" fmla="*/ 23 h 40"/>
                      <a:gd name="T40" fmla="*/ 16 w 17"/>
                      <a:gd name="T41" fmla="*/ 21 h 40"/>
                      <a:gd name="T42" fmla="*/ 16 w 17"/>
                      <a:gd name="T43" fmla="*/ 20 h 40"/>
                      <a:gd name="T44" fmla="*/ 16 w 17"/>
                      <a:gd name="T45" fmla="*/ 18 h 40"/>
                      <a:gd name="T46" fmla="*/ 13 w 17"/>
                      <a:gd name="T47" fmla="*/ 17 h 40"/>
                      <a:gd name="T48" fmla="*/ 13 w 17"/>
                      <a:gd name="T49" fmla="*/ 15 h 40"/>
                      <a:gd name="T50" fmla="*/ 10 w 17"/>
                      <a:gd name="T51" fmla="*/ 13 h 40"/>
                      <a:gd name="T52" fmla="*/ 10 w 17"/>
                      <a:gd name="T53" fmla="*/ 11 h 40"/>
                      <a:gd name="T54" fmla="*/ 10 w 17"/>
                      <a:gd name="T55" fmla="*/ 10 h 40"/>
                      <a:gd name="T56" fmla="*/ 7 w 17"/>
                      <a:gd name="T57" fmla="*/ 8 h 40"/>
                      <a:gd name="T58" fmla="*/ 7 w 17"/>
                      <a:gd name="T59" fmla="*/ 5 h 40"/>
                      <a:gd name="T60" fmla="*/ 4 w 17"/>
                      <a:gd name="T61" fmla="*/ 4 h 40"/>
                      <a:gd name="T62" fmla="*/ 0 w 17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39"/>
                        </a:moveTo>
                        <a:lnTo>
                          <a:pt x="0" y="39"/>
                        </a:lnTo>
                        <a:lnTo>
                          <a:pt x="4" y="38"/>
                        </a:lnTo>
                        <a:lnTo>
                          <a:pt x="7" y="38"/>
                        </a:lnTo>
                        <a:lnTo>
                          <a:pt x="4" y="38"/>
                        </a:lnTo>
                        <a:lnTo>
                          <a:pt x="7" y="37"/>
                        </a:lnTo>
                        <a:lnTo>
                          <a:pt x="10" y="37"/>
                        </a:lnTo>
                        <a:lnTo>
                          <a:pt x="10" y="36"/>
                        </a:lnTo>
                        <a:lnTo>
                          <a:pt x="13" y="36"/>
                        </a:lnTo>
                        <a:lnTo>
                          <a:pt x="10" y="36"/>
                        </a:lnTo>
                        <a:lnTo>
                          <a:pt x="13" y="36"/>
                        </a:lnTo>
                        <a:lnTo>
                          <a:pt x="10" y="35"/>
                        </a:lnTo>
                        <a:lnTo>
                          <a:pt x="13" y="35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6" y="32"/>
                        </a:lnTo>
                        <a:lnTo>
                          <a:pt x="13" y="31"/>
                        </a:lnTo>
                        <a:lnTo>
                          <a:pt x="16" y="30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6" y="22"/>
                        </a:lnTo>
                        <a:lnTo>
                          <a:pt x="16" y="21"/>
                        </a:lnTo>
                        <a:lnTo>
                          <a:pt x="16" y="20"/>
                        </a:lnTo>
                        <a:lnTo>
                          <a:pt x="13" y="19"/>
                        </a:lnTo>
                        <a:lnTo>
                          <a:pt x="16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3" y="14"/>
                        </a:lnTo>
                        <a:lnTo>
                          <a:pt x="10" y="13"/>
                        </a:lnTo>
                        <a:lnTo>
                          <a:pt x="10" y="11"/>
                        </a:lnTo>
                        <a:lnTo>
                          <a:pt x="10" y="10"/>
                        </a:lnTo>
                        <a:lnTo>
                          <a:pt x="7" y="8"/>
                        </a:lnTo>
                        <a:lnTo>
                          <a:pt x="7" y="7"/>
                        </a:lnTo>
                        <a:lnTo>
                          <a:pt x="7" y="5"/>
                        </a:lnTo>
                        <a:lnTo>
                          <a:pt x="4" y="4"/>
                        </a:lnTo>
                        <a:lnTo>
                          <a:pt x="4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29" name="Freeform 154"/>
                  <p:cNvSpPr>
                    <a:spLocks/>
                  </p:cNvSpPr>
                  <p:nvPr/>
                </p:nvSpPr>
                <p:spPr bwMode="auto">
                  <a:xfrm>
                    <a:off x="4757" y="1337"/>
                    <a:ext cx="23" cy="31"/>
                  </a:xfrm>
                  <a:custGeom>
                    <a:avLst/>
                    <a:gdLst>
                      <a:gd name="T0" fmla="*/ 21 w 23"/>
                      <a:gd name="T1" fmla="*/ 30 h 31"/>
                      <a:gd name="T2" fmla="*/ 21 w 23"/>
                      <a:gd name="T3" fmla="*/ 30 h 31"/>
                      <a:gd name="T4" fmla="*/ 20 w 23"/>
                      <a:gd name="T5" fmla="*/ 30 h 31"/>
                      <a:gd name="T6" fmla="*/ 19 w 23"/>
                      <a:gd name="T7" fmla="*/ 30 h 31"/>
                      <a:gd name="T8" fmla="*/ 19 w 23"/>
                      <a:gd name="T9" fmla="*/ 30 h 31"/>
                      <a:gd name="T10" fmla="*/ 19 w 23"/>
                      <a:gd name="T11" fmla="*/ 29 h 31"/>
                      <a:gd name="T12" fmla="*/ 18 w 23"/>
                      <a:gd name="T13" fmla="*/ 29 h 31"/>
                      <a:gd name="T14" fmla="*/ 17 w 23"/>
                      <a:gd name="T15" fmla="*/ 28 h 31"/>
                      <a:gd name="T16" fmla="*/ 17 w 23"/>
                      <a:gd name="T17" fmla="*/ 28 h 31"/>
                      <a:gd name="T18" fmla="*/ 16 w 23"/>
                      <a:gd name="T19" fmla="*/ 28 h 31"/>
                      <a:gd name="T20" fmla="*/ 16 w 23"/>
                      <a:gd name="T21" fmla="*/ 27 h 31"/>
                      <a:gd name="T22" fmla="*/ 16 w 23"/>
                      <a:gd name="T23" fmla="*/ 27 h 31"/>
                      <a:gd name="T24" fmla="*/ 15 w 23"/>
                      <a:gd name="T25" fmla="*/ 26 h 31"/>
                      <a:gd name="T26" fmla="*/ 15 w 23"/>
                      <a:gd name="T27" fmla="*/ 26 h 31"/>
                      <a:gd name="T28" fmla="*/ 14 w 23"/>
                      <a:gd name="T29" fmla="*/ 25 h 31"/>
                      <a:gd name="T30" fmla="*/ 13 w 23"/>
                      <a:gd name="T31" fmla="*/ 25 h 31"/>
                      <a:gd name="T32" fmla="*/ 13 w 23"/>
                      <a:gd name="T33" fmla="*/ 24 h 31"/>
                      <a:gd name="T34" fmla="*/ 12 w 23"/>
                      <a:gd name="T35" fmla="*/ 23 h 31"/>
                      <a:gd name="T36" fmla="*/ 11 w 23"/>
                      <a:gd name="T37" fmla="*/ 21 h 31"/>
                      <a:gd name="T38" fmla="*/ 10 w 23"/>
                      <a:gd name="T39" fmla="*/ 21 h 31"/>
                      <a:gd name="T40" fmla="*/ 9 w 23"/>
                      <a:gd name="T41" fmla="*/ 18 h 31"/>
                      <a:gd name="T42" fmla="*/ 8 w 23"/>
                      <a:gd name="T43" fmla="*/ 17 h 31"/>
                      <a:gd name="T44" fmla="*/ 7 w 23"/>
                      <a:gd name="T45" fmla="*/ 16 h 31"/>
                      <a:gd name="T46" fmla="*/ 7 w 23"/>
                      <a:gd name="T47" fmla="*/ 15 h 31"/>
                      <a:gd name="T48" fmla="*/ 5 w 23"/>
                      <a:gd name="T49" fmla="*/ 13 h 31"/>
                      <a:gd name="T50" fmla="*/ 5 w 23"/>
                      <a:gd name="T51" fmla="*/ 12 h 31"/>
                      <a:gd name="T52" fmla="*/ 5 w 23"/>
                      <a:gd name="T53" fmla="*/ 10 h 31"/>
                      <a:gd name="T54" fmla="*/ 3 w 23"/>
                      <a:gd name="T55" fmla="*/ 8 h 31"/>
                      <a:gd name="T56" fmla="*/ 3 w 23"/>
                      <a:gd name="T57" fmla="*/ 7 h 31"/>
                      <a:gd name="T58" fmla="*/ 2 w 23"/>
                      <a:gd name="T59" fmla="*/ 5 h 31"/>
                      <a:gd name="T60" fmla="*/ 1 w 23"/>
                      <a:gd name="T61" fmla="*/ 3 h 31"/>
                      <a:gd name="T62" fmla="*/ 0 w 23"/>
                      <a:gd name="T63" fmla="*/ 1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22" y="30"/>
                        </a:move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19" y="30"/>
                        </a:lnTo>
                        <a:lnTo>
                          <a:pt x="19" y="29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7" y="28"/>
                        </a:lnTo>
                        <a:lnTo>
                          <a:pt x="17" y="29"/>
                        </a:lnTo>
                        <a:lnTo>
                          <a:pt x="17" y="28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5" y="26"/>
                        </a:lnTo>
                        <a:lnTo>
                          <a:pt x="14" y="25"/>
                        </a:lnTo>
                        <a:lnTo>
                          <a:pt x="13" y="25"/>
                        </a:lnTo>
                        <a:lnTo>
                          <a:pt x="13" y="24"/>
                        </a:lnTo>
                        <a:lnTo>
                          <a:pt x="12" y="23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9" y="18"/>
                        </a:lnTo>
                        <a:lnTo>
                          <a:pt x="8" y="17"/>
                        </a:lnTo>
                        <a:lnTo>
                          <a:pt x="7" y="16"/>
                        </a:lnTo>
                        <a:lnTo>
                          <a:pt x="7" y="15"/>
                        </a:lnTo>
                        <a:lnTo>
                          <a:pt x="6" y="14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2" y="8"/>
                        </a:lnTo>
                        <a:lnTo>
                          <a:pt x="3" y="7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0" name="Freeform 155"/>
                  <p:cNvSpPr>
                    <a:spLocks/>
                  </p:cNvSpPr>
                  <p:nvPr/>
                </p:nvSpPr>
                <p:spPr bwMode="auto">
                  <a:xfrm>
                    <a:off x="4757" y="1337"/>
                    <a:ext cx="23" cy="31"/>
                  </a:xfrm>
                  <a:custGeom>
                    <a:avLst/>
                    <a:gdLst>
                      <a:gd name="T0" fmla="*/ 21 w 23"/>
                      <a:gd name="T1" fmla="*/ 30 h 31"/>
                      <a:gd name="T2" fmla="*/ 21 w 23"/>
                      <a:gd name="T3" fmla="*/ 30 h 31"/>
                      <a:gd name="T4" fmla="*/ 20 w 23"/>
                      <a:gd name="T5" fmla="*/ 30 h 31"/>
                      <a:gd name="T6" fmla="*/ 19 w 23"/>
                      <a:gd name="T7" fmla="*/ 30 h 31"/>
                      <a:gd name="T8" fmla="*/ 19 w 23"/>
                      <a:gd name="T9" fmla="*/ 30 h 31"/>
                      <a:gd name="T10" fmla="*/ 19 w 23"/>
                      <a:gd name="T11" fmla="*/ 29 h 31"/>
                      <a:gd name="T12" fmla="*/ 18 w 23"/>
                      <a:gd name="T13" fmla="*/ 29 h 31"/>
                      <a:gd name="T14" fmla="*/ 17 w 23"/>
                      <a:gd name="T15" fmla="*/ 28 h 31"/>
                      <a:gd name="T16" fmla="*/ 17 w 23"/>
                      <a:gd name="T17" fmla="*/ 28 h 31"/>
                      <a:gd name="T18" fmla="*/ 16 w 23"/>
                      <a:gd name="T19" fmla="*/ 28 h 31"/>
                      <a:gd name="T20" fmla="*/ 16 w 23"/>
                      <a:gd name="T21" fmla="*/ 27 h 31"/>
                      <a:gd name="T22" fmla="*/ 16 w 23"/>
                      <a:gd name="T23" fmla="*/ 26 h 31"/>
                      <a:gd name="T24" fmla="*/ 15 w 23"/>
                      <a:gd name="T25" fmla="*/ 26 h 31"/>
                      <a:gd name="T26" fmla="*/ 14 w 23"/>
                      <a:gd name="T27" fmla="*/ 25 h 31"/>
                      <a:gd name="T28" fmla="*/ 14 w 23"/>
                      <a:gd name="T29" fmla="*/ 25 h 31"/>
                      <a:gd name="T30" fmla="*/ 13 w 23"/>
                      <a:gd name="T31" fmla="*/ 25 h 31"/>
                      <a:gd name="T32" fmla="*/ 12 w 23"/>
                      <a:gd name="T33" fmla="*/ 23 h 31"/>
                      <a:gd name="T34" fmla="*/ 11 w 23"/>
                      <a:gd name="T35" fmla="*/ 22 h 31"/>
                      <a:gd name="T36" fmla="*/ 11 w 23"/>
                      <a:gd name="T37" fmla="*/ 21 h 31"/>
                      <a:gd name="T38" fmla="*/ 10 w 23"/>
                      <a:gd name="T39" fmla="*/ 20 h 31"/>
                      <a:gd name="T40" fmla="*/ 9 w 23"/>
                      <a:gd name="T41" fmla="*/ 18 h 31"/>
                      <a:gd name="T42" fmla="*/ 8 w 23"/>
                      <a:gd name="T43" fmla="*/ 17 h 31"/>
                      <a:gd name="T44" fmla="*/ 7 w 23"/>
                      <a:gd name="T45" fmla="*/ 15 h 31"/>
                      <a:gd name="T46" fmla="*/ 6 w 23"/>
                      <a:gd name="T47" fmla="*/ 14 h 31"/>
                      <a:gd name="T48" fmla="*/ 5 w 23"/>
                      <a:gd name="T49" fmla="*/ 12 h 31"/>
                      <a:gd name="T50" fmla="*/ 5 w 23"/>
                      <a:gd name="T51" fmla="*/ 11 h 31"/>
                      <a:gd name="T52" fmla="*/ 4 w 23"/>
                      <a:gd name="T53" fmla="*/ 9 h 31"/>
                      <a:gd name="T54" fmla="*/ 2 w 23"/>
                      <a:gd name="T55" fmla="*/ 8 h 31"/>
                      <a:gd name="T56" fmla="*/ 2 w 23"/>
                      <a:gd name="T57" fmla="*/ 6 h 31"/>
                      <a:gd name="T58" fmla="*/ 1 w 23"/>
                      <a:gd name="T59" fmla="*/ 4 h 31"/>
                      <a:gd name="T60" fmla="*/ 0 w 23"/>
                      <a:gd name="T61" fmla="*/ 2 h 31"/>
                      <a:gd name="T62" fmla="*/ 0 w 23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22" y="30"/>
                        </a:move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19" y="30"/>
                        </a:lnTo>
                        <a:lnTo>
                          <a:pt x="19" y="29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7" y="28"/>
                        </a:lnTo>
                        <a:lnTo>
                          <a:pt x="17" y="29"/>
                        </a:lnTo>
                        <a:lnTo>
                          <a:pt x="17" y="28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5" y="26"/>
                        </a:lnTo>
                        <a:lnTo>
                          <a:pt x="14" y="25"/>
                        </a:lnTo>
                        <a:lnTo>
                          <a:pt x="13" y="25"/>
                        </a:lnTo>
                        <a:lnTo>
                          <a:pt x="13" y="24"/>
                        </a:lnTo>
                        <a:lnTo>
                          <a:pt x="12" y="23"/>
                        </a:lnTo>
                        <a:lnTo>
                          <a:pt x="11" y="22"/>
                        </a:lnTo>
                        <a:lnTo>
                          <a:pt x="11" y="21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9" y="18"/>
                        </a:lnTo>
                        <a:lnTo>
                          <a:pt x="8" y="17"/>
                        </a:lnTo>
                        <a:lnTo>
                          <a:pt x="7" y="16"/>
                        </a:lnTo>
                        <a:lnTo>
                          <a:pt x="7" y="15"/>
                        </a:lnTo>
                        <a:lnTo>
                          <a:pt x="6" y="14"/>
                        </a:lnTo>
                        <a:lnTo>
                          <a:pt x="5" y="13"/>
                        </a:lnTo>
                        <a:lnTo>
                          <a:pt x="5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2" y="8"/>
                        </a:lnTo>
                        <a:lnTo>
                          <a:pt x="2" y="7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1" name="Freeform 156"/>
                  <p:cNvSpPr>
                    <a:spLocks/>
                  </p:cNvSpPr>
                  <p:nvPr/>
                </p:nvSpPr>
                <p:spPr bwMode="auto">
                  <a:xfrm>
                    <a:off x="4769" y="1328"/>
                    <a:ext cx="17" cy="40"/>
                  </a:xfrm>
                  <a:custGeom>
                    <a:avLst/>
                    <a:gdLst>
                      <a:gd name="T0" fmla="*/ 0 w 17"/>
                      <a:gd name="T1" fmla="*/ 39 h 40"/>
                      <a:gd name="T2" fmla="*/ 4 w 17"/>
                      <a:gd name="T3" fmla="*/ 38 h 40"/>
                      <a:gd name="T4" fmla="*/ 4 w 17"/>
                      <a:gd name="T5" fmla="*/ 38 h 40"/>
                      <a:gd name="T6" fmla="*/ 7 w 17"/>
                      <a:gd name="T7" fmla="*/ 37 h 40"/>
                      <a:gd name="T8" fmla="*/ 10 w 17"/>
                      <a:gd name="T9" fmla="*/ 36 h 40"/>
                      <a:gd name="T10" fmla="*/ 10 w 17"/>
                      <a:gd name="T11" fmla="*/ 36 h 40"/>
                      <a:gd name="T12" fmla="*/ 13 w 17"/>
                      <a:gd name="T13" fmla="*/ 35 h 40"/>
                      <a:gd name="T14" fmla="*/ 13 w 17"/>
                      <a:gd name="T15" fmla="*/ 35 h 40"/>
                      <a:gd name="T16" fmla="*/ 13 w 17"/>
                      <a:gd name="T17" fmla="*/ 34 h 40"/>
                      <a:gd name="T18" fmla="*/ 13 w 17"/>
                      <a:gd name="T19" fmla="*/ 34 h 40"/>
                      <a:gd name="T20" fmla="*/ 13 w 17"/>
                      <a:gd name="T21" fmla="*/ 33 h 40"/>
                      <a:gd name="T22" fmla="*/ 13 w 17"/>
                      <a:gd name="T23" fmla="*/ 32 h 40"/>
                      <a:gd name="T24" fmla="*/ 13 w 17"/>
                      <a:gd name="T25" fmla="*/ 31 h 40"/>
                      <a:gd name="T26" fmla="*/ 13 w 17"/>
                      <a:gd name="T27" fmla="*/ 30 h 40"/>
                      <a:gd name="T28" fmla="*/ 16 w 17"/>
                      <a:gd name="T29" fmla="*/ 30 h 40"/>
                      <a:gd name="T30" fmla="*/ 16 w 17"/>
                      <a:gd name="T31" fmla="*/ 30 h 40"/>
                      <a:gd name="T32" fmla="*/ 16 w 17"/>
                      <a:gd name="T33" fmla="*/ 28 h 40"/>
                      <a:gd name="T34" fmla="*/ 16 w 17"/>
                      <a:gd name="T35" fmla="*/ 26 h 40"/>
                      <a:gd name="T36" fmla="*/ 16 w 17"/>
                      <a:gd name="T37" fmla="*/ 26 h 40"/>
                      <a:gd name="T38" fmla="*/ 16 w 17"/>
                      <a:gd name="T39" fmla="*/ 23 h 40"/>
                      <a:gd name="T40" fmla="*/ 16 w 17"/>
                      <a:gd name="T41" fmla="*/ 21 h 40"/>
                      <a:gd name="T42" fmla="*/ 16 w 17"/>
                      <a:gd name="T43" fmla="*/ 20 h 40"/>
                      <a:gd name="T44" fmla="*/ 13 w 17"/>
                      <a:gd name="T45" fmla="*/ 18 h 40"/>
                      <a:gd name="T46" fmla="*/ 13 w 17"/>
                      <a:gd name="T47" fmla="*/ 17 h 40"/>
                      <a:gd name="T48" fmla="*/ 10 w 17"/>
                      <a:gd name="T49" fmla="*/ 15 h 40"/>
                      <a:gd name="T50" fmla="*/ 10 w 17"/>
                      <a:gd name="T51" fmla="*/ 13 h 40"/>
                      <a:gd name="T52" fmla="*/ 10 w 17"/>
                      <a:gd name="T53" fmla="*/ 11 h 40"/>
                      <a:gd name="T54" fmla="*/ 7 w 17"/>
                      <a:gd name="T55" fmla="*/ 9 h 40"/>
                      <a:gd name="T56" fmla="*/ 7 w 17"/>
                      <a:gd name="T57" fmla="*/ 8 h 40"/>
                      <a:gd name="T58" fmla="*/ 4 w 17"/>
                      <a:gd name="T59" fmla="*/ 5 h 40"/>
                      <a:gd name="T60" fmla="*/ 4 w 17"/>
                      <a:gd name="T61" fmla="*/ 4 h 40"/>
                      <a:gd name="T62" fmla="*/ 0 w 17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40"/>
                      <a:gd name="T98" fmla="*/ 17 w 1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40">
                        <a:moveTo>
                          <a:pt x="0" y="39"/>
                        </a:moveTo>
                        <a:lnTo>
                          <a:pt x="0" y="39"/>
                        </a:lnTo>
                        <a:lnTo>
                          <a:pt x="4" y="38"/>
                        </a:lnTo>
                        <a:lnTo>
                          <a:pt x="7" y="38"/>
                        </a:lnTo>
                        <a:lnTo>
                          <a:pt x="4" y="38"/>
                        </a:lnTo>
                        <a:lnTo>
                          <a:pt x="7" y="37"/>
                        </a:lnTo>
                        <a:lnTo>
                          <a:pt x="10" y="37"/>
                        </a:lnTo>
                        <a:lnTo>
                          <a:pt x="10" y="36"/>
                        </a:lnTo>
                        <a:lnTo>
                          <a:pt x="13" y="36"/>
                        </a:lnTo>
                        <a:lnTo>
                          <a:pt x="10" y="36"/>
                        </a:lnTo>
                        <a:lnTo>
                          <a:pt x="13" y="36"/>
                        </a:lnTo>
                        <a:lnTo>
                          <a:pt x="13" y="35"/>
                        </a:lnTo>
                        <a:lnTo>
                          <a:pt x="13" y="34"/>
                        </a:lnTo>
                        <a:lnTo>
                          <a:pt x="13" y="33"/>
                        </a:lnTo>
                        <a:lnTo>
                          <a:pt x="13" y="32"/>
                        </a:lnTo>
                        <a:lnTo>
                          <a:pt x="16" y="32"/>
                        </a:lnTo>
                        <a:lnTo>
                          <a:pt x="13" y="31"/>
                        </a:lnTo>
                        <a:lnTo>
                          <a:pt x="13" y="30"/>
                        </a:lnTo>
                        <a:lnTo>
                          <a:pt x="16" y="30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6" y="24"/>
                        </a:lnTo>
                        <a:lnTo>
                          <a:pt x="16" y="23"/>
                        </a:lnTo>
                        <a:lnTo>
                          <a:pt x="16" y="22"/>
                        </a:lnTo>
                        <a:lnTo>
                          <a:pt x="16" y="21"/>
                        </a:lnTo>
                        <a:lnTo>
                          <a:pt x="16" y="20"/>
                        </a:lnTo>
                        <a:lnTo>
                          <a:pt x="13" y="20"/>
                        </a:lnTo>
                        <a:lnTo>
                          <a:pt x="13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0" y="15"/>
                        </a:lnTo>
                        <a:lnTo>
                          <a:pt x="13" y="14"/>
                        </a:lnTo>
                        <a:lnTo>
                          <a:pt x="10" y="13"/>
                        </a:lnTo>
                        <a:lnTo>
                          <a:pt x="10" y="11"/>
                        </a:lnTo>
                        <a:lnTo>
                          <a:pt x="7" y="9"/>
                        </a:lnTo>
                        <a:lnTo>
                          <a:pt x="7" y="8"/>
                        </a:lnTo>
                        <a:lnTo>
                          <a:pt x="4" y="7"/>
                        </a:lnTo>
                        <a:lnTo>
                          <a:pt x="4" y="5"/>
                        </a:lnTo>
                        <a:lnTo>
                          <a:pt x="4" y="4"/>
                        </a:lnTo>
                        <a:lnTo>
                          <a:pt x="4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32" name="Freeform 157"/>
                  <p:cNvSpPr>
                    <a:spLocks/>
                  </p:cNvSpPr>
                  <p:nvPr/>
                </p:nvSpPr>
                <p:spPr bwMode="auto">
                  <a:xfrm>
                    <a:off x="4764" y="1292"/>
                    <a:ext cx="17" cy="38"/>
                  </a:xfrm>
                  <a:custGeom>
                    <a:avLst/>
                    <a:gdLst>
                      <a:gd name="T0" fmla="*/ 13 w 17"/>
                      <a:gd name="T1" fmla="*/ 0 h 38"/>
                      <a:gd name="T2" fmla="*/ 13 w 17"/>
                      <a:gd name="T3" fmla="*/ 0 h 38"/>
                      <a:gd name="T4" fmla="*/ 10 w 17"/>
                      <a:gd name="T5" fmla="*/ 0 h 38"/>
                      <a:gd name="T6" fmla="*/ 7 w 17"/>
                      <a:gd name="T7" fmla="*/ 0 h 38"/>
                      <a:gd name="T8" fmla="*/ 7 w 17"/>
                      <a:gd name="T9" fmla="*/ 1 h 38"/>
                      <a:gd name="T10" fmla="*/ 7 w 17"/>
                      <a:gd name="T11" fmla="*/ 2 h 38"/>
                      <a:gd name="T12" fmla="*/ 4 w 17"/>
                      <a:gd name="T13" fmla="*/ 2 h 38"/>
                      <a:gd name="T14" fmla="*/ 4 w 17"/>
                      <a:gd name="T15" fmla="*/ 3 h 38"/>
                      <a:gd name="T16" fmla="*/ 4 w 17"/>
                      <a:gd name="T17" fmla="*/ 4 h 38"/>
                      <a:gd name="T18" fmla="*/ 4 w 17"/>
                      <a:gd name="T19" fmla="*/ 4 h 38"/>
                      <a:gd name="T20" fmla="*/ 4 w 17"/>
                      <a:gd name="T21" fmla="*/ 4 h 38"/>
                      <a:gd name="T22" fmla="*/ 0 w 17"/>
                      <a:gd name="T23" fmla="*/ 5 h 38"/>
                      <a:gd name="T24" fmla="*/ 4 w 17"/>
                      <a:gd name="T25" fmla="*/ 6 h 38"/>
                      <a:gd name="T26" fmla="*/ 4 w 17"/>
                      <a:gd name="T27" fmla="*/ 7 h 38"/>
                      <a:gd name="T28" fmla="*/ 0 w 17"/>
                      <a:gd name="T29" fmla="*/ 8 h 38"/>
                      <a:gd name="T30" fmla="*/ 0 w 17"/>
                      <a:gd name="T31" fmla="*/ 8 h 38"/>
                      <a:gd name="T32" fmla="*/ 0 w 17"/>
                      <a:gd name="T33" fmla="*/ 9 h 38"/>
                      <a:gd name="T34" fmla="*/ 0 w 17"/>
                      <a:gd name="T35" fmla="*/ 11 h 38"/>
                      <a:gd name="T36" fmla="*/ 0 w 17"/>
                      <a:gd name="T37" fmla="*/ 12 h 38"/>
                      <a:gd name="T38" fmla="*/ 0 w 17"/>
                      <a:gd name="T39" fmla="*/ 14 h 38"/>
                      <a:gd name="T40" fmla="*/ 0 w 17"/>
                      <a:gd name="T41" fmla="*/ 16 h 38"/>
                      <a:gd name="T42" fmla="*/ 4 w 17"/>
                      <a:gd name="T43" fmla="*/ 17 h 38"/>
                      <a:gd name="T44" fmla="*/ 4 w 17"/>
                      <a:gd name="T45" fmla="*/ 19 h 38"/>
                      <a:gd name="T46" fmla="*/ 4 w 17"/>
                      <a:gd name="T47" fmla="*/ 20 h 38"/>
                      <a:gd name="T48" fmla="*/ 7 w 17"/>
                      <a:gd name="T49" fmla="*/ 22 h 38"/>
                      <a:gd name="T50" fmla="*/ 7 w 17"/>
                      <a:gd name="T51" fmla="*/ 24 h 38"/>
                      <a:gd name="T52" fmla="*/ 7 w 17"/>
                      <a:gd name="T53" fmla="*/ 25 h 38"/>
                      <a:gd name="T54" fmla="*/ 10 w 17"/>
                      <a:gd name="T55" fmla="*/ 28 h 38"/>
                      <a:gd name="T56" fmla="*/ 10 w 17"/>
                      <a:gd name="T57" fmla="*/ 29 h 38"/>
                      <a:gd name="T58" fmla="*/ 13 w 17"/>
                      <a:gd name="T59" fmla="*/ 32 h 38"/>
                      <a:gd name="T60" fmla="*/ 13 w 17"/>
                      <a:gd name="T61" fmla="*/ 34 h 38"/>
                      <a:gd name="T62" fmla="*/ 16 w 17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7"/>
                      <a:gd name="T97" fmla="*/ 0 h 38"/>
                      <a:gd name="T98" fmla="*/ 17 w 17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7" h="38">
                        <a:moveTo>
                          <a:pt x="16" y="0"/>
                        </a:moveTo>
                        <a:lnTo>
                          <a:pt x="13" y="0"/>
                        </a:lnTo>
                        <a:lnTo>
                          <a:pt x="10" y="0"/>
                        </a:lnTo>
                        <a:lnTo>
                          <a:pt x="7" y="0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4" y="2"/>
                        </a:lnTo>
                        <a:lnTo>
                          <a:pt x="4" y="3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0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0" y="8"/>
                        </a:lnTo>
                        <a:lnTo>
                          <a:pt x="0" y="9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4" y="17"/>
                        </a:lnTo>
                        <a:lnTo>
                          <a:pt x="4" y="18"/>
                        </a:lnTo>
                        <a:lnTo>
                          <a:pt x="4" y="19"/>
                        </a:lnTo>
                        <a:lnTo>
                          <a:pt x="4" y="20"/>
                        </a:lnTo>
                        <a:lnTo>
                          <a:pt x="4" y="21"/>
                        </a:lnTo>
                        <a:lnTo>
                          <a:pt x="7" y="22"/>
                        </a:lnTo>
                        <a:lnTo>
                          <a:pt x="7" y="23"/>
                        </a:lnTo>
                        <a:lnTo>
                          <a:pt x="7" y="24"/>
                        </a:lnTo>
                        <a:lnTo>
                          <a:pt x="7" y="25"/>
                        </a:lnTo>
                        <a:lnTo>
                          <a:pt x="7" y="27"/>
                        </a:lnTo>
                        <a:lnTo>
                          <a:pt x="10" y="28"/>
                        </a:lnTo>
                        <a:lnTo>
                          <a:pt x="10" y="29"/>
                        </a:lnTo>
                        <a:lnTo>
                          <a:pt x="13" y="31"/>
                        </a:lnTo>
                        <a:lnTo>
                          <a:pt x="13" y="32"/>
                        </a:lnTo>
                        <a:lnTo>
                          <a:pt x="13" y="34"/>
                        </a:lnTo>
                        <a:lnTo>
                          <a:pt x="13" y="35"/>
                        </a:lnTo>
                        <a:lnTo>
                          <a:pt x="16" y="36"/>
                        </a:lnTo>
                        <a:lnTo>
                          <a:pt x="16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936" name="Group 158"/>
                <p:cNvGrpSpPr>
                  <a:grpSpLocks/>
                </p:cNvGrpSpPr>
                <p:nvPr/>
              </p:nvGrpSpPr>
              <p:grpSpPr bwMode="auto">
                <a:xfrm>
                  <a:off x="4307" y="997"/>
                  <a:ext cx="247" cy="355"/>
                  <a:chOff x="4307" y="997"/>
                  <a:chExt cx="247" cy="355"/>
                </a:xfrm>
              </p:grpSpPr>
              <p:sp>
                <p:nvSpPr>
                  <p:cNvPr id="71937" name="Freeform 159"/>
                  <p:cNvSpPr>
                    <a:spLocks/>
                  </p:cNvSpPr>
                  <p:nvPr/>
                </p:nvSpPr>
                <p:spPr bwMode="auto">
                  <a:xfrm>
                    <a:off x="4430" y="1192"/>
                    <a:ext cx="23" cy="30"/>
                  </a:xfrm>
                  <a:custGeom>
                    <a:avLst/>
                    <a:gdLst>
                      <a:gd name="T0" fmla="*/ 21 w 23"/>
                      <a:gd name="T1" fmla="*/ 29 h 30"/>
                      <a:gd name="T2" fmla="*/ 22 w 23"/>
                      <a:gd name="T3" fmla="*/ 28 h 30"/>
                      <a:gd name="T4" fmla="*/ 20 w 23"/>
                      <a:gd name="T5" fmla="*/ 27 h 30"/>
                      <a:gd name="T6" fmla="*/ 20 w 23"/>
                      <a:gd name="T7" fmla="*/ 27 h 30"/>
                      <a:gd name="T8" fmla="*/ 21 w 23"/>
                      <a:gd name="T9" fmla="*/ 26 h 30"/>
                      <a:gd name="T10" fmla="*/ 21 w 23"/>
                      <a:gd name="T11" fmla="*/ 25 h 30"/>
                      <a:gd name="T12" fmla="*/ 22 w 23"/>
                      <a:gd name="T13" fmla="*/ 24 h 30"/>
                      <a:gd name="T14" fmla="*/ 22 w 23"/>
                      <a:gd name="T15" fmla="*/ 24 h 30"/>
                      <a:gd name="T16" fmla="*/ 20 w 23"/>
                      <a:gd name="T17" fmla="*/ 24 h 30"/>
                      <a:gd name="T18" fmla="*/ 20 w 23"/>
                      <a:gd name="T19" fmla="*/ 22 h 30"/>
                      <a:gd name="T20" fmla="*/ 20 w 23"/>
                      <a:gd name="T21" fmla="*/ 22 h 30"/>
                      <a:gd name="T22" fmla="*/ 19 w 23"/>
                      <a:gd name="T23" fmla="*/ 22 h 30"/>
                      <a:gd name="T24" fmla="*/ 19 w 23"/>
                      <a:gd name="T25" fmla="*/ 21 h 30"/>
                      <a:gd name="T26" fmla="*/ 18 w 23"/>
                      <a:gd name="T27" fmla="*/ 20 h 30"/>
                      <a:gd name="T28" fmla="*/ 19 w 23"/>
                      <a:gd name="T29" fmla="*/ 20 h 30"/>
                      <a:gd name="T30" fmla="*/ 19 w 23"/>
                      <a:gd name="T31" fmla="*/ 20 h 30"/>
                      <a:gd name="T32" fmla="*/ 18 w 23"/>
                      <a:gd name="T33" fmla="*/ 19 h 30"/>
                      <a:gd name="T34" fmla="*/ 17 w 23"/>
                      <a:gd name="T35" fmla="*/ 17 h 30"/>
                      <a:gd name="T36" fmla="*/ 16 w 23"/>
                      <a:gd name="T37" fmla="*/ 16 h 30"/>
                      <a:gd name="T38" fmla="*/ 16 w 23"/>
                      <a:gd name="T39" fmla="*/ 15 h 30"/>
                      <a:gd name="T40" fmla="*/ 14 w 23"/>
                      <a:gd name="T41" fmla="*/ 14 h 30"/>
                      <a:gd name="T42" fmla="*/ 13 w 23"/>
                      <a:gd name="T43" fmla="*/ 12 h 30"/>
                      <a:gd name="T44" fmla="*/ 12 w 23"/>
                      <a:gd name="T45" fmla="*/ 12 h 30"/>
                      <a:gd name="T46" fmla="*/ 12 w 23"/>
                      <a:gd name="T47" fmla="*/ 11 h 30"/>
                      <a:gd name="T48" fmla="*/ 11 w 23"/>
                      <a:gd name="T49" fmla="*/ 8 h 30"/>
                      <a:gd name="T50" fmla="*/ 9 w 23"/>
                      <a:gd name="T51" fmla="*/ 8 h 30"/>
                      <a:gd name="T52" fmla="*/ 8 w 23"/>
                      <a:gd name="T53" fmla="*/ 6 h 30"/>
                      <a:gd name="T54" fmla="*/ 7 w 23"/>
                      <a:gd name="T55" fmla="*/ 4 h 30"/>
                      <a:gd name="T56" fmla="*/ 5 w 23"/>
                      <a:gd name="T57" fmla="*/ 4 h 30"/>
                      <a:gd name="T58" fmla="*/ 5 w 23"/>
                      <a:gd name="T59" fmla="*/ 3 h 30"/>
                      <a:gd name="T60" fmla="*/ 2 w 23"/>
                      <a:gd name="T61" fmla="*/ 2 h 30"/>
                      <a:gd name="T62" fmla="*/ 1 w 23"/>
                      <a:gd name="T63" fmla="*/ 0 h 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0"/>
                      <a:gd name="T98" fmla="*/ 23 w 23"/>
                      <a:gd name="T99" fmla="*/ 30 h 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0">
                        <a:moveTo>
                          <a:pt x="21" y="29"/>
                        </a:moveTo>
                        <a:lnTo>
                          <a:pt x="21" y="29"/>
                        </a:lnTo>
                        <a:lnTo>
                          <a:pt x="21" y="28"/>
                        </a:lnTo>
                        <a:lnTo>
                          <a:pt x="22" y="28"/>
                        </a:lnTo>
                        <a:lnTo>
                          <a:pt x="20" y="27"/>
                        </a:lnTo>
                        <a:lnTo>
                          <a:pt x="21" y="26"/>
                        </a:lnTo>
                        <a:lnTo>
                          <a:pt x="21" y="25"/>
                        </a:lnTo>
                        <a:lnTo>
                          <a:pt x="22" y="24"/>
                        </a:lnTo>
                        <a:lnTo>
                          <a:pt x="21" y="24"/>
                        </a:lnTo>
                        <a:lnTo>
                          <a:pt x="22" y="24"/>
                        </a:lnTo>
                        <a:lnTo>
                          <a:pt x="20" y="24"/>
                        </a:lnTo>
                        <a:lnTo>
                          <a:pt x="20" y="23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18" y="20"/>
                        </a:lnTo>
                        <a:lnTo>
                          <a:pt x="19" y="20"/>
                        </a:lnTo>
                        <a:lnTo>
                          <a:pt x="18" y="20"/>
                        </a:lnTo>
                        <a:lnTo>
                          <a:pt x="19" y="20"/>
                        </a:lnTo>
                        <a:lnTo>
                          <a:pt x="18" y="19"/>
                        </a:lnTo>
                        <a:lnTo>
                          <a:pt x="17" y="18"/>
                        </a:lnTo>
                        <a:lnTo>
                          <a:pt x="17" y="17"/>
                        </a:lnTo>
                        <a:lnTo>
                          <a:pt x="17" y="16"/>
                        </a:lnTo>
                        <a:lnTo>
                          <a:pt x="16" y="16"/>
                        </a:lnTo>
                        <a:lnTo>
                          <a:pt x="16" y="15"/>
                        </a:lnTo>
                        <a:lnTo>
                          <a:pt x="14" y="14"/>
                        </a:lnTo>
                        <a:lnTo>
                          <a:pt x="14" y="13"/>
                        </a:lnTo>
                        <a:lnTo>
                          <a:pt x="13" y="12"/>
                        </a:lnTo>
                        <a:lnTo>
                          <a:pt x="12" y="12"/>
                        </a:lnTo>
                        <a:lnTo>
                          <a:pt x="12" y="11"/>
                        </a:lnTo>
                        <a:lnTo>
                          <a:pt x="11" y="10"/>
                        </a:lnTo>
                        <a:lnTo>
                          <a:pt x="11" y="8"/>
                        </a:lnTo>
                        <a:lnTo>
                          <a:pt x="9" y="8"/>
                        </a:lnTo>
                        <a:lnTo>
                          <a:pt x="8" y="7"/>
                        </a:lnTo>
                        <a:lnTo>
                          <a:pt x="8" y="6"/>
                        </a:lnTo>
                        <a:lnTo>
                          <a:pt x="7" y="4"/>
                        </a:lnTo>
                        <a:lnTo>
                          <a:pt x="6" y="4"/>
                        </a:lnTo>
                        <a:lnTo>
                          <a:pt x="5" y="4"/>
                        </a:lnTo>
                        <a:lnTo>
                          <a:pt x="5" y="3"/>
                        </a:lnTo>
                        <a:lnTo>
                          <a:pt x="4" y="2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38" name="Freeform 160"/>
                  <p:cNvSpPr>
                    <a:spLocks/>
                  </p:cNvSpPr>
                  <p:nvPr/>
                </p:nvSpPr>
                <p:spPr bwMode="auto">
                  <a:xfrm>
                    <a:off x="4417" y="1212"/>
                    <a:ext cx="36" cy="17"/>
                  </a:xfrm>
                  <a:custGeom>
                    <a:avLst/>
                    <a:gdLst>
                      <a:gd name="T0" fmla="*/ 35 w 36"/>
                      <a:gd name="T1" fmla="*/ 11 h 17"/>
                      <a:gd name="T2" fmla="*/ 34 w 36"/>
                      <a:gd name="T3" fmla="*/ 12 h 17"/>
                      <a:gd name="T4" fmla="*/ 33 w 36"/>
                      <a:gd name="T5" fmla="*/ 13 h 17"/>
                      <a:gd name="T6" fmla="*/ 32 w 36"/>
                      <a:gd name="T7" fmla="*/ 14 h 17"/>
                      <a:gd name="T8" fmla="*/ 31 w 36"/>
                      <a:gd name="T9" fmla="*/ 14 h 17"/>
                      <a:gd name="T10" fmla="*/ 31 w 36"/>
                      <a:gd name="T11" fmla="*/ 14 h 17"/>
                      <a:gd name="T12" fmla="*/ 30 w 36"/>
                      <a:gd name="T13" fmla="*/ 14 h 17"/>
                      <a:gd name="T14" fmla="*/ 30 w 36"/>
                      <a:gd name="T15" fmla="*/ 14 h 17"/>
                      <a:gd name="T16" fmla="*/ 29 w 36"/>
                      <a:gd name="T17" fmla="*/ 14 h 17"/>
                      <a:gd name="T18" fmla="*/ 29 w 36"/>
                      <a:gd name="T19" fmla="*/ 14 h 17"/>
                      <a:gd name="T20" fmla="*/ 28 w 36"/>
                      <a:gd name="T21" fmla="*/ 14 h 17"/>
                      <a:gd name="T22" fmla="*/ 27 w 36"/>
                      <a:gd name="T23" fmla="*/ 14 h 17"/>
                      <a:gd name="T24" fmla="*/ 27 w 36"/>
                      <a:gd name="T25" fmla="*/ 14 h 17"/>
                      <a:gd name="T26" fmla="*/ 26 w 36"/>
                      <a:gd name="T27" fmla="*/ 13 h 17"/>
                      <a:gd name="T28" fmla="*/ 25 w 36"/>
                      <a:gd name="T29" fmla="*/ 13 h 17"/>
                      <a:gd name="T30" fmla="*/ 25 w 36"/>
                      <a:gd name="T31" fmla="*/ 14 h 17"/>
                      <a:gd name="T32" fmla="*/ 24 w 36"/>
                      <a:gd name="T33" fmla="*/ 13 h 17"/>
                      <a:gd name="T34" fmla="*/ 23 w 36"/>
                      <a:gd name="T35" fmla="*/ 14 h 17"/>
                      <a:gd name="T36" fmla="*/ 21 w 36"/>
                      <a:gd name="T37" fmla="*/ 13 h 17"/>
                      <a:gd name="T38" fmla="*/ 19 w 36"/>
                      <a:gd name="T39" fmla="*/ 11 h 17"/>
                      <a:gd name="T40" fmla="*/ 19 w 36"/>
                      <a:gd name="T41" fmla="*/ 11 h 17"/>
                      <a:gd name="T42" fmla="*/ 17 w 36"/>
                      <a:gd name="T43" fmla="*/ 10 h 17"/>
                      <a:gd name="T44" fmla="*/ 15 w 36"/>
                      <a:gd name="T45" fmla="*/ 11 h 17"/>
                      <a:gd name="T46" fmla="*/ 14 w 36"/>
                      <a:gd name="T47" fmla="*/ 10 h 17"/>
                      <a:gd name="T48" fmla="*/ 12 w 36"/>
                      <a:gd name="T49" fmla="*/ 9 h 17"/>
                      <a:gd name="T50" fmla="*/ 11 w 36"/>
                      <a:gd name="T51" fmla="*/ 7 h 17"/>
                      <a:gd name="T52" fmla="*/ 9 w 36"/>
                      <a:gd name="T53" fmla="*/ 6 h 17"/>
                      <a:gd name="T54" fmla="*/ 7 w 36"/>
                      <a:gd name="T55" fmla="*/ 6 h 17"/>
                      <a:gd name="T56" fmla="*/ 7 w 36"/>
                      <a:gd name="T57" fmla="*/ 5 h 17"/>
                      <a:gd name="T58" fmla="*/ 3 w 36"/>
                      <a:gd name="T59" fmla="*/ 3 h 17"/>
                      <a:gd name="T60" fmla="*/ 3 w 36"/>
                      <a:gd name="T61" fmla="*/ 3 h 17"/>
                      <a:gd name="T62" fmla="*/ 1 w 36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35" y="11"/>
                        </a:moveTo>
                        <a:lnTo>
                          <a:pt x="35" y="11"/>
                        </a:lnTo>
                        <a:lnTo>
                          <a:pt x="34" y="11"/>
                        </a:lnTo>
                        <a:lnTo>
                          <a:pt x="34" y="12"/>
                        </a:lnTo>
                        <a:lnTo>
                          <a:pt x="33" y="13"/>
                        </a:lnTo>
                        <a:lnTo>
                          <a:pt x="32" y="14"/>
                        </a:lnTo>
                        <a:lnTo>
                          <a:pt x="31" y="14"/>
                        </a:lnTo>
                        <a:lnTo>
                          <a:pt x="30" y="14"/>
                        </a:lnTo>
                        <a:lnTo>
                          <a:pt x="30" y="16"/>
                        </a:lnTo>
                        <a:lnTo>
                          <a:pt x="29" y="14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3"/>
                        </a:lnTo>
                        <a:lnTo>
                          <a:pt x="25" y="13"/>
                        </a:lnTo>
                        <a:lnTo>
                          <a:pt x="25" y="12"/>
                        </a:lnTo>
                        <a:lnTo>
                          <a:pt x="25" y="14"/>
                        </a:lnTo>
                        <a:lnTo>
                          <a:pt x="24" y="13"/>
                        </a:lnTo>
                        <a:lnTo>
                          <a:pt x="23" y="13"/>
                        </a:lnTo>
                        <a:lnTo>
                          <a:pt x="23" y="14"/>
                        </a:lnTo>
                        <a:lnTo>
                          <a:pt x="22" y="12"/>
                        </a:lnTo>
                        <a:lnTo>
                          <a:pt x="21" y="13"/>
                        </a:lnTo>
                        <a:lnTo>
                          <a:pt x="20" y="12"/>
                        </a:lnTo>
                        <a:lnTo>
                          <a:pt x="19" y="11"/>
                        </a:lnTo>
                        <a:lnTo>
                          <a:pt x="18" y="11"/>
                        </a:lnTo>
                        <a:lnTo>
                          <a:pt x="17" y="10"/>
                        </a:lnTo>
                        <a:lnTo>
                          <a:pt x="16" y="10"/>
                        </a:lnTo>
                        <a:lnTo>
                          <a:pt x="15" y="11"/>
                        </a:lnTo>
                        <a:lnTo>
                          <a:pt x="14" y="10"/>
                        </a:lnTo>
                        <a:lnTo>
                          <a:pt x="13" y="9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1" y="7"/>
                        </a:lnTo>
                        <a:lnTo>
                          <a:pt x="9" y="6"/>
                        </a:lnTo>
                        <a:lnTo>
                          <a:pt x="8" y="7"/>
                        </a:lnTo>
                        <a:lnTo>
                          <a:pt x="7" y="6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39" name="Freeform 161"/>
                  <p:cNvSpPr>
                    <a:spLocks/>
                  </p:cNvSpPr>
                  <p:nvPr/>
                </p:nvSpPr>
                <p:spPr bwMode="auto">
                  <a:xfrm>
                    <a:off x="4417" y="1212"/>
                    <a:ext cx="36" cy="17"/>
                  </a:xfrm>
                  <a:custGeom>
                    <a:avLst/>
                    <a:gdLst>
                      <a:gd name="T0" fmla="*/ 35 w 36"/>
                      <a:gd name="T1" fmla="*/ 11 h 17"/>
                      <a:gd name="T2" fmla="*/ 34 w 36"/>
                      <a:gd name="T3" fmla="*/ 12 h 17"/>
                      <a:gd name="T4" fmla="*/ 33 w 36"/>
                      <a:gd name="T5" fmla="*/ 13 h 17"/>
                      <a:gd name="T6" fmla="*/ 32 w 36"/>
                      <a:gd name="T7" fmla="*/ 14 h 17"/>
                      <a:gd name="T8" fmla="*/ 31 w 36"/>
                      <a:gd name="T9" fmla="*/ 14 h 17"/>
                      <a:gd name="T10" fmla="*/ 31 w 36"/>
                      <a:gd name="T11" fmla="*/ 14 h 17"/>
                      <a:gd name="T12" fmla="*/ 30 w 36"/>
                      <a:gd name="T13" fmla="*/ 14 h 17"/>
                      <a:gd name="T14" fmla="*/ 30 w 36"/>
                      <a:gd name="T15" fmla="*/ 14 h 17"/>
                      <a:gd name="T16" fmla="*/ 29 w 36"/>
                      <a:gd name="T17" fmla="*/ 14 h 17"/>
                      <a:gd name="T18" fmla="*/ 29 w 36"/>
                      <a:gd name="T19" fmla="*/ 14 h 17"/>
                      <a:gd name="T20" fmla="*/ 28 w 36"/>
                      <a:gd name="T21" fmla="*/ 14 h 17"/>
                      <a:gd name="T22" fmla="*/ 27 w 36"/>
                      <a:gd name="T23" fmla="*/ 14 h 17"/>
                      <a:gd name="T24" fmla="*/ 27 w 36"/>
                      <a:gd name="T25" fmla="*/ 14 h 17"/>
                      <a:gd name="T26" fmla="*/ 26 w 36"/>
                      <a:gd name="T27" fmla="*/ 13 h 17"/>
                      <a:gd name="T28" fmla="*/ 25 w 36"/>
                      <a:gd name="T29" fmla="*/ 13 h 17"/>
                      <a:gd name="T30" fmla="*/ 25 w 36"/>
                      <a:gd name="T31" fmla="*/ 14 h 17"/>
                      <a:gd name="T32" fmla="*/ 24 w 36"/>
                      <a:gd name="T33" fmla="*/ 13 h 17"/>
                      <a:gd name="T34" fmla="*/ 23 w 36"/>
                      <a:gd name="T35" fmla="*/ 14 h 17"/>
                      <a:gd name="T36" fmla="*/ 21 w 36"/>
                      <a:gd name="T37" fmla="*/ 13 h 17"/>
                      <a:gd name="T38" fmla="*/ 19 w 36"/>
                      <a:gd name="T39" fmla="*/ 11 h 17"/>
                      <a:gd name="T40" fmla="*/ 19 w 36"/>
                      <a:gd name="T41" fmla="*/ 11 h 17"/>
                      <a:gd name="T42" fmla="*/ 17 w 36"/>
                      <a:gd name="T43" fmla="*/ 10 h 17"/>
                      <a:gd name="T44" fmla="*/ 15 w 36"/>
                      <a:gd name="T45" fmla="*/ 11 h 17"/>
                      <a:gd name="T46" fmla="*/ 14 w 36"/>
                      <a:gd name="T47" fmla="*/ 10 h 17"/>
                      <a:gd name="T48" fmla="*/ 12 w 36"/>
                      <a:gd name="T49" fmla="*/ 9 h 17"/>
                      <a:gd name="T50" fmla="*/ 11 w 36"/>
                      <a:gd name="T51" fmla="*/ 7 h 17"/>
                      <a:gd name="T52" fmla="*/ 9 w 36"/>
                      <a:gd name="T53" fmla="*/ 6 h 17"/>
                      <a:gd name="T54" fmla="*/ 7 w 36"/>
                      <a:gd name="T55" fmla="*/ 6 h 17"/>
                      <a:gd name="T56" fmla="*/ 7 w 36"/>
                      <a:gd name="T57" fmla="*/ 5 h 17"/>
                      <a:gd name="T58" fmla="*/ 5 w 36"/>
                      <a:gd name="T59" fmla="*/ 4 h 17"/>
                      <a:gd name="T60" fmla="*/ 3 w 36"/>
                      <a:gd name="T61" fmla="*/ 3 h 17"/>
                      <a:gd name="T62" fmla="*/ 1 w 36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35" y="11"/>
                        </a:moveTo>
                        <a:lnTo>
                          <a:pt x="35" y="11"/>
                        </a:lnTo>
                        <a:lnTo>
                          <a:pt x="34" y="11"/>
                        </a:lnTo>
                        <a:lnTo>
                          <a:pt x="34" y="12"/>
                        </a:lnTo>
                        <a:lnTo>
                          <a:pt x="33" y="13"/>
                        </a:lnTo>
                        <a:lnTo>
                          <a:pt x="32" y="14"/>
                        </a:lnTo>
                        <a:lnTo>
                          <a:pt x="31" y="14"/>
                        </a:lnTo>
                        <a:lnTo>
                          <a:pt x="30" y="14"/>
                        </a:lnTo>
                        <a:lnTo>
                          <a:pt x="30" y="16"/>
                        </a:lnTo>
                        <a:lnTo>
                          <a:pt x="29" y="14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3"/>
                        </a:lnTo>
                        <a:lnTo>
                          <a:pt x="25" y="13"/>
                        </a:lnTo>
                        <a:lnTo>
                          <a:pt x="25" y="14"/>
                        </a:lnTo>
                        <a:lnTo>
                          <a:pt x="24" y="13"/>
                        </a:lnTo>
                        <a:lnTo>
                          <a:pt x="23" y="13"/>
                        </a:lnTo>
                        <a:lnTo>
                          <a:pt x="23" y="14"/>
                        </a:lnTo>
                        <a:lnTo>
                          <a:pt x="22" y="12"/>
                        </a:lnTo>
                        <a:lnTo>
                          <a:pt x="21" y="13"/>
                        </a:lnTo>
                        <a:lnTo>
                          <a:pt x="20" y="12"/>
                        </a:lnTo>
                        <a:lnTo>
                          <a:pt x="19" y="11"/>
                        </a:lnTo>
                        <a:lnTo>
                          <a:pt x="18" y="11"/>
                        </a:lnTo>
                        <a:lnTo>
                          <a:pt x="17" y="10"/>
                        </a:lnTo>
                        <a:lnTo>
                          <a:pt x="16" y="10"/>
                        </a:lnTo>
                        <a:lnTo>
                          <a:pt x="15" y="11"/>
                        </a:lnTo>
                        <a:lnTo>
                          <a:pt x="14" y="10"/>
                        </a:lnTo>
                        <a:lnTo>
                          <a:pt x="13" y="9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1" y="7"/>
                        </a:lnTo>
                        <a:lnTo>
                          <a:pt x="9" y="6"/>
                        </a:lnTo>
                        <a:lnTo>
                          <a:pt x="8" y="7"/>
                        </a:lnTo>
                        <a:lnTo>
                          <a:pt x="7" y="6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0" name="Freeform 162"/>
                  <p:cNvSpPr>
                    <a:spLocks/>
                  </p:cNvSpPr>
                  <p:nvPr/>
                </p:nvSpPr>
                <p:spPr bwMode="auto">
                  <a:xfrm>
                    <a:off x="4429" y="1192"/>
                    <a:ext cx="23" cy="31"/>
                  </a:xfrm>
                  <a:custGeom>
                    <a:avLst/>
                    <a:gdLst>
                      <a:gd name="T0" fmla="*/ 21 w 23"/>
                      <a:gd name="T1" fmla="*/ 30 h 31"/>
                      <a:gd name="T2" fmla="*/ 22 w 23"/>
                      <a:gd name="T3" fmla="*/ 28 h 31"/>
                      <a:gd name="T4" fmla="*/ 21 w 23"/>
                      <a:gd name="T5" fmla="*/ 27 h 31"/>
                      <a:gd name="T6" fmla="*/ 21 w 23"/>
                      <a:gd name="T7" fmla="*/ 27 h 31"/>
                      <a:gd name="T8" fmla="*/ 22 w 23"/>
                      <a:gd name="T9" fmla="*/ 26 h 31"/>
                      <a:gd name="T10" fmla="*/ 22 w 23"/>
                      <a:gd name="T11" fmla="*/ 25 h 31"/>
                      <a:gd name="T12" fmla="*/ 22 w 23"/>
                      <a:gd name="T13" fmla="*/ 25 h 31"/>
                      <a:gd name="T14" fmla="*/ 22 w 23"/>
                      <a:gd name="T15" fmla="*/ 25 h 31"/>
                      <a:gd name="T16" fmla="*/ 20 w 23"/>
                      <a:gd name="T17" fmla="*/ 25 h 31"/>
                      <a:gd name="T18" fmla="*/ 20 w 23"/>
                      <a:gd name="T19" fmla="*/ 24 h 31"/>
                      <a:gd name="T20" fmla="*/ 19 w 23"/>
                      <a:gd name="T21" fmla="*/ 23 h 31"/>
                      <a:gd name="T22" fmla="*/ 20 w 23"/>
                      <a:gd name="T23" fmla="*/ 22 h 31"/>
                      <a:gd name="T24" fmla="*/ 19 w 23"/>
                      <a:gd name="T25" fmla="*/ 21 h 31"/>
                      <a:gd name="T26" fmla="*/ 19 w 23"/>
                      <a:gd name="T27" fmla="*/ 21 h 31"/>
                      <a:gd name="T28" fmla="*/ 19 w 23"/>
                      <a:gd name="T29" fmla="*/ 21 h 31"/>
                      <a:gd name="T30" fmla="*/ 19 w 23"/>
                      <a:gd name="T31" fmla="*/ 20 h 31"/>
                      <a:gd name="T32" fmla="*/ 19 w 23"/>
                      <a:gd name="T33" fmla="*/ 19 h 31"/>
                      <a:gd name="T34" fmla="*/ 17 w 23"/>
                      <a:gd name="T35" fmla="*/ 17 h 31"/>
                      <a:gd name="T36" fmla="*/ 16 w 23"/>
                      <a:gd name="T37" fmla="*/ 17 h 31"/>
                      <a:gd name="T38" fmla="*/ 15 w 23"/>
                      <a:gd name="T39" fmla="*/ 16 h 31"/>
                      <a:gd name="T40" fmla="*/ 15 w 23"/>
                      <a:gd name="T41" fmla="*/ 14 h 31"/>
                      <a:gd name="T42" fmla="*/ 13 w 23"/>
                      <a:gd name="T43" fmla="*/ 13 h 31"/>
                      <a:gd name="T44" fmla="*/ 12 w 23"/>
                      <a:gd name="T45" fmla="*/ 12 h 31"/>
                      <a:gd name="T46" fmla="*/ 12 w 23"/>
                      <a:gd name="T47" fmla="*/ 11 h 31"/>
                      <a:gd name="T48" fmla="*/ 11 w 23"/>
                      <a:gd name="T49" fmla="*/ 8 h 31"/>
                      <a:gd name="T50" fmla="*/ 10 w 23"/>
                      <a:gd name="T51" fmla="*/ 8 h 31"/>
                      <a:gd name="T52" fmla="*/ 8 w 23"/>
                      <a:gd name="T53" fmla="*/ 7 h 31"/>
                      <a:gd name="T54" fmla="*/ 7 w 23"/>
                      <a:gd name="T55" fmla="*/ 6 h 31"/>
                      <a:gd name="T56" fmla="*/ 5 w 23"/>
                      <a:gd name="T57" fmla="*/ 4 h 31"/>
                      <a:gd name="T58" fmla="*/ 3 w 23"/>
                      <a:gd name="T59" fmla="*/ 4 h 31"/>
                      <a:gd name="T60" fmla="*/ 2 w 23"/>
                      <a:gd name="T61" fmla="*/ 2 h 31"/>
                      <a:gd name="T62" fmla="*/ 1 w 23"/>
                      <a:gd name="T63" fmla="*/ 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21" y="30"/>
                        </a:moveTo>
                        <a:lnTo>
                          <a:pt x="21" y="30"/>
                        </a:lnTo>
                        <a:lnTo>
                          <a:pt x="21" y="29"/>
                        </a:lnTo>
                        <a:lnTo>
                          <a:pt x="22" y="28"/>
                        </a:lnTo>
                        <a:lnTo>
                          <a:pt x="21" y="27"/>
                        </a:lnTo>
                        <a:lnTo>
                          <a:pt x="22" y="26"/>
                        </a:lnTo>
                        <a:lnTo>
                          <a:pt x="22" y="25"/>
                        </a:lnTo>
                        <a:lnTo>
                          <a:pt x="20" y="25"/>
                        </a:lnTo>
                        <a:lnTo>
                          <a:pt x="20" y="24"/>
                        </a:lnTo>
                        <a:lnTo>
                          <a:pt x="19" y="23"/>
                        </a:lnTo>
                        <a:lnTo>
                          <a:pt x="19" y="22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19" y="20"/>
                        </a:lnTo>
                        <a:lnTo>
                          <a:pt x="19" y="19"/>
                        </a:lnTo>
                        <a:lnTo>
                          <a:pt x="18" y="18"/>
                        </a:lnTo>
                        <a:lnTo>
                          <a:pt x="17" y="17"/>
                        </a:lnTo>
                        <a:lnTo>
                          <a:pt x="16" y="18"/>
                        </a:lnTo>
                        <a:lnTo>
                          <a:pt x="16" y="17"/>
                        </a:lnTo>
                        <a:lnTo>
                          <a:pt x="16" y="16"/>
                        </a:lnTo>
                        <a:lnTo>
                          <a:pt x="15" y="16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5" y="13"/>
                        </a:lnTo>
                        <a:lnTo>
                          <a:pt x="13" y="13"/>
                        </a:lnTo>
                        <a:lnTo>
                          <a:pt x="12" y="12"/>
                        </a:lnTo>
                        <a:lnTo>
                          <a:pt x="12" y="11"/>
                        </a:lnTo>
                        <a:lnTo>
                          <a:pt x="11" y="10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8" y="7"/>
                        </a:lnTo>
                        <a:lnTo>
                          <a:pt x="8" y="6"/>
                        </a:lnTo>
                        <a:lnTo>
                          <a:pt x="7" y="6"/>
                        </a:lnTo>
                        <a:lnTo>
                          <a:pt x="6" y="5"/>
                        </a:lnTo>
                        <a:lnTo>
                          <a:pt x="5" y="4"/>
                        </a:lnTo>
                        <a:lnTo>
                          <a:pt x="4" y="4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1" name="Freeform 163"/>
                  <p:cNvSpPr>
                    <a:spLocks/>
                  </p:cNvSpPr>
                  <p:nvPr/>
                </p:nvSpPr>
                <p:spPr bwMode="auto">
                  <a:xfrm>
                    <a:off x="4407" y="1163"/>
                    <a:ext cx="24" cy="31"/>
                  </a:xfrm>
                  <a:custGeom>
                    <a:avLst/>
                    <a:gdLst>
                      <a:gd name="T0" fmla="*/ 1 w 24"/>
                      <a:gd name="T1" fmla="*/ 0 h 31"/>
                      <a:gd name="T2" fmla="*/ 1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1 h 31"/>
                      <a:gd name="T8" fmla="*/ 0 w 24"/>
                      <a:gd name="T9" fmla="*/ 2 h 31"/>
                      <a:gd name="T10" fmla="*/ 0 w 24"/>
                      <a:gd name="T11" fmla="*/ 3 h 31"/>
                      <a:gd name="T12" fmla="*/ 0 w 24"/>
                      <a:gd name="T13" fmla="*/ 3 h 31"/>
                      <a:gd name="T14" fmla="*/ 0 w 24"/>
                      <a:gd name="T15" fmla="*/ 4 h 31"/>
                      <a:gd name="T16" fmla="*/ 1 w 24"/>
                      <a:gd name="T17" fmla="*/ 4 h 31"/>
                      <a:gd name="T18" fmla="*/ 2 w 24"/>
                      <a:gd name="T19" fmla="*/ 4 h 31"/>
                      <a:gd name="T20" fmla="*/ 2 w 24"/>
                      <a:gd name="T21" fmla="*/ 5 h 31"/>
                      <a:gd name="T22" fmla="*/ 2 w 24"/>
                      <a:gd name="T23" fmla="*/ 7 h 31"/>
                      <a:gd name="T24" fmla="*/ 2 w 24"/>
                      <a:gd name="T25" fmla="*/ 7 h 31"/>
                      <a:gd name="T26" fmla="*/ 2 w 24"/>
                      <a:gd name="T27" fmla="*/ 8 h 31"/>
                      <a:gd name="T28" fmla="*/ 2 w 24"/>
                      <a:gd name="T29" fmla="*/ 8 h 31"/>
                      <a:gd name="T30" fmla="*/ 2 w 24"/>
                      <a:gd name="T31" fmla="*/ 8 h 31"/>
                      <a:gd name="T32" fmla="*/ 3 w 24"/>
                      <a:gd name="T33" fmla="*/ 9 h 31"/>
                      <a:gd name="T34" fmla="*/ 5 w 24"/>
                      <a:gd name="T35" fmla="*/ 11 h 31"/>
                      <a:gd name="T36" fmla="*/ 5 w 24"/>
                      <a:gd name="T37" fmla="*/ 12 h 31"/>
                      <a:gd name="T38" fmla="*/ 6 w 24"/>
                      <a:gd name="T39" fmla="*/ 13 h 31"/>
                      <a:gd name="T40" fmla="*/ 6 w 24"/>
                      <a:gd name="T41" fmla="*/ 14 h 31"/>
                      <a:gd name="T42" fmla="*/ 8 w 24"/>
                      <a:gd name="T43" fmla="*/ 16 h 31"/>
                      <a:gd name="T44" fmla="*/ 9 w 24"/>
                      <a:gd name="T45" fmla="*/ 17 h 31"/>
                      <a:gd name="T46" fmla="*/ 10 w 24"/>
                      <a:gd name="T47" fmla="*/ 18 h 31"/>
                      <a:gd name="T48" fmla="*/ 11 w 24"/>
                      <a:gd name="T49" fmla="*/ 19 h 31"/>
                      <a:gd name="T50" fmla="*/ 13 w 24"/>
                      <a:gd name="T51" fmla="*/ 20 h 31"/>
                      <a:gd name="T52" fmla="*/ 14 w 24"/>
                      <a:gd name="T53" fmla="*/ 21 h 31"/>
                      <a:gd name="T54" fmla="*/ 14 w 24"/>
                      <a:gd name="T55" fmla="*/ 23 h 31"/>
                      <a:gd name="T56" fmla="*/ 17 w 24"/>
                      <a:gd name="T57" fmla="*/ 25 h 31"/>
                      <a:gd name="T58" fmla="*/ 18 w 24"/>
                      <a:gd name="T59" fmla="*/ 25 h 31"/>
                      <a:gd name="T60" fmla="*/ 20 w 24"/>
                      <a:gd name="T61" fmla="*/ 26 h 31"/>
                      <a:gd name="T62" fmla="*/ 20 w 24"/>
                      <a:gd name="T63" fmla="*/ 28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1" y="4"/>
                        </a:lnTo>
                        <a:lnTo>
                          <a:pt x="2" y="4"/>
                        </a:lnTo>
                        <a:lnTo>
                          <a:pt x="2" y="5"/>
                        </a:lnTo>
                        <a:lnTo>
                          <a:pt x="2" y="6"/>
                        </a:lnTo>
                        <a:lnTo>
                          <a:pt x="2" y="7"/>
                        </a:lnTo>
                        <a:lnTo>
                          <a:pt x="2" y="8"/>
                        </a:lnTo>
                        <a:lnTo>
                          <a:pt x="3" y="9"/>
                        </a:lnTo>
                        <a:lnTo>
                          <a:pt x="5" y="10"/>
                        </a:lnTo>
                        <a:lnTo>
                          <a:pt x="5" y="11"/>
                        </a:lnTo>
                        <a:lnTo>
                          <a:pt x="5" y="12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8" y="16"/>
                        </a:lnTo>
                        <a:lnTo>
                          <a:pt x="8" y="17"/>
                        </a:lnTo>
                        <a:lnTo>
                          <a:pt x="9" y="17"/>
                        </a:lnTo>
                        <a:lnTo>
                          <a:pt x="10" y="17"/>
                        </a:lnTo>
                        <a:lnTo>
                          <a:pt x="10" y="18"/>
                        </a:lnTo>
                        <a:lnTo>
                          <a:pt x="11" y="18"/>
                        </a:lnTo>
                        <a:lnTo>
                          <a:pt x="11" y="19"/>
                        </a:lnTo>
                        <a:lnTo>
                          <a:pt x="13" y="20"/>
                        </a:lnTo>
                        <a:lnTo>
                          <a:pt x="14" y="21"/>
                        </a:lnTo>
                        <a:lnTo>
                          <a:pt x="14" y="22"/>
                        </a:lnTo>
                        <a:lnTo>
                          <a:pt x="14" y="23"/>
                        </a:lnTo>
                        <a:lnTo>
                          <a:pt x="16" y="24"/>
                        </a:lnTo>
                        <a:lnTo>
                          <a:pt x="17" y="25"/>
                        </a:lnTo>
                        <a:lnTo>
                          <a:pt x="18" y="25"/>
                        </a:lnTo>
                        <a:lnTo>
                          <a:pt x="19" y="26"/>
                        </a:lnTo>
                        <a:lnTo>
                          <a:pt x="20" y="26"/>
                        </a:lnTo>
                        <a:lnTo>
                          <a:pt x="20" y="27"/>
                        </a:lnTo>
                        <a:lnTo>
                          <a:pt x="20" y="28"/>
                        </a:lnTo>
                        <a:lnTo>
                          <a:pt x="23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2" name="Freeform 164"/>
                  <p:cNvSpPr>
                    <a:spLocks/>
                  </p:cNvSpPr>
                  <p:nvPr/>
                </p:nvSpPr>
                <p:spPr bwMode="auto">
                  <a:xfrm>
                    <a:off x="4409" y="1160"/>
                    <a:ext cx="36" cy="17"/>
                  </a:xfrm>
                  <a:custGeom>
                    <a:avLst/>
                    <a:gdLst>
                      <a:gd name="T0" fmla="*/ 0 w 36"/>
                      <a:gd name="T1" fmla="*/ 4 h 17"/>
                      <a:gd name="T2" fmla="*/ 0 w 36"/>
                      <a:gd name="T3" fmla="*/ 2 h 17"/>
                      <a:gd name="T4" fmla="*/ 1 w 36"/>
                      <a:gd name="T5" fmla="*/ 1 h 17"/>
                      <a:gd name="T6" fmla="*/ 2 w 36"/>
                      <a:gd name="T7" fmla="*/ 1 h 17"/>
                      <a:gd name="T8" fmla="*/ 3 w 36"/>
                      <a:gd name="T9" fmla="*/ 2 h 17"/>
                      <a:gd name="T10" fmla="*/ 3 w 36"/>
                      <a:gd name="T11" fmla="*/ 2 h 17"/>
                      <a:gd name="T12" fmla="*/ 3 w 36"/>
                      <a:gd name="T13" fmla="*/ 0 h 17"/>
                      <a:gd name="T14" fmla="*/ 4 w 36"/>
                      <a:gd name="T15" fmla="*/ 1 h 17"/>
                      <a:gd name="T16" fmla="*/ 5 w 36"/>
                      <a:gd name="T17" fmla="*/ 1 h 17"/>
                      <a:gd name="T18" fmla="*/ 5 w 36"/>
                      <a:gd name="T19" fmla="*/ 1 h 17"/>
                      <a:gd name="T20" fmla="*/ 6 w 36"/>
                      <a:gd name="T21" fmla="*/ 1 h 17"/>
                      <a:gd name="T22" fmla="*/ 7 w 36"/>
                      <a:gd name="T23" fmla="*/ 1 h 17"/>
                      <a:gd name="T24" fmla="*/ 7 w 36"/>
                      <a:gd name="T25" fmla="*/ 2 h 17"/>
                      <a:gd name="T26" fmla="*/ 8 w 36"/>
                      <a:gd name="T27" fmla="*/ 2 h 17"/>
                      <a:gd name="T28" fmla="*/ 8 w 36"/>
                      <a:gd name="T29" fmla="*/ 2 h 17"/>
                      <a:gd name="T30" fmla="*/ 9 w 36"/>
                      <a:gd name="T31" fmla="*/ 1 h 17"/>
                      <a:gd name="T32" fmla="*/ 10 w 36"/>
                      <a:gd name="T33" fmla="*/ 1 h 17"/>
                      <a:gd name="T34" fmla="*/ 11 w 36"/>
                      <a:gd name="T35" fmla="*/ 2 h 17"/>
                      <a:gd name="T36" fmla="*/ 13 w 36"/>
                      <a:gd name="T37" fmla="*/ 3 h 17"/>
                      <a:gd name="T38" fmla="*/ 14 w 36"/>
                      <a:gd name="T39" fmla="*/ 3 h 17"/>
                      <a:gd name="T40" fmla="*/ 16 w 36"/>
                      <a:gd name="T41" fmla="*/ 3 h 17"/>
                      <a:gd name="T42" fmla="*/ 16 w 36"/>
                      <a:gd name="T43" fmla="*/ 4 h 17"/>
                      <a:gd name="T44" fmla="*/ 18 w 36"/>
                      <a:gd name="T45" fmla="*/ 4 h 17"/>
                      <a:gd name="T46" fmla="*/ 21 w 36"/>
                      <a:gd name="T47" fmla="*/ 6 h 17"/>
                      <a:gd name="T48" fmla="*/ 22 w 36"/>
                      <a:gd name="T49" fmla="*/ 6 h 17"/>
                      <a:gd name="T50" fmla="*/ 23 w 36"/>
                      <a:gd name="T51" fmla="*/ 8 h 17"/>
                      <a:gd name="T52" fmla="*/ 25 w 36"/>
                      <a:gd name="T53" fmla="*/ 8 h 17"/>
                      <a:gd name="T54" fmla="*/ 26 w 36"/>
                      <a:gd name="T55" fmla="*/ 9 h 17"/>
                      <a:gd name="T56" fmla="*/ 28 w 36"/>
                      <a:gd name="T57" fmla="*/ 10 h 17"/>
                      <a:gd name="T58" fmla="*/ 30 w 36"/>
                      <a:gd name="T59" fmla="*/ 12 h 17"/>
                      <a:gd name="T60" fmla="*/ 32 w 36"/>
                      <a:gd name="T61" fmla="*/ 13 h 17"/>
                      <a:gd name="T62" fmla="*/ 34 w 36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0" y="4"/>
                        </a:move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7" y="1"/>
                        </a:lnTo>
                        <a:lnTo>
                          <a:pt x="8" y="2"/>
                        </a:lnTo>
                        <a:lnTo>
                          <a:pt x="9" y="1"/>
                        </a:lnTo>
                        <a:lnTo>
                          <a:pt x="8" y="2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12" y="2"/>
                        </a:lnTo>
                        <a:lnTo>
                          <a:pt x="13" y="3"/>
                        </a:lnTo>
                        <a:lnTo>
                          <a:pt x="14" y="3"/>
                        </a:lnTo>
                        <a:lnTo>
                          <a:pt x="15" y="4"/>
                        </a:lnTo>
                        <a:lnTo>
                          <a:pt x="16" y="3"/>
                        </a:lnTo>
                        <a:lnTo>
                          <a:pt x="16" y="4"/>
                        </a:lnTo>
                        <a:lnTo>
                          <a:pt x="17" y="5"/>
                        </a:lnTo>
                        <a:lnTo>
                          <a:pt x="18" y="4"/>
                        </a:lnTo>
                        <a:lnTo>
                          <a:pt x="20" y="6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22" y="6"/>
                        </a:lnTo>
                        <a:lnTo>
                          <a:pt x="22" y="8"/>
                        </a:lnTo>
                        <a:lnTo>
                          <a:pt x="23" y="8"/>
                        </a:lnTo>
                        <a:lnTo>
                          <a:pt x="24" y="7"/>
                        </a:lnTo>
                        <a:lnTo>
                          <a:pt x="25" y="8"/>
                        </a:lnTo>
                        <a:lnTo>
                          <a:pt x="25" y="9"/>
                        </a:lnTo>
                        <a:lnTo>
                          <a:pt x="26" y="9"/>
                        </a:lnTo>
                        <a:lnTo>
                          <a:pt x="27" y="11"/>
                        </a:lnTo>
                        <a:lnTo>
                          <a:pt x="28" y="10"/>
                        </a:lnTo>
                        <a:lnTo>
                          <a:pt x="28" y="11"/>
                        </a:lnTo>
                        <a:lnTo>
                          <a:pt x="30" y="12"/>
                        </a:lnTo>
                        <a:lnTo>
                          <a:pt x="31" y="12"/>
                        </a:lnTo>
                        <a:lnTo>
                          <a:pt x="32" y="13"/>
                        </a:lnTo>
                        <a:lnTo>
                          <a:pt x="34" y="16"/>
                        </a:lnTo>
                        <a:lnTo>
                          <a:pt x="35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3" name="Freeform 165"/>
                  <p:cNvSpPr>
                    <a:spLocks/>
                  </p:cNvSpPr>
                  <p:nvPr/>
                </p:nvSpPr>
                <p:spPr bwMode="auto">
                  <a:xfrm>
                    <a:off x="4307" y="1321"/>
                    <a:ext cx="35" cy="17"/>
                  </a:xfrm>
                  <a:custGeom>
                    <a:avLst/>
                    <a:gdLst>
                      <a:gd name="T0" fmla="*/ 0 w 35"/>
                      <a:gd name="T1" fmla="*/ 3 h 17"/>
                      <a:gd name="T2" fmla="*/ 0 w 35"/>
                      <a:gd name="T3" fmla="*/ 1 h 17"/>
                      <a:gd name="T4" fmla="*/ 0 w 35"/>
                      <a:gd name="T5" fmla="*/ 1 h 17"/>
                      <a:gd name="T6" fmla="*/ 1 w 35"/>
                      <a:gd name="T7" fmla="*/ 1 h 17"/>
                      <a:gd name="T8" fmla="*/ 2 w 35"/>
                      <a:gd name="T9" fmla="*/ 0 h 17"/>
                      <a:gd name="T10" fmla="*/ 3 w 35"/>
                      <a:gd name="T11" fmla="*/ 0 h 17"/>
                      <a:gd name="T12" fmla="*/ 3 w 35"/>
                      <a:gd name="T13" fmla="*/ 1 h 17"/>
                      <a:gd name="T14" fmla="*/ 3 w 35"/>
                      <a:gd name="T15" fmla="*/ 0 h 17"/>
                      <a:gd name="T16" fmla="*/ 3 w 35"/>
                      <a:gd name="T17" fmla="*/ 1 h 17"/>
                      <a:gd name="T18" fmla="*/ 4 w 35"/>
                      <a:gd name="T19" fmla="*/ 1 h 17"/>
                      <a:gd name="T20" fmla="*/ 5 w 35"/>
                      <a:gd name="T21" fmla="*/ 0 h 17"/>
                      <a:gd name="T22" fmla="*/ 6 w 35"/>
                      <a:gd name="T23" fmla="*/ 1 h 17"/>
                      <a:gd name="T24" fmla="*/ 6 w 35"/>
                      <a:gd name="T25" fmla="*/ 1 h 17"/>
                      <a:gd name="T26" fmla="*/ 6 w 35"/>
                      <a:gd name="T27" fmla="*/ 0 h 17"/>
                      <a:gd name="T28" fmla="*/ 7 w 35"/>
                      <a:gd name="T29" fmla="*/ 1 h 17"/>
                      <a:gd name="T30" fmla="*/ 8 w 35"/>
                      <a:gd name="T31" fmla="*/ 0 h 17"/>
                      <a:gd name="T32" fmla="*/ 9 w 35"/>
                      <a:gd name="T33" fmla="*/ 1 h 17"/>
                      <a:gd name="T34" fmla="*/ 11 w 35"/>
                      <a:gd name="T35" fmla="*/ 1 h 17"/>
                      <a:gd name="T36" fmla="*/ 12 w 35"/>
                      <a:gd name="T37" fmla="*/ 2 h 17"/>
                      <a:gd name="T38" fmla="*/ 13 w 35"/>
                      <a:gd name="T39" fmla="*/ 3 h 17"/>
                      <a:gd name="T40" fmla="*/ 15 w 35"/>
                      <a:gd name="T41" fmla="*/ 3 h 17"/>
                      <a:gd name="T42" fmla="*/ 17 w 35"/>
                      <a:gd name="T43" fmla="*/ 5 h 17"/>
                      <a:gd name="T44" fmla="*/ 18 w 35"/>
                      <a:gd name="T45" fmla="*/ 5 h 17"/>
                      <a:gd name="T46" fmla="*/ 20 w 35"/>
                      <a:gd name="T47" fmla="*/ 7 h 17"/>
                      <a:gd name="T48" fmla="*/ 20 w 35"/>
                      <a:gd name="T49" fmla="*/ 7 h 17"/>
                      <a:gd name="T50" fmla="*/ 23 w 35"/>
                      <a:gd name="T51" fmla="*/ 8 h 17"/>
                      <a:gd name="T52" fmla="*/ 24 w 35"/>
                      <a:gd name="T53" fmla="*/ 8 h 17"/>
                      <a:gd name="T54" fmla="*/ 25 w 35"/>
                      <a:gd name="T55" fmla="*/ 10 h 17"/>
                      <a:gd name="T56" fmla="*/ 28 w 35"/>
                      <a:gd name="T57" fmla="*/ 10 h 17"/>
                      <a:gd name="T58" fmla="*/ 29 w 35"/>
                      <a:gd name="T59" fmla="*/ 14 h 17"/>
                      <a:gd name="T60" fmla="*/ 30 w 35"/>
                      <a:gd name="T61" fmla="*/ 14 h 17"/>
                      <a:gd name="T62" fmla="*/ 33 w 35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0"/>
                        </a:ln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8" y="0"/>
                        </a:lnTo>
                        <a:lnTo>
                          <a:pt x="9" y="1"/>
                        </a:lnTo>
                        <a:lnTo>
                          <a:pt x="10" y="2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12" y="2"/>
                        </a:lnTo>
                        <a:lnTo>
                          <a:pt x="13" y="3"/>
                        </a:lnTo>
                        <a:lnTo>
                          <a:pt x="16" y="5"/>
                        </a:lnTo>
                        <a:lnTo>
                          <a:pt x="15" y="3"/>
                        </a:lnTo>
                        <a:lnTo>
                          <a:pt x="17" y="5"/>
                        </a:lnTo>
                        <a:lnTo>
                          <a:pt x="18" y="5"/>
                        </a:lnTo>
                        <a:lnTo>
                          <a:pt x="19" y="6"/>
                        </a:lnTo>
                        <a:lnTo>
                          <a:pt x="20" y="7"/>
                        </a:lnTo>
                        <a:lnTo>
                          <a:pt x="23" y="8"/>
                        </a:lnTo>
                        <a:lnTo>
                          <a:pt x="23" y="9"/>
                        </a:lnTo>
                        <a:lnTo>
                          <a:pt x="24" y="8"/>
                        </a:lnTo>
                        <a:lnTo>
                          <a:pt x="24" y="10"/>
                        </a:lnTo>
                        <a:lnTo>
                          <a:pt x="25" y="10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9" y="13"/>
                        </a:lnTo>
                        <a:lnTo>
                          <a:pt x="29" y="14"/>
                        </a:lnTo>
                        <a:lnTo>
                          <a:pt x="30" y="14"/>
                        </a:lnTo>
                        <a:lnTo>
                          <a:pt x="33" y="16"/>
                        </a:lnTo>
                        <a:lnTo>
                          <a:pt x="34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4" name="Freeform 166"/>
                  <p:cNvSpPr>
                    <a:spLocks/>
                  </p:cNvSpPr>
                  <p:nvPr/>
                </p:nvSpPr>
                <p:spPr bwMode="auto">
                  <a:xfrm>
                    <a:off x="4453" y="1149"/>
                    <a:ext cx="23" cy="32"/>
                  </a:xfrm>
                  <a:custGeom>
                    <a:avLst/>
                    <a:gdLst>
                      <a:gd name="T0" fmla="*/ 21 w 23"/>
                      <a:gd name="T1" fmla="*/ 30 h 32"/>
                      <a:gd name="T2" fmla="*/ 21 w 23"/>
                      <a:gd name="T3" fmla="*/ 30 h 32"/>
                      <a:gd name="T4" fmla="*/ 21 w 23"/>
                      <a:gd name="T5" fmla="*/ 28 h 32"/>
                      <a:gd name="T6" fmla="*/ 21 w 23"/>
                      <a:gd name="T7" fmla="*/ 28 h 32"/>
                      <a:gd name="T8" fmla="*/ 21 w 23"/>
                      <a:gd name="T9" fmla="*/ 27 h 32"/>
                      <a:gd name="T10" fmla="*/ 22 w 23"/>
                      <a:gd name="T11" fmla="*/ 26 h 32"/>
                      <a:gd name="T12" fmla="*/ 21 w 23"/>
                      <a:gd name="T13" fmla="*/ 25 h 32"/>
                      <a:gd name="T14" fmla="*/ 21 w 23"/>
                      <a:gd name="T15" fmla="*/ 24 h 32"/>
                      <a:gd name="T16" fmla="*/ 21 w 23"/>
                      <a:gd name="T17" fmla="*/ 23 h 32"/>
                      <a:gd name="T18" fmla="*/ 21 w 23"/>
                      <a:gd name="T19" fmla="*/ 23 h 32"/>
                      <a:gd name="T20" fmla="*/ 20 w 23"/>
                      <a:gd name="T21" fmla="*/ 22 h 32"/>
                      <a:gd name="T22" fmla="*/ 20 w 23"/>
                      <a:gd name="T23" fmla="*/ 22 h 32"/>
                      <a:gd name="T24" fmla="*/ 19 w 23"/>
                      <a:gd name="T25" fmla="*/ 22 h 32"/>
                      <a:gd name="T26" fmla="*/ 19 w 23"/>
                      <a:gd name="T27" fmla="*/ 22 h 32"/>
                      <a:gd name="T28" fmla="*/ 19 w 23"/>
                      <a:gd name="T29" fmla="*/ 21 h 32"/>
                      <a:gd name="T30" fmla="*/ 19 w 23"/>
                      <a:gd name="T31" fmla="*/ 21 h 32"/>
                      <a:gd name="T32" fmla="*/ 18 w 23"/>
                      <a:gd name="T33" fmla="*/ 19 h 32"/>
                      <a:gd name="T34" fmla="*/ 18 w 23"/>
                      <a:gd name="T35" fmla="*/ 17 h 32"/>
                      <a:gd name="T36" fmla="*/ 16 w 23"/>
                      <a:gd name="T37" fmla="*/ 17 h 32"/>
                      <a:gd name="T38" fmla="*/ 16 w 23"/>
                      <a:gd name="T39" fmla="*/ 16 h 32"/>
                      <a:gd name="T40" fmla="*/ 15 w 23"/>
                      <a:gd name="T41" fmla="*/ 14 h 32"/>
                      <a:gd name="T42" fmla="*/ 14 w 23"/>
                      <a:gd name="T43" fmla="*/ 13 h 32"/>
                      <a:gd name="T44" fmla="*/ 12 w 23"/>
                      <a:gd name="T45" fmla="*/ 12 h 32"/>
                      <a:gd name="T46" fmla="*/ 11 w 23"/>
                      <a:gd name="T47" fmla="*/ 11 h 32"/>
                      <a:gd name="T48" fmla="*/ 11 w 23"/>
                      <a:gd name="T49" fmla="*/ 8 h 32"/>
                      <a:gd name="T50" fmla="*/ 8 w 23"/>
                      <a:gd name="T51" fmla="*/ 8 h 32"/>
                      <a:gd name="T52" fmla="*/ 8 w 23"/>
                      <a:gd name="T53" fmla="*/ 8 h 32"/>
                      <a:gd name="T54" fmla="*/ 6 w 23"/>
                      <a:gd name="T55" fmla="*/ 6 h 32"/>
                      <a:gd name="T56" fmla="*/ 5 w 23"/>
                      <a:gd name="T57" fmla="*/ 4 h 32"/>
                      <a:gd name="T58" fmla="*/ 5 w 23"/>
                      <a:gd name="T59" fmla="*/ 4 h 32"/>
                      <a:gd name="T60" fmla="*/ 2 w 23"/>
                      <a:gd name="T61" fmla="*/ 2 h 32"/>
                      <a:gd name="T62" fmla="*/ 0 w 23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21" y="31"/>
                        </a:moveTo>
                        <a:lnTo>
                          <a:pt x="21" y="30"/>
                        </a:lnTo>
                        <a:lnTo>
                          <a:pt x="21" y="28"/>
                        </a:lnTo>
                        <a:lnTo>
                          <a:pt x="21" y="27"/>
                        </a:lnTo>
                        <a:lnTo>
                          <a:pt x="22" y="26"/>
                        </a:lnTo>
                        <a:lnTo>
                          <a:pt x="21" y="25"/>
                        </a:lnTo>
                        <a:lnTo>
                          <a:pt x="21" y="24"/>
                        </a:lnTo>
                        <a:lnTo>
                          <a:pt x="21" y="23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19" y="20"/>
                        </a:lnTo>
                        <a:lnTo>
                          <a:pt x="18" y="19"/>
                        </a:lnTo>
                        <a:lnTo>
                          <a:pt x="18" y="17"/>
                        </a:lnTo>
                        <a:lnTo>
                          <a:pt x="16" y="17"/>
                        </a:lnTo>
                        <a:lnTo>
                          <a:pt x="16" y="16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4" y="13"/>
                        </a:lnTo>
                        <a:lnTo>
                          <a:pt x="13" y="13"/>
                        </a:lnTo>
                        <a:lnTo>
                          <a:pt x="12" y="12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11" y="8"/>
                        </a:lnTo>
                        <a:lnTo>
                          <a:pt x="8" y="8"/>
                        </a:lnTo>
                        <a:lnTo>
                          <a:pt x="8" y="6"/>
                        </a:lnTo>
                        <a:lnTo>
                          <a:pt x="6" y="6"/>
                        </a:lnTo>
                        <a:lnTo>
                          <a:pt x="5" y="4"/>
                        </a:lnTo>
                        <a:lnTo>
                          <a:pt x="2" y="3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5" name="Freeform 167"/>
                  <p:cNvSpPr>
                    <a:spLocks/>
                  </p:cNvSpPr>
                  <p:nvPr/>
                </p:nvSpPr>
                <p:spPr bwMode="auto">
                  <a:xfrm>
                    <a:off x="4442" y="1171"/>
                    <a:ext cx="34" cy="17"/>
                  </a:xfrm>
                  <a:custGeom>
                    <a:avLst/>
                    <a:gdLst>
                      <a:gd name="T0" fmla="*/ 33 w 34"/>
                      <a:gd name="T1" fmla="*/ 11 h 17"/>
                      <a:gd name="T2" fmla="*/ 33 w 34"/>
                      <a:gd name="T3" fmla="*/ 14 h 17"/>
                      <a:gd name="T4" fmla="*/ 32 w 34"/>
                      <a:gd name="T5" fmla="*/ 16 h 17"/>
                      <a:gd name="T6" fmla="*/ 32 w 34"/>
                      <a:gd name="T7" fmla="*/ 16 h 17"/>
                      <a:gd name="T8" fmla="*/ 30 w 34"/>
                      <a:gd name="T9" fmla="*/ 16 h 17"/>
                      <a:gd name="T10" fmla="*/ 30 w 34"/>
                      <a:gd name="T11" fmla="*/ 14 h 17"/>
                      <a:gd name="T12" fmla="*/ 30 w 34"/>
                      <a:gd name="T13" fmla="*/ 14 h 17"/>
                      <a:gd name="T14" fmla="*/ 30 w 34"/>
                      <a:gd name="T15" fmla="*/ 14 h 17"/>
                      <a:gd name="T16" fmla="*/ 28 w 34"/>
                      <a:gd name="T17" fmla="*/ 16 h 17"/>
                      <a:gd name="T18" fmla="*/ 28 w 34"/>
                      <a:gd name="T19" fmla="*/ 14 h 17"/>
                      <a:gd name="T20" fmla="*/ 27 w 34"/>
                      <a:gd name="T21" fmla="*/ 14 h 17"/>
                      <a:gd name="T22" fmla="*/ 27 w 34"/>
                      <a:gd name="T23" fmla="*/ 14 h 17"/>
                      <a:gd name="T24" fmla="*/ 26 w 34"/>
                      <a:gd name="T25" fmla="*/ 14 h 17"/>
                      <a:gd name="T26" fmla="*/ 25 w 34"/>
                      <a:gd name="T27" fmla="*/ 16 h 17"/>
                      <a:gd name="T28" fmla="*/ 24 w 34"/>
                      <a:gd name="T29" fmla="*/ 14 h 17"/>
                      <a:gd name="T30" fmla="*/ 24 w 34"/>
                      <a:gd name="T31" fmla="*/ 14 h 17"/>
                      <a:gd name="T32" fmla="*/ 23 w 34"/>
                      <a:gd name="T33" fmla="*/ 14 h 17"/>
                      <a:gd name="T34" fmla="*/ 22 w 34"/>
                      <a:gd name="T35" fmla="*/ 13 h 17"/>
                      <a:gd name="T36" fmla="*/ 20 w 34"/>
                      <a:gd name="T37" fmla="*/ 13 h 17"/>
                      <a:gd name="T38" fmla="*/ 19 w 34"/>
                      <a:gd name="T39" fmla="*/ 12 h 17"/>
                      <a:gd name="T40" fmla="*/ 18 w 34"/>
                      <a:gd name="T41" fmla="*/ 12 h 17"/>
                      <a:gd name="T42" fmla="*/ 16 w 34"/>
                      <a:gd name="T43" fmla="*/ 11 h 17"/>
                      <a:gd name="T44" fmla="*/ 13 w 34"/>
                      <a:gd name="T45" fmla="*/ 10 h 17"/>
                      <a:gd name="T46" fmla="*/ 12 w 34"/>
                      <a:gd name="T47" fmla="*/ 9 h 17"/>
                      <a:gd name="T48" fmla="*/ 11 w 34"/>
                      <a:gd name="T49" fmla="*/ 9 h 17"/>
                      <a:gd name="T50" fmla="*/ 10 w 34"/>
                      <a:gd name="T51" fmla="*/ 7 h 17"/>
                      <a:gd name="T52" fmla="*/ 8 w 34"/>
                      <a:gd name="T53" fmla="*/ 7 h 17"/>
                      <a:gd name="T54" fmla="*/ 8 w 34"/>
                      <a:gd name="T55" fmla="*/ 5 h 17"/>
                      <a:gd name="T56" fmla="*/ 5 w 34"/>
                      <a:gd name="T57" fmla="*/ 4 h 17"/>
                      <a:gd name="T58" fmla="*/ 3 w 34"/>
                      <a:gd name="T59" fmla="*/ 3 h 17"/>
                      <a:gd name="T60" fmla="*/ 2 w 34"/>
                      <a:gd name="T61" fmla="*/ 2 h 17"/>
                      <a:gd name="T62" fmla="*/ 0 w 3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33" y="11"/>
                        </a:moveTo>
                        <a:lnTo>
                          <a:pt x="33" y="11"/>
                        </a:lnTo>
                        <a:lnTo>
                          <a:pt x="32" y="13"/>
                        </a:lnTo>
                        <a:lnTo>
                          <a:pt x="33" y="14"/>
                        </a:lnTo>
                        <a:lnTo>
                          <a:pt x="32" y="14"/>
                        </a:lnTo>
                        <a:lnTo>
                          <a:pt x="32" y="16"/>
                        </a:lnTo>
                        <a:lnTo>
                          <a:pt x="31" y="16"/>
                        </a:lnTo>
                        <a:lnTo>
                          <a:pt x="30" y="16"/>
                        </a:lnTo>
                        <a:lnTo>
                          <a:pt x="30" y="14"/>
                        </a:lnTo>
                        <a:lnTo>
                          <a:pt x="29" y="16"/>
                        </a:lnTo>
                        <a:lnTo>
                          <a:pt x="28" y="16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5" y="16"/>
                        </a:lnTo>
                        <a:lnTo>
                          <a:pt x="24" y="14"/>
                        </a:lnTo>
                        <a:lnTo>
                          <a:pt x="23" y="14"/>
                        </a:lnTo>
                        <a:lnTo>
                          <a:pt x="22" y="14"/>
                        </a:lnTo>
                        <a:lnTo>
                          <a:pt x="22" y="13"/>
                        </a:lnTo>
                        <a:lnTo>
                          <a:pt x="20" y="13"/>
                        </a:lnTo>
                        <a:lnTo>
                          <a:pt x="19" y="12"/>
                        </a:lnTo>
                        <a:lnTo>
                          <a:pt x="18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3" y="10"/>
                        </a:lnTo>
                        <a:lnTo>
                          <a:pt x="12" y="9"/>
                        </a:lnTo>
                        <a:lnTo>
                          <a:pt x="11" y="9"/>
                        </a:lnTo>
                        <a:lnTo>
                          <a:pt x="11" y="8"/>
                        </a:lnTo>
                        <a:lnTo>
                          <a:pt x="10" y="7"/>
                        </a:lnTo>
                        <a:lnTo>
                          <a:pt x="9" y="6"/>
                        </a:lnTo>
                        <a:lnTo>
                          <a:pt x="8" y="7"/>
                        </a:lnTo>
                        <a:lnTo>
                          <a:pt x="8" y="6"/>
                        </a:lnTo>
                        <a:lnTo>
                          <a:pt x="8" y="5"/>
                        </a:lnTo>
                        <a:lnTo>
                          <a:pt x="7" y="5"/>
                        </a:lnTo>
                        <a:lnTo>
                          <a:pt x="5" y="4"/>
                        </a:lnTo>
                        <a:lnTo>
                          <a:pt x="4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6" name="Freeform 168"/>
                  <p:cNvSpPr>
                    <a:spLocks/>
                  </p:cNvSpPr>
                  <p:nvPr/>
                </p:nvSpPr>
                <p:spPr bwMode="auto">
                  <a:xfrm>
                    <a:off x="4442" y="1171"/>
                    <a:ext cx="34" cy="17"/>
                  </a:xfrm>
                  <a:custGeom>
                    <a:avLst/>
                    <a:gdLst>
                      <a:gd name="T0" fmla="*/ 33 w 34"/>
                      <a:gd name="T1" fmla="*/ 11 h 17"/>
                      <a:gd name="T2" fmla="*/ 33 w 34"/>
                      <a:gd name="T3" fmla="*/ 14 h 17"/>
                      <a:gd name="T4" fmla="*/ 32 w 34"/>
                      <a:gd name="T5" fmla="*/ 16 h 17"/>
                      <a:gd name="T6" fmla="*/ 32 w 34"/>
                      <a:gd name="T7" fmla="*/ 16 h 17"/>
                      <a:gd name="T8" fmla="*/ 30 w 34"/>
                      <a:gd name="T9" fmla="*/ 16 h 17"/>
                      <a:gd name="T10" fmla="*/ 30 w 34"/>
                      <a:gd name="T11" fmla="*/ 14 h 17"/>
                      <a:gd name="T12" fmla="*/ 30 w 34"/>
                      <a:gd name="T13" fmla="*/ 14 h 17"/>
                      <a:gd name="T14" fmla="*/ 30 w 34"/>
                      <a:gd name="T15" fmla="*/ 14 h 17"/>
                      <a:gd name="T16" fmla="*/ 28 w 34"/>
                      <a:gd name="T17" fmla="*/ 16 h 17"/>
                      <a:gd name="T18" fmla="*/ 28 w 34"/>
                      <a:gd name="T19" fmla="*/ 14 h 17"/>
                      <a:gd name="T20" fmla="*/ 27 w 34"/>
                      <a:gd name="T21" fmla="*/ 14 h 17"/>
                      <a:gd name="T22" fmla="*/ 27 w 34"/>
                      <a:gd name="T23" fmla="*/ 14 h 17"/>
                      <a:gd name="T24" fmla="*/ 26 w 34"/>
                      <a:gd name="T25" fmla="*/ 14 h 17"/>
                      <a:gd name="T26" fmla="*/ 25 w 34"/>
                      <a:gd name="T27" fmla="*/ 16 h 17"/>
                      <a:gd name="T28" fmla="*/ 24 w 34"/>
                      <a:gd name="T29" fmla="*/ 14 h 17"/>
                      <a:gd name="T30" fmla="*/ 24 w 34"/>
                      <a:gd name="T31" fmla="*/ 14 h 17"/>
                      <a:gd name="T32" fmla="*/ 23 w 34"/>
                      <a:gd name="T33" fmla="*/ 14 h 17"/>
                      <a:gd name="T34" fmla="*/ 22 w 34"/>
                      <a:gd name="T35" fmla="*/ 13 h 17"/>
                      <a:gd name="T36" fmla="*/ 20 w 34"/>
                      <a:gd name="T37" fmla="*/ 13 h 17"/>
                      <a:gd name="T38" fmla="*/ 19 w 34"/>
                      <a:gd name="T39" fmla="*/ 12 h 17"/>
                      <a:gd name="T40" fmla="*/ 18 w 34"/>
                      <a:gd name="T41" fmla="*/ 12 h 17"/>
                      <a:gd name="T42" fmla="*/ 16 w 34"/>
                      <a:gd name="T43" fmla="*/ 11 h 17"/>
                      <a:gd name="T44" fmla="*/ 13 w 34"/>
                      <a:gd name="T45" fmla="*/ 10 h 17"/>
                      <a:gd name="T46" fmla="*/ 12 w 34"/>
                      <a:gd name="T47" fmla="*/ 9 h 17"/>
                      <a:gd name="T48" fmla="*/ 11 w 34"/>
                      <a:gd name="T49" fmla="*/ 9 h 17"/>
                      <a:gd name="T50" fmla="*/ 9 w 34"/>
                      <a:gd name="T51" fmla="*/ 7 h 17"/>
                      <a:gd name="T52" fmla="*/ 8 w 34"/>
                      <a:gd name="T53" fmla="*/ 7 h 17"/>
                      <a:gd name="T54" fmla="*/ 7 w 34"/>
                      <a:gd name="T55" fmla="*/ 5 h 17"/>
                      <a:gd name="T56" fmla="*/ 5 w 34"/>
                      <a:gd name="T57" fmla="*/ 4 h 17"/>
                      <a:gd name="T58" fmla="*/ 3 w 34"/>
                      <a:gd name="T59" fmla="*/ 3 h 17"/>
                      <a:gd name="T60" fmla="*/ 2 w 34"/>
                      <a:gd name="T61" fmla="*/ 2 h 17"/>
                      <a:gd name="T62" fmla="*/ 0 w 3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33" y="11"/>
                        </a:moveTo>
                        <a:lnTo>
                          <a:pt x="33" y="11"/>
                        </a:lnTo>
                        <a:lnTo>
                          <a:pt x="32" y="13"/>
                        </a:lnTo>
                        <a:lnTo>
                          <a:pt x="33" y="14"/>
                        </a:lnTo>
                        <a:lnTo>
                          <a:pt x="32" y="14"/>
                        </a:lnTo>
                        <a:lnTo>
                          <a:pt x="32" y="16"/>
                        </a:lnTo>
                        <a:lnTo>
                          <a:pt x="31" y="16"/>
                        </a:lnTo>
                        <a:lnTo>
                          <a:pt x="30" y="16"/>
                        </a:lnTo>
                        <a:lnTo>
                          <a:pt x="30" y="14"/>
                        </a:lnTo>
                        <a:lnTo>
                          <a:pt x="29" y="16"/>
                        </a:lnTo>
                        <a:lnTo>
                          <a:pt x="28" y="16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5" y="16"/>
                        </a:lnTo>
                        <a:lnTo>
                          <a:pt x="24" y="14"/>
                        </a:lnTo>
                        <a:lnTo>
                          <a:pt x="23" y="14"/>
                        </a:lnTo>
                        <a:lnTo>
                          <a:pt x="22" y="14"/>
                        </a:lnTo>
                        <a:lnTo>
                          <a:pt x="22" y="13"/>
                        </a:lnTo>
                        <a:lnTo>
                          <a:pt x="20" y="13"/>
                        </a:lnTo>
                        <a:lnTo>
                          <a:pt x="19" y="12"/>
                        </a:lnTo>
                        <a:lnTo>
                          <a:pt x="18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3" y="10"/>
                        </a:lnTo>
                        <a:lnTo>
                          <a:pt x="12" y="9"/>
                        </a:lnTo>
                        <a:lnTo>
                          <a:pt x="11" y="9"/>
                        </a:lnTo>
                        <a:lnTo>
                          <a:pt x="11" y="8"/>
                        </a:lnTo>
                        <a:lnTo>
                          <a:pt x="9" y="7"/>
                        </a:lnTo>
                        <a:lnTo>
                          <a:pt x="9" y="6"/>
                        </a:lnTo>
                        <a:lnTo>
                          <a:pt x="8" y="7"/>
                        </a:lnTo>
                        <a:lnTo>
                          <a:pt x="8" y="6"/>
                        </a:lnTo>
                        <a:lnTo>
                          <a:pt x="7" y="5"/>
                        </a:lnTo>
                        <a:lnTo>
                          <a:pt x="5" y="4"/>
                        </a:lnTo>
                        <a:lnTo>
                          <a:pt x="4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7" name="Freeform 169"/>
                  <p:cNvSpPr>
                    <a:spLocks/>
                  </p:cNvSpPr>
                  <p:nvPr/>
                </p:nvSpPr>
                <p:spPr bwMode="auto">
                  <a:xfrm>
                    <a:off x="4453" y="1149"/>
                    <a:ext cx="23" cy="32"/>
                  </a:xfrm>
                  <a:custGeom>
                    <a:avLst/>
                    <a:gdLst>
                      <a:gd name="T0" fmla="*/ 21 w 23"/>
                      <a:gd name="T1" fmla="*/ 30 h 32"/>
                      <a:gd name="T2" fmla="*/ 21 w 23"/>
                      <a:gd name="T3" fmla="*/ 30 h 32"/>
                      <a:gd name="T4" fmla="*/ 21 w 23"/>
                      <a:gd name="T5" fmla="*/ 28 h 32"/>
                      <a:gd name="T6" fmla="*/ 21 w 23"/>
                      <a:gd name="T7" fmla="*/ 28 h 32"/>
                      <a:gd name="T8" fmla="*/ 21 w 23"/>
                      <a:gd name="T9" fmla="*/ 26 h 32"/>
                      <a:gd name="T10" fmla="*/ 21 w 23"/>
                      <a:gd name="T11" fmla="*/ 26 h 32"/>
                      <a:gd name="T12" fmla="*/ 20 w 23"/>
                      <a:gd name="T13" fmla="*/ 26 h 32"/>
                      <a:gd name="T14" fmla="*/ 20 w 23"/>
                      <a:gd name="T15" fmla="*/ 25 h 32"/>
                      <a:gd name="T16" fmla="*/ 20 w 23"/>
                      <a:gd name="T17" fmla="*/ 24 h 32"/>
                      <a:gd name="T18" fmla="*/ 20 w 23"/>
                      <a:gd name="T19" fmla="*/ 24 h 32"/>
                      <a:gd name="T20" fmla="*/ 19 w 23"/>
                      <a:gd name="T21" fmla="*/ 22 h 32"/>
                      <a:gd name="T22" fmla="*/ 19 w 23"/>
                      <a:gd name="T23" fmla="*/ 22 h 32"/>
                      <a:gd name="T24" fmla="*/ 19 w 23"/>
                      <a:gd name="T25" fmla="*/ 22 h 32"/>
                      <a:gd name="T26" fmla="*/ 19 w 23"/>
                      <a:gd name="T27" fmla="*/ 22 h 32"/>
                      <a:gd name="T28" fmla="*/ 19 w 23"/>
                      <a:gd name="T29" fmla="*/ 21 h 32"/>
                      <a:gd name="T30" fmla="*/ 19 w 23"/>
                      <a:gd name="T31" fmla="*/ 21 h 32"/>
                      <a:gd name="T32" fmla="*/ 17 w 23"/>
                      <a:gd name="T33" fmla="*/ 19 h 32"/>
                      <a:gd name="T34" fmla="*/ 17 w 23"/>
                      <a:gd name="T35" fmla="*/ 17 h 32"/>
                      <a:gd name="T36" fmla="*/ 16 w 23"/>
                      <a:gd name="T37" fmla="*/ 17 h 32"/>
                      <a:gd name="T38" fmla="*/ 16 w 23"/>
                      <a:gd name="T39" fmla="*/ 16 h 32"/>
                      <a:gd name="T40" fmla="*/ 15 w 23"/>
                      <a:gd name="T41" fmla="*/ 14 h 32"/>
                      <a:gd name="T42" fmla="*/ 13 w 23"/>
                      <a:gd name="T43" fmla="*/ 13 h 32"/>
                      <a:gd name="T44" fmla="*/ 12 w 23"/>
                      <a:gd name="T45" fmla="*/ 12 h 32"/>
                      <a:gd name="T46" fmla="*/ 11 w 23"/>
                      <a:gd name="T47" fmla="*/ 11 h 32"/>
                      <a:gd name="T48" fmla="*/ 10 w 23"/>
                      <a:gd name="T49" fmla="*/ 9 h 32"/>
                      <a:gd name="T50" fmla="*/ 8 w 23"/>
                      <a:gd name="T51" fmla="*/ 8 h 32"/>
                      <a:gd name="T52" fmla="*/ 8 w 23"/>
                      <a:gd name="T53" fmla="*/ 8 h 32"/>
                      <a:gd name="T54" fmla="*/ 6 w 23"/>
                      <a:gd name="T55" fmla="*/ 6 h 32"/>
                      <a:gd name="T56" fmla="*/ 5 w 23"/>
                      <a:gd name="T57" fmla="*/ 5 h 32"/>
                      <a:gd name="T58" fmla="*/ 5 w 23"/>
                      <a:gd name="T59" fmla="*/ 4 h 32"/>
                      <a:gd name="T60" fmla="*/ 2 w 23"/>
                      <a:gd name="T61" fmla="*/ 2 h 32"/>
                      <a:gd name="T62" fmla="*/ 1 w 23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21" y="31"/>
                        </a:moveTo>
                        <a:lnTo>
                          <a:pt x="21" y="30"/>
                        </a:lnTo>
                        <a:lnTo>
                          <a:pt x="22" y="29"/>
                        </a:lnTo>
                        <a:lnTo>
                          <a:pt x="21" y="28"/>
                        </a:lnTo>
                        <a:lnTo>
                          <a:pt x="21" y="26"/>
                        </a:lnTo>
                        <a:lnTo>
                          <a:pt x="20" y="26"/>
                        </a:lnTo>
                        <a:lnTo>
                          <a:pt x="20" y="25"/>
                        </a:lnTo>
                        <a:lnTo>
                          <a:pt x="21" y="24"/>
                        </a:lnTo>
                        <a:lnTo>
                          <a:pt x="20" y="24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19" y="20"/>
                        </a:lnTo>
                        <a:lnTo>
                          <a:pt x="17" y="19"/>
                        </a:lnTo>
                        <a:lnTo>
                          <a:pt x="17" y="17"/>
                        </a:lnTo>
                        <a:lnTo>
                          <a:pt x="16" y="17"/>
                        </a:lnTo>
                        <a:lnTo>
                          <a:pt x="16" y="16"/>
                        </a:lnTo>
                        <a:lnTo>
                          <a:pt x="15" y="14"/>
                        </a:lnTo>
                        <a:lnTo>
                          <a:pt x="13" y="13"/>
                        </a:lnTo>
                        <a:lnTo>
                          <a:pt x="12" y="12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10" y="9"/>
                        </a:lnTo>
                        <a:lnTo>
                          <a:pt x="8" y="8"/>
                        </a:lnTo>
                        <a:lnTo>
                          <a:pt x="8" y="6"/>
                        </a:lnTo>
                        <a:lnTo>
                          <a:pt x="6" y="6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8" name="Freeform 170"/>
                  <p:cNvSpPr>
                    <a:spLocks/>
                  </p:cNvSpPr>
                  <p:nvPr/>
                </p:nvSpPr>
                <p:spPr bwMode="auto">
                  <a:xfrm>
                    <a:off x="4432" y="1118"/>
                    <a:ext cx="23" cy="33"/>
                  </a:xfrm>
                  <a:custGeom>
                    <a:avLst/>
                    <a:gdLst>
                      <a:gd name="T0" fmla="*/ 1 w 23"/>
                      <a:gd name="T1" fmla="*/ 0 h 33"/>
                      <a:gd name="T2" fmla="*/ 0 w 23"/>
                      <a:gd name="T3" fmla="*/ 2 h 33"/>
                      <a:gd name="T4" fmla="*/ 0 w 23"/>
                      <a:gd name="T5" fmla="*/ 2 h 33"/>
                      <a:gd name="T6" fmla="*/ 0 w 23"/>
                      <a:gd name="T7" fmla="*/ 3 h 33"/>
                      <a:gd name="T8" fmla="*/ 0 w 23"/>
                      <a:gd name="T9" fmla="*/ 4 h 33"/>
                      <a:gd name="T10" fmla="*/ 0 w 23"/>
                      <a:gd name="T11" fmla="*/ 4 h 33"/>
                      <a:gd name="T12" fmla="*/ 0 w 23"/>
                      <a:gd name="T13" fmla="*/ 4 h 33"/>
                      <a:gd name="T14" fmla="*/ 0 w 23"/>
                      <a:gd name="T15" fmla="*/ 5 h 33"/>
                      <a:gd name="T16" fmla="*/ 0 w 23"/>
                      <a:gd name="T17" fmla="*/ 6 h 33"/>
                      <a:gd name="T18" fmla="*/ 2 w 23"/>
                      <a:gd name="T19" fmla="*/ 6 h 33"/>
                      <a:gd name="T20" fmla="*/ 2 w 23"/>
                      <a:gd name="T21" fmla="*/ 7 h 33"/>
                      <a:gd name="T22" fmla="*/ 2 w 23"/>
                      <a:gd name="T23" fmla="*/ 7 h 33"/>
                      <a:gd name="T24" fmla="*/ 2 w 23"/>
                      <a:gd name="T25" fmla="*/ 9 h 33"/>
                      <a:gd name="T26" fmla="*/ 3 w 23"/>
                      <a:gd name="T27" fmla="*/ 9 h 33"/>
                      <a:gd name="T28" fmla="*/ 3 w 23"/>
                      <a:gd name="T29" fmla="*/ 9 h 33"/>
                      <a:gd name="T30" fmla="*/ 3 w 23"/>
                      <a:gd name="T31" fmla="*/ 10 h 33"/>
                      <a:gd name="T32" fmla="*/ 3 w 23"/>
                      <a:gd name="T33" fmla="*/ 12 h 33"/>
                      <a:gd name="T34" fmla="*/ 5 w 23"/>
                      <a:gd name="T35" fmla="*/ 13 h 33"/>
                      <a:gd name="T36" fmla="*/ 6 w 23"/>
                      <a:gd name="T37" fmla="*/ 14 h 33"/>
                      <a:gd name="T38" fmla="*/ 7 w 23"/>
                      <a:gd name="T39" fmla="*/ 15 h 33"/>
                      <a:gd name="T40" fmla="*/ 7 w 23"/>
                      <a:gd name="T41" fmla="*/ 16 h 33"/>
                      <a:gd name="T42" fmla="*/ 9 w 23"/>
                      <a:gd name="T43" fmla="*/ 17 h 33"/>
                      <a:gd name="T44" fmla="*/ 10 w 23"/>
                      <a:gd name="T45" fmla="*/ 18 h 33"/>
                      <a:gd name="T46" fmla="*/ 10 w 23"/>
                      <a:gd name="T47" fmla="*/ 20 h 33"/>
                      <a:gd name="T48" fmla="*/ 12 w 23"/>
                      <a:gd name="T49" fmla="*/ 21 h 33"/>
                      <a:gd name="T50" fmla="*/ 14 w 23"/>
                      <a:gd name="T51" fmla="*/ 22 h 33"/>
                      <a:gd name="T52" fmla="*/ 15 w 23"/>
                      <a:gd name="T53" fmla="*/ 23 h 33"/>
                      <a:gd name="T54" fmla="*/ 15 w 23"/>
                      <a:gd name="T55" fmla="*/ 25 h 33"/>
                      <a:gd name="T56" fmla="*/ 17 w 23"/>
                      <a:gd name="T57" fmla="*/ 27 h 33"/>
                      <a:gd name="T58" fmla="*/ 19 w 23"/>
                      <a:gd name="T59" fmla="*/ 27 h 33"/>
                      <a:gd name="T60" fmla="*/ 21 w 23"/>
                      <a:gd name="T61" fmla="*/ 29 h 33"/>
                      <a:gd name="T62" fmla="*/ 22 w 23"/>
                      <a:gd name="T63" fmla="*/ 32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5"/>
                        </a:lnTo>
                        <a:lnTo>
                          <a:pt x="2" y="6"/>
                        </a:lnTo>
                        <a:lnTo>
                          <a:pt x="2" y="7"/>
                        </a:lnTo>
                        <a:lnTo>
                          <a:pt x="2" y="8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3" y="12"/>
                        </a:lnTo>
                        <a:lnTo>
                          <a:pt x="5" y="13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7" y="15"/>
                        </a:lnTo>
                        <a:lnTo>
                          <a:pt x="7" y="16"/>
                        </a:lnTo>
                        <a:lnTo>
                          <a:pt x="8" y="17"/>
                        </a:lnTo>
                        <a:lnTo>
                          <a:pt x="9" y="17"/>
                        </a:lnTo>
                        <a:lnTo>
                          <a:pt x="9" y="18"/>
                        </a:lnTo>
                        <a:lnTo>
                          <a:pt x="10" y="18"/>
                        </a:lnTo>
                        <a:lnTo>
                          <a:pt x="10" y="20"/>
                        </a:lnTo>
                        <a:lnTo>
                          <a:pt x="12" y="21"/>
                        </a:lnTo>
                        <a:lnTo>
                          <a:pt x="12" y="22"/>
                        </a:lnTo>
                        <a:lnTo>
                          <a:pt x="14" y="22"/>
                        </a:lnTo>
                        <a:lnTo>
                          <a:pt x="14" y="23"/>
                        </a:lnTo>
                        <a:lnTo>
                          <a:pt x="15" y="23"/>
                        </a:lnTo>
                        <a:lnTo>
                          <a:pt x="15" y="25"/>
                        </a:lnTo>
                        <a:lnTo>
                          <a:pt x="15" y="26"/>
                        </a:lnTo>
                        <a:lnTo>
                          <a:pt x="17" y="27"/>
                        </a:lnTo>
                        <a:lnTo>
                          <a:pt x="18" y="27"/>
                        </a:lnTo>
                        <a:lnTo>
                          <a:pt x="19" y="27"/>
                        </a:lnTo>
                        <a:lnTo>
                          <a:pt x="19" y="28"/>
                        </a:lnTo>
                        <a:lnTo>
                          <a:pt x="21" y="29"/>
                        </a:lnTo>
                        <a:lnTo>
                          <a:pt x="22" y="31"/>
                        </a:lnTo>
                        <a:lnTo>
                          <a:pt x="22" y="32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49" name="Freeform 171"/>
                  <p:cNvSpPr>
                    <a:spLocks/>
                  </p:cNvSpPr>
                  <p:nvPr/>
                </p:nvSpPr>
                <p:spPr bwMode="auto">
                  <a:xfrm>
                    <a:off x="4433" y="1117"/>
                    <a:ext cx="35" cy="17"/>
                  </a:xfrm>
                  <a:custGeom>
                    <a:avLst/>
                    <a:gdLst>
                      <a:gd name="T0" fmla="*/ 0 w 35"/>
                      <a:gd name="T1" fmla="*/ 3 h 17"/>
                      <a:gd name="T2" fmla="*/ 0 w 35"/>
                      <a:gd name="T3" fmla="*/ 2 h 17"/>
                      <a:gd name="T4" fmla="*/ 0 w 35"/>
                      <a:gd name="T5" fmla="*/ 1 h 17"/>
                      <a:gd name="T6" fmla="*/ 1 w 35"/>
                      <a:gd name="T7" fmla="*/ 1 h 17"/>
                      <a:gd name="T8" fmla="*/ 1 w 35"/>
                      <a:gd name="T9" fmla="*/ 0 h 17"/>
                      <a:gd name="T10" fmla="*/ 2 w 35"/>
                      <a:gd name="T11" fmla="*/ 0 h 17"/>
                      <a:gd name="T12" fmla="*/ 3 w 35"/>
                      <a:gd name="T13" fmla="*/ 0 h 17"/>
                      <a:gd name="T14" fmla="*/ 3 w 35"/>
                      <a:gd name="T15" fmla="*/ 0 h 17"/>
                      <a:gd name="T16" fmla="*/ 3 w 35"/>
                      <a:gd name="T17" fmla="*/ 0 h 17"/>
                      <a:gd name="T18" fmla="*/ 4 w 35"/>
                      <a:gd name="T19" fmla="*/ 0 h 17"/>
                      <a:gd name="T20" fmla="*/ 6 w 35"/>
                      <a:gd name="T21" fmla="*/ 0 h 17"/>
                      <a:gd name="T22" fmla="*/ 6 w 35"/>
                      <a:gd name="T23" fmla="*/ 1 h 17"/>
                      <a:gd name="T24" fmla="*/ 7 w 35"/>
                      <a:gd name="T25" fmla="*/ 1 h 17"/>
                      <a:gd name="T26" fmla="*/ 8 w 35"/>
                      <a:gd name="T27" fmla="*/ 2 h 17"/>
                      <a:gd name="T28" fmla="*/ 9 w 35"/>
                      <a:gd name="T29" fmla="*/ 1 h 17"/>
                      <a:gd name="T30" fmla="*/ 9 w 35"/>
                      <a:gd name="T31" fmla="*/ 1 h 17"/>
                      <a:gd name="T32" fmla="*/ 10 w 35"/>
                      <a:gd name="T33" fmla="*/ 1 h 17"/>
                      <a:gd name="T34" fmla="*/ 12 w 35"/>
                      <a:gd name="T35" fmla="*/ 1 h 17"/>
                      <a:gd name="T36" fmla="*/ 13 w 35"/>
                      <a:gd name="T37" fmla="*/ 3 h 17"/>
                      <a:gd name="T38" fmla="*/ 15 w 35"/>
                      <a:gd name="T39" fmla="*/ 3 h 17"/>
                      <a:gd name="T40" fmla="*/ 15 w 35"/>
                      <a:gd name="T41" fmla="*/ 5 h 17"/>
                      <a:gd name="T42" fmla="*/ 17 w 35"/>
                      <a:gd name="T43" fmla="*/ 3 h 17"/>
                      <a:gd name="T44" fmla="*/ 18 w 35"/>
                      <a:gd name="T45" fmla="*/ 6 h 17"/>
                      <a:gd name="T46" fmla="*/ 21 w 35"/>
                      <a:gd name="T47" fmla="*/ 6 h 17"/>
                      <a:gd name="T48" fmla="*/ 22 w 35"/>
                      <a:gd name="T49" fmla="*/ 8 h 17"/>
                      <a:gd name="T50" fmla="*/ 23 w 35"/>
                      <a:gd name="T51" fmla="*/ 8 h 17"/>
                      <a:gd name="T52" fmla="*/ 25 w 35"/>
                      <a:gd name="T53" fmla="*/ 10 h 17"/>
                      <a:gd name="T54" fmla="*/ 26 w 35"/>
                      <a:gd name="T55" fmla="*/ 10 h 17"/>
                      <a:gd name="T56" fmla="*/ 28 w 35"/>
                      <a:gd name="T57" fmla="*/ 11 h 17"/>
                      <a:gd name="T58" fmla="*/ 29 w 35"/>
                      <a:gd name="T59" fmla="*/ 13 h 17"/>
                      <a:gd name="T60" fmla="*/ 32 w 35"/>
                      <a:gd name="T61" fmla="*/ 15 h 17"/>
                      <a:gd name="T62" fmla="*/ 34 w 35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8" y="2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2" y="1"/>
                        </a:lnTo>
                        <a:lnTo>
                          <a:pt x="12" y="2"/>
                        </a:lnTo>
                        <a:lnTo>
                          <a:pt x="13" y="3"/>
                        </a:lnTo>
                        <a:lnTo>
                          <a:pt x="15" y="3"/>
                        </a:lnTo>
                        <a:lnTo>
                          <a:pt x="15" y="5"/>
                        </a:lnTo>
                        <a:lnTo>
                          <a:pt x="16" y="6"/>
                        </a:lnTo>
                        <a:lnTo>
                          <a:pt x="17" y="3"/>
                        </a:lnTo>
                        <a:lnTo>
                          <a:pt x="18" y="5"/>
                        </a:lnTo>
                        <a:lnTo>
                          <a:pt x="18" y="6"/>
                        </a:lnTo>
                        <a:lnTo>
                          <a:pt x="19" y="6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22" y="8"/>
                        </a:lnTo>
                        <a:lnTo>
                          <a:pt x="23" y="8"/>
                        </a:lnTo>
                        <a:lnTo>
                          <a:pt x="24" y="9"/>
                        </a:lnTo>
                        <a:lnTo>
                          <a:pt x="25" y="10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8" y="13"/>
                        </a:lnTo>
                        <a:lnTo>
                          <a:pt x="29" y="13"/>
                        </a:lnTo>
                        <a:lnTo>
                          <a:pt x="31" y="14"/>
                        </a:lnTo>
                        <a:lnTo>
                          <a:pt x="32" y="15"/>
                        </a:lnTo>
                        <a:lnTo>
                          <a:pt x="32" y="16"/>
                        </a:lnTo>
                        <a:lnTo>
                          <a:pt x="34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0" name="Freeform 172"/>
                  <p:cNvSpPr>
                    <a:spLocks/>
                  </p:cNvSpPr>
                  <p:nvPr/>
                </p:nvSpPr>
                <p:spPr bwMode="auto">
                  <a:xfrm>
                    <a:off x="4352" y="1314"/>
                    <a:ext cx="24" cy="32"/>
                  </a:xfrm>
                  <a:custGeom>
                    <a:avLst/>
                    <a:gdLst>
                      <a:gd name="T0" fmla="*/ 22 w 24"/>
                      <a:gd name="T1" fmla="*/ 29 h 32"/>
                      <a:gd name="T2" fmla="*/ 21 w 24"/>
                      <a:gd name="T3" fmla="*/ 28 h 32"/>
                      <a:gd name="T4" fmla="*/ 22 w 24"/>
                      <a:gd name="T5" fmla="*/ 27 h 32"/>
                      <a:gd name="T6" fmla="*/ 23 w 24"/>
                      <a:gd name="T7" fmla="*/ 27 h 32"/>
                      <a:gd name="T8" fmla="*/ 22 w 24"/>
                      <a:gd name="T9" fmla="*/ 26 h 32"/>
                      <a:gd name="T10" fmla="*/ 22 w 24"/>
                      <a:gd name="T11" fmla="*/ 25 h 32"/>
                      <a:gd name="T12" fmla="*/ 22 w 24"/>
                      <a:gd name="T13" fmla="*/ 25 h 32"/>
                      <a:gd name="T14" fmla="*/ 22 w 24"/>
                      <a:gd name="T15" fmla="*/ 24 h 32"/>
                      <a:gd name="T16" fmla="*/ 21 w 24"/>
                      <a:gd name="T17" fmla="*/ 23 h 32"/>
                      <a:gd name="T18" fmla="*/ 21 w 24"/>
                      <a:gd name="T19" fmla="*/ 23 h 32"/>
                      <a:gd name="T20" fmla="*/ 21 w 24"/>
                      <a:gd name="T21" fmla="*/ 23 h 32"/>
                      <a:gd name="T22" fmla="*/ 21 w 24"/>
                      <a:gd name="T23" fmla="*/ 22 h 32"/>
                      <a:gd name="T24" fmla="*/ 21 w 24"/>
                      <a:gd name="T25" fmla="*/ 21 h 32"/>
                      <a:gd name="T26" fmla="*/ 21 w 24"/>
                      <a:gd name="T27" fmla="*/ 21 h 32"/>
                      <a:gd name="T28" fmla="*/ 19 w 24"/>
                      <a:gd name="T29" fmla="*/ 21 h 32"/>
                      <a:gd name="T30" fmla="*/ 19 w 24"/>
                      <a:gd name="T31" fmla="*/ 20 h 32"/>
                      <a:gd name="T32" fmla="*/ 19 w 24"/>
                      <a:gd name="T33" fmla="*/ 19 h 32"/>
                      <a:gd name="T34" fmla="*/ 17 w 24"/>
                      <a:gd name="T35" fmla="*/ 18 h 32"/>
                      <a:gd name="T36" fmla="*/ 17 w 24"/>
                      <a:gd name="T37" fmla="*/ 16 h 32"/>
                      <a:gd name="T38" fmla="*/ 17 w 24"/>
                      <a:gd name="T39" fmla="*/ 15 h 32"/>
                      <a:gd name="T40" fmla="*/ 15 w 24"/>
                      <a:gd name="T41" fmla="*/ 15 h 32"/>
                      <a:gd name="T42" fmla="*/ 14 w 24"/>
                      <a:gd name="T43" fmla="*/ 13 h 32"/>
                      <a:gd name="T44" fmla="*/ 13 w 24"/>
                      <a:gd name="T45" fmla="*/ 11 h 32"/>
                      <a:gd name="T46" fmla="*/ 11 w 24"/>
                      <a:gd name="T47" fmla="*/ 11 h 32"/>
                      <a:gd name="T48" fmla="*/ 11 w 24"/>
                      <a:gd name="T49" fmla="*/ 9 h 32"/>
                      <a:gd name="T50" fmla="*/ 10 w 24"/>
                      <a:gd name="T51" fmla="*/ 7 h 32"/>
                      <a:gd name="T52" fmla="*/ 8 w 24"/>
                      <a:gd name="T53" fmla="*/ 7 h 32"/>
                      <a:gd name="T54" fmla="*/ 6 w 24"/>
                      <a:gd name="T55" fmla="*/ 7 h 32"/>
                      <a:gd name="T56" fmla="*/ 5 w 24"/>
                      <a:gd name="T57" fmla="*/ 5 h 32"/>
                      <a:gd name="T58" fmla="*/ 4 w 24"/>
                      <a:gd name="T59" fmla="*/ 3 h 32"/>
                      <a:gd name="T60" fmla="*/ 2 w 24"/>
                      <a:gd name="T61" fmla="*/ 1 h 32"/>
                      <a:gd name="T62" fmla="*/ 0 w 24"/>
                      <a:gd name="T63" fmla="*/ 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1" y="31"/>
                        </a:moveTo>
                        <a:lnTo>
                          <a:pt x="22" y="29"/>
                        </a:lnTo>
                        <a:lnTo>
                          <a:pt x="21" y="28"/>
                        </a:lnTo>
                        <a:lnTo>
                          <a:pt x="23" y="28"/>
                        </a:lnTo>
                        <a:lnTo>
                          <a:pt x="22" y="27"/>
                        </a:lnTo>
                        <a:lnTo>
                          <a:pt x="23" y="27"/>
                        </a:lnTo>
                        <a:lnTo>
                          <a:pt x="21" y="27"/>
                        </a:lnTo>
                        <a:lnTo>
                          <a:pt x="22" y="26"/>
                        </a:lnTo>
                        <a:lnTo>
                          <a:pt x="22" y="25"/>
                        </a:lnTo>
                        <a:lnTo>
                          <a:pt x="22" y="26"/>
                        </a:lnTo>
                        <a:lnTo>
                          <a:pt x="22" y="25"/>
                        </a:lnTo>
                        <a:lnTo>
                          <a:pt x="22" y="24"/>
                        </a:lnTo>
                        <a:lnTo>
                          <a:pt x="21" y="23"/>
                        </a:lnTo>
                        <a:lnTo>
                          <a:pt x="21" y="22"/>
                        </a:lnTo>
                        <a:lnTo>
                          <a:pt x="21" y="21"/>
                        </a:lnTo>
                        <a:lnTo>
                          <a:pt x="20" y="20"/>
                        </a:lnTo>
                        <a:lnTo>
                          <a:pt x="19" y="21"/>
                        </a:lnTo>
                        <a:lnTo>
                          <a:pt x="19" y="20"/>
                        </a:lnTo>
                        <a:lnTo>
                          <a:pt x="19" y="19"/>
                        </a:lnTo>
                        <a:lnTo>
                          <a:pt x="17" y="18"/>
                        </a:lnTo>
                        <a:lnTo>
                          <a:pt x="18" y="16"/>
                        </a:lnTo>
                        <a:lnTo>
                          <a:pt x="17" y="16"/>
                        </a:lnTo>
                        <a:lnTo>
                          <a:pt x="17" y="15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4" y="13"/>
                        </a:lnTo>
                        <a:lnTo>
                          <a:pt x="14" y="11"/>
                        </a:lnTo>
                        <a:lnTo>
                          <a:pt x="13" y="11"/>
                        </a:lnTo>
                        <a:lnTo>
                          <a:pt x="11" y="11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8" y="7"/>
                        </a:lnTo>
                        <a:lnTo>
                          <a:pt x="7" y="5"/>
                        </a:lnTo>
                        <a:lnTo>
                          <a:pt x="6" y="7"/>
                        </a:lnTo>
                        <a:lnTo>
                          <a:pt x="6" y="6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3"/>
                        </a:lnTo>
                        <a:lnTo>
                          <a:pt x="2" y="1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1" name="Freeform 173"/>
                  <p:cNvSpPr>
                    <a:spLocks/>
                  </p:cNvSpPr>
                  <p:nvPr/>
                </p:nvSpPr>
                <p:spPr bwMode="auto">
                  <a:xfrm>
                    <a:off x="4342" y="1335"/>
                    <a:ext cx="34" cy="17"/>
                  </a:xfrm>
                  <a:custGeom>
                    <a:avLst/>
                    <a:gdLst>
                      <a:gd name="T0" fmla="*/ 33 w 34"/>
                      <a:gd name="T1" fmla="*/ 13 h 17"/>
                      <a:gd name="T2" fmla="*/ 32 w 34"/>
                      <a:gd name="T3" fmla="*/ 13 h 17"/>
                      <a:gd name="T4" fmla="*/ 32 w 34"/>
                      <a:gd name="T5" fmla="*/ 15 h 17"/>
                      <a:gd name="T6" fmla="*/ 31 w 34"/>
                      <a:gd name="T7" fmla="*/ 16 h 17"/>
                      <a:gd name="T8" fmla="*/ 30 w 34"/>
                      <a:gd name="T9" fmla="*/ 16 h 17"/>
                      <a:gd name="T10" fmla="*/ 29 w 34"/>
                      <a:gd name="T11" fmla="*/ 15 h 17"/>
                      <a:gd name="T12" fmla="*/ 30 w 34"/>
                      <a:gd name="T13" fmla="*/ 16 h 17"/>
                      <a:gd name="T14" fmla="*/ 29 w 34"/>
                      <a:gd name="T15" fmla="*/ 16 h 17"/>
                      <a:gd name="T16" fmla="*/ 27 w 34"/>
                      <a:gd name="T17" fmla="*/ 16 h 17"/>
                      <a:gd name="T18" fmla="*/ 27 w 34"/>
                      <a:gd name="T19" fmla="*/ 16 h 17"/>
                      <a:gd name="T20" fmla="*/ 27 w 34"/>
                      <a:gd name="T21" fmla="*/ 15 h 17"/>
                      <a:gd name="T22" fmla="*/ 26 w 34"/>
                      <a:gd name="T23" fmla="*/ 15 h 17"/>
                      <a:gd name="T24" fmla="*/ 25 w 34"/>
                      <a:gd name="T25" fmla="*/ 15 h 17"/>
                      <a:gd name="T26" fmla="*/ 25 w 34"/>
                      <a:gd name="T27" fmla="*/ 15 h 17"/>
                      <a:gd name="T28" fmla="*/ 24 w 34"/>
                      <a:gd name="T29" fmla="*/ 15 h 17"/>
                      <a:gd name="T30" fmla="*/ 24 w 34"/>
                      <a:gd name="T31" fmla="*/ 14 h 17"/>
                      <a:gd name="T32" fmla="*/ 23 w 34"/>
                      <a:gd name="T33" fmla="*/ 15 h 17"/>
                      <a:gd name="T34" fmla="*/ 21 w 34"/>
                      <a:gd name="T35" fmla="*/ 14 h 17"/>
                      <a:gd name="T36" fmla="*/ 20 w 34"/>
                      <a:gd name="T37" fmla="*/ 13 h 17"/>
                      <a:gd name="T38" fmla="*/ 18 w 34"/>
                      <a:gd name="T39" fmla="*/ 13 h 17"/>
                      <a:gd name="T40" fmla="*/ 17 w 34"/>
                      <a:gd name="T41" fmla="*/ 13 h 17"/>
                      <a:gd name="T42" fmla="*/ 15 w 34"/>
                      <a:gd name="T43" fmla="*/ 13 h 17"/>
                      <a:gd name="T44" fmla="*/ 15 w 34"/>
                      <a:gd name="T45" fmla="*/ 10 h 17"/>
                      <a:gd name="T46" fmla="*/ 12 w 34"/>
                      <a:gd name="T47" fmla="*/ 10 h 17"/>
                      <a:gd name="T48" fmla="*/ 12 w 34"/>
                      <a:gd name="T49" fmla="*/ 9 h 17"/>
                      <a:gd name="T50" fmla="*/ 10 w 34"/>
                      <a:gd name="T51" fmla="*/ 8 h 17"/>
                      <a:gd name="T52" fmla="*/ 9 w 34"/>
                      <a:gd name="T53" fmla="*/ 7 h 17"/>
                      <a:gd name="T54" fmla="*/ 6 w 34"/>
                      <a:gd name="T55" fmla="*/ 7 h 17"/>
                      <a:gd name="T56" fmla="*/ 5 w 34"/>
                      <a:gd name="T57" fmla="*/ 5 h 17"/>
                      <a:gd name="T58" fmla="*/ 4 w 34"/>
                      <a:gd name="T59" fmla="*/ 5 h 17"/>
                      <a:gd name="T60" fmla="*/ 2 w 34"/>
                      <a:gd name="T61" fmla="*/ 2 h 17"/>
                      <a:gd name="T62" fmla="*/ 0 w 3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33" y="13"/>
                        </a:moveTo>
                        <a:lnTo>
                          <a:pt x="33" y="13"/>
                        </a:lnTo>
                        <a:lnTo>
                          <a:pt x="32" y="13"/>
                        </a:lnTo>
                        <a:lnTo>
                          <a:pt x="32" y="14"/>
                        </a:lnTo>
                        <a:lnTo>
                          <a:pt x="32" y="15"/>
                        </a:lnTo>
                        <a:lnTo>
                          <a:pt x="31" y="16"/>
                        </a:lnTo>
                        <a:lnTo>
                          <a:pt x="30" y="16"/>
                        </a:lnTo>
                        <a:lnTo>
                          <a:pt x="29" y="15"/>
                        </a:lnTo>
                        <a:lnTo>
                          <a:pt x="30" y="16"/>
                        </a:lnTo>
                        <a:lnTo>
                          <a:pt x="29" y="16"/>
                        </a:lnTo>
                        <a:lnTo>
                          <a:pt x="28" y="15"/>
                        </a:lnTo>
                        <a:lnTo>
                          <a:pt x="27" y="16"/>
                        </a:lnTo>
                        <a:lnTo>
                          <a:pt x="27" y="15"/>
                        </a:lnTo>
                        <a:lnTo>
                          <a:pt x="26" y="15"/>
                        </a:lnTo>
                        <a:lnTo>
                          <a:pt x="25" y="15"/>
                        </a:lnTo>
                        <a:lnTo>
                          <a:pt x="25" y="14"/>
                        </a:lnTo>
                        <a:lnTo>
                          <a:pt x="24" y="15"/>
                        </a:lnTo>
                        <a:lnTo>
                          <a:pt x="24" y="14"/>
                        </a:lnTo>
                        <a:lnTo>
                          <a:pt x="23" y="15"/>
                        </a:lnTo>
                        <a:lnTo>
                          <a:pt x="22" y="15"/>
                        </a:lnTo>
                        <a:lnTo>
                          <a:pt x="21" y="14"/>
                        </a:lnTo>
                        <a:lnTo>
                          <a:pt x="20" y="13"/>
                        </a:lnTo>
                        <a:lnTo>
                          <a:pt x="19" y="13"/>
                        </a:lnTo>
                        <a:lnTo>
                          <a:pt x="18" y="13"/>
                        </a:lnTo>
                        <a:lnTo>
                          <a:pt x="17" y="13"/>
                        </a:lnTo>
                        <a:lnTo>
                          <a:pt x="16" y="11"/>
                        </a:lnTo>
                        <a:lnTo>
                          <a:pt x="15" y="13"/>
                        </a:lnTo>
                        <a:lnTo>
                          <a:pt x="15" y="11"/>
                        </a:lnTo>
                        <a:lnTo>
                          <a:pt x="15" y="10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7" y="5"/>
                        </a:lnTo>
                        <a:lnTo>
                          <a:pt x="6" y="7"/>
                        </a:lnTo>
                        <a:lnTo>
                          <a:pt x="5" y="5"/>
                        </a:lnTo>
                        <a:lnTo>
                          <a:pt x="4" y="5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2" name="Freeform 174"/>
                  <p:cNvSpPr>
                    <a:spLocks/>
                  </p:cNvSpPr>
                  <p:nvPr/>
                </p:nvSpPr>
                <p:spPr bwMode="auto">
                  <a:xfrm>
                    <a:off x="4342" y="1335"/>
                    <a:ext cx="34" cy="17"/>
                  </a:xfrm>
                  <a:custGeom>
                    <a:avLst/>
                    <a:gdLst>
                      <a:gd name="T0" fmla="*/ 33 w 34"/>
                      <a:gd name="T1" fmla="*/ 13 h 17"/>
                      <a:gd name="T2" fmla="*/ 32 w 34"/>
                      <a:gd name="T3" fmla="*/ 13 h 17"/>
                      <a:gd name="T4" fmla="*/ 32 w 34"/>
                      <a:gd name="T5" fmla="*/ 15 h 17"/>
                      <a:gd name="T6" fmla="*/ 31 w 34"/>
                      <a:gd name="T7" fmla="*/ 16 h 17"/>
                      <a:gd name="T8" fmla="*/ 30 w 34"/>
                      <a:gd name="T9" fmla="*/ 16 h 17"/>
                      <a:gd name="T10" fmla="*/ 29 w 34"/>
                      <a:gd name="T11" fmla="*/ 15 h 17"/>
                      <a:gd name="T12" fmla="*/ 30 w 34"/>
                      <a:gd name="T13" fmla="*/ 16 h 17"/>
                      <a:gd name="T14" fmla="*/ 29 w 34"/>
                      <a:gd name="T15" fmla="*/ 16 h 17"/>
                      <a:gd name="T16" fmla="*/ 27 w 34"/>
                      <a:gd name="T17" fmla="*/ 16 h 17"/>
                      <a:gd name="T18" fmla="*/ 27 w 34"/>
                      <a:gd name="T19" fmla="*/ 16 h 17"/>
                      <a:gd name="T20" fmla="*/ 27 w 34"/>
                      <a:gd name="T21" fmla="*/ 15 h 17"/>
                      <a:gd name="T22" fmla="*/ 26 w 34"/>
                      <a:gd name="T23" fmla="*/ 15 h 17"/>
                      <a:gd name="T24" fmla="*/ 25 w 34"/>
                      <a:gd name="T25" fmla="*/ 15 h 17"/>
                      <a:gd name="T26" fmla="*/ 25 w 34"/>
                      <a:gd name="T27" fmla="*/ 15 h 17"/>
                      <a:gd name="T28" fmla="*/ 24 w 34"/>
                      <a:gd name="T29" fmla="*/ 15 h 17"/>
                      <a:gd name="T30" fmla="*/ 24 w 34"/>
                      <a:gd name="T31" fmla="*/ 14 h 17"/>
                      <a:gd name="T32" fmla="*/ 23 w 34"/>
                      <a:gd name="T33" fmla="*/ 15 h 17"/>
                      <a:gd name="T34" fmla="*/ 21 w 34"/>
                      <a:gd name="T35" fmla="*/ 14 h 17"/>
                      <a:gd name="T36" fmla="*/ 20 w 34"/>
                      <a:gd name="T37" fmla="*/ 13 h 17"/>
                      <a:gd name="T38" fmla="*/ 18 w 34"/>
                      <a:gd name="T39" fmla="*/ 13 h 17"/>
                      <a:gd name="T40" fmla="*/ 17 w 34"/>
                      <a:gd name="T41" fmla="*/ 13 h 17"/>
                      <a:gd name="T42" fmla="*/ 15 w 34"/>
                      <a:gd name="T43" fmla="*/ 11 h 17"/>
                      <a:gd name="T44" fmla="*/ 15 w 34"/>
                      <a:gd name="T45" fmla="*/ 10 h 17"/>
                      <a:gd name="T46" fmla="*/ 12 w 34"/>
                      <a:gd name="T47" fmla="*/ 10 h 17"/>
                      <a:gd name="T48" fmla="*/ 12 w 34"/>
                      <a:gd name="T49" fmla="*/ 9 h 17"/>
                      <a:gd name="T50" fmla="*/ 10 w 34"/>
                      <a:gd name="T51" fmla="*/ 8 h 17"/>
                      <a:gd name="T52" fmla="*/ 9 w 34"/>
                      <a:gd name="T53" fmla="*/ 7 h 17"/>
                      <a:gd name="T54" fmla="*/ 6 w 34"/>
                      <a:gd name="T55" fmla="*/ 7 h 17"/>
                      <a:gd name="T56" fmla="*/ 5 w 34"/>
                      <a:gd name="T57" fmla="*/ 5 h 17"/>
                      <a:gd name="T58" fmla="*/ 4 w 34"/>
                      <a:gd name="T59" fmla="*/ 5 h 17"/>
                      <a:gd name="T60" fmla="*/ 2 w 34"/>
                      <a:gd name="T61" fmla="*/ 2 h 17"/>
                      <a:gd name="T62" fmla="*/ 0 w 3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33" y="13"/>
                        </a:moveTo>
                        <a:lnTo>
                          <a:pt x="33" y="13"/>
                        </a:lnTo>
                        <a:lnTo>
                          <a:pt x="32" y="13"/>
                        </a:lnTo>
                        <a:lnTo>
                          <a:pt x="32" y="14"/>
                        </a:lnTo>
                        <a:lnTo>
                          <a:pt x="32" y="15"/>
                        </a:lnTo>
                        <a:lnTo>
                          <a:pt x="31" y="16"/>
                        </a:lnTo>
                        <a:lnTo>
                          <a:pt x="30" y="16"/>
                        </a:lnTo>
                        <a:lnTo>
                          <a:pt x="29" y="15"/>
                        </a:lnTo>
                        <a:lnTo>
                          <a:pt x="30" y="16"/>
                        </a:lnTo>
                        <a:lnTo>
                          <a:pt x="29" y="16"/>
                        </a:lnTo>
                        <a:lnTo>
                          <a:pt x="28" y="15"/>
                        </a:lnTo>
                        <a:lnTo>
                          <a:pt x="27" y="16"/>
                        </a:lnTo>
                        <a:lnTo>
                          <a:pt x="27" y="15"/>
                        </a:lnTo>
                        <a:lnTo>
                          <a:pt x="26" y="15"/>
                        </a:lnTo>
                        <a:lnTo>
                          <a:pt x="25" y="15"/>
                        </a:lnTo>
                        <a:lnTo>
                          <a:pt x="25" y="14"/>
                        </a:lnTo>
                        <a:lnTo>
                          <a:pt x="24" y="15"/>
                        </a:lnTo>
                        <a:lnTo>
                          <a:pt x="24" y="14"/>
                        </a:lnTo>
                        <a:lnTo>
                          <a:pt x="23" y="15"/>
                        </a:lnTo>
                        <a:lnTo>
                          <a:pt x="22" y="15"/>
                        </a:lnTo>
                        <a:lnTo>
                          <a:pt x="21" y="14"/>
                        </a:lnTo>
                        <a:lnTo>
                          <a:pt x="20" y="13"/>
                        </a:lnTo>
                        <a:lnTo>
                          <a:pt x="19" y="13"/>
                        </a:lnTo>
                        <a:lnTo>
                          <a:pt x="18" y="13"/>
                        </a:lnTo>
                        <a:lnTo>
                          <a:pt x="17" y="13"/>
                        </a:lnTo>
                        <a:lnTo>
                          <a:pt x="16" y="11"/>
                        </a:lnTo>
                        <a:lnTo>
                          <a:pt x="15" y="11"/>
                        </a:lnTo>
                        <a:lnTo>
                          <a:pt x="15" y="10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7" y="5"/>
                        </a:lnTo>
                        <a:lnTo>
                          <a:pt x="6" y="7"/>
                        </a:lnTo>
                        <a:lnTo>
                          <a:pt x="5" y="5"/>
                        </a:lnTo>
                        <a:lnTo>
                          <a:pt x="4" y="5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3" name="Freeform 175"/>
                  <p:cNvSpPr>
                    <a:spLocks/>
                  </p:cNvSpPr>
                  <p:nvPr/>
                </p:nvSpPr>
                <p:spPr bwMode="auto">
                  <a:xfrm>
                    <a:off x="4352" y="1314"/>
                    <a:ext cx="24" cy="32"/>
                  </a:xfrm>
                  <a:custGeom>
                    <a:avLst/>
                    <a:gdLst>
                      <a:gd name="T0" fmla="*/ 22 w 24"/>
                      <a:gd name="T1" fmla="*/ 29 h 32"/>
                      <a:gd name="T2" fmla="*/ 21 w 24"/>
                      <a:gd name="T3" fmla="*/ 28 h 32"/>
                      <a:gd name="T4" fmla="*/ 22 w 24"/>
                      <a:gd name="T5" fmla="*/ 27 h 32"/>
                      <a:gd name="T6" fmla="*/ 23 w 24"/>
                      <a:gd name="T7" fmla="*/ 27 h 32"/>
                      <a:gd name="T8" fmla="*/ 22 w 24"/>
                      <a:gd name="T9" fmla="*/ 26 h 32"/>
                      <a:gd name="T10" fmla="*/ 22 w 24"/>
                      <a:gd name="T11" fmla="*/ 25 h 32"/>
                      <a:gd name="T12" fmla="*/ 22 w 24"/>
                      <a:gd name="T13" fmla="*/ 25 h 32"/>
                      <a:gd name="T14" fmla="*/ 22 w 24"/>
                      <a:gd name="T15" fmla="*/ 24 h 32"/>
                      <a:gd name="T16" fmla="*/ 21 w 24"/>
                      <a:gd name="T17" fmla="*/ 23 h 32"/>
                      <a:gd name="T18" fmla="*/ 21 w 24"/>
                      <a:gd name="T19" fmla="*/ 23 h 32"/>
                      <a:gd name="T20" fmla="*/ 21 w 24"/>
                      <a:gd name="T21" fmla="*/ 23 h 32"/>
                      <a:gd name="T22" fmla="*/ 21 w 24"/>
                      <a:gd name="T23" fmla="*/ 22 h 32"/>
                      <a:gd name="T24" fmla="*/ 21 w 24"/>
                      <a:gd name="T25" fmla="*/ 21 h 32"/>
                      <a:gd name="T26" fmla="*/ 20 w 24"/>
                      <a:gd name="T27" fmla="*/ 20 h 32"/>
                      <a:gd name="T28" fmla="*/ 19 w 24"/>
                      <a:gd name="T29" fmla="*/ 21 h 32"/>
                      <a:gd name="T30" fmla="*/ 19 w 24"/>
                      <a:gd name="T31" fmla="*/ 20 h 32"/>
                      <a:gd name="T32" fmla="*/ 19 w 24"/>
                      <a:gd name="T33" fmla="*/ 19 h 32"/>
                      <a:gd name="T34" fmla="*/ 17 w 24"/>
                      <a:gd name="T35" fmla="*/ 18 h 32"/>
                      <a:gd name="T36" fmla="*/ 17 w 24"/>
                      <a:gd name="T37" fmla="*/ 16 h 32"/>
                      <a:gd name="T38" fmla="*/ 17 w 24"/>
                      <a:gd name="T39" fmla="*/ 15 h 32"/>
                      <a:gd name="T40" fmla="*/ 15 w 24"/>
                      <a:gd name="T41" fmla="*/ 15 h 32"/>
                      <a:gd name="T42" fmla="*/ 14 w 24"/>
                      <a:gd name="T43" fmla="*/ 13 h 32"/>
                      <a:gd name="T44" fmla="*/ 13 w 24"/>
                      <a:gd name="T45" fmla="*/ 11 h 32"/>
                      <a:gd name="T46" fmla="*/ 11 w 24"/>
                      <a:gd name="T47" fmla="*/ 10 h 32"/>
                      <a:gd name="T48" fmla="*/ 11 w 24"/>
                      <a:gd name="T49" fmla="*/ 9 h 32"/>
                      <a:gd name="T50" fmla="*/ 10 w 24"/>
                      <a:gd name="T51" fmla="*/ 7 h 32"/>
                      <a:gd name="T52" fmla="*/ 8 w 24"/>
                      <a:gd name="T53" fmla="*/ 7 h 32"/>
                      <a:gd name="T54" fmla="*/ 6 w 24"/>
                      <a:gd name="T55" fmla="*/ 7 h 32"/>
                      <a:gd name="T56" fmla="*/ 5 w 24"/>
                      <a:gd name="T57" fmla="*/ 5 h 32"/>
                      <a:gd name="T58" fmla="*/ 4 w 24"/>
                      <a:gd name="T59" fmla="*/ 3 h 32"/>
                      <a:gd name="T60" fmla="*/ 2 w 24"/>
                      <a:gd name="T61" fmla="*/ 1 h 32"/>
                      <a:gd name="T62" fmla="*/ 0 w 24"/>
                      <a:gd name="T63" fmla="*/ 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1" y="31"/>
                        </a:moveTo>
                        <a:lnTo>
                          <a:pt x="22" y="29"/>
                        </a:lnTo>
                        <a:lnTo>
                          <a:pt x="21" y="28"/>
                        </a:lnTo>
                        <a:lnTo>
                          <a:pt x="23" y="28"/>
                        </a:lnTo>
                        <a:lnTo>
                          <a:pt x="22" y="27"/>
                        </a:lnTo>
                        <a:lnTo>
                          <a:pt x="23" y="27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2" y="25"/>
                        </a:lnTo>
                        <a:lnTo>
                          <a:pt x="22" y="26"/>
                        </a:lnTo>
                        <a:lnTo>
                          <a:pt x="22" y="25"/>
                        </a:lnTo>
                        <a:lnTo>
                          <a:pt x="22" y="24"/>
                        </a:lnTo>
                        <a:lnTo>
                          <a:pt x="21" y="23"/>
                        </a:lnTo>
                        <a:lnTo>
                          <a:pt x="21" y="22"/>
                        </a:lnTo>
                        <a:lnTo>
                          <a:pt x="21" y="21"/>
                        </a:lnTo>
                        <a:lnTo>
                          <a:pt x="20" y="20"/>
                        </a:lnTo>
                        <a:lnTo>
                          <a:pt x="19" y="21"/>
                        </a:lnTo>
                        <a:lnTo>
                          <a:pt x="19" y="20"/>
                        </a:lnTo>
                        <a:lnTo>
                          <a:pt x="19" y="19"/>
                        </a:lnTo>
                        <a:lnTo>
                          <a:pt x="17" y="18"/>
                        </a:lnTo>
                        <a:lnTo>
                          <a:pt x="18" y="16"/>
                        </a:lnTo>
                        <a:lnTo>
                          <a:pt x="17" y="16"/>
                        </a:lnTo>
                        <a:lnTo>
                          <a:pt x="17" y="15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4" y="13"/>
                        </a:lnTo>
                        <a:lnTo>
                          <a:pt x="14" y="11"/>
                        </a:lnTo>
                        <a:lnTo>
                          <a:pt x="13" y="11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8" y="7"/>
                        </a:lnTo>
                        <a:lnTo>
                          <a:pt x="7" y="5"/>
                        </a:lnTo>
                        <a:lnTo>
                          <a:pt x="6" y="7"/>
                        </a:lnTo>
                        <a:lnTo>
                          <a:pt x="6" y="6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3"/>
                        </a:lnTo>
                        <a:lnTo>
                          <a:pt x="2" y="1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4" name="Freeform 176"/>
                  <p:cNvSpPr>
                    <a:spLocks/>
                  </p:cNvSpPr>
                  <p:nvPr/>
                </p:nvSpPr>
                <p:spPr bwMode="auto">
                  <a:xfrm>
                    <a:off x="4330" y="1284"/>
                    <a:ext cx="25" cy="31"/>
                  </a:xfrm>
                  <a:custGeom>
                    <a:avLst/>
                    <a:gdLst>
                      <a:gd name="T0" fmla="*/ 0 w 25"/>
                      <a:gd name="T1" fmla="*/ 0 h 31"/>
                      <a:gd name="T2" fmla="*/ 0 w 25"/>
                      <a:gd name="T3" fmla="*/ 0 h 31"/>
                      <a:gd name="T4" fmla="*/ 0 w 25"/>
                      <a:gd name="T5" fmla="*/ 0 h 31"/>
                      <a:gd name="T6" fmla="*/ 0 w 25"/>
                      <a:gd name="T7" fmla="*/ 1 h 31"/>
                      <a:gd name="T8" fmla="*/ 1 w 25"/>
                      <a:gd name="T9" fmla="*/ 2 h 31"/>
                      <a:gd name="T10" fmla="*/ 0 w 25"/>
                      <a:gd name="T11" fmla="*/ 3 h 31"/>
                      <a:gd name="T12" fmla="*/ 0 w 25"/>
                      <a:gd name="T13" fmla="*/ 4 h 31"/>
                      <a:gd name="T14" fmla="*/ 1 w 25"/>
                      <a:gd name="T15" fmla="*/ 5 h 31"/>
                      <a:gd name="T16" fmla="*/ 1 w 25"/>
                      <a:gd name="T17" fmla="*/ 5 h 31"/>
                      <a:gd name="T18" fmla="*/ 1 w 25"/>
                      <a:gd name="T19" fmla="*/ 5 h 31"/>
                      <a:gd name="T20" fmla="*/ 1 w 25"/>
                      <a:gd name="T21" fmla="*/ 5 h 31"/>
                      <a:gd name="T22" fmla="*/ 3 w 25"/>
                      <a:gd name="T23" fmla="*/ 6 h 31"/>
                      <a:gd name="T24" fmla="*/ 3 w 25"/>
                      <a:gd name="T25" fmla="*/ 7 h 31"/>
                      <a:gd name="T26" fmla="*/ 3 w 25"/>
                      <a:gd name="T27" fmla="*/ 8 h 31"/>
                      <a:gd name="T28" fmla="*/ 3 w 25"/>
                      <a:gd name="T29" fmla="*/ 8 h 31"/>
                      <a:gd name="T30" fmla="*/ 3 w 25"/>
                      <a:gd name="T31" fmla="*/ 9 h 31"/>
                      <a:gd name="T32" fmla="*/ 4 w 25"/>
                      <a:gd name="T33" fmla="*/ 10 h 31"/>
                      <a:gd name="T34" fmla="*/ 5 w 25"/>
                      <a:gd name="T35" fmla="*/ 11 h 31"/>
                      <a:gd name="T36" fmla="*/ 6 w 25"/>
                      <a:gd name="T37" fmla="*/ 13 h 31"/>
                      <a:gd name="T38" fmla="*/ 6 w 25"/>
                      <a:gd name="T39" fmla="*/ 14 h 31"/>
                      <a:gd name="T40" fmla="*/ 8 w 25"/>
                      <a:gd name="T41" fmla="*/ 15 h 31"/>
                      <a:gd name="T42" fmla="*/ 9 w 25"/>
                      <a:gd name="T43" fmla="*/ 16 h 31"/>
                      <a:gd name="T44" fmla="*/ 10 w 25"/>
                      <a:gd name="T45" fmla="*/ 17 h 31"/>
                      <a:gd name="T46" fmla="*/ 10 w 25"/>
                      <a:gd name="T47" fmla="*/ 19 h 31"/>
                      <a:gd name="T48" fmla="*/ 12 w 25"/>
                      <a:gd name="T49" fmla="*/ 20 h 31"/>
                      <a:gd name="T50" fmla="*/ 13 w 25"/>
                      <a:gd name="T51" fmla="*/ 21 h 31"/>
                      <a:gd name="T52" fmla="*/ 14 w 25"/>
                      <a:gd name="T53" fmla="*/ 22 h 31"/>
                      <a:gd name="T54" fmla="*/ 16 w 25"/>
                      <a:gd name="T55" fmla="*/ 23 h 31"/>
                      <a:gd name="T56" fmla="*/ 17 w 25"/>
                      <a:gd name="T57" fmla="*/ 25 h 31"/>
                      <a:gd name="T58" fmla="*/ 20 w 25"/>
                      <a:gd name="T59" fmla="*/ 26 h 31"/>
                      <a:gd name="T60" fmla="*/ 21 w 25"/>
                      <a:gd name="T61" fmla="*/ 28 h 31"/>
                      <a:gd name="T62" fmla="*/ 22 w 25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5"/>
                      <a:gd name="T97" fmla="*/ 0 h 31"/>
                      <a:gd name="T98" fmla="*/ 25 w 25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5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7"/>
                        </a:lnTo>
                        <a:lnTo>
                          <a:pt x="3" y="6"/>
                        </a:lnTo>
                        <a:lnTo>
                          <a:pt x="3" y="7"/>
                        </a:lnTo>
                        <a:lnTo>
                          <a:pt x="3" y="8"/>
                        </a:lnTo>
                        <a:lnTo>
                          <a:pt x="2" y="8"/>
                        </a:lnTo>
                        <a:lnTo>
                          <a:pt x="3" y="8"/>
                        </a:lnTo>
                        <a:lnTo>
                          <a:pt x="3" y="9"/>
                        </a:lnTo>
                        <a:lnTo>
                          <a:pt x="4" y="10"/>
                        </a:lnTo>
                        <a:lnTo>
                          <a:pt x="5" y="11"/>
                        </a:lnTo>
                        <a:lnTo>
                          <a:pt x="5" y="12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6" y="15"/>
                        </a:lnTo>
                        <a:lnTo>
                          <a:pt x="8" y="15"/>
                        </a:lnTo>
                        <a:lnTo>
                          <a:pt x="8" y="16"/>
                        </a:lnTo>
                        <a:lnTo>
                          <a:pt x="9" y="16"/>
                        </a:lnTo>
                        <a:lnTo>
                          <a:pt x="9" y="17"/>
                        </a:lnTo>
                        <a:lnTo>
                          <a:pt x="10" y="17"/>
                        </a:lnTo>
                        <a:lnTo>
                          <a:pt x="10" y="19"/>
                        </a:lnTo>
                        <a:lnTo>
                          <a:pt x="12" y="20"/>
                        </a:lnTo>
                        <a:lnTo>
                          <a:pt x="13" y="21"/>
                        </a:lnTo>
                        <a:lnTo>
                          <a:pt x="14" y="22"/>
                        </a:lnTo>
                        <a:lnTo>
                          <a:pt x="15" y="23"/>
                        </a:lnTo>
                        <a:lnTo>
                          <a:pt x="16" y="23"/>
                        </a:lnTo>
                        <a:lnTo>
                          <a:pt x="17" y="25"/>
                        </a:lnTo>
                        <a:lnTo>
                          <a:pt x="18" y="26"/>
                        </a:lnTo>
                        <a:lnTo>
                          <a:pt x="20" y="26"/>
                        </a:lnTo>
                        <a:lnTo>
                          <a:pt x="21" y="28"/>
                        </a:lnTo>
                        <a:lnTo>
                          <a:pt x="22" y="30"/>
                        </a:lnTo>
                        <a:lnTo>
                          <a:pt x="24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5" name="Freeform 177"/>
                  <p:cNvSpPr>
                    <a:spLocks/>
                  </p:cNvSpPr>
                  <p:nvPr/>
                </p:nvSpPr>
                <p:spPr bwMode="auto">
                  <a:xfrm>
                    <a:off x="4333" y="1281"/>
                    <a:ext cx="35" cy="17"/>
                  </a:xfrm>
                  <a:custGeom>
                    <a:avLst/>
                    <a:gdLst>
                      <a:gd name="T0" fmla="*/ 0 w 35"/>
                      <a:gd name="T1" fmla="*/ 3 h 17"/>
                      <a:gd name="T2" fmla="*/ 1 w 35"/>
                      <a:gd name="T3" fmla="*/ 2 h 17"/>
                      <a:gd name="T4" fmla="*/ 2 w 35"/>
                      <a:gd name="T5" fmla="*/ 1 h 17"/>
                      <a:gd name="T6" fmla="*/ 2 w 35"/>
                      <a:gd name="T7" fmla="*/ 0 h 17"/>
                      <a:gd name="T8" fmla="*/ 2 w 35"/>
                      <a:gd name="T9" fmla="*/ 0 h 17"/>
                      <a:gd name="T10" fmla="*/ 2 w 35"/>
                      <a:gd name="T11" fmla="*/ 0 h 17"/>
                      <a:gd name="T12" fmla="*/ 3 w 35"/>
                      <a:gd name="T13" fmla="*/ 0 h 17"/>
                      <a:gd name="T14" fmla="*/ 3 w 35"/>
                      <a:gd name="T15" fmla="*/ 0 h 17"/>
                      <a:gd name="T16" fmla="*/ 5 w 35"/>
                      <a:gd name="T17" fmla="*/ 0 h 17"/>
                      <a:gd name="T18" fmla="*/ 5 w 35"/>
                      <a:gd name="T19" fmla="*/ 0 h 17"/>
                      <a:gd name="T20" fmla="*/ 5 w 35"/>
                      <a:gd name="T21" fmla="*/ 0 h 17"/>
                      <a:gd name="T22" fmla="*/ 6 w 35"/>
                      <a:gd name="T23" fmla="*/ 1 h 17"/>
                      <a:gd name="T24" fmla="*/ 7 w 35"/>
                      <a:gd name="T25" fmla="*/ 1 h 17"/>
                      <a:gd name="T26" fmla="*/ 8 w 35"/>
                      <a:gd name="T27" fmla="*/ 0 h 17"/>
                      <a:gd name="T28" fmla="*/ 8 w 35"/>
                      <a:gd name="T29" fmla="*/ 1 h 17"/>
                      <a:gd name="T30" fmla="*/ 8 w 35"/>
                      <a:gd name="T31" fmla="*/ 0 h 17"/>
                      <a:gd name="T32" fmla="*/ 10 w 35"/>
                      <a:gd name="T33" fmla="*/ 0 h 17"/>
                      <a:gd name="T34" fmla="*/ 11 w 35"/>
                      <a:gd name="T35" fmla="*/ 1 h 17"/>
                      <a:gd name="T36" fmla="*/ 13 w 35"/>
                      <a:gd name="T37" fmla="*/ 3 h 17"/>
                      <a:gd name="T38" fmla="*/ 14 w 35"/>
                      <a:gd name="T39" fmla="*/ 3 h 17"/>
                      <a:gd name="T40" fmla="*/ 16 w 35"/>
                      <a:gd name="T41" fmla="*/ 2 h 17"/>
                      <a:gd name="T42" fmla="*/ 17 w 35"/>
                      <a:gd name="T43" fmla="*/ 3 h 17"/>
                      <a:gd name="T44" fmla="*/ 18 w 35"/>
                      <a:gd name="T45" fmla="*/ 6 h 17"/>
                      <a:gd name="T46" fmla="*/ 20 w 35"/>
                      <a:gd name="T47" fmla="*/ 6 h 17"/>
                      <a:gd name="T48" fmla="*/ 21 w 35"/>
                      <a:gd name="T49" fmla="*/ 8 h 17"/>
                      <a:gd name="T50" fmla="*/ 23 w 35"/>
                      <a:gd name="T51" fmla="*/ 9 h 17"/>
                      <a:gd name="T52" fmla="*/ 24 w 35"/>
                      <a:gd name="T53" fmla="*/ 9 h 17"/>
                      <a:gd name="T54" fmla="*/ 26 w 35"/>
                      <a:gd name="T55" fmla="*/ 9 h 17"/>
                      <a:gd name="T56" fmla="*/ 27 w 35"/>
                      <a:gd name="T57" fmla="*/ 11 h 17"/>
                      <a:gd name="T58" fmla="*/ 29 w 35"/>
                      <a:gd name="T59" fmla="*/ 13 h 17"/>
                      <a:gd name="T60" fmla="*/ 31 w 35"/>
                      <a:gd name="T61" fmla="*/ 15 h 17"/>
                      <a:gd name="T62" fmla="*/ 32 w 35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10" y="0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13" y="3"/>
                        </a:lnTo>
                        <a:lnTo>
                          <a:pt x="14" y="3"/>
                        </a:lnTo>
                        <a:lnTo>
                          <a:pt x="15" y="3"/>
                        </a:lnTo>
                        <a:lnTo>
                          <a:pt x="16" y="2"/>
                        </a:lnTo>
                        <a:lnTo>
                          <a:pt x="16" y="3"/>
                        </a:lnTo>
                        <a:lnTo>
                          <a:pt x="17" y="3"/>
                        </a:lnTo>
                        <a:lnTo>
                          <a:pt x="17" y="5"/>
                        </a:lnTo>
                        <a:lnTo>
                          <a:pt x="18" y="6"/>
                        </a:lnTo>
                        <a:lnTo>
                          <a:pt x="19" y="5"/>
                        </a:lnTo>
                        <a:lnTo>
                          <a:pt x="20" y="6"/>
                        </a:lnTo>
                        <a:lnTo>
                          <a:pt x="21" y="7"/>
                        </a:lnTo>
                        <a:lnTo>
                          <a:pt x="21" y="8"/>
                        </a:lnTo>
                        <a:lnTo>
                          <a:pt x="23" y="9"/>
                        </a:lnTo>
                        <a:lnTo>
                          <a:pt x="23" y="8"/>
                        </a:lnTo>
                        <a:lnTo>
                          <a:pt x="24" y="9"/>
                        </a:lnTo>
                        <a:lnTo>
                          <a:pt x="25" y="8"/>
                        </a:lnTo>
                        <a:lnTo>
                          <a:pt x="26" y="9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1"/>
                        </a:lnTo>
                        <a:lnTo>
                          <a:pt x="29" y="13"/>
                        </a:lnTo>
                        <a:lnTo>
                          <a:pt x="30" y="14"/>
                        </a:lnTo>
                        <a:lnTo>
                          <a:pt x="31" y="15"/>
                        </a:lnTo>
                        <a:lnTo>
                          <a:pt x="32" y="16"/>
                        </a:lnTo>
                        <a:lnTo>
                          <a:pt x="34" y="1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6" name="Freeform 178"/>
                  <p:cNvSpPr>
                    <a:spLocks/>
                  </p:cNvSpPr>
                  <p:nvPr/>
                </p:nvSpPr>
                <p:spPr bwMode="auto">
                  <a:xfrm>
                    <a:off x="4479" y="1109"/>
                    <a:ext cx="23" cy="33"/>
                  </a:xfrm>
                  <a:custGeom>
                    <a:avLst/>
                    <a:gdLst>
                      <a:gd name="T0" fmla="*/ 21 w 23"/>
                      <a:gd name="T1" fmla="*/ 31 h 33"/>
                      <a:gd name="T2" fmla="*/ 22 w 23"/>
                      <a:gd name="T3" fmla="*/ 29 h 33"/>
                      <a:gd name="T4" fmla="*/ 22 w 23"/>
                      <a:gd name="T5" fmla="*/ 29 h 33"/>
                      <a:gd name="T6" fmla="*/ 21 w 23"/>
                      <a:gd name="T7" fmla="*/ 28 h 33"/>
                      <a:gd name="T8" fmla="*/ 21 w 23"/>
                      <a:gd name="T9" fmla="*/ 27 h 33"/>
                      <a:gd name="T10" fmla="*/ 21 w 23"/>
                      <a:gd name="T11" fmla="*/ 27 h 33"/>
                      <a:gd name="T12" fmla="*/ 21 w 23"/>
                      <a:gd name="T13" fmla="*/ 27 h 33"/>
                      <a:gd name="T14" fmla="*/ 22 w 23"/>
                      <a:gd name="T15" fmla="*/ 26 h 33"/>
                      <a:gd name="T16" fmla="*/ 20 w 23"/>
                      <a:gd name="T17" fmla="*/ 25 h 33"/>
                      <a:gd name="T18" fmla="*/ 21 w 23"/>
                      <a:gd name="T19" fmla="*/ 24 h 33"/>
                      <a:gd name="T20" fmla="*/ 20 w 23"/>
                      <a:gd name="T21" fmla="*/ 23 h 33"/>
                      <a:gd name="T22" fmla="*/ 20 w 23"/>
                      <a:gd name="T23" fmla="*/ 23 h 33"/>
                      <a:gd name="T24" fmla="*/ 20 w 23"/>
                      <a:gd name="T25" fmla="*/ 22 h 33"/>
                      <a:gd name="T26" fmla="*/ 19 w 23"/>
                      <a:gd name="T27" fmla="*/ 22 h 33"/>
                      <a:gd name="T28" fmla="*/ 19 w 23"/>
                      <a:gd name="T29" fmla="*/ 21 h 33"/>
                      <a:gd name="T30" fmla="*/ 18 w 23"/>
                      <a:gd name="T31" fmla="*/ 22 h 33"/>
                      <a:gd name="T32" fmla="*/ 18 w 23"/>
                      <a:gd name="T33" fmla="*/ 21 h 33"/>
                      <a:gd name="T34" fmla="*/ 16 w 23"/>
                      <a:gd name="T35" fmla="*/ 19 h 33"/>
                      <a:gd name="T36" fmla="*/ 16 w 23"/>
                      <a:gd name="T37" fmla="*/ 18 h 33"/>
                      <a:gd name="T38" fmla="*/ 16 w 23"/>
                      <a:gd name="T39" fmla="*/ 16 h 33"/>
                      <a:gd name="T40" fmla="*/ 14 w 23"/>
                      <a:gd name="T41" fmla="*/ 15 h 33"/>
                      <a:gd name="T42" fmla="*/ 13 w 23"/>
                      <a:gd name="T43" fmla="*/ 13 h 33"/>
                      <a:gd name="T44" fmla="*/ 13 w 23"/>
                      <a:gd name="T45" fmla="*/ 12 h 33"/>
                      <a:gd name="T46" fmla="*/ 11 w 23"/>
                      <a:gd name="T47" fmla="*/ 11 h 33"/>
                      <a:gd name="T48" fmla="*/ 11 w 23"/>
                      <a:gd name="T49" fmla="*/ 9 h 33"/>
                      <a:gd name="T50" fmla="*/ 10 w 23"/>
                      <a:gd name="T51" fmla="*/ 9 h 33"/>
                      <a:gd name="T52" fmla="*/ 8 w 23"/>
                      <a:gd name="T53" fmla="*/ 7 h 33"/>
                      <a:gd name="T54" fmla="*/ 7 w 23"/>
                      <a:gd name="T55" fmla="*/ 5 h 33"/>
                      <a:gd name="T56" fmla="*/ 5 w 23"/>
                      <a:gd name="T57" fmla="*/ 4 h 33"/>
                      <a:gd name="T58" fmla="*/ 5 w 23"/>
                      <a:gd name="T59" fmla="*/ 4 h 33"/>
                      <a:gd name="T60" fmla="*/ 2 w 23"/>
                      <a:gd name="T61" fmla="*/ 1 h 33"/>
                      <a:gd name="T62" fmla="*/ 1 w 23"/>
                      <a:gd name="T63" fmla="*/ 0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21" y="32"/>
                        </a:moveTo>
                        <a:lnTo>
                          <a:pt x="21" y="31"/>
                        </a:lnTo>
                        <a:lnTo>
                          <a:pt x="22" y="29"/>
                        </a:lnTo>
                        <a:lnTo>
                          <a:pt x="20" y="28"/>
                        </a:lnTo>
                        <a:lnTo>
                          <a:pt x="21" y="28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0" y="25"/>
                        </a:lnTo>
                        <a:lnTo>
                          <a:pt x="21" y="25"/>
                        </a:lnTo>
                        <a:lnTo>
                          <a:pt x="21" y="24"/>
                        </a:lnTo>
                        <a:lnTo>
                          <a:pt x="20" y="24"/>
                        </a:lnTo>
                        <a:lnTo>
                          <a:pt x="20" y="23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18" y="22"/>
                        </a:lnTo>
                        <a:lnTo>
                          <a:pt x="19" y="20"/>
                        </a:lnTo>
                        <a:lnTo>
                          <a:pt x="18" y="21"/>
                        </a:lnTo>
                        <a:lnTo>
                          <a:pt x="18" y="20"/>
                        </a:lnTo>
                        <a:lnTo>
                          <a:pt x="16" y="19"/>
                        </a:lnTo>
                        <a:lnTo>
                          <a:pt x="17" y="18"/>
                        </a:lnTo>
                        <a:lnTo>
                          <a:pt x="16" y="18"/>
                        </a:lnTo>
                        <a:lnTo>
                          <a:pt x="16" y="17"/>
                        </a:lnTo>
                        <a:lnTo>
                          <a:pt x="16" y="16"/>
                        </a:lnTo>
                        <a:lnTo>
                          <a:pt x="16" y="15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3" y="13"/>
                        </a:lnTo>
                        <a:lnTo>
                          <a:pt x="13" y="12"/>
                        </a:lnTo>
                        <a:lnTo>
                          <a:pt x="12" y="12"/>
                        </a:lnTo>
                        <a:lnTo>
                          <a:pt x="11" y="11"/>
                        </a:lnTo>
                        <a:lnTo>
                          <a:pt x="11" y="9"/>
                        </a:lnTo>
                        <a:lnTo>
                          <a:pt x="10" y="9"/>
                        </a:lnTo>
                        <a:lnTo>
                          <a:pt x="8" y="8"/>
                        </a:lnTo>
                        <a:lnTo>
                          <a:pt x="8" y="7"/>
                        </a:lnTo>
                        <a:lnTo>
                          <a:pt x="7" y="6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4"/>
                        </a:lnTo>
                        <a:lnTo>
                          <a:pt x="4" y="3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7" name="Freeform 179"/>
                  <p:cNvSpPr>
                    <a:spLocks/>
                  </p:cNvSpPr>
                  <p:nvPr/>
                </p:nvSpPr>
                <p:spPr bwMode="auto">
                  <a:xfrm>
                    <a:off x="4466" y="1130"/>
                    <a:ext cx="36" cy="17"/>
                  </a:xfrm>
                  <a:custGeom>
                    <a:avLst/>
                    <a:gdLst>
                      <a:gd name="T0" fmla="*/ 34 w 36"/>
                      <a:gd name="T1" fmla="*/ 13 h 17"/>
                      <a:gd name="T2" fmla="*/ 34 w 36"/>
                      <a:gd name="T3" fmla="*/ 14 h 17"/>
                      <a:gd name="T4" fmla="*/ 34 w 36"/>
                      <a:gd name="T5" fmla="*/ 14 h 17"/>
                      <a:gd name="T6" fmla="*/ 33 w 36"/>
                      <a:gd name="T7" fmla="*/ 14 h 17"/>
                      <a:gd name="T8" fmla="*/ 32 w 36"/>
                      <a:gd name="T9" fmla="*/ 16 h 17"/>
                      <a:gd name="T10" fmla="*/ 32 w 36"/>
                      <a:gd name="T11" fmla="*/ 16 h 17"/>
                      <a:gd name="T12" fmla="*/ 31 w 36"/>
                      <a:gd name="T13" fmla="*/ 16 h 17"/>
                      <a:gd name="T14" fmla="*/ 31 w 36"/>
                      <a:gd name="T15" fmla="*/ 16 h 17"/>
                      <a:gd name="T16" fmla="*/ 30 w 36"/>
                      <a:gd name="T17" fmla="*/ 16 h 17"/>
                      <a:gd name="T18" fmla="*/ 29 w 36"/>
                      <a:gd name="T19" fmla="*/ 16 h 17"/>
                      <a:gd name="T20" fmla="*/ 28 w 36"/>
                      <a:gd name="T21" fmla="*/ 16 h 17"/>
                      <a:gd name="T22" fmla="*/ 28 w 36"/>
                      <a:gd name="T23" fmla="*/ 14 h 17"/>
                      <a:gd name="T24" fmla="*/ 27 w 36"/>
                      <a:gd name="T25" fmla="*/ 14 h 17"/>
                      <a:gd name="T26" fmla="*/ 26 w 36"/>
                      <a:gd name="T27" fmla="*/ 14 h 17"/>
                      <a:gd name="T28" fmla="*/ 26 w 36"/>
                      <a:gd name="T29" fmla="*/ 14 h 17"/>
                      <a:gd name="T30" fmla="*/ 25 w 36"/>
                      <a:gd name="T31" fmla="*/ 14 h 17"/>
                      <a:gd name="T32" fmla="*/ 23 w 36"/>
                      <a:gd name="T33" fmla="*/ 16 h 17"/>
                      <a:gd name="T34" fmla="*/ 22 w 36"/>
                      <a:gd name="T35" fmla="*/ 13 h 17"/>
                      <a:gd name="T36" fmla="*/ 20 w 36"/>
                      <a:gd name="T37" fmla="*/ 12 h 17"/>
                      <a:gd name="T38" fmla="*/ 20 w 36"/>
                      <a:gd name="T39" fmla="*/ 12 h 17"/>
                      <a:gd name="T40" fmla="*/ 17 w 36"/>
                      <a:gd name="T41" fmla="*/ 12 h 17"/>
                      <a:gd name="T42" fmla="*/ 17 w 36"/>
                      <a:gd name="T43" fmla="*/ 11 h 17"/>
                      <a:gd name="T44" fmla="*/ 16 w 36"/>
                      <a:gd name="T45" fmla="*/ 10 h 17"/>
                      <a:gd name="T46" fmla="*/ 14 w 36"/>
                      <a:gd name="T47" fmla="*/ 10 h 17"/>
                      <a:gd name="T48" fmla="*/ 12 w 36"/>
                      <a:gd name="T49" fmla="*/ 9 h 17"/>
                      <a:gd name="T50" fmla="*/ 11 w 36"/>
                      <a:gd name="T51" fmla="*/ 8 h 17"/>
                      <a:gd name="T52" fmla="*/ 10 w 36"/>
                      <a:gd name="T53" fmla="*/ 7 h 17"/>
                      <a:gd name="T54" fmla="*/ 8 w 36"/>
                      <a:gd name="T55" fmla="*/ 6 h 17"/>
                      <a:gd name="T56" fmla="*/ 6 w 36"/>
                      <a:gd name="T57" fmla="*/ 5 h 17"/>
                      <a:gd name="T58" fmla="*/ 3 w 36"/>
                      <a:gd name="T59" fmla="*/ 3 h 17"/>
                      <a:gd name="T60" fmla="*/ 2 w 36"/>
                      <a:gd name="T61" fmla="*/ 2 h 17"/>
                      <a:gd name="T62" fmla="*/ 1 w 36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35" y="12"/>
                        </a:moveTo>
                        <a:lnTo>
                          <a:pt x="34" y="13"/>
                        </a:lnTo>
                        <a:lnTo>
                          <a:pt x="33" y="13"/>
                        </a:lnTo>
                        <a:lnTo>
                          <a:pt x="34" y="14"/>
                        </a:lnTo>
                        <a:lnTo>
                          <a:pt x="33" y="16"/>
                        </a:lnTo>
                        <a:lnTo>
                          <a:pt x="33" y="14"/>
                        </a:lnTo>
                        <a:lnTo>
                          <a:pt x="32" y="16"/>
                        </a:lnTo>
                        <a:lnTo>
                          <a:pt x="31" y="16"/>
                        </a:lnTo>
                        <a:lnTo>
                          <a:pt x="30" y="16"/>
                        </a:lnTo>
                        <a:lnTo>
                          <a:pt x="29" y="14"/>
                        </a:lnTo>
                        <a:lnTo>
                          <a:pt x="29" y="16"/>
                        </a:lnTo>
                        <a:lnTo>
                          <a:pt x="28" y="16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6" y="16"/>
                        </a:lnTo>
                        <a:lnTo>
                          <a:pt x="25" y="14"/>
                        </a:lnTo>
                        <a:lnTo>
                          <a:pt x="23" y="16"/>
                        </a:lnTo>
                        <a:lnTo>
                          <a:pt x="23" y="14"/>
                        </a:lnTo>
                        <a:lnTo>
                          <a:pt x="22" y="13"/>
                        </a:lnTo>
                        <a:lnTo>
                          <a:pt x="20" y="12"/>
                        </a:lnTo>
                        <a:lnTo>
                          <a:pt x="18" y="12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4" y="9"/>
                        </a:lnTo>
                        <a:lnTo>
                          <a:pt x="14" y="10"/>
                        </a:lnTo>
                        <a:lnTo>
                          <a:pt x="12" y="9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8" y="6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8" name="Freeform 180"/>
                  <p:cNvSpPr>
                    <a:spLocks/>
                  </p:cNvSpPr>
                  <p:nvPr/>
                </p:nvSpPr>
                <p:spPr bwMode="auto">
                  <a:xfrm>
                    <a:off x="4466" y="1130"/>
                    <a:ext cx="36" cy="17"/>
                  </a:xfrm>
                  <a:custGeom>
                    <a:avLst/>
                    <a:gdLst>
                      <a:gd name="T0" fmla="*/ 34 w 36"/>
                      <a:gd name="T1" fmla="*/ 13 h 17"/>
                      <a:gd name="T2" fmla="*/ 34 w 36"/>
                      <a:gd name="T3" fmla="*/ 14 h 17"/>
                      <a:gd name="T4" fmla="*/ 34 w 36"/>
                      <a:gd name="T5" fmla="*/ 14 h 17"/>
                      <a:gd name="T6" fmla="*/ 33 w 36"/>
                      <a:gd name="T7" fmla="*/ 14 h 17"/>
                      <a:gd name="T8" fmla="*/ 32 w 36"/>
                      <a:gd name="T9" fmla="*/ 16 h 17"/>
                      <a:gd name="T10" fmla="*/ 32 w 36"/>
                      <a:gd name="T11" fmla="*/ 16 h 17"/>
                      <a:gd name="T12" fmla="*/ 31 w 36"/>
                      <a:gd name="T13" fmla="*/ 16 h 17"/>
                      <a:gd name="T14" fmla="*/ 31 w 36"/>
                      <a:gd name="T15" fmla="*/ 16 h 17"/>
                      <a:gd name="T16" fmla="*/ 30 w 36"/>
                      <a:gd name="T17" fmla="*/ 16 h 17"/>
                      <a:gd name="T18" fmla="*/ 29 w 36"/>
                      <a:gd name="T19" fmla="*/ 16 h 17"/>
                      <a:gd name="T20" fmla="*/ 28 w 36"/>
                      <a:gd name="T21" fmla="*/ 16 h 17"/>
                      <a:gd name="T22" fmla="*/ 28 w 36"/>
                      <a:gd name="T23" fmla="*/ 14 h 17"/>
                      <a:gd name="T24" fmla="*/ 27 w 36"/>
                      <a:gd name="T25" fmla="*/ 14 h 17"/>
                      <a:gd name="T26" fmla="*/ 26 w 36"/>
                      <a:gd name="T27" fmla="*/ 14 h 17"/>
                      <a:gd name="T28" fmla="*/ 26 w 36"/>
                      <a:gd name="T29" fmla="*/ 14 h 17"/>
                      <a:gd name="T30" fmla="*/ 25 w 36"/>
                      <a:gd name="T31" fmla="*/ 14 h 17"/>
                      <a:gd name="T32" fmla="*/ 23 w 36"/>
                      <a:gd name="T33" fmla="*/ 16 h 17"/>
                      <a:gd name="T34" fmla="*/ 22 w 36"/>
                      <a:gd name="T35" fmla="*/ 13 h 17"/>
                      <a:gd name="T36" fmla="*/ 20 w 36"/>
                      <a:gd name="T37" fmla="*/ 12 h 17"/>
                      <a:gd name="T38" fmla="*/ 19 w 36"/>
                      <a:gd name="T39" fmla="*/ 12 h 17"/>
                      <a:gd name="T40" fmla="*/ 17 w 36"/>
                      <a:gd name="T41" fmla="*/ 12 h 17"/>
                      <a:gd name="T42" fmla="*/ 17 w 36"/>
                      <a:gd name="T43" fmla="*/ 11 h 17"/>
                      <a:gd name="T44" fmla="*/ 16 w 36"/>
                      <a:gd name="T45" fmla="*/ 10 h 17"/>
                      <a:gd name="T46" fmla="*/ 14 w 36"/>
                      <a:gd name="T47" fmla="*/ 10 h 17"/>
                      <a:gd name="T48" fmla="*/ 12 w 36"/>
                      <a:gd name="T49" fmla="*/ 9 h 17"/>
                      <a:gd name="T50" fmla="*/ 11 w 36"/>
                      <a:gd name="T51" fmla="*/ 8 h 17"/>
                      <a:gd name="T52" fmla="*/ 10 w 36"/>
                      <a:gd name="T53" fmla="*/ 7 h 17"/>
                      <a:gd name="T54" fmla="*/ 8 w 36"/>
                      <a:gd name="T55" fmla="*/ 6 h 17"/>
                      <a:gd name="T56" fmla="*/ 6 w 36"/>
                      <a:gd name="T57" fmla="*/ 5 h 17"/>
                      <a:gd name="T58" fmla="*/ 3 w 36"/>
                      <a:gd name="T59" fmla="*/ 3 h 17"/>
                      <a:gd name="T60" fmla="*/ 2 w 36"/>
                      <a:gd name="T61" fmla="*/ 2 h 17"/>
                      <a:gd name="T62" fmla="*/ 1 w 36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35" y="12"/>
                        </a:moveTo>
                        <a:lnTo>
                          <a:pt x="34" y="13"/>
                        </a:lnTo>
                        <a:lnTo>
                          <a:pt x="33" y="13"/>
                        </a:lnTo>
                        <a:lnTo>
                          <a:pt x="34" y="14"/>
                        </a:lnTo>
                        <a:lnTo>
                          <a:pt x="33" y="16"/>
                        </a:lnTo>
                        <a:lnTo>
                          <a:pt x="33" y="14"/>
                        </a:lnTo>
                        <a:lnTo>
                          <a:pt x="32" y="16"/>
                        </a:lnTo>
                        <a:lnTo>
                          <a:pt x="31" y="16"/>
                        </a:lnTo>
                        <a:lnTo>
                          <a:pt x="30" y="16"/>
                        </a:lnTo>
                        <a:lnTo>
                          <a:pt x="29" y="14"/>
                        </a:lnTo>
                        <a:lnTo>
                          <a:pt x="29" y="16"/>
                        </a:lnTo>
                        <a:lnTo>
                          <a:pt x="28" y="16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6" y="16"/>
                        </a:lnTo>
                        <a:lnTo>
                          <a:pt x="25" y="14"/>
                        </a:lnTo>
                        <a:lnTo>
                          <a:pt x="24" y="14"/>
                        </a:lnTo>
                        <a:lnTo>
                          <a:pt x="23" y="16"/>
                        </a:lnTo>
                        <a:lnTo>
                          <a:pt x="23" y="14"/>
                        </a:lnTo>
                        <a:lnTo>
                          <a:pt x="22" y="13"/>
                        </a:lnTo>
                        <a:lnTo>
                          <a:pt x="20" y="12"/>
                        </a:lnTo>
                        <a:lnTo>
                          <a:pt x="19" y="12"/>
                        </a:lnTo>
                        <a:lnTo>
                          <a:pt x="18" y="12"/>
                        </a:lnTo>
                        <a:lnTo>
                          <a:pt x="17" y="12"/>
                        </a:lnTo>
                        <a:lnTo>
                          <a:pt x="17" y="11"/>
                        </a:lnTo>
                        <a:lnTo>
                          <a:pt x="16" y="11"/>
                        </a:lnTo>
                        <a:lnTo>
                          <a:pt x="16" y="10"/>
                        </a:lnTo>
                        <a:lnTo>
                          <a:pt x="14" y="9"/>
                        </a:lnTo>
                        <a:lnTo>
                          <a:pt x="14" y="10"/>
                        </a:lnTo>
                        <a:lnTo>
                          <a:pt x="12" y="9"/>
                        </a:lnTo>
                        <a:lnTo>
                          <a:pt x="11" y="8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8" y="6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59" name="Freeform 181"/>
                  <p:cNvSpPr>
                    <a:spLocks/>
                  </p:cNvSpPr>
                  <p:nvPr/>
                </p:nvSpPr>
                <p:spPr bwMode="auto">
                  <a:xfrm>
                    <a:off x="4479" y="1109"/>
                    <a:ext cx="23" cy="33"/>
                  </a:xfrm>
                  <a:custGeom>
                    <a:avLst/>
                    <a:gdLst>
                      <a:gd name="T0" fmla="*/ 21 w 23"/>
                      <a:gd name="T1" fmla="*/ 31 h 33"/>
                      <a:gd name="T2" fmla="*/ 22 w 23"/>
                      <a:gd name="T3" fmla="*/ 29 h 33"/>
                      <a:gd name="T4" fmla="*/ 22 w 23"/>
                      <a:gd name="T5" fmla="*/ 29 h 33"/>
                      <a:gd name="T6" fmla="*/ 21 w 23"/>
                      <a:gd name="T7" fmla="*/ 28 h 33"/>
                      <a:gd name="T8" fmla="*/ 21 w 23"/>
                      <a:gd name="T9" fmla="*/ 27 h 33"/>
                      <a:gd name="T10" fmla="*/ 21 w 23"/>
                      <a:gd name="T11" fmla="*/ 27 h 33"/>
                      <a:gd name="T12" fmla="*/ 21 w 23"/>
                      <a:gd name="T13" fmla="*/ 27 h 33"/>
                      <a:gd name="T14" fmla="*/ 20 w 23"/>
                      <a:gd name="T15" fmla="*/ 25 h 33"/>
                      <a:gd name="T16" fmla="*/ 20 w 23"/>
                      <a:gd name="T17" fmla="*/ 25 h 33"/>
                      <a:gd name="T18" fmla="*/ 21 w 23"/>
                      <a:gd name="T19" fmla="*/ 24 h 33"/>
                      <a:gd name="T20" fmla="*/ 20 w 23"/>
                      <a:gd name="T21" fmla="*/ 23 h 33"/>
                      <a:gd name="T22" fmla="*/ 20 w 23"/>
                      <a:gd name="T23" fmla="*/ 23 h 33"/>
                      <a:gd name="T24" fmla="*/ 20 w 23"/>
                      <a:gd name="T25" fmla="*/ 22 h 33"/>
                      <a:gd name="T26" fmla="*/ 19 w 23"/>
                      <a:gd name="T27" fmla="*/ 22 h 33"/>
                      <a:gd name="T28" fmla="*/ 19 w 23"/>
                      <a:gd name="T29" fmla="*/ 21 h 33"/>
                      <a:gd name="T30" fmla="*/ 18 w 23"/>
                      <a:gd name="T31" fmla="*/ 22 h 33"/>
                      <a:gd name="T32" fmla="*/ 19 w 23"/>
                      <a:gd name="T33" fmla="*/ 19 h 33"/>
                      <a:gd name="T34" fmla="*/ 16 w 23"/>
                      <a:gd name="T35" fmla="*/ 19 h 33"/>
                      <a:gd name="T36" fmla="*/ 16 w 23"/>
                      <a:gd name="T37" fmla="*/ 18 h 33"/>
                      <a:gd name="T38" fmla="*/ 16 w 23"/>
                      <a:gd name="T39" fmla="*/ 16 h 33"/>
                      <a:gd name="T40" fmla="*/ 14 w 23"/>
                      <a:gd name="T41" fmla="*/ 15 h 33"/>
                      <a:gd name="T42" fmla="*/ 13 w 23"/>
                      <a:gd name="T43" fmla="*/ 13 h 33"/>
                      <a:gd name="T44" fmla="*/ 13 w 23"/>
                      <a:gd name="T45" fmla="*/ 12 h 33"/>
                      <a:gd name="T46" fmla="*/ 11 w 23"/>
                      <a:gd name="T47" fmla="*/ 11 h 33"/>
                      <a:gd name="T48" fmla="*/ 11 w 23"/>
                      <a:gd name="T49" fmla="*/ 9 h 33"/>
                      <a:gd name="T50" fmla="*/ 10 w 23"/>
                      <a:gd name="T51" fmla="*/ 9 h 33"/>
                      <a:gd name="T52" fmla="*/ 8 w 23"/>
                      <a:gd name="T53" fmla="*/ 7 h 33"/>
                      <a:gd name="T54" fmla="*/ 7 w 23"/>
                      <a:gd name="T55" fmla="*/ 5 h 33"/>
                      <a:gd name="T56" fmla="*/ 5 w 23"/>
                      <a:gd name="T57" fmla="*/ 4 h 33"/>
                      <a:gd name="T58" fmla="*/ 5 w 23"/>
                      <a:gd name="T59" fmla="*/ 4 h 33"/>
                      <a:gd name="T60" fmla="*/ 2 w 23"/>
                      <a:gd name="T61" fmla="*/ 1 h 33"/>
                      <a:gd name="T62" fmla="*/ 1 w 23"/>
                      <a:gd name="T63" fmla="*/ 0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21" y="32"/>
                        </a:moveTo>
                        <a:lnTo>
                          <a:pt x="21" y="31"/>
                        </a:lnTo>
                        <a:lnTo>
                          <a:pt x="22" y="29"/>
                        </a:lnTo>
                        <a:lnTo>
                          <a:pt x="20" y="28"/>
                        </a:lnTo>
                        <a:lnTo>
                          <a:pt x="21" y="28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0" y="25"/>
                        </a:lnTo>
                        <a:lnTo>
                          <a:pt x="22" y="26"/>
                        </a:lnTo>
                        <a:lnTo>
                          <a:pt x="20" y="25"/>
                        </a:lnTo>
                        <a:lnTo>
                          <a:pt x="21" y="25"/>
                        </a:lnTo>
                        <a:lnTo>
                          <a:pt x="21" y="24"/>
                        </a:lnTo>
                        <a:lnTo>
                          <a:pt x="20" y="24"/>
                        </a:lnTo>
                        <a:lnTo>
                          <a:pt x="20" y="23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18" y="22"/>
                        </a:lnTo>
                        <a:lnTo>
                          <a:pt x="19" y="20"/>
                        </a:lnTo>
                        <a:lnTo>
                          <a:pt x="19" y="19"/>
                        </a:lnTo>
                        <a:lnTo>
                          <a:pt x="18" y="20"/>
                        </a:lnTo>
                        <a:lnTo>
                          <a:pt x="16" y="19"/>
                        </a:lnTo>
                        <a:lnTo>
                          <a:pt x="17" y="18"/>
                        </a:lnTo>
                        <a:lnTo>
                          <a:pt x="16" y="18"/>
                        </a:lnTo>
                        <a:lnTo>
                          <a:pt x="16" y="17"/>
                        </a:lnTo>
                        <a:lnTo>
                          <a:pt x="16" y="16"/>
                        </a:lnTo>
                        <a:lnTo>
                          <a:pt x="16" y="15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3" y="13"/>
                        </a:lnTo>
                        <a:lnTo>
                          <a:pt x="13" y="12"/>
                        </a:lnTo>
                        <a:lnTo>
                          <a:pt x="12" y="12"/>
                        </a:lnTo>
                        <a:lnTo>
                          <a:pt x="11" y="11"/>
                        </a:lnTo>
                        <a:lnTo>
                          <a:pt x="11" y="9"/>
                        </a:lnTo>
                        <a:lnTo>
                          <a:pt x="10" y="9"/>
                        </a:lnTo>
                        <a:lnTo>
                          <a:pt x="8" y="8"/>
                        </a:lnTo>
                        <a:lnTo>
                          <a:pt x="8" y="7"/>
                        </a:lnTo>
                        <a:lnTo>
                          <a:pt x="7" y="6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4"/>
                        </a:lnTo>
                        <a:lnTo>
                          <a:pt x="4" y="3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0" name="Freeform 182"/>
                  <p:cNvSpPr>
                    <a:spLocks/>
                  </p:cNvSpPr>
                  <p:nvPr/>
                </p:nvSpPr>
                <p:spPr bwMode="auto">
                  <a:xfrm>
                    <a:off x="4458" y="1078"/>
                    <a:ext cx="23" cy="32"/>
                  </a:xfrm>
                  <a:custGeom>
                    <a:avLst/>
                    <a:gdLst>
                      <a:gd name="T0" fmla="*/ 0 w 23"/>
                      <a:gd name="T1" fmla="*/ 0 h 32"/>
                      <a:gd name="T2" fmla="*/ 0 w 23"/>
                      <a:gd name="T3" fmla="*/ 0 h 32"/>
                      <a:gd name="T4" fmla="*/ 0 w 23"/>
                      <a:gd name="T5" fmla="*/ 0 h 32"/>
                      <a:gd name="T6" fmla="*/ 0 w 23"/>
                      <a:gd name="T7" fmla="*/ 2 h 32"/>
                      <a:gd name="T8" fmla="*/ 0 w 23"/>
                      <a:gd name="T9" fmla="*/ 3 h 32"/>
                      <a:gd name="T10" fmla="*/ 0 w 23"/>
                      <a:gd name="T11" fmla="*/ 3 h 32"/>
                      <a:gd name="T12" fmla="*/ 0 w 23"/>
                      <a:gd name="T13" fmla="*/ 3 h 32"/>
                      <a:gd name="T14" fmla="*/ 0 w 23"/>
                      <a:gd name="T15" fmla="*/ 5 h 32"/>
                      <a:gd name="T16" fmla="*/ 0 w 23"/>
                      <a:gd name="T17" fmla="*/ 5 h 32"/>
                      <a:gd name="T18" fmla="*/ 1 w 23"/>
                      <a:gd name="T19" fmla="*/ 5 h 32"/>
                      <a:gd name="T20" fmla="*/ 1 w 23"/>
                      <a:gd name="T21" fmla="*/ 6 h 32"/>
                      <a:gd name="T22" fmla="*/ 2 w 23"/>
                      <a:gd name="T23" fmla="*/ 7 h 32"/>
                      <a:gd name="T24" fmla="*/ 1 w 23"/>
                      <a:gd name="T25" fmla="*/ 7 h 32"/>
                      <a:gd name="T26" fmla="*/ 3 w 23"/>
                      <a:gd name="T27" fmla="*/ 9 h 32"/>
                      <a:gd name="T28" fmla="*/ 3 w 23"/>
                      <a:gd name="T29" fmla="*/ 9 h 32"/>
                      <a:gd name="T30" fmla="*/ 3 w 23"/>
                      <a:gd name="T31" fmla="*/ 9 h 32"/>
                      <a:gd name="T32" fmla="*/ 3 w 23"/>
                      <a:gd name="T33" fmla="*/ 10 h 32"/>
                      <a:gd name="T34" fmla="*/ 4 w 23"/>
                      <a:gd name="T35" fmla="*/ 11 h 32"/>
                      <a:gd name="T36" fmla="*/ 4 w 23"/>
                      <a:gd name="T37" fmla="*/ 13 h 32"/>
                      <a:gd name="T38" fmla="*/ 6 w 23"/>
                      <a:gd name="T39" fmla="*/ 15 h 32"/>
                      <a:gd name="T40" fmla="*/ 7 w 23"/>
                      <a:gd name="T41" fmla="*/ 15 h 32"/>
                      <a:gd name="T42" fmla="*/ 7 w 23"/>
                      <a:gd name="T43" fmla="*/ 16 h 32"/>
                      <a:gd name="T44" fmla="*/ 9 w 23"/>
                      <a:gd name="T45" fmla="*/ 18 h 32"/>
                      <a:gd name="T46" fmla="*/ 10 w 23"/>
                      <a:gd name="T47" fmla="*/ 19 h 32"/>
                      <a:gd name="T48" fmla="*/ 11 w 23"/>
                      <a:gd name="T49" fmla="*/ 20 h 32"/>
                      <a:gd name="T50" fmla="*/ 12 w 23"/>
                      <a:gd name="T51" fmla="*/ 22 h 32"/>
                      <a:gd name="T52" fmla="*/ 14 w 23"/>
                      <a:gd name="T53" fmla="*/ 23 h 32"/>
                      <a:gd name="T54" fmla="*/ 15 w 23"/>
                      <a:gd name="T55" fmla="*/ 25 h 32"/>
                      <a:gd name="T56" fmla="*/ 16 w 23"/>
                      <a:gd name="T57" fmla="*/ 26 h 32"/>
                      <a:gd name="T58" fmla="*/ 18 w 23"/>
                      <a:gd name="T59" fmla="*/ 27 h 32"/>
                      <a:gd name="T60" fmla="*/ 19 w 23"/>
                      <a:gd name="T61" fmla="*/ 29 h 32"/>
                      <a:gd name="T62" fmla="*/ 21 w 23"/>
                      <a:gd name="T63" fmla="*/ 30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2" y="7"/>
                        </a:lnTo>
                        <a:lnTo>
                          <a:pt x="1" y="7"/>
                        </a:lnTo>
                        <a:lnTo>
                          <a:pt x="2" y="8"/>
                        </a:lnTo>
                        <a:lnTo>
                          <a:pt x="3" y="9"/>
                        </a:lnTo>
                        <a:lnTo>
                          <a:pt x="3" y="10"/>
                        </a:lnTo>
                        <a:lnTo>
                          <a:pt x="4" y="11"/>
                        </a:lnTo>
                        <a:lnTo>
                          <a:pt x="5" y="12"/>
                        </a:lnTo>
                        <a:lnTo>
                          <a:pt x="4" y="13"/>
                        </a:lnTo>
                        <a:lnTo>
                          <a:pt x="5" y="14"/>
                        </a:lnTo>
                        <a:lnTo>
                          <a:pt x="6" y="15"/>
                        </a:lnTo>
                        <a:lnTo>
                          <a:pt x="7" y="15"/>
                        </a:lnTo>
                        <a:lnTo>
                          <a:pt x="7" y="16"/>
                        </a:lnTo>
                        <a:lnTo>
                          <a:pt x="9" y="17"/>
                        </a:lnTo>
                        <a:lnTo>
                          <a:pt x="9" y="18"/>
                        </a:lnTo>
                        <a:lnTo>
                          <a:pt x="10" y="19"/>
                        </a:lnTo>
                        <a:lnTo>
                          <a:pt x="11" y="20"/>
                        </a:lnTo>
                        <a:lnTo>
                          <a:pt x="12" y="21"/>
                        </a:lnTo>
                        <a:lnTo>
                          <a:pt x="12" y="22"/>
                        </a:lnTo>
                        <a:lnTo>
                          <a:pt x="13" y="22"/>
                        </a:lnTo>
                        <a:lnTo>
                          <a:pt x="14" y="23"/>
                        </a:lnTo>
                        <a:lnTo>
                          <a:pt x="15" y="24"/>
                        </a:lnTo>
                        <a:lnTo>
                          <a:pt x="15" y="25"/>
                        </a:lnTo>
                        <a:lnTo>
                          <a:pt x="16" y="25"/>
                        </a:lnTo>
                        <a:lnTo>
                          <a:pt x="16" y="26"/>
                        </a:lnTo>
                        <a:lnTo>
                          <a:pt x="17" y="25"/>
                        </a:lnTo>
                        <a:lnTo>
                          <a:pt x="18" y="27"/>
                        </a:lnTo>
                        <a:lnTo>
                          <a:pt x="19" y="29"/>
                        </a:lnTo>
                        <a:lnTo>
                          <a:pt x="20" y="29"/>
                        </a:lnTo>
                        <a:lnTo>
                          <a:pt x="21" y="30"/>
                        </a:lnTo>
                        <a:lnTo>
                          <a:pt x="22" y="3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1" name="Freeform 183"/>
                  <p:cNvSpPr>
                    <a:spLocks/>
                  </p:cNvSpPr>
                  <p:nvPr/>
                </p:nvSpPr>
                <p:spPr bwMode="auto">
                  <a:xfrm>
                    <a:off x="4459" y="1077"/>
                    <a:ext cx="34" cy="17"/>
                  </a:xfrm>
                  <a:custGeom>
                    <a:avLst/>
                    <a:gdLst>
                      <a:gd name="T0" fmla="*/ 0 w 34"/>
                      <a:gd name="T1" fmla="*/ 3 h 17"/>
                      <a:gd name="T2" fmla="*/ 0 w 34"/>
                      <a:gd name="T3" fmla="*/ 2 h 17"/>
                      <a:gd name="T4" fmla="*/ 1 w 34"/>
                      <a:gd name="T5" fmla="*/ 0 h 17"/>
                      <a:gd name="T6" fmla="*/ 2 w 34"/>
                      <a:gd name="T7" fmla="*/ 0 h 17"/>
                      <a:gd name="T8" fmla="*/ 2 w 34"/>
                      <a:gd name="T9" fmla="*/ 0 h 17"/>
                      <a:gd name="T10" fmla="*/ 2 w 34"/>
                      <a:gd name="T11" fmla="*/ 0 h 17"/>
                      <a:gd name="T12" fmla="*/ 2 w 34"/>
                      <a:gd name="T13" fmla="*/ 0 h 17"/>
                      <a:gd name="T14" fmla="*/ 2 w 34"/>
                      <a:gd name="T15" fmla="*/ 0 h 17"/>
                      <a:gd name="T16" fmla="*/ 5 w 34"/>
                      <a:gd name="T17" fmla="*/ 0 h 17"/>
                      <a:gd name="T18" fmla="*/ 5 w 34"/>
                      <a:gd name="T19" fmla="*/ 0 h 17"/>
                      <a:gd name="T20" fmla="*/ 5 w 34"/>
                      <a:gd name="T21" fmla="*/ 0 h 17"/>
                      <a:gd name="T22" fmla="*/ 7 w 34"/>
                      <a:gd name="T23" fmla="*/ 0 h 17"/>
                      <a:gd name="T24" fmla="*/ 7 w 34"/>
                      <a:gd name="T25" fmla="*/ 0 h 17"/>
                      <a:gd name="T26" fmla="*/ 8 w 34"/>
                      <a:gd name="T27" fmla="*/ 1 h 17"/>
                      <a:gd name="T28" fmla="*/ 8 w 34"/>
                      <a:gd name="T29" fmla="*/ 0 h 17"/>
                      <a:gd name="T30" fmla="*/ 8 w 34"/>
                      <a:gd name="T31" fmla="*/ 0 h 17"/>
                      <a:gd name="T32" fmla="*/ 10 w 34"/>
                      <a:gd name="T33" fmla="*/ 0 h 17"/>
                      <a:gd name="T34" fmla="*/ 11 w 34"/>
                      <a:gd name="T35" fmla="*/ 1 h 17"/>
                      <a:gd name="T36" fmla="*/ 13 w 34"/>
                      <a:gd name="T37" fmla="*/ 2 h 17"/>
                      <a:gd name="T38" fmla="*/ 14 w 34"/>
                      <a:gd name="T39" fmla="*/ 2 h 17"/>
                      <a:gd name="T40" fmla="*/ 15 w 34"/>
                      <a:gd name="T41" fmla="*/ 2 h 17"/>
                      <a:gd name="T42" fmla="*/ 16 w 34"/>
                      <a:gd name="T43" fmla="*/ 5 h 17"/>
                      <a:gd name="T44" fmla="*/ 18 w 34"/>
                      <a:gd name="T45" fmla="*/ 5 h 17"/>
                      <a:gd name="T46" fmla="*/ 20 w 34"/>
                      <a:gd name="T47" fmla="*/ 6 h 17"/>
                      <a:gd name="T48" fmla="*/ 21 w 34"/>
                      <a:gd name="T49" fmla="*/ 7 h 17"/>
                      <a:gd name="T50" fmla="*/ 22 w 34"/>
                      <a:gd name="T51" fmla="*/ 8 h 17"/>
                      <a:gd name="T52" fmla="*/ 24 w 34"/>
                      <a:gd name="T53" fmla="*/ 10 h 17"/>
                      <a:gd name="T54" fmla="*/ 25 w 34"/>
                      <a:gd name="T55" fmla="*/ 9 h 17"/>
                      <a:gd name="T56" fmla="*/ 27 w 34"/>
                      <a:gd name="T57" fmla="*/ 11 h 17"/>
                      <a:gd name="T58" fmla="*/ 30 w 34"/>
                      <a:gd name="T59" fmla="*/ 13 h 17"/>
                      <a:gd name="T60" fmla="*/ 30 w 34"/>
                      <a:gd name="T61" fmla="*/ 14 h 17"/>
                      <a:gd name="T62" fmla="*/ 32 w 34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6" y="1"/>
                        </a:lnTo>
                        <a:lnTo>
                          <a:pt x="7" y="0"/>
                        </a:lnTo>
                        <a:lnTo>
                          <a:pt x="8" y="1"/>
                        </a:lnTo>
                        <a:lnTo>
                          <a:pt x="8" y="0"/>
                        </a:lnTo>
                        <a:lnTo>
                          <a:pt x="10" y="0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13" y="2"/>
                        </a:lnTo>
                        <a:lnTo>
                          <a:pt x="14" y="2"/>
                        </a:lnTo>
                        <a:lnTo>
                          <a:pt x="14" y="3"/>
                        </a:lnTo>
                        <a:lnTo>
                          <a:pt x="15" y="2"/>
                        </a:lnTo>
                        <a:lnTo>
                          <a:pt x="16" y="5"/>
                        </a:lnTo>
                        <a:lnTo>
                          <a:pt x="18" y="5"/>
                        </a:lnTo>
                        <a:lnTo>
                          <a:pt x="19" y="5"/>
                        </a:lnTo>
                        <a:lnTo>
                          <a:pt x="20" y="6"/>
                        </a:lnTo>
                        <a:lnTo>
                          <a:pt x="20" y="7"/>
                        </a:lnTo>
                        <a:lnTo>
                          <a:pt x="21" y="7"/>
                        </a:lnTo>
                        <a:lnTo>
                          <a:pt x="22" y="8"/>
                        </a:lnTo>
                        <a:lnTo>
                          <a:pt x="23" y="9"/>
                        </a:lnTo>
                        <a:lnTo>
                          <a:pt x="24" y="10"/>
                        </a:lnTo>
                        <a:lnTo>
                          <a:pt x="24" y="9"/>
                        </a:lnTo>
                        <a:lnTo>
                          <a:pt x="25" y="9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8" y="11"/>
                        </a:lnTo>
                        <a:lnTo>
                          <a:pt x="30" y="13"/>
                        </a:lnTo>
                        <a:lnTo>
                          <a:pt x="30" y="14"/>
                        </a:lnTo>
                        <a:lnTo>
                          <a:pt x="31" y="14"/>
                        </a:lnTo>
                        <a:lnTo>
                          <a:pt x="32" y="16"/>
                        </a:lnTo>
                        <a:lnTo>
                          <a:pt x="33" y="1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2" name="Freeform 184"/>
                  <p:cNvSpPr>
                    <a:spLocks/>
                  </p:cNvSpPr>
                  <p:nvPr/>
                </p:nvSpPr>
                <p:spPr bwMode="auto">
                  <a:xfrm>
                    <a:off x="4379" y="1273"/>
                    <a:ext cx="23" cy="32"/>
                  </a:xfrm>
                  <a:custGeom>
                    <a:avLst/>
                    <a:gdLst>
                      <a:gd name="T0" fmla="*/ 20 w 23"/>
                      <a:gd name="T1" fmla="*/ 31 h 32"/>
                      <a:gd name="T2" fmla="*/ 21 w 23"/>
                      <a:gd name="T3" fmla="*/ 31 h 32"/>
                      <a:gd name="T4" fmla="*/ 21 w 23"/>
                      <a:gd name="T5" fmla="*/ 29 h 32"/>
                      <a:gd name="T6" fmla="*/ 21 w 23"/>
                      <a:gd name="T7" fmla="*/ 29 h 32"/>
                      <a:gd name="T8" fmla="*/ 21 w 23"/>
                      <a:gd name="T9" fmla="*/ 27 h 32"/>
                      <a:gd name="T10" fmla="*/ 21 w 23"/>
                      <a:gd name="T11" fmla="*/ 26 h 32"/>
                      <a:gd name="T12" fmla="*/ 22 w 23"/>
                      <a:gd name="T13" fmla="*/ 26 h 32"/>
                      <a:gd name="T14" fmla="*/ 22 w 23"/>
                      <a:gd name="T15" fmla="*/ 26 h 32"/>
                      <a:gd name="T16" fmla="*/ 21 w 23"/>
                      <a:gd name="T17" fmla="*/ 26 h 32"/>
                      <a:gd name="T18" fmla="*/ 20 w 23"/>
                      <a:gd name="T19" fmla="*/ 25 h 32"/>
                      <a:gd name="T20" fmla="*/ 20 w 23"/>
                      <a:gd name="T21" fmla="*/ 25 h 32"/>
                      <a:gd name="T22" fmla="*/ 19 w 23"/>
                      <a:gd name="T23" fmla="*/ 24 h 32"/>
                      <a:gd name="T24" fmla="*/ 18 w 23"/>
                      <a:gd name="T25" fmla="*/ 22 h 32"/>
                      <a:gd name="T26" fmla="*/ 18 w 23"/>
                      <a:gd name="T27" fmla="*/ 22 h 32"/>
                      <a:gd name="T28" fmla="*/ 18 w 23"/>
                      <a:gd name="T29" fmla="*/ 22 h 32"/>
                      <a:gd name="T30" fmla="*/ 18 w 23"/>
                      <a:gd name="T31" fmla="*/ 21 h 32"/>
                      <a:gd name="T32" fmla="*/ 18 w 23"/>
                      <a:gd name="T33" fmla="*/ 20 h 32"/>
                      <a:gd name="T34" fmla="*/ 17 w 23"/>
                      <a:gd name="T35" fmla="*/ 20 h 32"/>
                      <a:gd name="T36" fmla="*/ 16 w 23"/>
                      <a:gd name="T37" fmla="*/ 18 h 32"/>
                      <a:gd name="T38" fmla="*/ 15 w 23"/>
                      <a:gd name="T39" fmla="*/ 17 h 32"/>
                      <a:gd name="T40" fmla="*/ 14 w 23"/>
                      <a:gd name="T41" fmla="*/ 15 h 32"/>
                      <a:gd name="T42" fmla="*/ 13 w 23"/>
                      <a:gd name="T43" fmla="*/ 14 h 32"/>
                      <a:gd name="T44" fmla="*/ 12 w 23"/>
                      <a:gd name="T45" fmla="*/ 13 h 32"/>
                      <a:gd name="T46" fmla="*/ 10 w 23"/>
                      <a:gd name="T47" fmla="*/ 12 h 32"/>
                      <a:gd name="T48" fmla="*/ 9 w 23"/>
                      <a:gd name="T49" fmla="*/ 10 h 32"/>
                      <a:gd name="T50" fmla="*/ 9 w 23"/>
                      <a:gd name="T51" fmla="*/ 8 h 32"/>
                      <a:gd name="T52" fmla="*/ 7 w 23"/>
                      <a:gd name="T53" fmla="*/ 7 h 32"/>
                      <a:gd name="T54" fmla="*/ 6 w 23"/>
                      <a:gd name="T55" fmla="*/ 6 h 32"/>
                      <a:gd name="T56" fmla="*/ 4 w 23"/>
                      <a:gd name="T57" fmla="*/ 5 h 32"/>
                      <a:gd name="T58" fmla="*/ 3 w 23"/>
                      <a:gd name="T59" fmla="*/ 4 h 32"/>
                      <a:gd name="T60" fmla="*/ 1 w 23"/>
                      <a:gd name="T61" fmla="*/ 2 h 32"/>
                      <a:gd name="T62" fmla="*/ 0 w 23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20" y="31"/>
                        </a:moveTo>
                        <a:lnTo>
                          <a:pt x="20" y="31"/>
                        </a:lnTo>
                        <a:lnTo>
                          <a:pt x="20" y="30"/>
                        </a:lnTo>
                        <a:lnTo>
                          <a:pt x="21" y="31"/>
                        </a:lnTo>
                        <a:lnTo>
                          <a:pt x="21" y="30"/>
                        </a:lnTo>
                        <a:lnTo>
                          <a:pt x="21" y="29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1" y="26"/>
                        </a:lnTo>
                        <a:lnTo>
                          <a:pt x="20" y="25"/>
                        </a:lnTo>
                        <a:lnTo>
                          <a:pt x="19" y="24"/>
                        </a:lnTo>
                        <a:lnTo>
                          <a:pt x="19" y="23"/>
                        </a:lnTo>
                        <a:lnTo>
                          <a:pt x="18" y="22"/>
                        </a:lnTo>
                        <a:lnTo>
                          <a:pt x="19" y="22"/>
                        </a:lnTo>
                        <a:lnTo>
                          <a:pt x="18" y="22"/>
                        </a:lnTo>
                        <a:lnTo>
                          <a:pt x="18" y="21"/>
                        </a:lnTo>
                        <a:lnTo>
                          <a:pt x="18" y="20"/>
                        </a:lnTo>
                        <a:lnTo>
                          <a:pt x="18" y="19"/>
                        </a:lnTo>
                        <a:lnTo>
                          <a:pt x="17" y="20"/>
                        </a:lnTo>
                        <a:lnTo>
                          <a:pt x="17" y="17"/>
                        </a:lnTo>
                        <a:lnTo>
                          <a:pt x="16" y="18"/>
                        </a:lnTo>
                        <a:lnTo>
                          <a:pt x="15" y="17"/>
                        </a:lnTo>
                        <a:lnTo>
                          <a:pt x="15" y="16"/>
                        </a:lnTo>
                        <a:lnTo>
                          <a:pt x="14" y="15"/>
                        </a:lnTo>
                        <a:lnTo>
                          <a:pt x="13" y="15"/>
                        </a:lnTo>
                        <a:lnTo>
                          <a:pt x="13" y="14"/>
                        </a:lnTo>
                        <a:lnTo>
                          <a:pt x="13" y="13"/>
                        </a:lnTo>
                        <a:lnTo>
                          <a:pt x="12" y="13"/>
                        </a:lnTo>
                        <a:lnTo>
                          <a:pt x="12" y="12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9" y="10"/>
                        </a:lnTo>
                        <a:lnTo>
                          <a:pt x="9" y="8"/>
                        </a:lnTo>
                        <a:lnTo>
                          <a:pt x="8" y="8"/>
                        </a:lnTo>
                        <a:lnTo>
                          <a:pt x="7" y="7"/>
                        </a:lnTo>
                        <a:lnTo>
                          <a:pt x="6" y="7"/>
                        </a:lnTo>
                        <a:lnTo>
                          <a:pt x="6" y="6"/>
                        </a:lnTo>
                        <a:lnTo>
                          <a:pt x="4" y="5"/>
                        </a:lnTo>
                        <a:lnTo>
                          <a:pt x="3" y="4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3" name="Freeform 185"/>
                  <p:cNvSpPr>
                    <a:spLocks/>
                  </p:cNvSpPr>
                  <p:nvPr/>
                </p:nvSpPr>
                <p:spPr bwMode="auto">
                  <a:xfrm>
                    <a:off x="4366" y="1294"/>
                    <a:ext cx="35" cy="17"/>
                  </a:xfrm>
                  <a:custGeom>
                    <a:avLst/>
                    <a:gdLst>
                      <a:gd name="T0" fmla="*/ 34 w 35"/>
                      <a:gd name="T1" fmla="*/ 11 h 17"/>
                      <a:gd name="T2" fmla="*/ 33 w 35"/>
                      <a:gd name="T3" fmla="*/ 12 h 17"/>
                      <a:gd name="T4" fmla="*/ 33 w 35"/>
                      <a:gd name="T5" fmla="*/ 13 h 17"/>
                      <a:gd name="T6" fmla="*/ 32 w 35"/>
                      <a:gd name="T7" fmla="*/ 13 h 17"/>
                      <a:gd name="T8" fmla="*/ 31 w 35"/>
                      <a:gd name="T9" fmla="*/ 14 h 17"/>
                      <a:gd name="T10" fmla="*/ 31 w 35"/>
                      <a:gd name="T11" fmla="*/ 14 h 17"/>
                      <a:gd name="T12" fmla="*/ 30 w 35"/>
                      <a:gd name="T13" fmla="*/ 14 h 17"/>
                      <a:gd name="T14" fmla="*/ 30 w 35"/>
                      <a:gd name="T15" fmla="*/ 14 h 17"/>
                      <a:gd name="T16" fmla="*/ 29 w 35"/>
                      <a:gd name="T17" fmla="*/ 13 h 17"/>
                      <a:gd name="T18" fmla="*/ 29 w 35"/>
                      <a:gd name="T19" fmla="*/ 13 h 17"/>
                      <a:gd name="T20" fmla="*/ 28 w 35"/>
                      <a:gd name="T21" fmla="*/ 14 h 17"/>
                      <a:gd name="T22" fmla="*/ 27 w 35"/>
                      <a:gd name="T23" fmla="*/ 13 h 17"/>
                      <a:gd name="T24" fmla="*/ 26 w 35"/>
                      <a:gd name="T25" fmla="*/ 13 h 17"/>
                      <a:gd name="T26" fmla="*/ 26 w 35"/>
                      <a:gd name="T27" fmla="*/ 13 h 17"/>
                      <a:gd name="T28" fmla="*/ 25 w 35"/>
                      <a:gd name="T29" fmla="*/ 13 h 17"/>
                      <a:gd name="T30" fmla="*/ 24 w 35"/>
                      <a:gd name="T31" fmla="*/ 14 h 17"/>
                      <a:gd name="T32" fmla="*/ 24 w 35"/>
                      <a:gd name="T33" fmla="*/ 13 h 17"/>
                      <a:gd name="T34" fmla="*/ 22 w 35"/>
                      <a:gd name="T35" fmla="*/ 13 h 17"/>
                      <a:gd name="T36" fmla="*/ 21 w 35"/>
                      <a:gd name="T37" fmla="*/ 12 h 17"/>
                      <a:gd name="T38" fmla="*/ 20 w 35"/>
                      <a:gd name="T39" fmla="*/ 11 h 17"/>
                      <a:gd name="T40" fmla="*/ 18 w 35"/>
                      <a:gd name="T41" fmla="*/ 12 h 17"/>
                      <a:gd name="T42" fmla="*/ 16 w 35"/>
                      <a:gd name="T43" fmla="*/ 10 h 17"/>
                      <a:gd name="T44" fmla="*/ 15 w 35"/>
                      <a:gd name="T45" fmla="*/ 9 h 17"/>
                      <a:gd name="T46" fmla="*/ 14 w 35"/>
                      <a:gd name="T47" fmla="*/ 8 h 17"/>
                      <a:gd name="T48" fmla="*/ 12 w 35"/>
                      <a:gd name="T49" fmla="*/ 9 h 17"/>
                      <a:gd name="T50" fmla="*/ 11 w 35"/>
                      <a:gd name="T51" fmla="*/ 6 h 17"/>
                      <a:gd name="T52" fmla="*/ 9 w 35"/>
                      <a:gd name="T53" fmla="*/ 6 h 17"/>
                      <a:gd name="T54" fmla="*/ 6 w 35"/>
                      <a:gd name="T55" fmla="*/ 5 h 17"/>
                      <a:gd name="T56" fmla="*/ 6 w 35"/>
                      <a:gd name="T57" fmla="*/ 4 h 17"/>
                      <a:gd name="T58" fmla="*/ 4 w 35"/>
                      <a:gd name="T59" fmla="*/ 3 h 17"/>
                      <a:gd name="T60" fmla="*/ 2 w 35"/>
                      <a:gd name="T61" fmla="*/ 1 h 17"/>
                      <a:gd name="T62" fmla="*/ 0 w 35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34" y="11"/>
                        </a:moveTo>
                        <a:lnTo>
                          <a:pt x="34" y="11"/>
                        </a:lnTo>
                        <a:lnTo>
                          <a:pt x="33" y="12"/>
                        </a:lnTo>
                        <a:lnTo>
                          <a:pt x="33" y="13"/>
                        </a:lnTo>
                        <a:lnTo>
                          <a:pt x="33" y="14"/>
                        </a:lnTo>
                        <a:lnTo>
                          <a:pt x="32" y="13"/>
                        </a:lnTo>
                        <a:lnTo>
                          <a:pt x="32" y="14"/>
                        </a:lnTo>
                        <a:lnTo>
                          <a:pt x="31" y="14"/>
                        </a:lnTo>
                        <a:lnTo>
                          <a:pt x="31" y="16"/>
                        </a:lnTo>
                        <a:lnTo>
                          <a:pt x="31" y="14"/>
                        </a:lnTo>
                        <a:lnTo>
                          <a:pt x="30" y="14"/>
                        </a:lnTo>
                        <a:lnTo>
                          <a:pt x="29" y="13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7" y="13"/>
                        </a:lnTo>
                        <a:lnTo>
                          <a:pt x="27" y="14"/>
                        </a:lnTo>
                        <a:lnTo>
                          <a:pt x="26" y="13"/>
                        </a:lnTo>
                        <a:lnTo>
                          <a:pt x="26" y="12"/>
                        </a:lnTo>
                        <a:lnTo>
                          <a:pt x="25" y="13"/>
                        </a:lnTo>
                        <a:lnTo>
                          <a:pt x="24" y="14"/>
                        </a:lnTo>
                        <a:lnTo>
                          <a:pt x="24" y="13"/>
                        </a:lnTo>
                        <a:lnTo>
                          <a:pt x="23" y="13"/>
                        </a:lnTo>
                        <a:lnTo>
                          <a:pt x="22" y="13"/>
                        </a:lnTo>
                        <a:lnTo>
                          <a:pt x="21" y="12"/>
                        </a:lnTo>
                        <a:lnTo>
                          <a:pt x="21" y="11"/>
                        </a:lnTo>
                        <a:lnTo>
                          <a:pt x="20" y="11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7" y="11"/>
                        </a:lnTo>
                        <a:lnTo>
                          <a:pt x="16" y="10"/>
                        </a:lnTo>
                        <a:lnTo>
                          <a:pt x="15" y="10"/>
                        </a:lnTo>
                        <a:lnTo>
                          <a:pt x="15" y="9"/>
                        </a:lnTo>
                        <a:lnTo>
                          <a:pt x="14" y="9"/>
                        </a:lnTo>
                        <a:lnTo>
                          <a:pt x="14" y="8"/>
                        </a:lnTo>
                        <a:lnTo>
                          <a:pt x="13" y="9"/>
                        </a:lnTo>
                        <a:lnTo>
                          <a:pt x="12" y="9"/>
                        </a:lnTo>
                        <a:lnTo>
                          <a:pt x="11" y="7"/>
                        </a:lnTo>
                        <a:lnTo>
                          <a:pt x="11" y="6"/>
                        </a:lnTo>
                        <a:lnTo>
                          <a:pt x="10" y="7"/>
                        </a:lnTo>
                        <a:lnTo>
                          <a:pt x="9" y="6"/>
                        </a:lnTo>
                        <a:lnTo>
                          <a:pt x="6" y="5"/>
                        </a:lnTo>
                        <a:lnTo>
                          <a:pt x="6" y="4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4" name="Freeform 186"/>
                  <p:cNvSpPr>
                    <a:spLocks/>
                  </p:cNvSpPr>
                  <p:nvPr/>
                </p:nvSpPr>
                <p:spPr bwMode="auto">
                  <a:xfrm>
                    <a:off x="4366" y="1294"/>
                    <a:ext cx="35" cy="17"/>
                  </a:xfrm>
                  <a:custGeom>
                    <a:avLst/>
                    <a:gdLst>
                      <a:gd name="T0" fmla="*/ 34 w 35"/>
                      <a:gd name="T1" fmla="*/ 11 h 17"/>
                      <a:gd name="T2" fmla="*/ 33 w 35"/>
                      <a:gd name="T3" fmla="*/ 12 h 17"/>
                      <a:gd name="T4" fmla="*/ 33 w 35"/>
                      <a:gd name="T5" fmla="*/ 13 h 17"/>
                      <a:gd name="T6" fmla="*/ 32 w 35"/>
                      <a:gd name="T7" fmla="*/ 13 h 17"/>
                      <a:gd name="T8" fmla="*/ 31 w 35"/>
                      <a:gd name="T9" fmla="*/ 14 h 17"/>
                      <a:gd name="T10" fmla="*/ 31 w 35"/>
                      <a:gd name="T11" fmla="*/ 14 h 17"/>
                      <a:gd name="T12" fmla="*/ 30 w 35"/>
                      <a:gd name="T13" fmla="*/ 14 h 17"/>
                      <a:gd name="T14" fmla="*/ 30 w 35"/>
                      <a:gd name="T15" fmla="*/ 14 h 17"/>
                      <a:gd name="T16" fmla="*/ 29 w 35"/>
                      <a:gd name="T17" fmla="*/ 13 h 17"/>
                      <a:gd name="T18" fmla="*/ 29 w 35"/>
                      <a:gd name="T19" fmla="*/ 13 h 17"/>
                      <a:gd name="T20" fmla="*/ 28 w 35"/>
                      <a:gd name="T21" fmla="*/ 14 h 17"/>
                      <a:gd name="T22" fmla="*/ 27 w 35"/>
                      <a:gd name="T23" fmla="*/ 13 h 17"/>
                      <a:gd name="T24" fmla="*/ 26 w 35"/>
                      <a:gd name="T25" fmla="*/ 13 h 17"/>
                      <a:gd name="T26" fmla="*/ 26 w 35"/>
                      <a:gd name="T27" fmla="*/ 13 h 17"/>
                      <a:gd name="T28" fmla="*/ 25 w 35"/>
                      <a:gd name="T29" fmla="*/ 13 h 17"/>
                      <a:gd name="T30" fmla="*/ 24 w 35"/>
                      <a:gd name="T31" fmla="*/ 14 h 17"/>
                      <a:gd name="T32" fmla="*/ 24 w 35"/>
                      <a:gd name="T33" fmla="*/ 13 h 17"/>
                      <a:gd name="T34" fmla="*/ 22 w 35"/>
                      <a:gd name="T35" fmla="*/ 13 h 17"/>
                      <a:gd name="T36" fmla="*/ 21 w 35"/>
                      <a:gd name="T37" fmla="*/ 12 h 17"/>
                      <a:gd name="T38" fmla="*/ 19 w 35"/>
                      <a:gd name="T39" fmla="*/ 10 h 17"/>
                      <a:gd name="T40" fmla="*/ 18 w 35"/>
                      <a:gd name="T41" fmla="*/ 12 h 17"/>
                      <a:gd name="T42" fmla="*/ 16 w 35"/>
                      <a:gd name="T43" fmla="*/ 10 h 17"/>
                      <a:gd name="T44" fmla="*/ 15 w 35"/>
                      <a:gd name="T45" fmla="*/ 9 h 17"/>
                      <a:gd name="T46" fmla="*/ 14 w 35"/>
                      <a:gd name="T47" fmla="*/ 8 h 17"/>
                      <a:gd name="T48" fmla="*/ 12 w 35"/>
                      <a:gd name="T49" fmla="*/ 9 h 17"/>
                      <a:gd name="T50" fmla="*/ 11 w 35"/>
                      <a:gd name="T51" fmla="*/ 6 h 17"/>
                      <a:gd name="T52" fmla="*/ 9 w 35"/>
                      <a:gd name="T53" fmla="*/ 6 h 17"/>
                      <a:gd name="T54" fmla="*/ 6 w 35"/>
                      <a:gd name="T55" fmla="*/ 5 h 17"/>
                      <a:gd name="T56" fmla="*/ 6 w 35"/>
                      <a:gd name="T57" fmla="*/ 4 h 17"/>
                      <a:gd name="T58" fmla="*/ 4 w 35"/>
                      <a:gd name="T59" fmla="*/ 3 h 17"/>
                      <a:gd name="T60" fmla="*/ 2 w 35"/>
                      <a:gd name="T61" fmla="*/ 1 h 17"/>
                      <a:gd name="T62" fmla="*/ 0 w 35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17"/>
                      <a:gd name="T98" fmla="*/ 35 w 3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17">
                        <a:moveTo>
                          <a:pt x="34" y="11"/>
                        </a:moveTo>
                        <a:lnTo>
                          <a:pt x="34" y="11"/>
                        </a:lnTo>
                        <a:lnTo>
                          <a:pt x="33" y="12"/>
                        </a:lnTo>
                        <a:lnTo>
                          <a:pt x="33" y="13"/>
                        </a:lnTo>
                        <a:lnTo>
                          <a:pt x="33" y="14"/>
                        </a:lnTo>
                        <a:lnTo>
                          <a:pt x="32" y="13"/>
                        </a:lnTo>
                        <a:lnTo>
                          <a:pt x="32" y="14"/>
                        </a:lnTo>
                        <a:lnTo>
                          <a:pt x="31" y="14"/>
                        </a:lnTo>
                        <a:lnTo>
                          <a:pt x="31" y="16"/>
                        </a:lnTo>
                        <a:lnTo>
                          <a:pt x="31" y="14"/>
                        </a:lnTo>
                        <a:lnTo>
                          <a:pt x="30" y="14"/>
                        </a:lnTo>
                        <a:lnTo>
                          <a:pt x="29" y="13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7" y="13"/>
                        </a:lnTo>
                        <a:lnTo>
                          <a:pt x="27" y="14"/>
                        </a:lnTo>
                        <a:lnTo>
                          <a:pt x="26" y="13"/>
                        </a:lnTo>
                        <a:lnTo>
                          <a:pt x="26" y="12"/>
                        </a:lnTo>
                        <a:lnTo>
                          <a:pt x="25" y="13"/>
                        </a:lnTo>
                        <a:lnTo>
                          <a:pt x="24" y="14"/>
                        </a:lnTo>
                        <a:lnTo>
                          <a:pt x="24" y="13"/>
                        </a:lnTo>
                        <a:lnTo>
                          <a:pt x="23" y="13"/>
                        </a:lnTo>
                        <a:lnTo>
                          <a:pt x="22" y="13"/>
                        </a:lnTo>
                        <a:lnTo>
                          <a:pt x="21" y="12"/>
                        </a:lnTo>
                        <a:lnTo>
                          <a:pt x="21" y="11"/>
                        </a:lnTo>
                        <a:lnTo>
                          <a:pt x="19" y="10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7" y="11"/>
                        </a:lnTo>
                        <a:lnTo>
                          <a:pt x="16" y="10"/>
                        </a:lnTo>
                        <a:lnTo>
                          <a:pt x="15" y="10"/>
                        </a:lnTo>
                        <a:lnTo>
                          <a:pt x="15" y="9"/>
                        </a:lnTo>
                        <a:lnTo>
                          <a:pt x="14" y="9"/>
                        </a:lnTo>
                        <a:lnTo>
                          <a:pt x="14" y="8"/>
                        </a:lnTo>
                        <a:lnTo>
                          <a:pt x="13" y="9"/>
                        </a:lnTo>
                        <a:lnTo>
                          <a:pt x="12" y="9"/>
                        </a:lnTo>
                        <a:lnTo>
                          <a:pt x="11" y="7"/>
                        </a:lnTo>
                        <a:lnTo>
                          <a:pt x="11" y="6"/>
                        </a:lnTo>
                        <a:lnTo>
                          <a:pt x="10" y="7"/>
                        </a:lnTo>
                        <a:lnTo>
                          <a:pt x="9" y="6"/>
                        </a:lnTo>
                        <a:lnTo>
                          <a:pt x="6" y="5"/>
                        </a:lnTo>
                        <a:lnTo>
                          <a:pt x="6" y="4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5" name="Freeform 187"/>
                  <p:cNvSpPr>
                    <a:spLocks/>
                  </p:cNvSpPr>
                  <p:nvPr/>
                </p:nvSpPr>
                <p:spPr bwMode="auto">
                  <a:xfrm>
                    <a:off x="4379" y="1273"/>
                    <a:ext cx="23" cy="32"/>
                  </a:xfrm>
                  <a:custGeom>
                    <a:avLst/>
                    <a:gdLst>
                      <a:gd name="T0" fmla="*/ 20 w 23"/>
                      <a:gd name="T1" fmla="*/ 31 h 32"/>
                      <a:gd name="T2" fmla="*/ 21 w 23"/>
                      <a:gd name="T3" fmla="*/ 31 h 32"/>
                      <a:gd name="T4" fmla="*/ 21 w 23"/>
                      <a:gd name="T5" fmla="*/ 29 h 32"/>
                      <a:gd name="T6" fmla="*/ 21 w 23"/>
                      <a:gd name="T7" fmla="*/ 29 h 32"/>
                      <a:gd name="T8" fmla="*/ 21 w 23"/>
                      <a:gd name="T9" fmla="*/ 27 h 32"/>
                      <a:gd name="T10" fmla="*/ 21 w 23"/>
                      <a:gd name="T11" fmla="*/ 26 h 32"/>
                      <a:gd name="T12" fmla="*/ 22 w 23"/>
                      <a:gd name="T13" fmla="*/ 26 h 32"/>
                      <a:gd name="T14" fmla="*/ 22 w 23"/>
                      <a:gd name="T15" fmla="*/ 26 h 32"/>
                      <a:gd name="T16" fmla="*/ 21 w 23"/>
                      <a:gd name="T17" fmla="*/ 26 h 32"/>
                      <a:gd name="T18" fmla="*/ 20 w 23"/>
                      <a:gd name="T19" fmla="*/ 25 h 32"/>
                      <a:gd name="T20" fmla="*/ 20 w 23"/>
                      <a:gd name="T21" fmla="*/ 25 h 32"/>
                      <a:gd name="T22" fmla="*/ 19 w 23"/>
                      <a:gd name="T23" fmla="*/ 24 h 32"/>
                      <a:gd name="T24" fmla="*/ 18 w 23"/>
                      <a:gd name="T25" fmla="*/ 22 h 32"/>
                      <a:gd name="T26" fmla="*/ 18 w 23"/>
                      <a:gd name="T27" fmla="*/ 22 h 32"/>
                      <a:gd name="T28" fmla="*/ 18 w 23"/>
                      <a:gd name="T29" fmla="*/ 22 h 32"/>
                      <a:gd name="T30" fmla="*/ 18 w 23"/>
                      <a:gd name="T31" fmla="*/ 21 h 32"/>
                      <a:gd name="T32" fmla="*/ 18 w 23"/>
                      <a:gd name="T33" fmla="*/ 20 h 32"/>
                      <a:gd name="T34" fmla="*/ 17 w 23"/>
                      <a:gd name="T35" fmla="*/ 18 h 32"/>
                      <a:gd name="T36" fmla="*/ 16 w 23"/>
                      <a:gd name="T37" fmla="*/ 18 h 32"/>
                      <a:gd name="T38" fmla="*/ 15 w 23"/>
                      <a:gd name="T39" fmla="*/ 17 h 32"/>
                      <a:gd name="T40" fmla="*/ 14 w 23"/>
                      <a:gd name="T41" fmla="*/ 15 h 32"/>
                      <a:gd name="T42" fmla="*/ 13 w 23"/>
                      <a:gd name="T43" fmla="*/ 14 h 32"/>
                      <a:gd name="T44" fmla="*/ 12 w 23"/>
                      <a:gd name="T45" fmla="*/ 13 h 32"/>
                      <a:gd name="T46" fmla="*/ 10 w 23"/>
                      <a:gd name="T47" fmla="*/ 12 h 32"/>
                      <a:gd name="T48" fmla="*/ 9 w 23"/>
                      <a:gd name="T49" fmla="*/ 10 h 32"/>
                      <a:gd name="T50" fmla="*/ 9 w 23"/>
                      <a:gd name="T51" fmla="*/ 8 h 32"/>
                      <a:gd name="T52" fmla="*/ 7 w 23"/>
                      <a:gd name="T53" fmla="*/ 7 h 32"/>
                      <a:gd name="T54" fmla="*/ 6 w 23"/>
                      <a:gd name="T55" fmla="*/ 6 h 32"/>
                      <a:gd name="T56" fmla="*/ 4 w 23"/>
                      <a:gd name="T57" fmla="*/ 5 h 32"/>
                      <a:gd name="T58" fmla="*/ 3 w 23"/>
                      <a:gd name="T59" fmla="*/ 4 h 32"/>
                      <a:gd name="T60" fmla="*/ 1 w 23"/>
                      <a:gd name="T61" fmla="*/ 2 h 32"/>
                      <a:gd name="T62" fmla="*/ 0 w 23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2"/>
                      <a:gd name="T98" fmla="*/ 23 w 23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2">
                        <a:moveTo>
                          <a:pt x="20" y="31"/>
                        </a:moveTo>
                        <a:lnTo>
                          <a:pt x="20" y="31"/>
                        </a:lnTo>
                        <a:lnTo>
                          <a:pt x="20" y="30"/>
                        </a:lnTo>
                        <a:lnTo>
                          <a:pt x="21" y="31"/>
                        </a:lnTo>
                        <a:lnTo>
                          <a:pt x="21" y="30"/>
                        </a:lnTo>
                        <a:lnTo>
                          <a:pt x="21" y="29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1" y="26"/>
                        </a:lnTo>
                        <a:lnTo>
                          <a:pt x="20" y="25"/>
                        </a:lnTo>
                        <a:lnTo>
                          <a:pt x="19" y="24"/>
                        </a:lnTo>
                        <a:lnTo>
                          <a:pt x="19" y="23"/>
                        </a:lnTo>
                        <a:lnTo>
                          <a:pt x="18" y="22"/>
                        </a:lnTo>
                        <a:lnTo>
                          <a:pt x="19" y="22"/>
                        </a:lnTo>
                        <a:lnTo>
                          <a:pt x="18" y="22"/>
                        </a:lnTo>
                        <a:lnTo>
                          <a:pt x="18" y="21"/>
                        </a:lnTo>
                        <a:lnTo>
                          <a:pt x="18" y="20"/>
                        </a:lnTo>
                        <a:lnTo>
                          <a:pt x="18" y="19"/>
                        </a:lnTo>
                        <a:lnTo>
                          <a:pt x="17" y="18"/>
                        </a:lnTo>
                        <a:lnTo>
                          <a:pt x="17" y="17"/>
                        </a:lnTo>
                        <a:lnTo>
                          <a:pt x="16" y="18"/>
                        </a:lnTo>
                        <a:lnTo>
                          <a:pt x="15" y="17"/>
                        </a:lnTo>
                        <a:lnTo>
                          <a:pt x="15" y="16"/>
                        </a:lnTo>
                        <a:lnTo>
                          <a:pt x="14" y="15"/>
                        </a:lnTo>
                        <a:lnTo>
                          <a:pt x="13" y="15"/>
                        </a:lnTo>
                        <a:lnTo>
                          <a:pt x="13" y="14"/>
                        </a:lnTo>
                        <a:lnTo>
                          <a:pt x="13" y="13"/>
                        </a:lnTo>
                        <a:lnTo>
                          <a:pt x="12" y="13"/>
                        </a:lnTo>
                        <a:lnTo>
                          <a:pt x="12" y="12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9" y="10"/>
                        </a:lnTo>
                        <a:lnTo>
                          <a:pt x="9" y="9"/>
                        </a:lnTo>
                        <a:lnTo>
                          <a:pt x="9" y="8"/>
                        </a:lnTo>
                        <a:lnTo>
                          <a:pt x="8" y="8"/>
                        </a:lnTo>
                        <a:lnTo>
                          <a:pt x="7" y="7"/>
                        </a:lnTo>
                        <a:lnTo>
                          <a:pt x="6" y="7"/>
                        </a:lnTo>
                        <a:lnTo>
                          <a:pt x="6" y="6"/>
                        </a:lnTo>
                        <a:lnTo>
                          <a:pt x="4" y="5"/>
                        </a:lnTo>
                        <a:lnTo>
                          <a:pt x="3" y="4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6" name="Freeform 188"/>
                  <p:cNvSpPr>
                    <a:spLocks/>
                  </p:cNvSpPr>
                  <p:nvPr/>
                </p:nvSpPr>
                <p:spPr bwMode="auto">
                  <a:xfrm>
                    <a:off x="4355" y="1242"/>
                    <a:ext cx="24" cy="32"/>
                  </a:xfrm>
                  <a:custGeom>
                    <a:avLst/>
                    <a:gdLst>
                      <a:gd name="T0" fmla="*/ 0 w 24"/>
                      <a:gd name="T1" fmla="*/ 0 h 32"/>
                      <a:gd name="T2" fmla="*/ 1 w 24"/>
                      <a:gd name="T3" fmla="*/ 0 h 32"/>
                      <a:gd name="T4" fmla="*/ 1 w 24"/>
                      <a:gd name="T5" fmla="*/ 1 h 32"/>
                      <a:gd name="T6" fmla="*/ 1 w 24"/>
                      <a:gd name="T7" fmla="*/ 2 h 32"/>
                      <a:gd name="T8" fmla="*/ 0 w 24"/>
                      <a:gd name="T9" fmla="*/ 2 h 32"/>
                      <a:gd name="T10" fmla="*/ 0 w 24"/>
                      <a:gd name="T11" fmla="*/ 3 h 32"/>
                      <a:gd name="T12" fmla="*/ 1 w 24"/>
                      <a:gd name="T13" fmla="*/ 4 h 32"/>
                      <a:gd name="T14" fmla="*/ 1 w 24"/>
                      <a:gd name="T15" fmla="*/ 5 h 32"/>
                      <a:gd name="T16" fmla="*/ 1 w 24"/>
                      <a:gd name="T17" fmla="*/ 5 h 32"/>
                      <a:gd name="T18" fmla="*/ 1 w 24"/>
                      <a:gd name="T19" fmla="*/ 5 h 32"/>
                      <a:gd name="T20" fmla="*/ 1 w 24"/>
                      <a:gd name="T21" fmla="*/ 6 h 32"/>
                      <a:gd name="T22" fmla="*/ 3 w 24"/>
                      <a:gd name="T23" fmla="*/ 7 h 32"/>
                      <a:gd name="T24" fmla="*/ 3 w 24"/>
                      <a:gd name="T25" fmla="*/ 8 h 32"/>
                      <a:gd name="T26" fmla="*/ 3 w 24"/>
                      <a:gd name="T27" fmla="*/ 8 h 32"/>
                      <a:gd name="T28" fmla="*/ 3 w 24"/>
                      <a:gd name="T29" fmla="*/ 8 h 32"/>
                      <a:gd name="T30" fmla="*/ 3 w 24"/>
                      <a:gd name="T31" fmla="*/ 9 h 32"/>
                      <a:gd name="T32" fmla="*/ 4 w 24"/>
                      <a:gd name="T33" fmla="*/ 10 h 32"/>
                      <a:gd name="T34" fmla="*/ 4 w 24"/>
                      <a:gd name="T35" fmla="*/ 11 h 32"/>
                      <a:gd name="T36" fmla="*/ 5 w 24"/>
                      <a:gd name="T37" fmla="*/ 13 h 32"/>
                      <a:gd name="T38" fmla="*/ 7 w 24"/>
                      <a:gd name="T39" fmla="*/ 14 h 32"/>
                      <a:gd name="T40" fmla="*/ 7 w 24"/>
                      <a:gd name="T41" fmla="*/ 15 h 32"/>
                      <a:gd name="T42" fmla="*/ 8 w 24"/>
                      <a:gd name="T43" fmla="*/ 16 h 32"/>
                      <a:gd name="T44" fmla="*/ 9 w 24"/>
                      <a:gd name="T45" fmla="*/ 18 h 32"/>
                      <a:gd name="T46" fmla="*/ 11 w 24"/>
                      <a:gd name="T47" fmla="*/ 18 h 32"/>
                      <a:gd name="T48" fmla="*/ 12 w 24"/>
                      <a:gd name="T49" fmla="*/ 20 h 32"/>
                      <a:gd name="T50" fmla="*/ 13 w 24"/>
                      <a:gd name="T51" fmla="*/ 22 h 32"/>
                      <a:gd name="T52" fmla="*/ 14 w 24"/>
                      <a:gd name="T53" fmla="*/ 22 h 32"/>
                      <a:gd name="T54" fmla="*/ 16 w 24"/>
                      <a:gd name="T55" fmla="*/ 25 h 32"/>
                      <a:gd name="T56" fmla="*/ 17 w 24"/>
                      <a:gd name="T57" fmla="*/ 25 h 32"/>
                      <a:gd name="T58" fmla="*/ 19 w 24"/>
                      <a:gd name="T59" fmla="*/ 27 h 32"/>
                      <a:gd name="T60" fmla="*/ 20 w 24"/>
                      <a:gd name="T61" fmla="*/ 28 h 32"/>
                      <a:gd name="T62" fmla="*/ 21 w 24"/>
                      <a:gd name="T63" fmla="*/ 29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3" y="7"/>
                        </a:lnTo>
                        <a:lnTo>
                          <a:pt x="3" y="8"/>
                        </a:lnTo>
                        <a:lnTo>
                          <a:pt x="3" y="9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4" y="12"/>
                        </a:lnTo>
                        <a:lnTo>
                          <a:pt x="5" y="13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7" y="15"/>
                        </a:lnTo>
                        <a:lnTo>
                          <a:pt x="8" y="15"/>
                        </a:lnTo>
                        <a:lnTo>
                          <a:pt x="8" y="16"/>
                        </a:lnTo>
                        <a:lnTo>
                          <a:pt x="9" y="17"/>
                        </a:lnTo>
                        <a:lnTo>
                          <a:pt x="9" y="18"/>
                        </a:lnTo>
                        <a:lnTo>
                          <a:pt x="11" y="18"/>
                        </a:lnTo>
                        <a:lnTo>
                          <a:pt x="12" y="20"/>
                        </a:lnTo>
                        <a:lnTo>
                          <a:pt x="13" y="22"/>
                        </a:lnTo>
                        <a:lnTo>
                          <a:pt x="14" y="22"/>
                        </a:lnTo>
                        <a:lnTo>
                          <a:pt x="15" y="23"/>
                        </a:lnTo>
                        <a:lnTo>
                          <a:pt x="16" y="25"/>
                        </a:lnTo>
                        <a:lnTo>
                          <a:pt x="17" y="25"/>
                        </a:lnTo>
                        <a:lnTo>
                          <a:pt x="18" y="26"/>
                        </a:lnTo>
                        <a:lnTo>
                          <a:pt x="19" y="27"/>
                        </a:lnTo>
                        <a:lnTo>
                          <a:pt x="20" y="28"/>
                        </a:lnTo>
                        <a:lnTo>
                          <a:pt x="21" y="28"/>
                        </a:lnTo>
                        <a:lnTo>
                          <a:pt x="21" y="29"/>
                        </a:lnTo>
                        <a:lnTo>
                          <a:pt x="23" y="3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7" name="Freeform 189"/>
                  <p:cNvSpPr>
                    <a:spLocks/>
                  </p:cNvSpPr>
                  <p:nvPr/>
                </p:nvSpPr>
                <p:spPr bwMode="auto">
                  <a:xfrm>
                    <a:off x="4358" y="1241"/>
                    <a:ext cx="37" cy="17"/>
                  </a:xfrm>
                  <a:custGeom>
                    <a:avLst/>
                    <a:gdLst>
                      <a:gd name="T0" fmla="*/ 0 w 37"/>
                      <a:gd name="T1" fmla="*/ 1 h 17"/>
                      <a:gd name="T2" fmla="*/ 0 w 37"/>
                      <a:gd name="T3" fmla="*/ 1 h 17"/>
                      <a:gd name="T4" fmla="*/ 0 w 37"/>
                      <a:gd name="T5" fmla="*/ 0 h 17"/>
                      <a:gd name="T6" fmla="*/ 2 w 37"/>
                      <a:gd name="T7" fmla="*/ 1 h 17"/>
                      <a:gd name="T8" fmla="*/ 2 w 37"/>
                      <a:gd name="T9" fmla="*/ 0 h 17"/>
                      <a:gd name="T10" fmla="*/ 3 w 37"/>
                      <a:gd name="T11" fmla="*/ 0 h 17"/>
                      <a:gd name="T12" fmla="*/ 4 w 37"/>
                      <a:gd name="T13" fmla="*/ 0 h 17"/>
                      <a:gd name="T14" fmla="*/ 4 w 37"/>
                      <a:gd name="T15" fmla="*/ 0 h 17"/>
                      <a:gd name="T16" fmla="*/ 4 w 37"/>
                      <a:gd name="T17" fmla="*/ 0 h 17"/>
                      <a:gd name="T18" fmla="*/ 6 w 37"/>
                      <a:gd name="T19" fmla="*/ 1 h 17"/>
                      <a:gd name="T20" fmla="*/ 6 w 37"/>
                      <a:gd name="T21" fmla="*/ 1 h 17"/>
                      <a:gd name="T22" fmla="*/ 6 w 37"/>
                      <a:gd name="T23" fmla="*/ 1 h 17"/>
                      <a:gd name="T24" fmla="*/ 7 w 37"/>
                      <a:gd name="T25" fmla="*/ 1 h 17"/>
                      <a:gd name="T26" fmla="*/ 7 w 37"/>
                      <a:gd name="T27" fmla="*/ 1 h 17"/>
                      <a:gd name="T28" fmla="*/ 8 w 37"/>
                      <a:gd name="T29" fmla="*/ 1 h 17"/>
                      <a:gd name="T30" fmla="*/ 9 w 37"/>
                      <a:gd name="T31" fmla="*/ 0 h 17"/>
                      <a:gd name="T32" fmla="*/ 9 w 37"/>
                      <a:gd name="T33" fmla="*/ 1 h 17"/>
                      <a:gd name="T34" fmla="*/ 11 w 37"/>
                      <a:gd name="T35" fmla="*/ 2 h 17"/>
                      <a:gd name="T36" fmla="*/ 14 w 37"/>
                      <a:gd name="T37" fmla="*/ 3 h 17"/>
                      <a:gd name="T38" fmla="*/ 15 w 37"/>
                      <a:gd name="T39" fmla="*/ 3 h 17"/>
                      <a:gd name="T40" fmla="*/ 16 w 37"/>
                      <a:gd name="T41" fmla="*/ 4 h 17"/>
                      <a:gd name="T42" fmla="*/ 17 w 37"/>
                      <a:gd name="T43" fmla="*/ 4 h 17"/>
                      <a:gd name="T44" fmla="*/ 18 w 37"/>
                      <a:gd name="T45" fmla="*/ 5 h 17"/>
                      <a:gd name="T46" fmla="*/ 20 w 37"/>
                      <a:gd name="T47" fmla="*/ 6 h 17"/>
                      <a:gd name="T48" fmla="*/ 21 w 37"/>
                      <a:gd name="T49" fmla="*/ 7 h 17"/>
                      <a:gd name="T50" fmla="*/ 23 w 37"/>
                      <a:gd name="T51" fmla="*/ 8 h 17"/>
                      <a:gd name="T52" fmla="*/ 25 w 37"/>
                      <a:gd name="T53" fmla="*/ 8 h 17"/>
                      <a:gd name="T54" fmla="*/ 27 w 37"/>
                      <a:gd name="T55" fmla="*/ 10 h 17"/>
                      <a:gd name="T56" fmla="*/ 28 w 37"/>
                      <a:gd name="T57" fmla="*/ 11 h 17"/>
                      <a:gd name="T58" fmla="*/ 30 w 37"/>
                      <a:gd name="T59" fmla="*/ 12 h 17"/>
                      <a:gd name="T60" fmla="*/ 31 w 37"/>
                      <a:gd name="T61" fmla="*/ 13 h 17"/>
                      <a:gd name="T62" fmla="*/ 34 w 37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17"/>
                      <a:gd name="T98" fmla="*/ 37 w 37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17">
                        <a:moveTo>
                          <a:pt x="0" y="4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8" y="1"/>
                        </a:lnTo>
                        <a:lnTo>
                          <a:pt x="9" y="1"/>
                        </a:lnTo>
                        <a:lnTo>
                          <a:pt x="9" y="0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1" y="2"/>
                        </a:lnTo>
                        <a:lnTo>
                          <a:pt x="12" y="1"/>
                        </a:lnTo>
                        <a:lnTo>
                          <a:pt x="14" y="3"/>
                        </a:lnTo>
                        <a:lnTo>
                          <a:pt x="15" y="3"/>
                        </a:lnTo>
                        <a:lnTo>
                          <a:pt x="15" y="4"/>
                        </a:lnTo>
                        <a:lnTo>
                          <a:pt x="16" y="4"/>
                        </a:lnTo>
                        <a:lnTo>
                          <a:pt x="17" y="4"/>
                        </a:lnTo>
                        <a:lnTo>
                          <a:pt x="18" y="4"/>
                        </a:lnTo>
                        <a:lnTo>
                          <a:pt x="18" y="5"/>
                        </a:lnTo>
                        <a:lnTo>
                          <a:pt x="20" y="6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22" y="7"/>
                        </a:lnTo>
                        <a:lnTo>
                          <a:pt x="23" y="8"/>
                        </a:lnTo>
                        <a:lnTo>
                          <a:pt x="24" y="8"/>
                        </a:lnTo>
                        <a:lnTo>
                          <a:pt x="25" y="8"/>
                        </a:lnTo>
                        <a:lnTo>
                          <a:pt x="26" y="9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29" y="11"/>
                        </a:lnTo>
                        <a:lnTo>
                          <a:pt x="30" y="12"/>
                        </a:lnTo>
                        <a:lnTo>
                          <a:pt x="31" y="13"/>
                        </a:lnTo>
                        <a:lnTo>
                          <a:pt x="32" y="14"/>
                        </a:lnTo>
                        <a:lnTo>
                          <a:pt x="34" y="14"/>
                        </a:lnTo>
                        <a:lnTo>
                          <a:pt x="36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8" name="Freeform 190"/>
                  <p:cNvSpPr>
                    <a:spLocks/>
                  </p:cNvSpPr>
                  <p:nvPr/>
                </p:nvSpPr>
                <p:spPr bwMode="auto">
                  <a:xfrm>
                    <a:off x="4504" y="1068"/>
                    <a:ext cx="23" cy="33"/>
                  </a:xfrm>
                  <a:custGeom>
                    <a:avLst/>
                    <a:gdLst>
                      <a:gd name="T0" fmla="*/ 21 w 23"/>
                      <a:gd name="T1" fmla="*/ 32 h 33"/>
                      <a:gd name="T2" fmla="*/ 21 w 23"/>
                      <a:gd name="T3" fmla="*/ 30 h 33"/>
                      <a:gd name="T4" fmla="*/ 21 w 23"/>
                      <a:gd name="T5" fmla="*/ 31 h 33"/>
                      <a:gd name="T6" fmla="*/ 22 w 23"/>
                      <a:gd name="T7" fmla="*/ 28 h 33"/>
                      <a:gd name="T8" fmla="*/ 22 w 23"/>
                      <a:gd name="T9" fmla="*/ 27 h 33"/>
                      <a:gd name="T10" fmla="*/ 21 w 23"/>
                      <a:gd name="T11" fmla="*/ 27 h 33"/>
                      <a:gd name="T12" fmla="*/ 21 w 23"/>
                      <a:gd name="T13" fmla="*/ 26 h 33"/>
                      <a:gd name="T14" fmla="*/ 21 w 23"/>
                      <a:gd name="T15" fmla="*/ 26 h 33"/>
                      <a:gd name="T16" fmla="*/ 21 w 23"/>
                      <a:gd name="T17" fmla="*/ 26 h 33"/>
                      <a:gd name="T18" fmla="*/ 19 w 23"/>
                      <a:gd name="T19" fmla="*/ 24 h 33"/>
                      <a:gd name="T20" fmla="*/ 19 w 23"/>
                      <a:gd name="T21" fmla="*/ 24 h 33"/>
                      <a:gd name="T22" fmla="*/ 19 w 23"/>
                      <a:gd name="T23" fmla="*/ 24 h 33"/>
                      <a:gd name="T24" fmla="*/ 19 w 23"/>
                      <a:gd name="T25" fmla="*/ 23 h 33"/>
                      <a:gd name="T26" fmla="*/ 19 w 23"/>
                      <a:gd name="T27" fmla="*/ 22 h 33"/>
                      <a:gd name="T28" fmla="*/ 19 w 23"/>
                      <a:gd name="T29" fmla="*/ 22 h 33"/>
                      <a:gd name="T30" fmla="*/ 19 w 23"/>
                      <a:gd name="T31" fmla="*/ 22 h 33"/>
                      <a:gd name="T32" fmla="*/ 19 w 23"/>
                      <a:gd name="T33" fmla="*/ 20 h 33"/>
                      <a:gd name="T34" fmla="*/ 17 w 23"/>
                      <a:gd name="T35" fmla="*/ 19 h 33"/>
                      <a:gd name="T36" fmla="*/ 16 w 23"/>
                      <a:gd name="T37" fmla="*/ 18 h 33"/>
                      <a:gd name="T38" fmla="*/ 16 w 23"/>
                      <a:gd name="T39" fmla="*/ 17 h 33"/>
                      <a:gd name="T40" fmla="*/ 14 w 23"/>
                      <a:gd name="T41" fmla="*/ 15 h 33"/>
                      <a:gd name="T42" fmla="*/ 13 w 23"/>
                      <a:gd name="T43" fmla="*/ 14 h 33"/>
                      <a:gd name="T44" fmla="*/ 12 w 23"/>
                      <a:gd name="T45" fmla="*/ 13 h 33"/>
                      <a:gd name="T46" fmla="*/ 11 w 23"/>
                      <a:gd name="T47" fmla="*/ 11 h 33"/>
                      <a:gd name="T48" fmla="*/ 10 w 23"/>
                      <a:gd name="T49" fmla="*/ 10 h 33"/>
                      <a:gd name="T50" fmla="*/ 9 w 23"/>
                      <a:gd name="T51" fmla="*/ 9 h 33"/>
                      <a:gd name="T52" fmla="*/ 8 w 23"/>
                      <a:gd name="T53" fmla="*/ 8 h 33"/>
                      <a:gd name="T54" fmla="*/ 5 w 23"/>
                      <a:gd name="T55" fmla="*/ 7 h 33"/>
                      <a:gd name="T56" fmla="*/ 5 w 23"/>
                      <a:gd name="T57" fmla="*/ 5 h 33"/>
                      <a:gd name="T58" fmla="*/ 2 w 23"/>
                      <a:gd name="T59" fmla="*/ 4 h 33"/>
                      <a:gd name="T60" fmla="*/ 2 w 23"/>
                      <a:gd name="T61" fmla="*/ 2 h 33"/>
                      <a:gd name="T62" fmla="*/ 0 w 23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21" y="32"/>
                        </a:moveTo>
                        <a:lnTo>
                          <a:pt x="21" y="32"/>
                        </a:lnTo>
                        <a:lnTo>
                          <a:pt x="20" y="31"/>
                        </a:lnTo>
                        <a:lnTo>
                          <a:pt x="21" y="30"/>
                        </a:lnTo>
                        <a:lnTo>
                          <a:pt x="21" y="31"/>
                        </a:lnTo>
                        <a:lnTo>
                          <a:pt x="21" y="29"/>
                        </a:lnTo>
                        <a:lnTo>
                          <a:pt x="22" y="28"/>
                        </a:lnTo>
                        <a:lnTo>
                          <a:pt x="22" y="27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0" y="25"/>
                        </a:lnTo>
                        <a:lnTo>
                          <a:pt x="19" y="24"/>
                        </a:lnTo>
                        <a:lnTo>
                          <a:pt x="19" y="23"/>
                        </a:lnTo>
                        <a:lnTo>
                          <a:pt x="19" y="22"/>
                        </a:lnTo>
                        <a:lnTo>
                          <a:pt x="19" y="20"/>
                        </a:lnTo>
                        <a:lnTo>
                          <a:pt x="18" y="20"/>
                        </a:lnTo>
                        <a:lnTo>
                          <a:pt x="17" y="19"/>
                        </a:lnTo>
                        <a:lnTo>
                          <a:pt x="17" y="18"/>
                        </a:lnTo>
                        <a:lnTo>
                          <a:pt x="16" y="18"/>
                        </a:lnTo>
                        <a:lnTo>
                          <a:pt x="16" y="17"/>
                        </a:lnTo>
                        <a:lnTo>
                          <a:pt x="15" y="16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3" y="14"/>
                        </a:lnTo>
                        <a:lnTo>
                          <a:pt x="13" y="13"/>
                        </a:lnTo>
                        <a:lnTo>
                          <a:pt x="12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0" y="10"/>
                        </a:lnTo>
                        <a:lnTo>
                          <a:pt x="9" y="9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6" y="8"/>
                        </a:ln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2" y="3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69" name="Freeform 191"/>
                  <p:cNvSpPr>
                    <a:spLocks/>
                  </p:cNvSpPr>
                  <p:nvPr/>
                </p:nvSpPr>
                <p:spPr bwMode="auto">
                  <a:xfrm>
                    <a:off x="4491" y="1089"/>
                    <a:ext cx="37" cy="17"/>
                  </a:xfrm>
                  <a:custGeom>
                    <a:avLst/>
                    <a:gdLst>
                      <a:gd name="T0" fmla="*/ 35 w 37"/>
                      <a:gd name="T1" fmla="*/ 12 h 17"/>
                      <a:gd name="T2" fmla="*/ 35 w 37"/>
                      <a:gd name="T3" fmla="*/ 14 h 17"/>
                      <a:gd name="T4" fmla="*/ 35 w 37"/>
                      <a:gd name="T5" fmla="*/ 14 h 17"/>
                      <a:gd name="T6" fmla="*/ 34 w 37"/>
                      <a:gd name="T7" fmla="*/ 14 h 17"/>
                      <a:gd name="T8" fmla="*/ 33 w 37"/>
                      <a:gd name="T9" fmla="*/ 14 h 17"/>
                      <a:gd name="T10" fmla="*/ 32 w 37"/>
                      <a:gd name="T11" fmla="*/ 14 h 17"/>
                      <a:gd name="T12" fmla="*/ 32 w 37"/>
                      <a:gd name="T13" fmla="*/ 16 h 17"/>
                      <a:gd name="T14" fmla="*/ 31 w 37"/>
                      <a:gd name="T15" fmla="*/ 14 h 17"/>
                      <a:gd name="T16" fmla="*/ 31 w 37"/>
                      <a:gd name="T17" fmla="*/ 16 h 17"/>
                      <a:gd name="T18" fmla="*/ 30 w 37"/>
                      <a:gd name="T19" fmla="*/ 14 h 17"/>
                      <a:gd name="T20" fmla="*/ 30 w 37"/>
                      <a:gd name="T21" fmla="*/ 14 h 17"/>
                      <a:gd name="T22" fmla="*/ 29 w 37"/>
                      <a:gd name="T23" fmla="*/ 13 h 17"/>
                      <a:gd name="T24" fmla="*/ 28 w 37"/>
                      <a:gd name="T25" fmla="*/ 14 h 17"/>
                      <a:gd name="T26" fmla="*/ 27 w 37"/>
                      <a:gd name="T27" fmla="*/ 14 h 17"/>
                      <a:gd name="T28" fmla="*/ 26 w 37"/>
                      <a:gd name="T29" fmla="*/ 14 h 17"/>
                      <a:gd name="T30" fmla="*/ 26 w 37"/>
                      <a:gd name="T31" fmla="*/ 13 h 17"/>
                      <a:gd name="T32" fmla="*/ 24 w 37"/>
                      <a:gd name="T33" fmla="*/ 13 h 17"/>
                      <a:gd name="T34" fmla="*/ 23 w 37"/>
                      <a:gd name="T35" fmla="*/ 13 h 17"/>
                      <a:gd name="T36" fmla="*/ 22 w 37"/>
                      <a:gd name="T37" fmla="*/ 12 h 17"/>
                      <a:gd name="T38" fmla="*/ 20 w 37"/>
                      <a:gd name="T39" fmla="*/ 11 h 17"/>
                      <a:gd name="T40" fmla="*/ 19 w 37"/>
                      <a:gd name="T41" fmla="*/ 12 h 17"/>
                      <a:gd name="T42" fmla="*/ 17 w 37"/>
                      <a:gd name="T43" fmla="*/ 10 h 17"/>
                      <a:gd name="T44" fmla="*/ 16 w 37"/>
                      <a:gd name="T45" fmla="*/ 10 h 17"/>
                      <a:gd name="T46" fmla="*/ 15 w 37"/>
                      <a:gd name="T47" fmla="*/ 9 h 17"/>
                      <a:gd name="T48" fmla="*/ 13 w 37"/>
                      <a:gd name="T49" fmla="*/ 9 h 17"/>
                      <a:gd name="T50" fmla="*/ 11 w 37"/>
                      <a:gd name="T51" fmla="*/ 7 h 17"/>
                      <a:gd name="T52" fmla="*/ 9 w 37"/>
                      <a:gd name="T53" fmla="*/ 7 h 17"/>
                      <a:gd name="T54" fmla="*/ 8 w 37"/>
                      <a:gd name="T55" fmla="*/ 6 h 17"/>
                      <a:gd name="T56" fmla="*/ 6 w 37"/>
                      <a:gd name="T57" fmla="*/ 5 h 17"/>
                      <a:gd name="T58" fmla="*/ 4 w 37"/>
                      <a:gd name="T59" fmla="*/ 2 h 17"/>
                      <a:gd name="T60" fmla="*/ 3 w 37"/>
                      <a:gd name="T61" fmla="*/ 2 h 17"/>
                      <a:gd name="T62" fmla="*/ 1 w 37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17"/>
                      <a:gd name="T98" fmla="*/ 37 w 37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17">
                        <a:moveTo>
                          <a:pt x="36" y="11"/>
                        </a:moveTo>
                        <a:lnTo>
                          <a:pt x="35" y="12"/>
                        </a:lnTo>
                        <a:lnTo>
                          <a:pt x="34" y="13"/>
                        </a:lnTo>
                        <a:lnTo>
                          <a:pt x="35" y="14"/>
                        </a:lnTo>
                        <a:lnTo>
                          <a:pt x="34" y="14"/>
                        </a:lnTo>
                        <a:lnTo>
                          <a:pt x="33" y="14"/>
                        </a:lnTo>
                        <a:lnTo>
                          <a:pt x="32" y="14"/>
                        </a:lnTo>
                        <a:lnTo>
                          <a:pt x="32" y="16"/>
                        </a:lnTo>
                        <a:lnTo>
                          <a:pt x="31" y="14"/>
                        </a:lnTo>
                        <a:lnTo>
                          <a:pt x="31" y="16"/>
                        </a:lnTo>
                        <a:lnTo>
                          <a:pt x="30" y="14"/>
                        </a:lnTo>
                        <a:lnTo>
                          <a:pt x="29" y="14"/>
                        </a:lnTo>
                        <a:lnTo>
                          <a:pt x="29" y="13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6" y="13"/>
                        </a:lnTo>
                        <a:lnTo>
                          <a:pt x="24" y="13"/>
                        </a:lnTo>
                        <a:lnTo>
                          <a:pt x="23" y="13"/>
                        </a:lnTo>
                        <a:lnTo>
                          <a:pt x="22" y="13"/>
                        </a:lnTo>
                        <a:lnTo>
                          <a:pt x="22" y="12"/>
                        </a:lnTo>
                        <a:lnTo>
                          <a:pt x="21" y="12"/>
                        </a:lnTo>
                        <a:lnTo>
                          <a:pt x="20" y="11"/>
                        </a:lnTo>
                        <a:lnTo>
                          <a:pt x="19" y="10"/>
                        </a:lnTo>
                        <a:lnTo>
                          <a:pt x="19" y="12"/>
                        </a:lnTo>
                        <a:lnTo>
                          <a:pt x="18" y="11"/>
                        </a:lnTo>
                        <a:lnTo>
                          <a:pt x="17" y="10"/>
                        </a:lnTo>
                        <a:lnTo>
                          <a:pt x="16" y="10"/>
                        </a:lnTo>
                        <a:lnTo>
                          <a:pt x="16" y="9"/>
                        </a:lnTo>
                        <a:lnTo>
                          <a:pt x="15" y="9"/>
                        </a:lnTo>
                        <a:lnTo>
                          <a:pt x="13" y="8"/>
                        </a:lnTo>
                        <a:lnTo>
                          <a:pt x="13" y="9"/>
                        </a:lnTo>
                        <a:lnTo>
                          <a:pt x="12" y="8"/>
                        </a:lnTo>
                        <a:lnTo>
                          <a:pt x="11" y="7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8" y="6"/>
                        </a:lnTo>
                        <a:lnTo>
                          <a:pt x="7" y="4"/>
                        </a:lnTo>
                        <a:lnTo>
                          <a:pt x="6" y="5"/>
                        </a:lnTo>
                        <a:lnTo>
                          <a:pt x="6" y="4"/>
                        </a:lnTo>
                        <a:lnTo>
                          <a:pt x="4" y="2"/>
                        </a:lnTo>
                        <a:lnTo>
                          <a:pt x="3" y="2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0" name="Freeform 192"/>
                  <p:cNvSpPr>
                    <a:spLocks/>
                  </p:cNvSpPr>
                  <p:nvPr/>
                </p:nvSpPr>
                <p:spPr bwMode="auto">
                  <a:xfrm>
                    <a:off x="4491" y="1089"/>
                    <a:ext cx="37" cy="17"/>
                  </a:xfrm>
                  <a:custGeom>
                    <a:avLst/>
                    <a:gdLst>
                      <a:gd name="T0" fmla="*/ 35 w 37"/>
                      <a:gd name="T1" fmla="*/ 12 h 17"/>
                      <a:gd name="T2" fmla="*/ 35 w 37"/>
                      <a:gd name="T3" fmla="*/ 14 h 17"/>
                      <a:gd name="T4" fmla="*/ 35 w 37"/>
                      <a:gd name="T5" fmla="*/ 14 h 17"/>
                      <a:gd name="T6" fmla="*/ 34 w 37"/>
                      <a:gd name="T7" fmla="*/ 14 h 17"/>
                      <a:gd name="T8" fmla="*/ 32 w 37"/>
                      <a:gd name="T9" fmla="*/ 14 h 17"/>
                      <a:gd name="T10" fmla="*/ 32 w 37"/>
                      <a:gd name="T11" fmla="*/ 14 h 17"/>
                      <a:gd name="T12" fmla="*/ 32 w 37"/>
                      <a:gd name="T13" fmla="*/ 16 h 17"/>
                      <a:gd name="T14" fmla="*/ 31 w 37"/>
                      <a:gd name="T15" fmla="*/ 14 h 17"/>
                      <a:gd name="T16" fmla="*/ 31 w 37"/>
                      <a:gd name="T17" fmla="*/ 16 h 17"/>
                      <a:gd name="T18" fmla="*/ 30 w 37"/>
                      <a:gd name="T19" fmla="*/ 14 h 17"/>
                      <a:gd name="T20" fmla="*/ 30 w 37"/>
                      <a:gd name="T21" fmla="*/ 14 h 17"/>
                      <a:gd name="T22" fmla="*/ 29 w 37"/>
                      <a:gd name="T23" fmla="*/ 13 h 17"/>
                      <a:gd name="T24" fmla="*/ 28 w 37"/>
                      <a:gd name="T25" fmla="*/ 14 h 17"/>
                      <a:gd name="T26" fmla="*/ 27 w 37"/>
                      <a:gd name="T27" fmla="*/ 14 h 17"/>
                      <a:gd name="T28" fmla="*/ 26 w 37"/>
                      <a:gd name="T29" fmla="*/ 14 h 17"/>
                      <a:gd name="T30" fmla="*/ 26 w 37"/>
                      <a:gd name="T31" fmla="*/ 13 h 17"/>
                      <a:gd name="T32" fmla="*/ 24 w 37"/>
                      <a:gd name="T33" fmla="*/ 13 h 17"/>
                      <a:gd name="T34" fmla="*/ 23 w 37"/>
                      <a:gd name="T35" fmla="*/ 13 h 17"/>
                      <a:gd name="T36" fmla="*/ 22 w 37"/>
                      <a:gd name="T37" fmla="*/ 12 h 17"/>
                      <a:gd name="T38" fmla="*/ 20 w 37"/>
                      <a:gd name="T39" fmla="*/ 11 h 17"/>
                      <a:gd name="T40" fmla="*/ 19 w 37"/>
                      <a:gd name="T41" fmla="*/ 12 h 17"/>
                      <a:gd name="T42" fmla="*/ 17 w 37"/>
                      <a:gd name="T43" fmla="*/ 10 h 17"/>
                      <a:gd name="T44" fmla="*/ 16 w 37"/>
                      <a:gd name="T45" fmla="*/ 10 h 17"/>
                      <a:gd name="T46" fmla="*/ 15 w 37"/>
                      <a:gd name="T47" fmla="*/ 9 h 17"/>
                      <a:gd name="T48" fmla="*/ 13 w 37"/>
                      <a:gd name="T49" fmla="*/ 8 h 17"/>
                      <a:gd name="T50" fmla="*/ 11 w 37"/>
                      <a:gd name="T51" fmla="*/ 7 h 17"/>
                      <a:gd name="T52" fmla="*/ 10 w 37"/>
                      <a:gd name="T53" fmla="*/ 8 h 17"/>
                      <a:gd name="T54" fmla="*/ 9 w 37"/>
                      <a:gd name="T55" fmla="*/ 6 h 17"/>
                      <a:gd name="T56" fmla="*/ 6 w 37"/>
                      <a:gd name="T57" fmla="*/ 5 h 17"/>
                      <a:gd name="T58" fmla="*/ 6 w 37"/>
                      <a:gd name="T59" fmla="*/ 3 h 17"/>
                      <a:gd name="T60" fmla="*/ 3 w 37"/>
                      <a:gd name="T61" fmla="*/ 2 h 17"/>
                      <a:gd name="T62" fmla="*/ 1 w 37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17"/>
                      <a:gd name="T98" fmla="*/ 37 w 37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17">
                        <a:moveTo>
                          <a:pt x="36" y="11"/>
                        </a:moveTo>
                        <a:lnTo>
                          <a:pt x="35" y="12"/>
                        </a:lnTo>
                        <a:lnTo>
                          <a:pt x="34" y="13"/>
                        </a:lnTo>
                        <a:lnTo>
                          <a:pt x="35" y="14"/>
                        </a:lnTo>
                        <a:lnTo>
                          <a:pt x="34" y="14"/>
                        </a:lnTo>
                        <a:lnTo>
                          <a:pt x="33" y="14"/>
                        </a:lnTo>
                        <a:lnTo>
                          <a:pt x="32" y="14"/>
                        </a:lnTo>
                        <a:lnTo>
                          <a:pt x="32" y="16"/>
                        </a:lnTo>
                        <a:lnTo>
                          <a:pt x="31" y="14"/>
                        </a:lnTo>
                        <a:lnTo>
                          <a:pt x="31" y="16"/>
                        </a:lnTo>
                        <a:lnTo>
                          <a:pt x="30" y="14"/>
                        </a:lnTo>
                        <a:lnTo>
                          <a:pt x="29" y="14"/>
                        </a:lnTo>
                        <a:lnTo>
                          <a:pt x="29" y="13"/>
                        </a:lnTo>
                        <a:lnTo>
                          <a:pt x="28" y="14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6" y="13"/>
                        </a:lnTo>
                        <a:lnTo>
                          <a:pt x="24" y="13"/>
                        </a:lnTo>
                        <a:lnTo>
                          <a:pt x="24" y="14"/>
                        </a:lnTo>
                        <a:lnTo>
                          <a:pt x="23" y="13"/>
                        </a:lnTo>
                        <a:lnTo>
                          <a:pt x="22" y="13"/>
                        </a:lnTo>
                        <a:lnTo>
                          <a:pt x="22" y="12"/>
                        </a:lnTo>
                        <a:lnTo>
                          <a:pt x="21" y="12"/>
                        </a:lnTo>
                        <a:lnTo>
                          <a:pt x="20" y="11"/>
                        </a:lnTo>
                        <a:lnTo>
                          <a:pt x="19" y="10"/>
                        </a:lnTo>
                        <a:lnTo>
                          <a:pt x="19" y="12"/>
                        </a:lnTo>
                        <a:lnTo>
                          <a:pt x="18" y="11"/>
                        </a:lnTo>
                        <a:lnTo>
                          <a:pt x="17" y="10"/>
                        </a:lnTo>
                        <a:lnTo>
                          <a:pt x="16" y="10"/>
                        </a:lnTo>
                        <a:lnTo>
                          <a:pt x="16" y="9"/>
                        </a:lnTo>
                        <a:lnTo>
                          <a:pt x="15" y="9"/>
                        </a:lnTo>
                        <a:lnTo>
                          <a:pt x="14" y="8"/>
                        </a:lnTo>
                        <a:lnTo>
                          <a:pt x="13" y="8"/>
                        </a:lnTo>
                        <a:lnTo>
                          <a:pt x="12" y="8"/>
                        </a:lnTo>
                        <a:lnTo>
                          <a:pt x="11" y="7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9" y="6"/>
                        </a:lnTo>
                        <a:lnTo>
                          <a:pt x="7" y="4"/>
                        </a:lnTo>
                        <a:lnTo>
                          <a:pt x="6" y="5"/>
                        </a:lnTo>
                        <a:lnTo>
                          <a:pt x="6" y="4"/>
                        </a:lnTo>
                        <a:lnTo>
                          <a:pt x="6" y="3"/>
                        </a:lnTo>
                        <a:lnTo>
                          <a:pt x="4" y="2"/>
                        </a:lnTo>
                        <a:lnTo>
                          <a:pt x="3" y="2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1" name="Freeform 193"/>
                  <p:cNvSpPr>
                    <a:spLocks/>
                  </p:cNvSpPr>
                  <p:nvPr/>
                </p:nvSpPr>
                <p:spPr bwMode="auto">
                  <a:xfrm>
                    <a:off x="4504" y="1068"/>
                    <a:ext cx="23" cy="33"/>
                  </a:xfrm>
                  <a:custGeom>
                    <a:avLst/>
                    <a:gdLst>
                      <a:gd name="T0" fmla="*/ 21 w 23"/>
                      <a:gd name="T1" fmla="*/ 32 h 33"/>
                      <a:gd name="T2" fmla="*/ 21 w 23"/>
                      <a:gd name="T3" fmla="*/ 30 h 33"/>
                      <a:gd name="T4" fmla="*/ 21 w 23"/>
                      <a:gd name="T5" fmla="*/ 31 h 33"/>
                      <a:gd name="T6" fmla="*/ 22 w 23"/>
                      <a:gd name="T7" fmla="*/ 28 h 33"/>
                      <a:gd name="T8" fmla="*/ 22 w 23"/>
                      <a:gd name="T9" fmla="*/ 27 h 33"/>
                      <a:gd name="T10" fmla="*/ 21 w 23"/>
                      <a:gd name="T11" fmla="*/ 27 h 33"/>
                      <a:gd name="T12" fmla="*/ 21 w 23"/>
                      <a:gd name="T13" fmla="*/ 26 h 33"/>
                      <a:gd name="T14" fmla="*/ 21 w 23"/>
                      <a:gd name="T15" fmla="*/ 26 h 33"/>
                      <a:gd name="T16" fmla="*/ 21 w 23"/>
                      <a:gd name="T17" fmla="*/ 26 h 33"/>
                      <a:gd name="T18" fmla="*/ 20 w 23"/>
                      <a:gd name="T19" fmla="*/ 25 h 33"/>
                      <a:gd name="T20" fmla="*/ 19 w 23"/>
                      <a:gd name="T21" fmla="*/ 24 h 33"/>
                      <a:gd name="T22" fmla="*/ 19 w 23"/>
                      <a:gd name="T23" fmla="*/ 24 h 33"/>
                      <a:gd name="T24" fmla="*/ 19 w 23"/>
                      <a:gd name="T25" fmla="*/ 23 h 33"/>
                      <a:gd name="T26" fmla="*/ 19 w 23"/>
                      <a:gd name="T27" fmla="*/ 22 h 33"/>
                      <a:gd name="T28" fmla="*/ 19 w 23"/>
                      <a:gd name="T29" fmla="*/ 22 h 33"/>
                      <a:gd name="T30" fmla="*/ 19 w 23"/>
                      <a:gd name="T31" fmla="*/ 22 h 33"/>
                      <a:gd name="T32" fmla="*/ 19 w 23"/>
                      <a:gd name="T33" fmla="*/ 20 h 33"/>
                      <a:gd name="T34" fmla="*/ 17 w 23"/>
                      <a:gd name="T35" fmla="*/ 19 h 33"/>
                      <a:gd name="T36" fmla="*/ 16 w 23"/>
                      <a:gd name="T37" fmla="*/ 18 h 33"/>
                      <a:gd name="T38" fmla="*/ 16 w 23"/>
                      <a:gd name="T39" fmla="*/ 17 h 33"/>
                      <a:gd name="T40" fmla="*/ 14 w 23"/>
                      <a:gd name="T41" fmla="*/ 15 h 33"/>
                      <a:gd name="T42" fmla="*/ 13 w 23"/>
                      <a:gd name="T43" fmla="*/ 14 h 33"/>
                      <a:gd name="T44" fmla="*/ 12 w 23"/>
                      <a:gd name="T45" fmla="*/ 13 h 33"/>
                      <a:gd name="T46" fmla="*/ 11 w 23"/>
                      <a:gd name="T47" fmla="*/ 11 h 33"/>
                      <a:gd name="T48" fmla="*/ 10 w 23"/>
                      <a:gd name="T49" fmla="*/ 10 h 33"/>
                      <a:gd name="T50" fmla="*/ 9 w 23"/>
                      <a:gd name="T51" fmla="*/ 9 h 33"/>
                      <a:gd name="T52" fmla="*/ 8 w 23"/>
                      <a:gd name="T53" fmla="*/ 8 h 33"/>
                      <a:gd name="T54" fmla="*/ 5 w 23"/>
                      <a:gd name="T55" fmla="*/ 7 h 33"/>
                      <a:gd name="T56" fmla="*/ 5 w 23"/>
                      <a:gd name="T57" fmla="*/ 5 h 33"/>
                      <a:gd name="T58" fmla="*/ 2 w 23"/>
                      <a:gd name="T59" fmla="*/ 4 h 33"/>
                      <a:gd name="T60" fmla="*/ 1 w 23"/>
                      <a:gd name="T61" fmla="*/ 1 h 33"/>
                      <a:gd name="T62" fmla="*/ 0 w 23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3"/>
                      <a:gd name="T98" fmla="*/ 23 w 23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3">
                        <a:moveTo>
                          <a:pt x="21" y="32"/>
                        </a:moveTo>
                        <a:lnTo>
                          <a:pt x="21" y="32"/>
                        </a:lnTo>
                        <a:lnTo>
                          <a:pt x="20" y="31"/>
                        </a:lnTo>
                        <a:lnTo>
                          <a:pt x="21" y="30"/>
                        </a:lnTo>
                        <a:lnTo>
                          <a:pt x="21" y="31"/>
                        </a:lnTo>
                        <a:lnTo>
                          <a:pt x="21" y="29"/>
                        </a:lnTo>
                        <a:lnTo>
                          <a:pt x="22" y="28"/>
                        </a:lnTo>
                        <a:lnTo>
                          <a:pt x="22" y="27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0" y="25"/>
                        </a:lnTo>
                        <a:lnTo>
                          <a:pt x="19" y="24"/>
                        </a:lnTo>
                        <a:lnTo>
                          <a:pt x="19" y="23"/>
                        </a:lnTo>
                        <a:lnTo>
                          <a:pt x="19" y="22"/>
                        </a:lnTo>
                        <a:lnTo>
                          <a:pt x="19" y="20"/>
                        </a:lnTo>
                        <a:lnTo>
                          <a:pt x="18" y="20"/>
                        </a:lnTo>
                        <a:lnTo>
                          <a:pt x="17" y="19"/>
                        </a:lnTo>
                        <a:lnTo>
                          <a:pt x="17" y="18"/>
                        </a:lnTo>
                        <a:lnTo>
                          <a:pt x="16" y="18"/>
                        </a:lnTo>
                        <a:lnTo>
                          <a:pt x="16" y="17"/>
                        </a:lnTo>
                        <a:lnTo>
                          <a:pt x="15" y="16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3" y="14"/>
                        </a:lnTo>
                        <a:lnTo>
                          <a:pt x="13" y="13"/>
                        </a:lnTo>
                        <a:lnTo>
                          <a:pt x="12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0" y="10"/>
                        </a:lnTo>
                        <a:lnTo>
                          <a:pt x="9" y="9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6" y="8"/>
                        </a:lnTo>
                        <a:lnTo>
                          <a:pt x="5" y="7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2" y="3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2" name="Freeform 194"/>
                  <p:cNvSpPr>
                    <a:spLocks/>
                  </p:cNvSpPr>
                  <p:nvPr/>
                </p:nvSpPr>
                <p:spPr bwMode="auto">
                  <a:xfrm>
                    <a:off x="4482" y="1039"/>
                    <a:ext cx="24" cy="31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1 h 31"/>
                      <a:gd name="T6" fmla="*/ 0 w 24"/>
                      <a:gd name="T7" fmla="*/ 1 h 31"/>
                      <a:gd name="T8" fmla="*/ 0 w 24"/>
                      <a:gd name="T9" fmla="*/ 2 h 31"/>
                      <a:gd name="T10" fmla="*/ 0 w 24"/>
                      <a:gd name="T11" fmla="*/ 3 h 31"/>
                      <a:gd name="T12" fmla="*/ 0 w 24"/>
                      <a:gd name="T13" fmla="*/ 4 h 31"/>
                      <a:gd name="T14" fmla="*/ 0 w 24"/>
                      <a:gd name="T15" fmla="*/ 4 h 31"/>
                      <a:gd name="T16" fmla="*/ 0 w 24"/>
                      <a:gd name="T17" fmla="*/ 5 h 31"/>
                      <a:gd name="T18" fmla="*/ 0 w 24"/>
                      <a:gd name="T19" fmla="*/ 5 h 31"/>
                      <a:gd name="T20" fmla="*/ 0 w 24"/>
                      <a:gd name="T21" fmla="*/ 6 h 31"/>
                      <a:gd name="T22" fmla="*/ 1 w 24"/>
                      <a:gd name="T23" fmla="*/ 7 h 31"/>
                      <a:gd name="T24" fmla="*/ 2 w 24"/>
                      <a:gd name="T25" fmla="*/ 8 h 31"/>
                      <a:gd name="T26" fmla="*/ 2 w 24"/>
                      <a:gd name="T27" fmla="*/ 8 h 31"/>
                      <a:gd name="T28" fmla="*/ 2 w 24"/>
                      <a:gd name="T29" fmla="*/ 8 h 31"/>
                      <a:gd name="T30" fmla="*/ 2 w 24"/>
                      <a:gd name="T31" fmla="*/ 9 h 31"/>
                      <a:gd name="T32" fmla="*/ 4 w 24"/>
                      <a:gd name="T33" fmla="*/ 10 h 31"/>
                      <a:gd name="T34" fmla="*/ 4 w 24"/>
                      <a:gd name="T35" fmla="*/ 12 h 31"/>
                      <a:gd name="T36" fmla="*/ 6 w 24"/>
                      <a:gd name="T37" fmla="*/ 13 h 31"/>
                      <a:gd name="T38" fmla="*/ 6 w 24"/>
                      <a:gd name="T39" fmla="*/ 15 h 31"/>
                      <a:gd name="T40" fmla="*/ 7 w 24"/>
                      <a:gd name="T41" fmla="*/ 16 h 31"/>
                      <a:gd name="T42" fmla="*/ 8 w 24"/>
                      <a:gd name="T43" fmla="*/ 17 h 31"/>
                      <a:gd name="T44" fmla="*/ 9 w 24"/>
                      <a:gd name="T45" fmla="*/ 18 h 31"/>
                      <a:gd name="T46" fmla="*/ 10 w 24"/>
                      <a:gd name="T47" fmla="*/ 19 h 31"/>
                      <a:gd name="T48" fmla="*/ 12 w 24"/>
                      <a:gd name="T49" fmla="*/ 20 h 31"/>
                      <a:gd name="T50" fmla="*/ 13 w 24"/>
                      <a:gd name="T51" fmla="*/ 21 h 31"/>
                      <a:gd name="T52" fmla="*/ 14 w 24"/>
                      <a:gd name="T53" fmla="*/ 23 h 31"/>
                      <a:gd name="T54" fmla="*/ 16 w 24"/>
                      <a:gd name="T55" fmla="*/ 25 h 31"/>
                      <a:gd name="T56" fmla="*/ 17 w 24"/>
                      <a:gd name="T57" fmla="*/ 25 h 31"/>
                      <a:gd name="T58" fmla="*/ 19 w 24"/>
                      <a:gd name="T59" fmla="*/ 27 h 31"/>
                      <a:gd name="T60" fmla="*/ 20 w 24"/>
                      <a:gd name="T61" fmla="*/ 28 h 31"/>
                      <a:gd name="T62" fmla="*/ 23 w 24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7"/>
                        </a:lnTo>
                        <a:lnTo>
                          <a:pt x="2" y="8"/>
                        </a:lnTo>
                        <a:lnTo>
                          <a:pt x="2" y="9"/>
                        </a:lnTo>
                        <a:lnTo>
                          <a:pt x="3" y="10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4" y="12"/>
                        </a:lnTo>
                        <a:lnTo>
                          <a:pt x="6" y="12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6" y="15"/>
                        </a:lnTo>
                        <a:lnTo>
                          <a:pt x="6" y="16"/>
                        </a:lnTo>
                        <a:lnTo>
                          <a:pt x="7" y="16"/>
                        </a:lnTo>
                        <a:lnTo>
                          <a:pt x="8" y="17"/>
                        </a:lnTo>
                        <a:lnTo>
                          <a:pt x="9" y="17"/>
                        </a:lnTo>
                        <a:lnTo>
                          <a:pt x="9" y="18"/>
                        </a:lnTo>
                        <a:lnTo>
                          <a:pt x="10" y="18"/>
                        </a:lnTo>
                        <a:lnTo>
                          <a:pt x="10" y="19"/>
                        </a:lnTo>
                        <a:lnTo>
                          <a:pt x="11" y="19"/>
                        </a:lnTo>
                        <a:lnTo>
                          <a:pt x="12" y="20"/>
                        </a:lnTo>
                        <a:lnTo>
                          <a:pt x="13" y="21"/>
                        </a:lnTo>
                        <a:lnTo>
                          <a:pt x="14" y="22"/>
                        </a:lnTo>
                        <a:lnTo>
                          <a:pt x="14" y="23"/>
                        </a:lnTo>
                        <a:lnTo>
                          <a:pt x="16" y="24"/>
                        </a:lnTo>
                        <a:lnTo>
                          <a:pt x="16" y="25"/>
                        </a:lnTo>
                        <a:lnTo>
                          <a:pt x="17" y="25"/>
                        </a:lnTo>
                        <a:lnTo>
                          <a:pt x="18" y="26"/>
                        </a:lnTo>
                        <a:lnTo>
                          <a:pt x="19" y="27"/>
                        </a:lnTo>
                        <a:lnTo>
                          <a:pt x="19" y="29"/>
                        </a:lnTo>
                        <a:lnTo>
                          <a:pt x="20" y="28"/>
                        </a:lnTo>
                        <a:lnTo>
                          <a:pt x="22" y="29"/>
                        </a:lnTo>
                        <a:lnTo>
                          <a:pt x="23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3" name="Freeform 195"/>
                  <p:cNvSpPr>
                    <a:spLocks/>
                  </p:cNvSpPr>
                  <p:nvPr/>
                </p:nvSpPr>
                <p:spPr bwMode="auto">
                  <a:xfrm>
                    <a:off x="4485" y="1036"/>
                    <a:ext cx="34" cy="17"/>
                  </a:xfrm>
                  <a:custGeom>
                    <a:avLst/>
                    <a:gdLst>
                      <a:gd name="T0" fmla="*/ 0 w 34"/>
                      <a:gd name="T1" fmla="*/ 3 h 17"/>
                      <a:gd name="T2" fmla="*/ 0 w 34"/>
                      <a:gd name="T3" fmla="*/ 2 h 17"/>
                      <a:gd name="T4" fmla="*/ 0 w 34"/>
                      <a:gd name="T5" fmla="*/ 2 h 17"/>
                      <a:gd name="T6" fmla="*/ 1 w 34"/>
                      <a:gd name="T7" fmla="*/ 1 h 17"/>
                      <a:gd name="T8" fmla="*/ 1 w 34"/>
                      <a:gd name="T9" fmla="*/ 1 h 17"/>
                      <a:gd name="T10" fmla="*/ 2 w 34"/>
                      <a:gd name="T11" fmla="*/ 1 h 17"/>
                      <a:gd name="T12" fmla="*/ 2 w 34"/>
                      <a:gd name="T13" fmla="*/ 0 h 17"/>
                      <a:gd name="T14" fmla="*/ 2 w 34"/>
                      <a:gd name="T15" fmla="*/ 0 h 17"/>
                      <a:gd name="T16" fmla="*/ 3 w 34"/>
                      <a:gd name="T17" fmla="*/ 0 h 17"/>
                      <a:gd name="T18" fmla="*/ 5 w 34"/>
                      <a:gd name="T19" fmla="*/ 1 h 17"/>
                      <a:gd name="T20" fmla="*/ 5 w 34"/>
                      <a:gd name="T21" fmla="*/ 0 h 17"/>
                      <a:gd name="T22" fmla="*/ 5 w 34"/>
                      <a:gd name="T23" fmla="*/ 1 h 17"/>
                      <a:gd name="T24" fmla="*/ 6 w 34"/>
                      <a:gd name="T25" fmla="*/ 1 h 17"/>
                      <a:gd name="T26" fmla="*/ 7 w 34"/>
                      <a:gd name="T27" fmla="*/ 2 h 17"/>
                      <a:gd name="T28" fmla="*/ 8 w 34"/>
                      <a:gd name="T29" fmla="*/ 1 h 17"/>
                      <a:gd name="T30" fmla="*/ 8 w 34"/>
                      <a:gd name="T31" fmla="*/ 1 h 17"/>
                      <a:gd name="T32" fmla="*/ 9 w 34"/>
                      <a:gd name="T33" fmla="*/ 1 h 17"/>
                      <a:gd name="T34" fmla="*/ 11 w 34"/>
                      <a:gd name="T35" fmla="*/ 1 h 17"/>
                      <a:gd name="T36" fmla="*/ 12 w 34"/>
                      <a:gd name="T37" fmla="*/ 3 h 17"/>
                      <a:gd name="T38" fmla="*/ 13 w 34"/>
                      <a:gd name="T39" fmla="*/ 3 h 17"/>
                      <a:gd name="T40" fmla="*/ 14 w 34"/>
                      <a:gd name="T41" fmla="*/ 4 h 17"/>
                      <a:gd name="T42" fmla="*/ 15 w 34"/>
                      <a:gd name="T43" fmla="*/ 5 h 17"/>
                      <a:gd name="T44" fmla="*/ 16 w 34"/>
                      <a:gd name="T45" fmla="*/ 4 h 17"/>
                      <a:gd name="T46" fmla="*/ 19 w 34"/>
                      <a:gd name="T47" fmla="*/ 6 h 17"/>
                      <a:gd name="T48" fmla="*/ 20 w 34"/>
                      <a:gd name="T49" fmla="*/ 6 h 17"/>
                      <a:gd name="T50" fmla="*/ 22 w 34"/>
                      <a:gd name="T51" fmla="*/ 8 h 17"/>
                      <a:gd name="T52" fmla="*/ 24 w 34"/>
                      <a:gd name="T53" fmla="*/ 9 h 17"/>
                      <a:gd name="T54" fmla="*/ 24 w 34"/>
                      <a:gd name="T55" fmla="*/ 10 h 17"/>
                      <a:gd name="T56" fmla="*/ 26 w 34"/>
                      <a:gd name="T57" fmla="*/ 10 h 17"/>
                      <a:gd name="T58" fmla="*/ 29 w 34"/>
                      <a:gd name="T59" fmla="*/ 11 h 17"/>
                      <a:gd name="T60" fmla="*/ 30 w 34"/>
                      <a:gd name="T61" fmla="*/ 12 h 17"/>
                      <a:gd name="T62" fmla="*/ 32 w 34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17"/>
                      <a:gd name="T98" fmla="*/ 34 w 3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7" y="2"/>
                        </a:lnTo>
                        <a:lnTo>
                          <a:pt x="8" y="1"/>
                        </a:lnTo>
                        <a:lnTo>
                          <a:pt x="8" y="0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12" y="3"/>
                        </a:lnTo>
                        <a:lnTo>
                          <a:pt x="13" y="3"/>
                        </a:lnTo>
                        <a:lnTo>
                          <a:pt x="14" y="4"/>
                        </a:lnTo>
                        <a:lnTo>
                          <a:pt x="15" y="4"/>
                        </a:lnTo>
                        <a:lnTo>
                          <a:pt x="15" y="5"/>
                        </a:lnTo>
                        <a:lnTo>
                          <a:pt x="16" y="4"/>
                        </a:lnTo>
                        <a:lnTo>
                          <a:pt x="18" y="5"/>
                        </a:lnTo>
                        <a:lnTo>
                          <a:pt x="19" y="6"/>
                        </a:lnTo>
                        <a:lnTo>
                          <a:pt x="20" y="6"/>
                        </a:lnTo>
                        <a:lnTo>
                          <a:pt x="21" y="7"/>
                        </a:lnTo>
                        <a:lnTo>
                          <a:pt x="22" y="8"/>
                        </a:lnTo>
                        <a:lnTo>
                          <a:pt x="22" y="9"/>
                        </a:lnTo>
                        <a:lnTo>
                          <a:pt x="24" y="9"/>
                        </a:lnTo>
                        <a:lnTo>
                          <a:pt x="24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9" y="11"/>
                        </a:lnTo>
                        <a:lnTo>
                          <a:pt x="29" y="12"/>
                        </a:lnTo>
                        <a:lnTo>
                          <a:pt x="30" y="12"/>
                        </a:lnTo>
                        <a:lnTo>
                          <a:pt x="30" y="14"/>
                        </a:lnTo>
                        <a:lnTo>
                          <a:pt x="32" y="14"/>
                        </a:lnTo>
                        <a:lnTo>
                          <a:pt x="33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4" name="Freeform 196"/>
                  <p:cNvSpPr>
                    <a:spLocks/>
                  </p:cNvSpPr>
                  <p:nvPr/>
                </p:nvSpPr>
                <p:spPr bwMode="auto">
                  <a:xfrm>
                    <a:off x="4403" y="1231"/>
                    <a:ext cx="24" cy="32"/>
                  </a:xfrm>
                  <a:custGeom>
                    <a:avLst/>
                    <a:gdLst>
                      <a:gd name="T0" fmla="*/ 22 w 24"/>
                      <a:gd name="T1" fmla="*/ 29 h 32"/>
                      <a:gd name="T2" fmla="*/ 23 w 24"/>
                      <a:gd name="T3" fmla="*/ 29 h 32"/>
                      <a:gd name="T4" fmla="*/ 23 w 24"/>
                      <a:gd name="T5" fmla="*/ 28 h 32"/>
                      <a:gd name="T6" fmla="*/ 23 w 24"/>
                      <a:gd name="T7" fmla="*/ 27 h 32"/>
                      <a:gd name="T8" fmla="*/ 21 w 24"/>
                      <a:gd name="T9" fmla="*/ 27 h 32"/>
                      <a:gd name="T10" fmla="*/ 22 w 24"/>
                      <a:gd name="T11" fmla="*/ 27 h 32"/>
                      <a:gd name="T12" fmla="*/ 22 w 24"/>
                      <a:gd name="T13" fmla="*/ 26 h 32"/>
                      <a:gd name="T14" fmla="*/ 22 w 24"/>
                      <a:gd name="T15" fmla="*/ 25 h 32"/>
                      <a:gd name="T16" fmla="*/ 22 w 24"/>
                      <a:gd name="T17" fmla="*/ 24 h 32"/>
                      <a:gd name="T18" fmla="*/ 22 w 24"/>
                      <a:gd name="T19" fmla="*/ 24 h 32"/>
                      <a:gd name="T20" fmla="*/ 21 w 24"/>
                      <a:gd name="T21" fmla="*/ 23 h 32"/>
                      <a:gd name="T22" fmla="*/ 21 w 24"/>
                      <a:gd name="T23" fmla="*/ 23 h 32"/>
                      <a:gd name="T24" fmla="*/ 21 w 24"/>
                      <a:gd name="T25" fmla="*/ 22 h 32"/>
                      <a:gd name="T26" fmla="*/ 21 w 24"/>
                      <a:gd name="T27" fmla="*/ 21 h 32"/>
                      <a:gd name="T28" fmla="*/ 20 w 24"/>
                      <a:gd name="T29" fmla="*/ 21 h 32"/>
                      <a:gd name="T30" fmla="*/ 19 w 24"/>
                      <a:gd name="T31" fmla="*/ 21 h 32"/>
                      <a:gd name="T32" fmla="*/ 19 w 24"/>
                      <a:gd name="T33" fmla="*/ 20 h 32"/>
                      <a:gd name="T34" fmla="*/ 19 w 24"/>
                      <a:gd name="T35" fmla="*/ 19 h 32"/>
                      <a:gd name="T36" fmla="*/ 18 w 24"/>
                      <a:gd name="T37" fmla="*/ 17 h 32"/>
                      <a:gd name="T38" fmla="*/ 16 w 24"/>
                      <a:gd name="T39" fmla="*/ 16 h 32"/>
                      <a:gd name="T40" fmla="*/ 15 w 24"/>
                      <a:gd name="T41" fmla="*/ 15 h 32"/>
                      <a:gd name="T42" fmla="*/ 14 w 24"/>
                      <a:gd name="T43" fmla="*/ 14 h 32"/>
                      <a:gd name="T44" fmla="*/ 13 w 24"/>
                      <a:gd name="T45" fmla="*/ 11 h 32"/>
                      <a:gd name="T46" fmla="*/ 12 w 24"/>
                      <a:gd name="T47" fmla="*/ 11 h 32"/>
                      <a:gd name="T48" fmla="*/ 9 w 24"/>
                      <a:gd name="T49" fmla="*/ 10 h 32"/>
                      <a:gd name="T50" fmla="*/ 9 w 24"/>
                      <a:gd name="T51" fmla="*/ 8 h 32"/>
                      <a:gd name="T52" fmla="*/ 7 w 24"/>
                      <a:gd name="T53" fmla="*/ 7 h 32"/>
                      <a:gd name="T54" fmla="*/ 7 w 24"/>
                      <a:gd name="T55" fmla="*/ 6 h 32"/>
                      <a:gd name="T56" fmla="*/ 5 w 24"/>
                      <a:gd name="T57" fmla="*/ 5 h 32"/>
                      <a:gd name="T58" fmla="*/ 3 w 24"/>
                      <a:gd name="T59" fmla="*/ 3 h 32"/>
                      <a:gd name="T60" fmla="*/ 3 w 24"/>
                      <a:gd name="T61" fmla="*/ 3 h 32"/>
                      <a:gd name="T62" fmla="*/ 0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2" y="31"/>
                        </a:moveTo>
                        <a:lnTo>
                          <a:pt x="22" y="29"/>
                        </a:lnTo>
                        <a:lnTo>
                          <a:pt x="23" y="29"/>
                        </a:lnTo>
                        <a:lnTo>
                          <a:pt x="23" y="28"/>
                        </a:lnTo>
                        <a:lnTo>
                          <a:pt x="22" y="27"/>
                        </a:lnTo>
                        <a:lnTo>
                          <a:pt x="23" y="27"/>
                        </a:lnTo>
                        <a:lnTo>
                          <a:pt x="21" y="27"/>
                        </a:lnTo>
                        <a:lnTo>
                          <a:pt x="22" y="27"/>
                        </a:lnTo>
                        <a:lnTo>
                          <a:pt x="22" y="26"/>
                        </a:lnTo>
                        <a:lnTo>
                          <a:pt x="22" y="25"/>
                        </a:lnTo>
                        <a:lnTo>
                          <a:pt x="22" y="24"/>
                        </a:lnTo>
                        <a:lnTo>
                          <a:pt x="21" y="23"/>
                        </a:lnTo>
                        <a:lnTo>
                          <a:pt x="21" y="22"/>
                        </a:lnTo>
                        <a:lnTo>
                          <a:pt x="21" y="21"/>
                        </a:lnTo>
                        <a:lnTo>
                          <a:pt x="20" y="21"/>
                        </a:lnTo>
                        <a:lnTo>
                          <a:pt x="19" y="21"/>
                        </a:lnTo>
                        <a:lnTo>
                          <a:pt x="19" y="20"/>
                        </a:lnTo>
                        <a:lnTo>
                          <a:pt x="19" y="19"/>
                        </a:lnTo>
                        <a:lnTo>
                          <a:pt x="17" y="18"/>
                        </a:lnTo>
                        <a:lnTo>
                          <a:pt x="18" y="17"/>
                        </a:lnTo>
                        <a:lnTo>
                          <a:pt x="17" y="17"/>
                        </a:lnTo>
                        <a:lnTo>
                          <a:pt x="16" y="16"/>
                        </a:lnTo>
                        <a:lnTo>
                          <a:pt x="15" y="15"/>
                        </a:lnTo>
                        <a:lnTo>
                          <a:pt x="14" y="14"/>
                        </a:lnTo>
                        <a:lnTo>
                          <a:pt x="14" y="13"/>
                        </a:lnTo>
                        <a:lnTo>
                          <a:pt x="13" y="11"/>
                        </a:lnTo>
                        <a:lnTo>
                          <a:pt x="12" y="11"/>
                        </a:lnTo>
                        <a:lnTo>
                          <a:pt x="10" y="10"/>
                        </a:lnTo>
                        <a:lnTo>
                          <a:pt x="9" y="10"/>
                        </a:lnTo>
                        <a:lnTo>
                          <a:pt x="9" y="9"/>
                        </a:lnTo>
                        <a:lnTo>
                          <a:pt x="9" y="8"/>
                        </a:lnTo>
                        <a:lnTo>
                          <a:pt x="8" y="7"/>
                        </a:lnTo>
                        <a:lnTo>
                          <a:pt x="7" y="7"/>
                        </a:lnTo>
                        <a:lnTo>
                          <a:pt x="7" y="6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5" name="Freeform 197"/>
                  <p:cNvSpPr>
                    <a:spLocks/>
                  </p:cNvSpPr>
                  <p:nvPr/>
                </p:nvSpPr>
                <p:spPr bwMode="auto">
                  <a:xfrm>
                    <a:off x="4393" y="1252"/>
                    <a:ext cx="33" cy="17"/>
                  </a:xfrm>
                  <a:custGeom>
                    <a:avLst/>
                    <a:gdLst>
                      <a:gd name="T0" fmla="*/ 32 w 33"/>
                      <a:gd name="T1" fmla="*/ 12 h 17"/>
                      <a:gd name="T2" fmla="*/ 31 w 33"/>
                      <a:gd name="T3" fmla="*/ 12 h 17"/>
                      <a:gd name="T4" fmla="*/ 31 w 33"/>
                      <a:gd name="T5" fmla="*/ 14 h 17"/>
                      <a:gd name="T6" fmla="*/ 30 w 33"/>
                      <a:gd name="T7" fmla="*/ 14 h 17"/>
                      <a:gd name="T8" fmla="*/ 30 w 33"/>
                      <a:gd name="T9" fmla="*/ 16 h 17"/>
                      <a:gd name="T10" fmla="*/ 29 w 33"/>
                      <a:gd name="T11" fmla="*/ 16 h 17"/>
                      <a:gd name="T12" fmla="*/ 29 w 33"/>
                      <a:gd name="T13" fmla="*/ 14 h 17"/>
                      <a:gd name="T14" fmla="*/ 28 w 33"/>
                      <a:gd name="T15" fmla="*/ 16 h 17"/>
                      <a:gd name="T16" fmla="*/ 27 w 33"/>
                      <a:gd name="T17" fmla="*/ 14 h 17"/>
                      <a:gd name="T18" fmla="*/ 26 w 33"/>
                      <a:gd name="T19" fmla="*/ 14 h 17"/>
                      <a:gd name="T20" fmla="*/ 26 w 33"/>
                      <a:gd name="T21" fmla="*/ 14 h 17"/>
                      <a:gd name="T22" fmla="*/ 25 w 33"/>
                      <a:gd name="T23" fmla="*/ 13 h 17"/>
                      <a:gd name="T24" fmla="*/ 24 w 33"/>
                      <a:gd name="T25" fmla="*/ 14 h 17"/>
                      <a:gd name="T26" fmla="*/ 24 w 33"/>
                      <a:gd name="T27" fmla="*/ 14 h 17"/>
                      <a:gd name="T28" fmla="*/ 24 w 33"/>
                      <a:gd name="T29" fmla="*/ 14 h 17"/>
                      <a:gd name="T30" fmla="*/ 23 w 33"/>
                      <a:gd name="T31" fmla="*/ 13 h 17"/>
                      <a:gd name="T32" fmla="*/ 23 w 33"/>
                      <a:gd name="T33" fmla="*/ 14 h 17"/>
                      <a:gd name="T34" fmla="*/ 21 w 33"/>
                      <a:gd name="T35" fmla="*/ 13 h 17"/>
                      <a:gd name="T36" fmla="*/ 20 w 33"/>
                      <a:gd name="T37" fmla="*/ 12 h 17"/>
                      <a:gd name="T38" fmla="*/ 18 w 33"/>
                      <a:gd name="T39" fmla="*/ 12 h 17"/>
                      <a:gd name="T40" fmla="*/ 17 w 33"/>
                      <a:gd name="T41" fmla="*/ 11 h 17"/>
                      <a:gd name="T42" fmla="*/ 14 w 33"/>
                      <a:gd name="T43" fmla="*/ 11 h 17"/>
                      <a:gd name="T44" fmla="*/ 14 w 33"/>
                      <a:gd name="T45" fmla="*/ 10 h 17"/>
                      <a:gd name="T46" fmla="*/ 13 w 33"/>
                      <a:gd name="T47" fmla="*/ 10 h 17"/>
                      <a:gd name="T48" fmla="*/ 11 w 33"/>
                      <a:gd name="T49" fmla="*/ 9 h 17"/>
                      <a:gd name="T50" fmla="*/ 10 w 33"/>
                      <a:gd name="T51" fmla="*/ 7 h 17"/>
                      <a:gd name="T52" fmla="*/ 8 w 33"/>
                      <a:gd name="T53" fmla="*/ 6 h 17"/>
                      <a:gd name="T54" fmla="*/ 7 w 33"/>
                      <a:gd name="T55" fmla="*/ 7 h 17"/>
                      <a:gd name="T56" fmla="*/ 5 w 33"/>
                      <a:gd name="T57" fmla="*/ 5 h 17"/>
                      <a:gd name="T58" fmla="*/ 3 w 33"/>
                      <a:gd name="T59" fmla="*/ 4 h 17"/>
                      <a:gd name="T60" fmla="*/ 1 w 33"/>
                      <a:gd name="T61" fmla="*/ 2 h 17"/>
                      <a:gd name="T62" fmla="*/ 0 w 33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3"/>
                      <a:gd name="T97" fmla="*/ 0 h 17"/>
                      <a:gd name="T98" fmla="*/ 33 w 3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3" h="17">
                        <a:moveTo>
                          <a:pt x="32" y="11"/>
                        </a:moveTo>
                        <a:lnTo>
                          <a:pt x="32" y="12"/>
                        </a:lnTo>
                        <a:lnTo>
                          <a:pt x="31" y="12"/>
                        </a:lnTo>
                        <a:lnTo>
                          <a:pt x="31" y="14"/>
                        </a:lnTo>
                        <a:lnTo>
                          <a:pt x="30" y="14"/>
                        </a:lnTo>
                        <a:lnTo>
                          <a:pt x="30" y="16"/>
                        </a:lnTo>
                        <a:lnTo>
                          <a:pt x="29" y="16"/>
                        </a:lnTo>
                        <a:lnTo>
                          <a:pt x="29" y="14"/>
                        </a:lnTo>
                        <a:lnTo>
                          <a:pt x="28" y="16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5" y="13"/>
                        </a:lnTo>
                        <a:lnTo>
                          <a:pt x="24" y="14"/>
                        </a:lnTo>
                        <a:lnTo>
                          <a:pt x="23" y="13"/>
                        </a:lnTo>
                        <a:lnTo>
                          <a:pt x="23" y="14"/>
                        </a:lnTo>
                        <a:lnTo>
                          <a:pt x="21" y="14"/>
                        </a:lnTo>
                        <a:lnTo>
                          <a:pt x="21" y="13"/>
                        </a:lnTo>
                        <a:lnTo>
                          <a:pt x="20" y="13"/>
                        </a:lnTo>
                        <a:lnTo>
                          <a:pt x="20" y="12"/>
                        </a:lnTo>
                        <a:lnTo>
                          <a:pt x="19" y="12"/>
                        </a:lnTo>
                        <a:lnTo>
                          <a:pt x="18" y="12"/>
                        </a:lnTo>
                        <a:lnTo>
                          <a:pt x="17" y="11"/>
                        </a:lnTo>
                        <a:lnTo>
                          <a:pt x="16" y="10"/>
                        </a:lnTo>
                        <a:lnTo>
                          <a:pt x="14" y="11"/>
                        </a:lnTo>
                        <a:lnTo>
                          <a:pt x="14" y="10"/>
                        </a:lnTo>
                        <a:lnTo>
                          <a:pt x="13" y="10"/>
                        </a:lnTo>
                        <a:lnTo>
                          <a:pt x="12" y="9"/>
                        </a:lnTo>
                        <a:lnTo>
                          <a:pt x="11" y="9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9" y="8"/>
                        </a:lnTo>
                        <a:lnTo>
                          <a:pt x="8" y="6"/>
                        </a:lnTo>
                        <a:lnTo>
                          <a:pt x="7" y="7"/>
                        </a:lnTo>
                        <a:lnTo>
                          <a:pt x="7" y="6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6" name="Freeform 198"/>
                  <p:cNvSpPr>
                    <a:spLocks/>
                  </p:cNvSpPr>
                  <p:nvPr/>
                </p:nvSpPr>
                <p:spPr bwMode="auto">
                  <a:xfrm>
                    <a:off x="4393" y="1252"/>
                    <a:ext cx="33" cy="17"/>
                  </a:xfrm>
                  <a:custGeom>
                    <a:avLst/>
                    <a:gdLst>
                      <a:gd name="T0" fmla="*/ 32 w 33"/>
                      <a:gd name="T1" fmla="*/ 12 h 17"/>
                      <a:gd name="T2" fmla="*/ 31 w 33"/>
                      <a:gd name="T3" fmla="*/ 12 h 17"/>
                      <a:gd name="T4" fmla="*/ 31 w 33"/>
                      <a:gd name="T5" fmla="*/ 14 h 17"/>
                      <a:gd name="T6" fmla="*/ 30 w 33"/>
                      <a:gd name="T7" fmla="*/ 14 h 17"/>
                      <a:gd name="T8" fmla="*/ 30 w 33"/>
                      <a:gd name="T9" fmla="*/ 16 h 17"/>
                      <a:gd name="T10" fmla="*/ 29 w 33"/>
                      <a:gd name="T11" fmla="*/ 16 h 17"/>
                      <a:gd name="T12" fmla="*/ 29 w 33"/>
                      <a:gd name="T13" fmla="*/ 14 h 17"/>
                      <a:gd name="T14" fmla="*/ 28 w 33"/>
                      <a:gd name="T15" fmla="*/ 16 h 17"/>
                      <a:gd name="T16" fmla="*/ 27 w 33"/>
                      <a:gd name="T17" fmla="*/ 14 h 17"/>
                      <a:gd name="T18" fmla="*/ 26 w 33"/>
                      <a:gd name="T19" fmla="*/ 14 h 17"/>
                      <a:gd name="T20" fmla="*/ 26 w 33"/>
                      <a:gd name="T21" fmla="*/ 14 h 17"/>
                      <a:gd name="T22" fmla="*/ 25 w 33"/>
                      <a:gd name="T23" fmla="*/ 13 h 17"/>
                      <a:gd name="T24" fmla="*/ 24 w 33"/>
                      <a:gd name="T25" fmla="*/ 14 h 17"/>
                      <a:gd name="T26" fmla="*/ 24 w 33"/>
                      <a:gd name="T27" fmla="*/ 14 h 17"/>
                      <a:gd name="T28" fmla="*/ 24 w 33"/>
                      <a:gd name="T29" fmla="*/ 14 h 17"/>
                      <a:gd name="T30" fmla="*/ 23 w 33"/>
                      <a:gd name="T31" fmla="*/ 13 h 17"/>
                      <a:gd name="T32" fmla="*/ 23 w 33"/>
                      <a:gd name="T33" fmla="*/ 14 h 17"/>
                      <a:gd name="T34" fmla="*/ 21 w 33"/>
                      <a:gd name="T35" fmla="*/ 13 h 17"/>
                      <a:gd name="T36" fmla="*/ 20 w 33"/>
                      <a:gd name="T37" fmla="*/ 12 h 17"/>
                      <a:gd name="T38" fmla="*/ 18 w 33"/>
                      <a:gd name="T39" fmla="*/ 12 h 17"/>
                      <a:gd name="T40" fmla="*/ 17 w 33"/>
                      <a:gd name="T41" fmla="*/ 11 h 17"/>
                      <a:gd name="T42" fmla="*/ 14 w 33"/>
                      <a:gd name="T43" fmla="*/ 11 h 17"/>
                      <a:gd name="T44" fmla="*/ 14 w 33"/>
                      <a:gd name="T45" fmla="*/ 10 h 17"/>
                      <a:gd name="T46" fmla="*/ 13 w 33"/>
                      <a:gd name="T47" fmla="*/ 10 h 17"/>
                      <a:gd name="T48" fmla="*/ 11 w 33"/>
                      <a:gd name="T49" fmla="*/ 9 h 17"/>
                      <a:gd name="T50" fmla="*/ 10 w 33"/>
                      <a:gd name="T51" fmla="*/ 7 h 17"/>
                      <a:gd name="T52" fmla="*/ 8 w 33"/>
                      <a:gd name="T53" fmla="*/ 6 h 17"/>
                      <a:gd name="T54" fmla="*/ 7 w 33"/>
                      <a:gd name="T55" fmla="*/ 7 h 17"/>
                      <a:gd name="T56" fmla="*/ 5 w 33"/>
                      <a:gd name="T57" fmla="*/ 5 h 17"/>
                      <a:gd name="T58" fmla="*/ 3 w 33"/>
                      <a:gd name="T59" fmla="*/ 4 h 17"/>
                      <a:gd name="T60" fmla="*/ 1 w 33"/>
                      <a:gd name="T61" fmla="*/ 2 h 17"/>
                      <a:gd name="T62" fmla="*/ 0 w 33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3"/>
                      <a:gd name="T97" fmla="*/ 0 h 17"/>
                      <a:gd name="T98" fmla="*/ 33 w 3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3" h="17">
                        <a:moveTo>
                          <a:pt x="32" y="11"/>
                        </a:moveTo>
                        <a:lnTo>
                          <a:pt x="32" y="12"/>
                        </a:lnTo>
                        <a:lnTo>
                          <a:pt x="31" y="12"/>
                        </a:lnTo>
                        <a:lnTo>
                          <a:pt x="31" y="14"/>
                        </a:lnTo>
                        <a:lnTo>
                          <a:pt x="30" y="14"/>
                        </a:lnTo>
                        <a:lnTo>
                          <a:pt x="30" y="16"/>
                        </a:lnTo>
                        <a:lnTo>
                          <a:pt x="29" y="16"/>
                        </a:lnTo>
                        <a:lnTo>
                          <a:pt x="29" y="14"/>
                        </a:lnTo>
                        <a:lnTo>
                          <a:pt x="28" y="16"/>
                        </a:lnTo>
                        <a:lnTo>
                          <a:pt x="27" y="14"/>
                        </a:lnTo>
                        <a:lnTo>
                          <a:pt x="26" y="14"/>
                        </a:lnTo>
                        <a:lnTo>
                          <a:pt x="25" y="13"/>
                        </a:lnTo>
                        <a:lnTo>
                          <a:pt x="24" y="14"/>
                        </a:lnTo>
                        <a:lnTo>
                          <a:pt x="23" y="13"/>
                        </a:lnTo>
                        <a:lnTo>
                          <a:pt x="23" y="14"/>
                        </a:lnTo>
                        <a:lnTo>
                          <a:pt x="21" y="14"/>
                        </a:lnTo>
                        <a:lnTo>
                          <a:pt x="21" y="13"/>
                        </a:lnTo>
                        <a:lnTo>
                          <a:pt x="20" y="13"/>
                        </a:lnTo>
                        <a:lnTo>
                          <a:pt x="20" y="12"/>
                        </a:lnTo>
                        <a:lnTo>
                          <a:pt x="19" y="12"/>
                        </a:lnTo>
                        <a:lnTo>
                          <a:pt x="18" y="12"/>
                        </a:lnTo>
                        <a:lnTo>
                          <a:pt x="17" y="11"/>
                        </a:lnTo>
                        <a:lnTo>
                          <a:pt x="16" y="10"/>
                        </a:lnTo>
                        <a:lnTo>
                          <a:pt x="14" y="11"/>
                        </a:lnTo>
                        <a:lnTo>
                          <a:pt x="14" y="10"/>
                        </a:lnTo>
                        <a:lnTo>
                          <a:pt x="13" y="10"/>
                        </a:lnTo>
                        <a:lnTo>
                          <a:pt x="12" y="9"/>
                        </a:lnTo>
                        <a:lnTo>
                          <a:pt x="11" y="9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9" y="8"/>
                        </a:lnTo>
                        <a:lnTo>
                          <a:pt x="8" y="6"/>
                        </a:lnTo>
                        <a:lnTo>
                          <a:pt x="7" y="7"/>
                        </a:lnTo>
                        <a:lnTo>
                          <a:pt x="7" y="6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7" name="Freeform 199"/>
                  <p:cNvSpPr>
                    <a:spLocks/>
                  </p:cNvSpPr>
                  <p:nvPr/>
                </p:nvSpPr>
                <p:spPr bwMode="auto">
                  <a:xfrm>
                    <a:off x="4403" y="1231"/>
                    <a:ext cx="24" cy="32"/>
                  </a:xfrm>
                  <a:custGeom>
                    <a:avLst/>
                    <a:gdLst>
                      <a:gd name="T0" fmla="*/ 22 w 24"/>
                      <a:gd name="T1" fmla="*/ 29 h 32"/>
                      <a:gd name="T2" fmla="*/ 22 w 24"/>
                      <a:gd name="T3" fmla="*/ 29 h 32"/>
                      <a:gd name="T4" fmla="*/ 23 w 24"/>
                      <a:gd name="T5" fmla="*/ 28 h 32"/>
                      <a:gd name="T6" fmla="*/ 22 w 24"/>
                      <a:gd name="T7" fmla="*/ 27 h 32"/>
                      <a:gd name="T8" fmla="*/ 21 w 24"/>
                      <a:gd name="T9" fmla="*/ 27 h 32"/>
                      <a:gd name="T10" fmla="*/ 22 w 24"/>
                      <a:gd name="T11" fmla="*/ 27 h 32"/>
                      <a:gd name="T12" fmla="*/ 22 w 24"/>
                      <a:gd name="T13" fmla="*/ 26 h 32"/>
                      <a:gd name="T14" fmla="*/ 22 w 24"/>
                      <a:gd name="T15" fmla="*/ 25 h 32"/>
                      <a:gd name="T16" fmla="*/ 22 w 24"/>
                      <a:gd name="T17" fmla="*/ 24 h 32"/>
                      <a:gd name="T18" fmla="*/ 21 w 24"/>
                      <a:gd name="T19" fmla="*/ 23 h 32"/>
                      <a:gd name="T20" fmla="*/ 21 w 24"/>
                      <a:gd name="T21" fmla="*/ 23 h 32"/>
                      <a:gd name="T22" fmla="*/ 21 w 24"/>
                      <a:gd name="T23" fmla="*/ 23 h 32"/>
                      <a:gd name="T24" fmla="*/ 20 w 24"/>
                      <a:gd name="T25" fmla="*/ 22 h 32"/>
                      <a:gd name="T26" fmla="*/ 20 w 24"/>
                      <a:gd name="T27" fmla="*/ 21 h 32"/>
                      <a:gd name="T28" fmla="*/ 20 w 24"/>
                      <a:gd name="T29" fmla="*/ 21 h 32"/>
                      <a:gd name="T30" fmla="*/ 19 w 24"/>
                      <a:gd name="T31" fmla="*/ 21 h 32"/>
                      <a:gd name="T32" fmla="*/ 19 w 24"/>
                      <a:gd name="T33" fmla="*/ 19 h 32"/>
                      <a:gd name="T34" fmla="*/ 17 w 24"/>
                      <a:gd name="T35" fmla="*/ 18 h 32"/>
                      <a:gd name="T36" fmla="*/ 17 w 24"/>
                      <a:gd name="T37" fmla="*/ 17 h 32"/>
                      <a:gd name="T38" fmla="*/ 16 w 24"/>
                      <a:gd name="T39" fmla="*/ 16 h 32"/>
                      <a:gd name="T40" fmla="*/ 15 w 24"/>
                      <a:gd name="T41" fmla="*/ 15 h 32"/>
                      <a:gd name="T42" fmla="*/ 14 w 24"/>
                      <a:gd name="T43" fmla="*/ 14 h 32"/>
                      <a:gd name="T44" fmla="*/ 13 w 24"/>
                      <a:gd name="T45" fmla="*/ 11 h 32"/>
                      <a:gd name="T46" fmla="*/ 12 w 24"/>
                      <a:gd name="T47" fmla="*/ 11 h 32"/>
                      <a:gd name="T48" fmla="*/ 9 w 24"/>
                      <a:gd name="T49" fmla="*/ 9 h 32"/>
                      <a:gd name="T50" fmla="*/ 9 w 24"/>
                      <a:gd name="T51" fmla="*/ 8 h 32"/>
                      <a:gd name="T52" fmla="*/ 7 w 24"/>
                      <a:gd name="T53" fmla="*/ 7 h 32"/>
                      <a:gd name="T54" fmla="*/ 7 w 24"/>
                      <a:gd name="T55" fmla="*/ 6 h 32"/>
                      <a:gd name="T56" fmla="*/ 5 w 24"/>
                      <a:gd name="T57" fmla="*/ 5 h 32"/>
                      <a:gd name="T58" fmla="*/ 4 w 24"/>
                      <a:gd name="T59" fmla="*/ 3 h 32"/>
                      <a:gd name="T60" fmla="*/ 3 w 24"/>
                      <a:gd name="T61" fmla="*/ 3 h 32"/>
                      <a:gd name="T62" fmla="*/ 0 w 24"/>
                      <a:gd name="T63" fmla="*/ 1 h 3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2"/>
                      <a:gd name="T98" fmla="*/ 24 w 24"/>
                      <a:gd name="T99" fmla="*/ 32 h 3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2">
                        <a:moveTo>
                          <a:pt x="22" y="31"/>
                        </a:moveTo>
                        <a:lnTo>
                          <a:pt x="22" y="29"/>
                        </a:lnTo>
                        <a:lnTo>
                          <a:pt x="23" y="29"/>
                        </a:lnTo>
                        <a:lnTo>
                          <a:pt x="23" y="28"/>
                        </a:lnTo>
                        <a:lnTo>
                          <a:pt x="22" y="27"/>
                        </a:lnTo>
                        <a:lnTo>
                          <a:pt x="21" y="27"/>
                        </a:lnTo>
                        <a:lnTo>
                          <a:pt x="22" y="27"/>
                        </a:lnTo>
                        <a:lnTo>
                          <a:pt x="21" y="26"/>
                        </a:lnTo>
                        <a:lnTo>
                          <a:pt x="22" y="26"/>
                        </a:lnTo>
                        <a:lnTo>
                          <a:pt x="22" y="25"/>
                        </a:lnTo>
                        <a:lnTo>
                          <a:pt x="22" y="24"/>
                        </a:lnTo>
                        <a:lnTo>
                          <a:pt x="21" y="23"/>
                        </a:lnTo>
                        <a:lnTo>
                          <a:pt x="20" y="22"/>
                        </a:lnTo>
                        <a:lnTo>
                          <a:pt x="21" y="21"/>
                        </a:lnTo>
                        <a:lnTo>
                          <a:pt x="20" y="21"/>
                        </a:lnTo>
                        <a:lnTo>
                          <a:pt x="19" y="21"/>
                        </a:lnTo>
                        <a:lnTo>
                          <a:pt x="19" y="20"/>
                        </a:lnTo>
                        <a:lnTo>
                          <a:pt x="19" y="19"/>
                        </a:lnTo>
                        <a:lnTo>
                          <a:pt x="17" y="18"/>
                        </a:lnTo>
                        <a:lnTo>
                          <a:pt x="17" y="17"/>
                        </a:lnTo>
                        <a:lnTo>
                          <a:pt x="16" y="16"/>
                        </a:lnTo>
                        <a:lnTo>
                          <a:pt x="15" y="15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3" y="13"/>
                        </a:lnTo>
                        <a:lnTo>
                          <a:pt x="13" y="11"/>
                        </a:lnTo>
                        <a:lnTo>
                          <a:pt x="12" y="11"/>
                        </a:lnTo>
                        <a:lnTo>
                          <a:pt x="10" y="10"/>
                        </a:lnTo>
                        <a:lnTo>
                          <a:pt x="9" y="9"/>
                        </a:lnTo>
                        <a:lnTo>
                          <a:pt x="9" y="8"/>
                        </a:lnTo>
                        <a:lnTo>
                          <a:pt x="8" y="7"/>
                        </a:lnTo>
                        <a:lnTo>
                          <a:pt x="7" y="7"/>
                        </a:lnTo>
                        <a:lnTo>
                          <a:pt x="7" y="6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4" y="3"/>
                        </a:lnTo>
                        <a:lnTo>
                          <a:pt x="3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8" name="Freeform 200"/>
                  <p:cNvSpPr>
                    <a:spLocks/>
                  </p:cNvSpPr>
                  <p:nvPr/>
                </p:nvSpPr>
                <p:spPr bwMode="auto">
                  <a:xfrm>
                    <a:off x="4381" y="1202"/>
                    <a:ext cx="23" cy="31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1 h 31"/>
                      <a:gd name="T6" fmla="*/ 0 w 23"/>
                      <a:gd name="T7" fmla="*/ 2 h 31"/>
                      <a:gd name="T8" fmla="*/ 0 w 23"/>
                      <a:gd name="T9" fmla="*/ 3 h 31"/>
                      <a:gd name="T10" fmla="*/ 0 w 23"/>
                      <a:gd name="T11" fmla="*/ 3 h 31"/>
                      <a:gd name="T12" fmla="*/ 0 w 23"/>
                      <a:gd name="T13" fmla="*/ 4 h 31"/>
                      <a:gd name="T14" fmla="*/ 0 w 23"/>
                      <a:gd name="T15" fmla="*/ 5 h 31"/>
                      <a:gd name="T16" fmla="*/ 0 w 23"/>
                      <a:gd name="T17" fmla="*/ 5 h 31"/>
                      <a:gd name="T18" fmla="*/ 0 w 23"/>
                      <a:gd name="T19" fmla="*/ 5 h 31"/>
                      <a:gd name="T20" fmla="*/ 1 w 23"/>
                      <a:gd name="T21" fmla="*/ 6 h 31"/>
                      <a:gd name="T22" fmla="*/ 1 w 23"/>
                      <a:gd name="T23" fmla="*/ 7 h 31"/>
                      <a:gd name="T24" fmla="*/ 1 w 23"/>
                      <a:gd name="T25" fmla="*/ 8 h 31"/>
                      <a:gd name="T26" fmla="*/ 2 w 23"/>
                      <a:gd name="T27" fmla="*/ 8 h 31"/>
                      <a:gd name="T28" fmla="*/ 2 w 23"/>
                      <a:gd name="T29" fmla="*/ 8 h 31"/>
                      <a:gd name="T30" fmla="*/ 3 w 23"/>
                      <a:gd name="T31" fmla="*/ 9 h 31"/>
                      <a:gd name="T32" fmla="*/ 3 w 23"/>
                      <a:gd name="T33" fmla="*/ 11 h 31"/>
                      <a:gd name="T34" fmla="*/ 4 w 23"/>
                      <a:gd name="T35" fmla="*/ 12 h 31"/>
                      <a:gd name="T36" fmla="*/ 5 w 23"/>
                      <a:gd name="T37" fmla="*/ 13 h 31"/>
                      <a:gd name="T38" fmla="*/ 7 w 23"/>
                      <a:gd name="T39" fmla="*/ 15 h 31"/>
                      <a:gd name="T40" fmla="*/ 7 w 23"/>
                      <a:gd name="T41" fmla="*/ 16 h 31"/>
                      <a:gd name="T42" fmla="*/ 8 w 23"/>
                      <a:gd name="T43" fmla="*/ 17 h 31"/>
                      <a:gd name="T44" fmla="*/ 10 w 23"/>
                      <a:gd name="T45" fmla="*/ 17 h 31"/>
                      <a:gd name="T46" fmla="*/ 11 w 23"/>
                      <a:gd name="T47" fmla="*/ 19 h 31"/>
                      <a:gd name="T48" fmla="*/ 12 w 23"/>
                      <a:gd name="T49" fmla="*/ 20 h 31"/>
                      <a:gd name="T50" fmla="*/ 12 w 23"/>
                      <a:gd name="T51" fmla="*/ 21 h 31"/>
                      <a:gd name="T52" fmla="*/ 15 w 23"/>
                      <a:gd name="T53" fmla="*/ 23 h 31"/>
                      <a:gd name="T54" fmla="*/ 16 w 23"/>
                      <a:gd name="T55" fmla="*/ 24 h 31"/>
                      <a:gd name="T56" fmla="*/ 18 w 23"/>
                      <a:gd name="T57" fmla="*/ 26 h 31"/>
                      <a:gd name="T58" fmla="*/ 19 w 23"/>
                      <a:gd name="T59" fmla="*/ 26 h 31"/>
                      <a:gd name="T60" fmla="*/ 19 w 23"/>
                      <a:gd name="T61" fmla="*/ 28 h 31"/>
                      <a:gd name="T62" fmla="*/ 22 w 23"/>
                      <a:gd name="T63" fmla="*/ 30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3"/>
                      <a:gd name="T97" fmla="*/ 0 h 31"/>
                      <a:gd name="T98" fmla="*/ 23 w 23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3" h="3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1" y="7"/>
                        </a:lnTo>
                        <a:lnTo>
                          <a:pt x="1" y="8"/>
                        </a:lnTo>
                        <a:lnTo>
                          <a:pt x="2" y="8"/>
                        </a:lnTo>
                        <a:lnTo>
                          <a:pt x="3" y="9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4" y="12"/>
                        </a:lnTo>
                        <a:lnTo>
                          <a:pt x="5" y="13"/>
                        </a:lnTo>
                        <a:lnTo>
                          <a:pt x="5" y="14"/>
                        </a:lnTo>
                        <a:lnTo>
                          <a:pt x="7" y="15"/>
                        </a:lnTo>
                        <a:lnTo>
                          <a:pt x="7" y="16"/>
                        </a:lnTo>
                        <a:lnTo>
                          <a:pt x="7" y="17"/>
                        </a:lnTo>
                        <a:lnTo>
                          <a:pt x="8" y="17"/>
                        </a:lnTo>
                        <a:lnTo>
                          <a:pt x="10" y="17"/>
                        </a:lnTo>
                        <a:lnTo>
                          <a:pt x="11" y="18"/>
                        </a:lnTo>
                        <a:lnTo>
                          <a:pt x="11" y="19"/>
                        </a:lnTo>
                        <a:lnTo>
                          <a:pt x="11" y="20"/>
                        </a:lnTo>
                        <a:lnTo>
                          <a:pt x="12" y="20"/>
                        </a:lnTo>
                        <a:lnTo>
                          <a:pt x="13" y="21"/>
                        </a:lnTo>
                        <a:lnTo>
                          <a:pt x="12" y="21"/>
                        </a:lnTo>
                        <a:lnTo>
                          <a:pt x="13" y="22"/>
                        </a:lnTo>
                        <a:lnTo>
                          <a:pt x="15" y="23"/>
                        </a:lnTo>
                        <a:lnTo>
                          <a:pt x="15" y="24"/>
                        </a:lnTo>
                        <a:lnTo>
                          <a:pt x="16" y="24"/>
                        </a:lnTo>
                        <a:lnTo>
                          <a:pt x="16" y="25"/>
                        </a:lnTo>
                        <a:lnTo>
                          <a:pt x="18" y="26"/>
                        </a:lnTo>
                        <a:lnTo>
                          <a:pt x="18" y="27"/>
                        </a:lnTo>
                        <a:lnTo>
                          <a:pt x="19" y="26"/>
                        </a:lnTo>
                        <a:lnTo>
                          <a:pt x="19" y="27"/>
                        </a:lnTo>
                        <a:lnTo>
                          <a:pt x="19" y="28"/>
                        </a:lnTo>
                        <a:lnTo>
                          <a:pt x="22" y="29"/>
                        </a:lnTo>
                        <a:lnTo>
                          <a:pt x="22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79" name="Freeform 201"/>
                  <p:cNvSpPr>
                    <a:spLocks/>
                  </p:cNvSpPr>
                  <p:nvPr/>
                </p:nvSpPr>
                <p:spPr bwMode="auto">
                  <a:xfrm>
                    <a:off x="4382" y="1199"/>
                    <a:ext cx="36" cy="17"/>
                  </a:xfrm>
                  <a:custGeom>
                    <a:avLst/>
                    <a:gdLst>
                      <a:gd name="T0" fmla="*/ 0 w 36"/>
                      <a:gd name="T1" fmla="*/ 3 h 17"/>
                      <a:gd name="T2" fmla="*/ 1 w 36"/>
                      <a:gd name="T3" fmla="*/ 2 h 17"/>
                      <a:gd name="T4" fmla="*/ 2 w 36"/>
                      <a:gd name="T5" fmla="*/ 1 h 17"/>
                      <a:gd name="T6" fmla="*/ 2 w 36"/>
                      <a:gd name="T7" fmla="*/ 1 h 17"/>
                      <a:gd name="T8" fmla="*/ 2 w 36"/>
                      <a:gd name="T9" fmla="*/ 0 h 17"/>
                      <a:gd name="T10" fmla="*/ 3 w 36"/>
                      <a:gd name="T11" fmla="*/ 1 h 17"/>
                      <a:gd name="T12" fmla="*/ 4 w 36"/>
                      <a:gd name="T13" fmla="*/ 1 h 17"/>
                      <a:gd name="T14" fmla="*/ 4 w 36"/>
                      <a:gd name="T15" fmla="*/ 1 h 17"/>
                      <a:gd name="T16" fmla="*/ 5 w 36"/>
                      <a:gd name="T17" fmla="*/ 0 h 17"/>
                      <a:gd name="T18" fmla="*/ 5 w 36"/>
                      <a:gd name="T19" fmla="*/ 0 h 17"/>
                      <a:gd name="T20" fmla="*/ 6 w 36"/>
                      <a:gd name="T21" fmla="*/ 1 h 17"/>
                      <a:gd name="T22" fmla="*/ 6 w 36"/>
                      <a:gd name="T23" fmla="*/ 1 h 17"/>
                      <a:gd name="T24" fmla="*/ 7 w 36"/>
                      <a:gd name="T25" fmla="*/ 2 h 17"/>
                      <a:gd name="T26" fmla="*/ 8 w 36"/>
                      <a:gd name="T27" fmla="*/ 0 h 17"/>
                      <a:gd name="T28" fmla="*/ 8 w 36"/>
                      <a:gd name="T29" fmla="*/ 1 h 17"/>
                      <a:gd name="T30" fmla="*/ 8 w 36"/>
                      <a:gd name="T31" fmla="*/ 0 h 17"/>
                      <a:gd name="T32" fmla="*/ 9 w 36"/>
                      <a:gd name="T33" fmla="*/ 1 h 17"/>
                      <a:gd name="T34" fmla="*/ 13 w 36"/>
                      <a:gd name="T35" fmla="*/ 2 h 17"/>
                      <a:gd name="T36" fmla="*/ 14 w 36"/>
                      <a:gd name="T37" fmla="*/ 2 h 17"/>
                      <a:gd name="T38" fmla="*/ 15 w 36"/>
                      <a:gd name="T39" fmla="*/ 3 h 17"/>
                      <a:gd name="T40" fmla="*/ 16 w 36"/>
                      <a:gd name="T41" fmla="*/ 5 h 17"/>
                      <a:gd name="T42" fmla="*/ 17 w 36"/>
                      <a:gd name="T43" fmla="*/ 3 h 17"/>
                      <a:gd name="T44" fmla="*/ 19 w 36"/>
                      <a:gd name="T45" fmla="*/ 6 h 17"/>
                      <a:gd name="T46" fmla="*/ 20 w 36"/>
                      <a:gd name="T47" fmla="*/ 7 h 17"/>
                      <a:gd name="T48" fmla="*/ 21 w 36"/>
                      <a:gd name="T49" fmla="*/ 8 h 17"/>
                      <a:gd name="T50" fmla="*/ 23 w 36"/>
                      <a:gd name="T51" fmla="*/ 8 h 17"/>
                      <a:gd name="T52" fmla="*/ 25 w 36"/>
                      <a:gd name="T53" fmla="*/ 10 h 17"/>
                      <a:gd name="T54" fmla="*/ 26 w 36"/>
                      <a:gd name="T55" fmla="*/ 10 h 17"/>
                      <a:gd name="T56" fmla="*/ 27 w 36"/>
                      <a:gd name="T57" fmla="*/ 11 h 17"/>
                      <a:gd name="T58" fmla="*/ 29 w 36"/>
                      <a:gd name="T59" fmla="*/ 14 h 17"/>
                      <a:gd name="T60" fmla="*/ 31 w 36"/>
                      <a:gd name="T61" fmla="*/ 15 h 17"/>
                      <a:gd name="T62" fmla="*/ 34 w 36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1" y="2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0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6" y="1"/>
                        </a:lnTo>
                        <a:lnTo>
                          <a:pt x="7" y="2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8" y="0"/>
                        </a:lnTo>
                        <a:lnTo>
                          <a:pt x="9" y="1"/>
                        </a:lnTo>
                        <a:lnTo>
                          <a:pt x="11" y="1"/>
                        </a:lnTo>
                        <a:lnTo>
                          <a:pt x="13" y="2"/>
                        </a:lnTo>
                        <a:lnTo>
                          <a:pt x="14" y="2"/>
                        </a:lnTo>
                        <a:lnTo>
                          <a:pt x="14" y="3"/>
                        </a:lnTo>
                        <a:lnTo>
                          <a:pt x="15" y="3"/>
                        </a:lnTo>
                        <a:lnTo>
                          <a:pt x="15" y="5"/>
                        </a:lnTo>
                        <a:lnTo>
                          <a:pt x="16" y="5"/>
                        </a:lnTo>
                        <a:lnTo>
                          <a:pt x="17" y="3"/>
                        </a:lnTo>
                        <a:lnTo>
                          <a:pt x="17" y="5"/>
                        </a:lnTo>
                        <a:lnTo>
                          <a:pt x="19" y="6"/>
                        </a:lnTo>
                        <a:lnTo>
                          <a:pt x="20" y="6"/>
                        </a:lnTo>
                        <a:lnTo>
                          <a:pt x="20" y="7"/>
                        </a:lnTo>
                        <a:lnTo>
                          <a:pt x="21" y="8"/>
                        </a:lnTo>
                        <a:lnTo>
                          <a:pt x="23" y="8"/>
                        </a:lnTo>
                        <a:lnTo>
                          <a:pt x="24" y="9"/>
                        </a:lnTo>
                        <a:lnTo>
                          <a:pt x="25" y="10"/>
                        </a:lnTo>
                        <a:lnTo>
                          <a:pt x="26" y="10"/>
                        </a:lnTo>
                        <a:lnTo>
                          <a:pt x="27" y="11"/>
                        </a:lnTo>
                        <a:lnTo>
                          <a:pt x="29" y="14"/>
                        </a:lnTo>
                        <a:lnTo>
                          <a:pt x="30" y="14"/>
                        </a:lnTo>
                        <a:lnTo>
                          <a:pt x="31" y="15"/>
                        </a:lnTo>
                        <a:lnTo>
                          <a:pt x="33" y="16"/>
                        </a:lnTo>
                        <a:lnTo>
                          <a:pt x="34" y="16"/>
                        </a:lnTo>
                        <a:lnTo>
                          <a:pt x="35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0" name="Freeform 202"/>
                  <p:cNvSpPr>
                    <a:spLocks/>
                  </p:cNvSpPr>
                  <p:nvPr/>
                </p:nvSpPr>
                <p:spPr bwMode="auto">
                  <a:xfrm>
                    <a:off x="4530" y="1026"/>
                    <a:ext cx="24" cy="33"/>
                  </a:xfrm>
                  <a:custGeom>
                    <a:avLst/>
                    <a:gdLst>
                      <a:gd name="T0" fmla="*/ 21 w 24"/>
                      <a:gd name="T1" fmla="*/ 32 h 33"/>
                      <a:gd name="T2" fmla="*/ 21 w 24"/>
                      <a:gd name="T3" fmla="*/ 30 h 33"/>
                      <a:gd name="T4" fmla="*/ 21 w 24"/>
                      <a:gd name="T5" fmla="*/ 29 h 33"/>
                      <a:gd name="T6" fmla="*/ 21 w 24"/>
                      <a:gd name="T7" fmla="*/ 28 h 33"/>
                      <a:gd name="T8" fmla="*/ 22 w 24"/>
                      <a:gd name="T9" fmla="*/ 28 h 33"/>
                      <a:gd name="T10" fmla="*/ 20 w 24"/>
                      <a:gd name="T11" fmla="*/ 27 h 33"/>
                      <a:gd name="T12" fmla="*/ 20 w 24"/>
                      <a:gd name="T13" fmla="*/ 27 h 33"/>
                      <a:gd name="T14" fmla="*/ 20 w 24"/>
                      <a:gd name="T15" fmla="*/ 27 h 33"/>
                      <a:gd name="T16" fmla="*/ 21 w 24"/>
                      <a:gd name="T17" fmla="*/ 26 h 33"/>
                      <a:gd name="T18" fmla="*/ 20 w 24"/>
                      <a:gd name="T19" fmla="*/ 25 h 33"/>
                      <a:gd name="T20" fmla="*/ 20 w 24"/>
                      <a:gd name="T21" fmla="*/ 24 h 33"/>
                      <a:gd name="T22" fmla="*/ 20 w 24"/>
                      <a:gd name="T23" fmla="*/ 23 h 33"/>
                      <a:gd name="T24" fmla="*/ 19 w 24"/>
                      <a:gd name="T25" fmla="*/ 23 h 33"/>
                      <a:gd name="T26" fmla="*/ 20 w 24"/>
                      <a:gd name="T27" fmla="*/ 22 h 33"/>
                      <a:gd name="T28" fmla="*/ 20 w 24"/>
                      <a:gd name="T29" fmla="*/ 22 h 33"/>
                      <a:gd name="T30" fmla="*/ 20 w 24"/>
                      <a:gd name="T31" fmla="*/ 22 h 33"/>
                      <a:gd name="T32" fmla="*/ 18 w 24"/>
                      <a:gd name="T33" fmla="*/ 21 h 33"/>
                      <a:gd name="T34" fmla="*/ 17 w 24"/>
                      <a:gd name="T35" fmla="*/ 19 h 33"/>
                      <a:gd name="T36" fmla="*/ 16 w 24"/>
                      <a:gd name="T37" fmla="*/ 18 h 33"/>
                      <a:gd name="T38" fmla="*/ 15 w 24"/>
                      <a:gd name="T39" fmla="*/ 16 h 33"/>
                      <a:gd name="T40" fmla="*/ 14 w 24"/>
                      <a:gd name="T41" fmla="*/ 15 h 33"/>
                      <a:gd name="T42" fmla="*/ 14 w 24"/>
                      <a:gd name="T43" fmla="*/ 14 h 33"/>
                      <a:gd name="T44" fmla="*/ 12 w 24"/>
                      <a:gd name="T45" fmla="*/ 13 h 33"/>
                      <a:gd name="T46" fmla="*/ 11 w 24"/>
                      <a:gd name="T47" fmla="*/ 12 h 33"/>
                      <a:gd name="T48" fmla="*/ 11 w 24"/>
                      <a:gd name="T49" fmla="*/ 11 h 33"/>
                      <a:gd name="T50" fmla="*/ 9 w 24"/>
                      <a:gd name="T51" fmla="*/ 9 h 33"/>
                      <a:gd name="T52" fmla="*/ 7 w 24"/>
                      <a:gd name="T53" fmla="*/ 8 h 33"/>
                      <a:gd name="T54" fmla="*/ 6 w 24"/>
                      <a:gd name="T55" fmla="*/ 6 h 33"/>
                      <a:gd name="T56" fmla="*/ 5 w 24"/>
                      <a:gd name="T57" fmla="*/ 5 h 33"/>
                      <a:gd name="T58" fmla="*/ 4 w 24"/>
                      <a:gd name="T59" fmla="*/ 4 h 33"/>
                      <a:gd name="T60" fmla="*/ 3 w 24"/>
                      <a:gd name="T61" fmla="*/ 2 h 33"/>
                      <a:gd name="T62" fmla="*/ 0 w 24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3"/>
                      <a:gd name="T98" fmla="*/ 24 w 24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3">
                        <a:moveTo>
                          <a:pt x="21" y="32"/>
                        </a:moveTo>
                        <a:lnTo>
                          <a:pt x="21" y="32"/>
                        </a:lnTo>
                        <a:lnTo>
                          <a:pt x="20" y="31"/>
                        </a:lnTo>
                        <a:lnTo>
                          <a:pt x="21" y="30"/>
                        </a:lnTo>
                        <a:lnTo>
                          <a:pt x="21" y="29"/>
                        </a:lnTo>
                        <a:lnTo>
                          <a:pt x="21" y="28"/>
                        </a:lnTo>
                        <a:lnTo>
                          <a:pt x="22" y="28"/>
                        </a:lnTo>
                        <a:lnTo>
                          <a:pt x="23" y="27"/>
                        </a:lnTo>
                        <a:lnTo>
                          <a:pt x="20" y="27"/>
                        </a:lnTo>
                        <a:lnTo>
                          <a:pt x="21" y="27"/>
                        </a:lnTo>
                        <a:lnTo>
                          <a:pt x="20" y="27"/>
                        </a:lnTo>
                        <a:lnTo>
                          <a:pt x="21" y="27"/>
                        </a:lnTo>
                        <a:lnTo>
                          <a:pt x="20" y="27"/>
                        </a:lnTo>
                        <a:lnTo>
                          <a:pt x="21" y="26"/>
                        </a:lnTo>
                        <a:lnTo>
                          <a:pt x="20" y="25"/>
                        </a:lnTo>
                        <a:lnTo>
                          <a:pt x="20" y="24"/>
                        </a:lnTo>
                        <a:lnTo>
                          <a:pt x="20" y="23"/>
                        </a:lnTo>
                        <a:lnTo>
                          <a:pt x="19" y="23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8" y="21"/>
                        </a:lnTo>
                        <a:lnTo>
                          <a:pt x="17" y="20"/>
                        </a:lnTo>
                        <a:lnTo>
                          <a:pt x="17" y="19"/>
                        </a:lnTo>
                        <a:lnTo>
                          <a:pt x="17" y="18"/>
                        </a:lnTo>
                        <a:lnTo>
                          <a:pt x="16" y="18"/>
                        </a:lnTo>
                        <a:lnTo>
                          <a:pt x="16" y="17"/>
                        </a:lnTo>
                        <a:lnTo>
                          <a:pt x="15" y="16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3" y="13"/>
                        </a:lnTo>
                        <a:lnTo>
                          <a:pt x="12" y="13"/>
                        </a:lnTo>
                        <a:lnTo>
                          <a:pt x="11" y="12"/>
                        </a:lnTo>
                        <a:lnTo>
                          <a:pt x="11" y="11"/>
                        </a:lnTo>
                        <a:lnTo>
                          <a:pt x="10" y="10"/>
                        </a:lnTo>
                        <a:lnTo>
                          <a:pt x="9" y="9"/>
                        </a:lnTo>
                        <a:lnTo>
                          <a:pt x="8" y="8"/>
                        </a:lnTo>
                        <a:lnTo>
                          <a:pt x="7" y="8"/>
                        </a:lnTo>
                        <a:lnTo>
                          <a:pt x="6" y="6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4" y="4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1" name="Freeform 203"/>
                  <p:cNvSpPr>
                    <a:spLocks/>
                  </p:cNvSpPr>
                  <p:nvPr/>
                </p:nvSpPr>
                <p:spPr bwMode="auto">
                  <a:xfrm>
                    <a:off x="4517" y="1048"/>
                    <a:ext cx="36" cy="17"/>
                  </a:xfrm>
                  <a:custGeom>
                    <a:avLst/>
                    <a:gdLst>
                      <a:gd name="T0" fmla="*/ 35 w 36"/>
                      <a:gd name="T1" fmla="*/ 13 h 17"/>
                      <a:gd name="T2" fmla="*/ 35 w 36"/>
                      <a:gd name="T3" fmla="*/ 13 h 17"/>
                      <a:gd name="T4" fmla="*/ 34 w 36"/>
                      <a:gd name="T5" fmla="*/ 14 h 17"/>
                      <a:gd name="T6" fmla="*/ 32 w 36"/>
                      <a:gd name="T7" fmla="*/ 14 h 17"/>
                      <a:gd name="T8" fmla="*/ 32 w 36"/>
                      <a:gd name="T9" fmla="*/ 16 h 17"/>
                      <a:gd name="T10" fmla="*/ 31 w 36"/>
                      <a:gd name="T11" fmla="*/ 16 h 17"/>
                      <a:gd name="T12" fmla="*/ 31 w 36"/>
                      <a:gd name="T13" fmla="*/ 16 h 17"/>
                      <a:gd name="T14" fmla="*/ 31 w 36"/>
                      <a:gd name="T15" fmla="*/ 14 h 17"/>
                      <a:gd name="T16" fmla="*/ 30 w 36"/>
                      <a:gd name="T17" fmla="*/ 16 h 17"/>
                      <a:gd name="T18" fmla="*/ 29 w 36"/>
                      <a:gd name="T19" fmla="*/ 14 h 17"/>
                      <a:gd name="T20" fmla="*/ 29 w 36"/>
                      <a:gd name="T21" fmla="*/ 14 h 17"/>
                      <a:gd name="T22" fmla="*/ 28 w 36"/>
                      <a:gd name="T23" fmla="*/ 14 h 17"/>
                      <a:gd name="T24" fmla="*/ 28 w 36"/>
                      <a:gd name="T25" fmla="*/ 14 h 17"/>
                      <a:gd name="T26" fmla="*/ 27 w 36"/>
                      <a:gd name="T27" fmla="*/ 16 h 17"/>
                      <a:gd name="T28" fmla="*/ 26 w 36"/>
                      <a:gd name="T29" fmla="*/ 14 h 17"/>
                      <a:gd name="T30" fmla="*/ 26 w 36"/>
                      <a:gd name="T31" fmla="*/ 14 h 17"/>
                      <a:gd name="T32" fmla="*/ 25 w 36"/>
                      <a:gd name="T33" fmla="*/ 13 h 17"/>
                      <a:gd name="T34" fmla="*/ 23 w 36"/>
                      <a:gd name="T35" fmla="*/ 14 h 17"/>
                      <a:gd name="T36" fmla="*/ 22 w 36"/>
                      <a:gd name="T37" fmla="*/ 12 h 17"/>
                      <a:gd name="T38" fmla="*/ 20 w 36"/>
                      <a:gd name="T39" fmla="*/ 12 h 17"/>
                      <a:gd name="T40" fmla="*/ 19 w 36"/>
                      <a:gd name="T41" fmla="*/ 11 h 17"/>
                      <a:gd name="T42" fmla="*/ 17 w 36"/>
                      <a:gd name="T43" fmla="*/ 11 h 17"/>
                      <a:gd name="T44" fmla="*/ 15 w 36"/>
                      <a:gd name="T45" fmla="*/ 11 h 17"/>
                      <a:gd name="T46" fmla="*/ 15 w 36"/>
                      <a:gd name="T47" fmla="*/ 10 h 17"/>
                      <a:gd name="T48" fmla="*/ 12 w 36"/>
                      <a:gd name="T49" fmla="*/ 8 h 17"/>
                      <a:gd name="T50" fmla="*/ 10 w 36"/>
                      <a:gd name="T51" fmla="*/ 7 h 17"/>
                      <a:gd name="T52" fmla="*/ 9 w 36"/>
                      <a:gd name="T53" fmla="*/ 7 h 17"/>
                      <a:gd name="T54" fmla="*/ 8 w 36"/>
                      <a:gd name="T55" fmla="*/ 7 h 17"/>
                      <a:gd name="T56" fmla="*/ 6 w 36"/>
                      <a:gd name="T57" fmla="*/ 5 h 17"/>
                      <a:gd name="T58" fmla="*/ 4 w 36"/>
                      <a:gd name="T59" fmla="*/ 4 h 17"/>
                      <a:gd name="T60" fmla="*/ 2 w 36"/>
                      <a:gd name="T61" fmla="*/ 2 h 17"/>
                      <a:gd name="T62" fmla="*/ 0 w 36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35" y="12"/>
                        </a:moveTo>
                        <a:lnTo>
                          <a:pt x="35" y="13"/>
                        </a:lnTo>
                        <a:lnTo>
                          <a:pt x="34" y="13"/>
                        </a:lnTo>
                        <a:lnTo>
                          <a:pt x="34" y="14"/>
                        </a:lnTo>
                        <a:lnTo>
                          <a:pt x="33" y="14"/>
                        </a:lnTo>
                        <a:lnTo>
                          <a:pt x="32" y="14"/>
                        </a:lnTo>
                        <a:lnTo>
                          <a:pt x="32" y="16"/>
                        </a:lnTo>
                        <a:lnTo>
                          <a:pt x="31" y="16"/>
                        </a:lnTo>
                        <a:lnTo>
                          <a:pt x="31" y="14"/>
                        </a:lnTo>
                        <a:lnTo>
                          <a:pt x="30" y="16"/>
                        </a:lnTo>
                        <a:lnTo>
                          <a:pt x="29" y="16"/>
                        </a:lnTo>
                        <a:lnTo>
                          <a:pt x="29" y="14"/>
                        </a:lnTo>
                        <a:lnTo>
                          <a:pt x="29" y="16"/>
                        </a:lnTo>
                        <a:lnTo>
                          <a:pt x="29" y="14"/>
                        </a:lnTo>
                        <a:lnTo>
                          <a:pt x="28" y="14"/>
                        </a:lnTo>
                        <a:lnTo>
                          <a:pt x="28" y="13"/>
                        </a:lnTo>
                        <a:lnTo>
                          <a:pt x="28" y="14"/>
                        </a:lnTo>
                        <a:lnTo>
                          <a:pt x="27" y="16"/>
                        </a:lnTo>
                        <a:lnTo>
                          <a:pt x="26" y="14"/>
                        </a:lnTo>
                        <a:lnTo>
                          <a:pt x="25" y="13"/>
                        </a:lnTo>
                        <a:lnTo>
                          <a:pt x="24" y="13"/>
                        </a:lnTo>
                        <a:lnTo>
                          <a:pt x="23" y="14"/>
                        </a:lnTo>
                        <a:lnTo>
                          <a:pt x="22" y="13"/>
                        </a:lnTo>
                        <a:lnTo>
                          <a:pt x="22" y="12"/>
                        </a:lnTo>
                        <a:lnTo>
                          <a:pt x="20" y="13"/>
                        </a:lnTo>
                        <a:lnTo>
                          <a:pt x="20" y="12"/>
                        </a:lnTo>
                        <a:lnTo>
                          <a:pt x="19" y="11"/>
                        </a:lnTo>
                        <a:lnTo>
                          <a:pt x="17" y="11"/>
                        </a:lnTo>
                        <a:lnTo>
                          <a:pt x="16" y="11"/>
                        </a:lnTo>
                        <a:lnTo>
                          <a:pt x="15" y="11"/>
                        </a:lnTo>
                        <a:lnTo>
                          <a:pt x="15" y="10"/>
                        </a:lnTo>
                        <a:lnTo>
                          <a:pt x="13" y="9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8" y="7"/>
                        </a:lnTo>
                        <a:lnTo>
                          <a:pt x="6" y="5"/>
                        </a:lnTo>
                        <a:lnTo>
                          <a:pt x="6" y="3"/>
                        </a:lnTo>
                        <a:lnTo>
                          <a:pt x="4" y="4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2" name="Freeform 204"/>
                  <p:cNvSpPr>
                    <a:spLocks/>
                  </p:cNvSpPr>
                  <p:nvPr/>
                </p:nvSpPr>
                <p:spPr bwMode="auto">
                  <a:xfrm>
                    <a:off x="4517" y="1048"/>
                    <a:ext cx="36" cy="17"/>
                  </a:xfrm>
                  <a:custGeom>
                    <a:avLst/>
                    <a:gdLst>
                      <a:gd name="T0" fmla="*/ 35 w 36"/>
                      <a:gd name="T1" fmla="*/ 13 h 17"/>
                      <a:gd name="T2" fmla="*/ 35 w 36"/>
                      <a:gd name="T3" fmla="*/ 13 h 17"/>
                      <a:gd name="T4" fmla="*/ 34 w 36"/>
                      <a:gd name="T5" fmla="*/ 14 h 17"/>
                      <a:gd name="T6" fmla="*/ 32 w 36"/>
                      <a:gd name="T7" fmla="*/ 14 h 17"/>
                      <a:gd name="T8" fmla="*/ 32 w 36"/>
                      <a:gd name="T9" fmla="*/ 16 h 17"/>
                      <a:gd name="T10" fmla="*/ 31 w 36"/>
                      <a:gd name="T11" fmla="*/ 16 h 17"/>
                      <a:gd name="T12" fmla="*/ 31 w 36"/>
                      <a:gd name="T13" fmla="*/ 16 h 17"/>
                      <a:gd name="T14" fmla="*/ 31 w 36"/>
                      <a:gd name="T15" fmla="*/ 14 h 17"/>
                      <a:gd name="T16" fmla="*/ 30 w 36"/>
                      <a:gd name="T17" fmla="*/ 16 h 17"/>
                      <a:gd name="T18" fmla="*/ 29 w 36"/>
                      <a:gd name="T19" fmla="*/ 14 h 17"/>
                      <a:gd name="T20" fmla="*/ 29 w 36"/>
                      <a:gd name="T21" fmla="*/ 14 h 17"/>
                      <a:gd name="T22" fmla="*/ 28 w 36"/>
                      <a:gd name="T23" fmla="*/ 13 h 17"/>
                      <a:gd name="T24" fmla="*/ 28 w 36"/>
                      <a:gd name="T25" fmla="*/ 14 h 17"/>
                      <a:gd name="T26" fmla="*/ 26 w 36"/>
                      <a:gd name="T27" fmla="*/ 14 h 17"/>
                      <a:gd name="T28" fmla="*/ 26 w 36"/>
                      <a:gd name="T29" fmla="*/ 14 h 17"/>
                      <a:gd name="T30" fmla="*/ 26 w 36"/>
                      <a:gd name="T31" fmla="*/ 14 h 17"/>
                      <a:gd name="T32" fmla="*/ 24 w 36"/>
                      <a:gd name="T33" fmla="*/ 13 h 17"/>
                      <a:gd name="T34" fmla="*/ 22 w 36"/>
                      <a:gd name="T35" fmla="*/ 13 h 17"/>
                      <a:gd name="T36" fmla="*/ 20 w 36"/>
                      <a:gd name="T37" fmla="*/ 13 h 17"/>
                      <a:gd name="T38" fmla="*/ 19 w 36"/>
                      <a:gd name="T39" fmla="*/ 11 h 17"/>
                      <a:gd name="T40" fmla="*/ 19 w 36"/>
                      <a:gd name="T41" fmla="*/ 11 h 17"/>
                      <a:gd name="T42" fmla="*/ 16 w 36"/>
                      <a:gd name="T43" fmla="*/ 11 h 17"/>
                      <a:gd name="T44" fmla="*/ 15 w 36"/>
                      <a:gd name="T45" fmla="*/ 10 h 17"/>
                      <a:gd name="T46" fmla="*/ 13 w 36"/>
                      <a:gd name="T47" fmla="*/ 9 h 17"/>
                      <a:gd name="T48" fmla="*/ 11 w 36"/>
                      <a:gd name="T49" fmla="*/ 8 h 17"/>
                      <a:gd name="T50" fmla="*/ 10 w 36"/>
                      <a:gd name="T51" fmla="*/ 7 h 17"/>
                      <a:gd name="T52" fmla="*/ 9 w 36"/>
                      <a:gd name="T53" fmla="*/ 7 h 17"/>
                      <a:gd name="T54" fmla="*/ 6 w 36"/>
                      <a:gd name="T55" fmla="*/ 5 h 17"/>
                      <a:gd name="T56" fmla="*/ 5 w 36"/>
                      <a:gd name="T57" fmla="*/ 4 h 17"/>
                      <a:gd name="T58" fmla="*/ 3 w 36"/>
                      <a:gd name="T59" fmla="*/ 2 h 17"/>
                      <a:gd name="T60" fmla="*/ 1 w 36"/>
                      <a:gd name="T61" fmla="*/ 1 h 17"/>
                      <a:gd name="T62" fmla="*/ 0 w 36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17"/>
                      <a:gd name="T98" fmla="*/ 36 w 3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17">
                        <a:moveTo>
                          <a:pt x="35" y="12"/>
                        </a:moveTo>
                        <a:lnTo>
                          <a:pt x="35" y="13"/>
                        </a:lnTo>
                        <a:lnTo>
                          <a:pt x="34" y="13"/>
                        </a:lnTo>
                        <a:lnTo>
                          <a:pt x="34" y="14"/>
                        </a:lnTo>
                        <a:lnTo>
                          <a:pt x="33" y="14"/>
                        </a:lnTo>
                        <a:lnTo>
                          <a:pt x="32" y="14"/>
                        </a:lnTo>
                        <a:lnTo>
                          <a:pt x="32" y="16"/>
                        </a:lnTo>
                        <a:lnTo>
                          <a:pt x="31" y="16"/>
                        </a:lnTo>
                        <a:lnTo>
                          <a:pt x="31" y="14"/>
                        </a:lnTo>
                        <a:lnTo>
                          <a:pt x="30" y="16"/>
                        </a:lnTo>
                        <a:lnTo>
                          <a:pt x="29" y="16"/>
                        </a:lnTo>
                        <a:lnTo>
                          <a:pt x="29" y="14"/>
                        </a:lnTo>
                        <a:lnTo>
                          <a:pt x="29" y="16"/>
                        </a:lnTo>
                        <a:lnTo>
                          <a:pt x="29" y="14"/>
                        </a:lnTo>
                        <a:lnTo>
                          <a:pt x="28" y="14"/>
                        </a:lnTo>
                        <a:lnTo>
                          <a:pt x="28" y="13"/>
                        </a:lnTo>
                        <a:lnTo>
                          <a:pt x="28" y="14"/>
                        </a:lnTo>
                        <a:lnTo>
                          <a:pt x="27" y="16"/>
                        </a:lnTo>
                        <a:lnTo>
                          <a:pt x="26" y="14"/>
                        </a:lnTo>
                        <a:lnTo>
                          <a:pt x="25" y="13"/>
                        </a:lnTo>
                        <a:lnTo>
                          <a:pt x="24" y="13"/>
                        </a:lnTo>
                        <a:lnTo>
                          <a:pt x="23" y="14"/>
                        </a:lnTo>
                        <a:lnTo>
                          <a:pt x="22" y="13"/>
                        </a:lnTo>
                        <a:lnTo>
                          <a:pt x="21" y="13"/>
                        </a:lnTo>
                        <a:lnTo>
                          <a:pt x="20" y="13"/>
                        </a:lnTo>
                        <a:lnTo>
                          <a:pt x="20" y="12"/>
                        </a:lnTo>
                        <a:lnTo>
                          <a:pt x="19" y="11"/>
                        </a:lnTo>
                        <a:lnTo>
                          <a:pt x="17" y="11"/>
                        </a:lnTo>
                        <a:lnTo>
                          <a:pt x="16" y="11"/>
                        </a:lnTo>
                        <a:lnTo>
                          <a:pt x="15" y="11"/>
                        </a:lnTo>
                        <a:lnTo>
                          <a:pt x="15" y="10"/>
                        </a:lnTo>
                        <a:lnTo>
                          <a:pt x="13" y="9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8" y="7"/>
                        </a:lnTo>
                        <a:lnTo>
                          <a:pt x="6" y="5"/>
                        </a:lnTo>
                        <a:lnTo>
                          <a:pt x="6" y="4"/>
                        </a:lnTo>
                        <a:lnTo>
                          <a:pt x="5" y="4"/>
                        </a:lnTo>
                        <a:lnTo>
                          <a:pt x="4" y="4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3" name="Freeform 205"/>
                  <p:cNvSpPr>
                    <a:spLocks/>
                  </p:cNvSpPr>
                  <p:nvPr/>
                </p:nvSpPr>
                <p:spPr bwMode="auto">
                  <a:xfrm>
                    <a:off x="4530" y="1026"/>
                    <a:ext cx="24" cy="33"/>
                  </a:xfrm>
                  <a:custGeom>
                    <a:avLst/>
                    <a:gdLst>
                      <a:gd name="T0" fmla="*/ 21 w 24"/>
                      <a:gd name="T1" fmla="*/ 32 h 33"/>
                      <a:gd name="T2" fmla="*/ 21 w 24"/>
                      <a:gd name="T3" fmla="*/ 30 h 33"/>
                      <a:gd name="T4" fmla="*/ 21 w 24"/>
                      <a:gd name="T5" fmla="*/ 29 h 33"/>
                      <a:gd name="T6" fmla="*/ 21 w 24"/>
                      <a:gd name="T7" fmla="*/ 28 h 33"/>
                      <a:gd name="T8" fmla="*/ 22 w 24"/>
                      <a:gd name="T9" fmla="*/ 28 h 33"/>
                      <a:gd name="T10" fmla="*/ 20 w 24"/>
                      <a:gd name="T11" fmla="*/ 27 h 33"/>
                      <a:gd name="T12" fmla="*/ 21 w 24"/>
                      <a:gd name="T13" fmla="*/ 27 h 33"/>
                      <a:gd name="T14" fmla="*/ 21 w 24"/>
                      <a:gd name="T15" fmla="*/ 27 h 33"/>
                      <a:gd name="T16" fmla="*/ 20 w 24"/>
                      <a:gd name="T17" fmla="*/ 26 h 33"/>
                      <a:gd name="T18" fmla="*/ 20 w 24"/>
                      <a:gd name="T19" fmla="*/ 25 h 33"/>
                      <a:gd name="T20" fmla="*/ 20 w 24"/>
                      <a:gd name="T21" fmla="*/ 24 h 33"/>
                      <a:gd name="T22" fmla="*/ 20 w 24"/>
                      <a:gd name="T23" fmla="*/ 23 h 33"/>
                      <a:gd name="T24" fmla="*/ 19 w 24"/>
                      <a:gd name="T25" fmla="*/ 23 h 33"/>
                      <a:gd name="T26" fmla="*/ 19 w 24"/>
                      <a:gd name="T27" fmla="*/ 22 h 33"/>
                      <a:gd name="T28" fmla="*/ 20 w 24"/>
                      <a:gd name="T29" fmla="*/ 22 h 33"/>
                      <a:gd name="T30" fmla="*/ 20 w 24"/>
                      <a:gd name="T31" fmla="*/ 22 h 33"/>
                      <a:gd name="T32" fmla="*/ 18 w 24"/>
                      <a:gd name="T33" fmla="*/ 21 h 33"/>
                      <a:gd name="T34" fmla="*/ 17 w 24"/>
                      <a:gd name="T35" fmla="*/ 19 h 33"/>
                      <a:gd name="T36" fmla="*/ 16 w 24"/>
                      <a:gd name="T37" fmla="*/ 18 h 33"/>
                      <a:gd name="T38" fmla="*/ 15 w 24"/>
                      <a:gd name="T39" fmla="*/ 16 h 33"/>
                      <a:gd name="T40" fmla="*/ 14 w 24"/>
                      <a:gd name="T41" fmla="*/ 15 h 33"/>
                      <a:gd name="T42" fmla="*/ 14 w 24"/>
                      <a:gd name="T43" fmla="*/ 14 h 33"/>
                      <a:gd name="T44" fmla="*/ 11 w 24"/>
                      <a:gd name="T45" fmla="*/ 13 h 33"/>
                      <a:gd name="T46" fmla="*/ 11 w 24"/>
                      <a:gd name="T47" fmla="*/ 11 h 33"/>
                      <a:gd name="T48" fmla="*/ 10 w 24"/>
                      <a:gd name="T49" fmla="*/ 10 h 33"/>
                      <a:gd name="T50" fmla="*/ 9 w 24"/>
                      <a:gd name="T51" fmla="*/ 9 h 33"/>
                      <a:gd name="T52" fmla="*/ 7 w 24"/>
                      <a:gd name="T53" fmla="*/ 8 h 33"/>
                      <a:gd name="T54" fmla="*/ 6 w 24"/>
                      <a:gd name="T55" fmla="*/ 6 h 33"/>
                      <a:gd name="T56" fmla="*/ 5 w 24"/>
                      <a:gd name="T57" fmla="*/ 5 h 33"/>
                      <a:gd name="T58" fmla="*/ 3 w 24"/>
                      <a:gd name="T59" fmla="*/ 4 h 33"/>
                      <a:gd name="T60" fmla="*/ 2 w 24"/>
                      <a:gd name="T61" fmla="*/ 2 h 33"/>
                      <a:gd name="T62" fmla="*/ 0 w 24"/>
                      <a:gd name="T63" fmla="*/ 1 h 3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3"/>
                      <a:gd name="T98" fmla="*/ 24 w 24"/>
                      <a:gd name="T99" fmla="*/ 33 h 3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3">
                        <a:moveTo>
                          <a:pt x="21" y="32"/>
                        </a:moveTo>
                        <a:lnTo>
                          <a:pt x="21" y="32"/>
                        </a:lnTo>
                        <a:lnTo>
                          <a:pt x="20" y="31"/>
                        </a:lnTo>
                        <a:lnTo>
                          <a:pt x="21" y="30"/>
                        </a:lnTo>
                        <a:lnTo>
                          <a:pt x="21" y="29"/>
                        </a:lnTo>
                        <a:lnTo>
                          <a:pt x="21" y="28"/>
                        </a:lnTo>
                        <a:lnTo>
                          <a:pt x="22" y="28"/>
                        </a:lnTo>
                        <a:lnTo>
                          <a:pt x="23" y="27"/>
                        </a:lnTo>
                        <a:lnTo>
                          <a:pt x="20" y="27"/>
                        </a:lnTo>
                        <a:lnTo>
                          <a:pt x="21" y="27"/>
                        </a:lnTo>
                        <a:lnTo>
                          <a:pt x="20" y="27"/>
                        </a:lnTo>
                        <a:lnTo>
                          <a:pt x="21" y="27"/>
                        </a:lnTo>
                        <a:lnTo>
                          <a:pt x="21" y="26"/>
                        </a:lnTo>
                        <a:lnTo>
                          <a:pt x="20" y="26"/>
                        </a:lnTo>
                        <a:lnTo>
                          <a:pt x="20" y="25"/>
                        </a:lnTo>
                        <a:lnTo>
                          <a:pt x="20" y="24"/>
                        </a:lnTo>
                        <a:lnTo>
                          <a:pt x="20" y="23"/>
                        </a:lnTo>
                        <a:lnTo>
                          <a:pt x="19" y="23"/>
                        </a:lnTo>
                        <a:lnTo>
                          <a:pt x="19" y="22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8" y="21"/>
                        </a:lnTo>
                        <a:lnTo>
                          <a:pt x="17" y="20"/>
                        </a:lnTo>
                        <a:lnTo>
                          <a:pt x="17" y="19"/>
                        </a:lnTo>
                        <a:lnTo>
                          <a:pt x="16" y="18"/>
                        </a:lnTo>
                        <a:lnTo>
                          <a:pt x="16" y="17"/>
                        </a:lnTo>
                        <a:lnTo>
                          <a:pt x="15" y="16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3" y="13"/>
                        </a:lnTo>
                        <a:lnTo>
                          <a:pt x="11" y="13"/>
                        </a:lnTo>
                        <a:lnTo>
                          <a:pt x="11" y="11"/>
                        </a:lnTo>
                        <a:lnTo>
                          <a:pt x="10" y="10"/>
                        </a:lnTo>
                        <a:lnTo>
                          <a:pt x="10" y="9"/>
                        </a:lnTo>
                        <a:lnTo>
                          <a:pt x="9" y="9"/>
                        </a:lnTo>
                        <a:lnTo>
                          <a:pt x="8" y="8"/>
                        </a:lnTo>
                        <a:lnTo>
                          <a:pt x="7" y="8"/>
                        </a:lnTo>
                        <a:lnTo>
                          <a:pt x="7" y="7"/>
                        </a:lnTo>
                        <a:lnTo>
                          <a:pt x="6" y="6"/>
                        </a:lnTo>
                        <a:lnTo>
                          <a:pt x="5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84" name="Freeform 206"/>
                  <p:cNvSpPr>
                    <a:spLocks/>
                  </p:cNvSpPr>
                  <p:nvPr/>
                </p:nvSpPr>
                <p:spPr bwMode="auto">
                  <a:xfrm>
                    <a:off x="4507" y="997"/>
                    <a:ext cx="24" cy="31"/>
                  </a:xfrm>
                  <a:custGeom>
                    <a:avLst/>
                    <a:gdLst>
                      <a:gd name="T0" fmla="*/ 0 w 24"/>
                      <a:gd name="T1" fmla="*/ 1 h 31"/>
                      <a:gd name="T2" fmla="*/ 0 w 24"/>
                      <a:gd name="T3" fmla="*/ 1 h 31"/>
                      <a:gd name="T4" fmla="*/ 0 w 24"/>
                      <a:gd name="T5" fmla="*/ 1 h 31"/>
                      <a:gd name="T6" fmla="*/ 0 w 24"/>
                      <a:gd name="T7" fmla="*/ 2 h 31"/>
                      <a:gd name="T8" fmla="*/ 0 w 24"/>
                      <a:gd name="T9" fmla="*/ 3 h 31"/>
                      <a:gd name="T10" fmla="*/ 0 w 24"/>
                      <a:gd name="T11" fmla="*/ 4 h 31"/>
                      <a:gd name="T12" fmla="*/ 0 w 24"/>
                      <a:gd name="T13" fmla="*/ 4 h 31"/>
                      <a:gd name="T14" fmla="*/ 0 w 24"/>
                      <a:gd name="T15" fmla="*/ 5 h 31"/>
                      <a:gd name="T16" fmla="*/ 0 w 24"/>
                      <a:gd name="T17" fmla="*/ 6 h 31"/>
                      <a:gd name="T18" fmla="*/ 0 w 24"/>
                      <a:gd name="T19" fmla="*/ 6 h 31"/>
                      <a:gd name="T20" fmla="*/ 1 w 24"/>
                      <a:gd name="T21" fmla="*/ 7 h 31"/>
                      <a:gd name="T22" fmla="*/ 1 w 24"/>
                      <a:gd name="T23" fmla="*/ 7 h 31"/>
                      <a:gd name="T24" fmla="*/ 2 w 24"/>
                      <a:gd name="T25" fmla="*/ 8 h 31"/>
                      <a:gd name="T26" fmla="*/ 2 w 24"/>
                      <a:gd name="T27" fmla="*/ 8 h 31"/>
                      <a:gd name="T28" fmla="*/ 2 w 24"/>
                      <a:gd name="T29" fmla="*/ 8 h 31"/>
                      <a:gd name="T30" fmla="*/ 3 w 24"/>
                      <a:gd name="T31" fmla="*/ 9 h 31"/>
                      <a:gd name="T32" fmla="*/ 3 w 24"/>
                      <a:gd name="T33" fmla="*/ 10 h 31"/>
                      <a:gd name="T34" fmla="*/ 3 w 24"/>
                      <a:gd name="T35" fmla="*/ 12 h 31"/>
                      <a:gd name="T36" fmla="*/ 6 w 24"/>
                      <a:gd name="T37" fmla="*/ 13 h 31"/>
                      <a:gd name="T38" fmla="*/ 6 w 24"/>
                      <a:gd name="T39" fmla="*/ 14 h 31"/>
                      <a:gd name="T40" fmla="*/ 7 w 24"/>
                      <a:gd name="T41" fmla="*/ 16 h 31"/>
                      <a:gd name="T42" fmla="*/ 8 w 24"/>
                      <a:gd name="T43" fmla="*/ 17 h 31"/>
                      <a:gd name="T44" fmla="*/ 9 w 24"/>
                      <a:gd name="T45" fmla="*/ 17 h 31"/>
                      <a:gd name="T46" fmla="*/ 9 w 24"/>
                      <a:gd name="T47" fmla="*/ 19 h 31"/>
                      <a:gd name="T48" fmla="*/ 12 w 24"/>
                      <a:gd name="T49" fmla="*/ 20 h 31"/>
                      <a:gd name="T50" fmla="*/ 13 w 24"/>
                      <a:gd name="T51" fmla="*/ 21 h 31"/>
                      <a:gd name="T52" fmla="*/ 13 w 24"/>
                      <a:gd name="T53" fmla="*/ 22 h 31"/>
                      <a:gd name="T54" fmla="*/ 16 w 24"/>
                      <a:gd name="T55" fmla="*/ 24 h 31"/>
                      <a:gd name="T56" fmla="*/ 17 w 24"/>
                      <a:gd name="T57" fmla="*/ 25 h 31"/>
                      <a:gd name="T58" fmla="*/ 19 w 24"/>
                      <a:gd name="T59" fmla="*/ 26 h 31"/>
                      <a:gd name="T60" fmla="*/ 19 w 24"/>
                      <a:gd name="T61" fmla="*/ 28 h 31"/>
                      <a:gd name="T62" fmla="*/ 23 w 24"/>
                      <a:gd name="T63" fmla="*/ 29 h 3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"/>
                      <a:gd name="T97" fmla="*/ 0 h 31"/>
                      <a:gd name="T98" fmla="*/ 24 w 24"/>
                      <a:gd name="T99" fmla="*/ 31 h 3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" h="3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6"/>
                        </a:lnTo>
                        <a:lnTo>
                          <a:pt x="1" y="7"/>
                        </a:lnTo>
                        <a:lnTo>
                          <a:pt x="2" y="7"/>
                        </a:lnTo>
                        <a:lnTo>
                          <a:pt x="2" y="8"/>
                        </a:lnTo>
                        <a:lnTo>
                          <a:pt x="3" y="9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3" y="12"/>
                        </a:lnTo>
                        <a:lnTo>
                          <a:pt x="5" y="12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8" y="17"/>
                        </a:lnTo>
                        <a:lnTo>
                          <a:pt x="9" y="17"/>
                        </a:lnTo>
                        <a:lnTo>
                          <a:pt x="10" y="18"/>
                        </a:lnTo>
                        <a:lnTo>
                          <a:pt x="9" y="19"/>
                        </a:lnTo>
                        <a:lnTo>
                          <a:pt x="10" y="20"/>
                        </a:lnTo>
                        <a:lnTo>
                          <a:pt x="12" y="20"/>
                        </a:lnTo>
                        <a:lnTo>
                          <a:pt x="13" y="21"/>
                        </a:lnTo>
                        <a:lnTo>
                          <a:pt x="13" y="22"/>
                        </a:lnTo>
                        <a:lnTo>
                          <a:pt x="15" y="24"/>
                        </a:lnTo>
                        <a:lnTo>
                          <a:pt x="16" y="24"/>
                        </a:lnTo>
                        <a:lnTo>
                          <a:pt x="16" y="25"/>
                        </a:lnTo>
                        <a:lnTo>
                          <a:pt x="17" y="25"/>
                        </a:lnTo>
                        <a:lnTo>
                          <a:pt x="18" y="25"/>
                        </a:lnTo>
                        <a:lnTo>
                          <a:pt x="19" y="26"/>
                        </a:lnTo>
                        <a:lnTo>
                          <a:pt x="19" y="27"/>
                        </a:lnTo>
                        <a:lnTo>
                          <a:pt x="19" y="28"/>
                        </a:lnTo>
                        <a:lnTo>
                          <a:pt x="19" y="29"/>
                        </a:lnTo>
                        <a:lnTo>
                          <a:pt x="23" y="29"/>
                        </a:lnTo>
                        <a:lnTo>
                          <a:pt x="23" y="3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1736" name="Group 207"/>
              <p:cNvGrpSpPr>
                <a:grpSpLocks/>
              </p:cNvGrpSpPr>
              <p:nvPr/>
            </p:nvGrpSpPr>
            <p:grpSpPr bwMode="auto">
              <a:xfrm>
                <a:off x="1126" y="2020"/>
                <a:ext cx="1535" cy="600"/>
                <a:chOff x="1126" y="2020"/>
                <a:chExt cx="1535" cy="600"/>
              </a:xfrm>
            </p:grpSpPr>
            <p:grpSp>
              <p:nvGrpSpPr>
                <p:cNvPr id="71737" name="Group 208"/>
                <p:cNvGrpSpPr>
                  <a:grpSpLocks/>
                </p:cNvGrpSpPr>
                <p:nvPr/>
              </p:nvGrpSpPr>
              <p:grpSpPr bwMode="auto">
                <a:xfrm>
                  <a:off x="1126" y="2365"/>
                  <a:ext cx="528" cy="239"/>
                  <a:chOff x="1126" y="2365"/>
                  <a:chExt cx="528" cy="239"/>
                </a:xfrm>
              </p:grpSpPr>
              <p:sp>
                <p:nvSpPr>
                  <p:cNvPr id="71885" name="Freeform 209"/>
                  <p:cNvSpPr>
                    <a:spLocks/>
                  </p:cNvSpPr>
                  <p:nvPr/>
                </p:nvSpPr>
                <p:spPr bwMode="auto">
                  <a:xfrm>
                    <a:off x="1385" y="2495"/>
                    <a:ext cx="19" cy="48"/>
                  </a:xfrm>
                  <a:custGeom>
                    <a:avLst/>
                    <a:gdLst>
                      <a:gd name="T0" fmla="*/ 15 w 19"/>
                      <a:gd name="T1" fmla="*/ 47 h 48"/>
                      <a:gd name="T2" fmla="*/ 12 w 19"/>
                      <a:gd name="T3" fmla="*/ 46 h 48"/>
                      <a:gd name="T4" fmla="*/ 12 w 19"/>
                      <a:gd name="T5" fmla="*/ 45 h 48"/>
                      <a:gd name="T6" fmla="*/ 9 w 19"/>
                      <a:gd name="T7" fmla="*/ 45 h 48"/>
                      <a:gd name="T8" fmla="*/ 6 w 19"/>
                      <a:gd name="T9" fmla="*/ 45 h 48"/>
                      <a:gd name="T10" fmla="*/ 6 w 19"/>
                      <a:gd name="T11" fmla="*/ 44 h 48"/>
                      <a:gd name="T12" fmla="*/ 3 w 19"/>
                      <a:gd name="T13" fmla="*/ 43 h 48"/>
                      <a:gd name="T14" fmla="*/ 3 w 19"/>
                      <a:gd name="T15" fmla="*/ 43 h 48"/>
                      <a:gd name="T16" fmla="*/ 6 w 19"/>
                      <a:gd name="T17" fmla="*/ 41 h 48"/>
                      <a:gd name="T18" fmla="*/ 3 w 19"/>
                      <a:gd name="T19" fmla="*/ 40 h 48"/>
                      <a:gd name="T20" fmla="*/ 6 w 19"/>
                      <a:gd name="T21" fmla="*/ 40 h 48"/>
                      <a:gd name="T22" fmla="*/ 6 w 19"/>
                      <a:gd name="T23" fmla="*/ 39 h 48"/>
                      <a:gd name="T24" fmla="*/ 3 w 19"/>
                      <a:gd name="T25" fmla="*/ 38 h 48"/>
                      <a:gd name="T26" fmla="*/ 3 w 19"/>
                      <a:gd name="T27" fmla="*/ 37 h 48"/>
                      <a:gd name="T28" fmla="*/ 3 w 19"/>
                      <a:gd name="T29" fmla="*/ 37 h 48"/>
                      <a:gd name="T30" fmla="*/ 0 w 19"/>
                      <a:gd name="T31" fmla="*/ 36 h 48"/>
                      <a:gd name="T32" fmla="*/ 3 w 19"/>
                      <a:gd name="T33" fmla="*/ 34 h 48"/>
                      <a:gd name="T34" fmla="*/ 3 w 19"/>
                      <a:gd name="T35" fmla="*/ 32 h 48"/>
                      <a:gd name="T36" fmla="*/ 3 w 19"/>
                      <a:gd name="T37" fmla="*/ 31 h 48"/>
                      <a:gd name="T38" fmla="*/ 3 w 19"/>
                      <a:gd name="T39" fmla="*/ 29 h 48"/>
                      <a:gd name="T40" fmla="*/ 3 w 19"/>
                      <a:gd name="T41" fmla="*/ 27 h 48"/>
                      <a:gd name="T42" fmla="*/ 3 w 19"/>
                      <a:gd name="T43" fmla="*/ 25 h 48"/>
                      <a:gd name="T44" fmla="*/ 3 w 19"/>
                      <a:gd name="T45" fmla="*/ 23 h 48"/>
                      <a:gd name="T46" fmla="*/ 3 w 19"/>
                      <a:gd name="T47" fmla="*/ 21 h 48"/>
                      <a:gd name="T48" fmla="*/ 6 w 19"/>
                      <a:gd name="T49" fmla="*/ 18 h 48"/>
                      <a:gd name="T50" fmla="*/ 6 w 19"/>
                      <a:gd name="T51" fmla="*/ 16 h 48"/>
                      <a:gd name="T52" fmla="*/ 9 w 19"/>
                      <a:gd name="T53" fmla="*/ 14 h 48"/>
                      <a:gd name="T54" fmla="*/ 9 w 19"/>
                      <a:gd name="T55" fmla="*/ 12 h 48"/>
                      <a:gd name="T56" fmla="*/ 9 w 19"/>
                      <a:gd name="T57" fmla="*/ 9 h 48"/>
                      <a:gd name="T58" fmla="*/ 12 w 19"/>
                      <a:gd name="T59" fmla="*/ 7 h 48"/>
                      <a:gd name="T60" fmla="*/ 15 w 19"/>
                      <a:gd name="T61" fmla="*/ 5 h 48"/>
                      <a:gd name="T62" fmla="*/ 15 w 19"/>
                      <a:gd name="T63" fmla="*/ 2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18" y="47"/>
                        </a:moveTo>
                        <a:lnTo>
                          <a:pt x="15" y="47"/>
                        </a:lnTo>
                        <a:lnTo>
                          <a:pt x="15" y="46"/>
                        </a:lnTo>
                        <a:lnTo>
                          <a:pt x="12" y="46"/>
                        </a:lnTo>
                        <a:lnTo>
                          <a:pt x="12" y="45"/>
                        </a:lnTo>
                        <a:lnTo>
                          <a:pt x="12" y="46"/>
                        </a:lnTo>
                        <a:lnTo>
                          <a:pt x="9" y="45"/>
                        </a:lnTo>
                        <a:lnTo>
                          <a:pt x="9" y="44"/>
                        </a:lnTo>
                        <a:lnTo>
                          <a:pt x="6" y="45"/>
                        </a:lnTo>
                        <a:lnTo>
                          <a:pt x="9" y="44"/>
                        </a:lnTo>
                        <a:lnTo>
                          <a:pt x="6" y="44"/>
                        </a:lnTo>
                        <a:lnTo>
                          <a:pt x="3" y="43"/>
                        </a:lnTo>
                        <a:lnTo>
                          <a:pt x="6" y="42"/>
                        </a:lnTo>
                        <a:lnTo>
                          <a:pt x="3" y="43"/>
                        </a:lnTo>
                        <a:lnTo>
                          <a:pt x="6" y="42"/>
                        </a:lnTo>
                        <a:lnTo>
                          <a:pt x="6" y="41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6" y="40"/>
                        </a:lnTo>
                        <a:lnTo>
                          <a:pt x="6" y="39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0" y="36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3" y="32"/>
                        </a:lnTo>
                        <a:lnTo>
                          <a:pt x="0" y="32"/>
                        </a:lnTo>
                        <a:lnTo>
                          <a:pt x="3" y="31"/>
                        </a:lnTo>
                        <a:lnTo>
                          <a:pt x="3" y="29"/>
                        </a:lnTo>
                        <a:lnTo>
                          <a:pt x="0" y="28"/>
                        </a:lnTo>
                        <a:lnTo>
                          <a:pt x="3" y="27"/>
                        </a:lnTo>
                        <a:lnTo>
                          <a:pt x="0" y="26"/>
                        </a:lnTo>
                        <a:lnTo>
                          <a:pt x="3" y="25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6" y="18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9" y="14"/>
                        </a:lnTo>
                        <a:lnTo>
                          <a:pt x="6" y="14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9" y="9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2" y="6"/>
                        </a:lnTo>
                        <a:lnTo>
                          <a:pt x="15" y="5"/>
                        </a:lnTo>
                        <a:lnTo>
                          <a:pt x="15" y="3"/>
                        </a:lnTo>
                        <a:lnTo>
                          <a:pt x="15" y="2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6" name="Freeform 210"/>
                  <p:cNvSpPr>
                    <a:spLocks/>
                  </p:cNvSpPr>
                  <p:nvPr/>
                </p:nvSpPr>
                <p:spPr bwMode="auto">
                  <a:xfrm>
                    <a:off x="1390" y="2506"/>
                    <a:ext cx="35" cy="37"/>
                  </a:xfrm>
                  <a:custGeom>
                    <a:avLst/>
                    <a:gdLst>
                      <a:gd name="T0" fmla="*/ 0 w 35"/>
                      <a:gd name="T1" fmla="*/ 35 h 37"/>
                      <a:gd name="T2" fmla="*/ 1 w 35"/>
                      <a:gd name="T3" fmla="*/ 36 h 37"/>
                      <a:gd name="T4" fmla="*/ 2 w 35"/>
                      <a:gd name="T5" fmla="*/ 36 h 37"/>
                      <a:gd name="T6" fmla="*/ 3 w 35"/>
                      <a:gd name="T7" fmla="*/ 36 h 37"/>
                      <a:gd name="T8" fmla="*/ 4 w 35"/>
                      <a:gd name="T9" fmla="*/ 36 h 37"/>
                      <a:gd name="T10" fmla="*/ 5 w 35"/>
                      <a:gd name="T11" fmla="*/ 35 h 37"/>
                      <a:gd name="T12" fmla="*/ 5 w 35"/>
                      <a:gd name="T13" fmla="*/ 34 h 37"/>
                      <a:gd name="T14" fmla="*/ 6 w 35"/>
                      <a:gd name="T15" fmla="*/ 34 h 37"/>
                      <a:gd name="T16" fmla="*/ 6 w 35"/>
                      <a:gd name="T17" fmla="*/ 34 h 37"/>
                      <a:gd name="T18" fmla="*/ 7 w 35"/>
                      <a:gd name="T19" fmla="*/ 33 h 37"/>
                      <a:gd name="T20" fmla="*/ 9 w 35"/>
                      <a:gd name="T21" fmla="*/ 33 h 37"/>
                      <a:gd name="T22" fmla="*/ 9 w 35"/>
                      <a:gd name="T23" fmla="*/ 32 h 37"/>
                      <a:gd name="T24" fmla="*/ 10 w 35"/>
                      <a:gd name="T25" fmla="*/ 32 h 37"/>
                      <a:gd name="T26" fmla="*/ 10 w 35"/>
                      <a:gd name="T27" fmla="*/ 31 h 37"/>
                      <a:gd name="T28" fmla="*/ 11 w 35"/>
                      <a:gd name="T29" fmla="*/ 31 h 37"/>
                      <a:gd name="T30" fmla="*/ 12 w 35"/>
                      <a:gd name="T31" fmla="*/ 29 h 37"/>
                      <a:gd name="T32" fmla="*/ 12 w 35"/>
                      <a:gd name="T33" fmla="*/ 29 h 37"/>
                      <a:gd name="T34" fmla="*/ 14 w 35"/>
                      <a:gd name="T35" fmla="*/ 28 h 37"/>
                      <a:gd name="T36" fmla="*/ 15 w 35"/>
                      <a:gd name="T37" fmla="*/ 26 h 37"/>
                      <a:gd name="T38" fmla="*/ 17 w 35"/>
                      <a:gd name="T39" fmla="*/ 25 h 37"/>
                      <a:gd name="T40" fmla="*/ 19 w 35"/>
                      <a:gd name="T41" fmla="*/ 23 h 37"/>
                      <a:gd name="T42" fmla="*/ 20 w 35"/>
                      <a:gd name="T43" fmla="*/ 21 h 37"/>
                      <a:gd name="T44" fmla="*/ 21 w 35"/>
                      <a:gd name="T45" fmla="*/ 20 h 37"/>
                      <a:gd name="T46" fmla="*/ 22 w 35"/>
                      <a:gd name="T47" fmla="*/ 18 h 37"/>
                      <a:gd name="T48" fmla="*/ 23 w 35"/>
                      <a:gd name="T49" fmla="*/ 16 h 37"/>
                      <a:gd name="T50" fmla="*/ 24 w 35"/>
                      <a:gd name="T51" fmla="*/ 14 h 37"/>
                      <a:gd name="T52" fmla="*/ 26 w 35"/>
                      <a:gd name="T53" fmla="*/ 13 h 37"/>
                      <a:gd name="T54" fmla="*/ 28 w 35"/>
                      <a:gd name="T55" fmla="*/ 10 h 37"/>
                      <a:gd name="T56" fmla="*/ 28 w 35"/>
                      <a:gd name="T57" fmla="*/ 9 h 37"/>
                      <a:gd name="T58" fmla="*/ 30 w 35"/>
                      <a:gd name="T59" fmla="*/ 6 h 37"/>
                      <a:gd name="T60" fmla="*/ 31 w 35"/>
                      <a:gd name="T61" fmla="*/ 4 h 37"/>
                      <a:gd name="T62" fmla="*/ 32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0" y="36"/>
                        </a:moveTo>
                        <a:lnTo>
                          <a:pt x="0" y="35"/>
                        </a:lnTo>
                        <a:lnTo>
                          <a:pt x="1" y="36"/>
                        </a:lnTo>
                        <a:lnTo>
                          <a:pt x="2" y="36"/>
                        </a:lnTo>
                        <a:lnTo>
                          <a:pt x="3" y="36"/>
                        </a:lnTo>
                        <a:lnTo>
                          <a:pt x="4" y="35"/>
                        </a:lnTo>
                        <a:lnTo>
                          <a:pt x="4" y="36"/>
                        </a:lnTo>
                        <a:lnTo>
                          <a:pt x="4" y="35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6" y="34"/>
                        </a:lnTo>
                        <a:lnTo>
                          <a:pt x="7" y="34"/>
                        </a:lnTo>
                        <a:lnTo>
                          <a:pt x="7" y="33"/>
                        </a:lnTo>
                        <a:lnTo>
                          <a:pt x="9" y="33"/>
                        </a:lnTo>
                        <a:lnTo>
                          <a:pt x="9" y="32"/>
                        </a:lnTo>
                        <a:lnTo>
                          <a:pt x="10" y="32"/>
                        </a:lnTo>
                        <a:lnTo>
                          <a:pt x="10" y="31"/>
                        </a:lnTo>
                        <a:lnTo>
                          <a:pt x="11" y="31"/>
                        </a:lnTo>
                        <a:lnTo>
                          <a:pt x="11" y="30"/>
                        </a:lnTo>
                        <a:lnTo>
                          <a:pt x="12" y="29"/>
                        </a:lnTo>
                        <a:lnTo>
                          <a:pt x="13" y="28"/>
                        </a:lnTo>
                        <a:lnTo>
                          <a:pt x="14" y="28"/>
                        </a:lnTo>
                        <a:lnTo>
                          <a:pt x="14" y="27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17" y="25"/>
                        </a:lnTo>
                        <a:lnTo>
                          <a:pt x="18" y="24"/>
                        </a:lnTo>
                        <a:lnTo>
                          <a:pt x="19" y="23"/>
                        </a:lnTo>
                        <a:lnTo>
                          <a:pt x="20" y="21"/>
                        </a:lnTo>
                        <a:lnTo>
                          <a:pt x="20" y="20"/>
                        </a:lnTo>
                        <a:lnTo>
                          <a:pt x="21" y="20"/>
                        </a:lnTo>
                        <a:lnTo>
                          <a:pt x="22" y="18"/>
                        </a:lnTo>
                        <a:lnTo>
                          <a:pt x="23" y="16"/>
                        </a:lnTo>
                        <a:lnTo>
                          <a:pt x="24" y="15"/>
                        </a:lnTo>
                        <a:lnTo>
                          <a:pt x="24" y="14"/>
                        </a:lnTo>
                        <a:lnTo>
                          <a:pt x="26" y="13"/>
                        </a:lnTo>
                        <a:lnTo>
                          <a:pt x="27" y="11"/>
                        </a:lnTo>
                        <a:lnTo>
                          <a:pt x="28" y="10"/>
                        </a:lnTo>
                        <a:lnTo>
                          <a:pt x="28" y="9"/>
                        </a:lnTo>
                        <a:lnTo>
                          <a:pt x="29" y="8"/>
                        </a:lnTo>
                        <a:lnTo>
                          <a:pt x="30" y="6"/>
                        </a:lnTo>
                        <a:lnTo>
                          <a:pt x="30" y="5"/>
                        </a:lnTo>
                        <a:lnTo>
                          <a:pt x="31" y="4"/>
                        </a:lnTo>
                        <a:lnTo>
                          <a:pt x="32" y="3"/>
                        </a:lnTo>
                        <a:lnTo>
                          <a:pt x="32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7" name="Freeform 211"/>
                  <p:cNvSpPr>
                    <a:spLocks/>
                  </p:cNvSpPr>
                  <p:nvPr/>
                </p:nvSpPr>
                <p:spPr bwMode="auto">
                  <a:xfrm>
                    <a:off x="1390" y="2506"/>
                    <a:ext cx="35" cy="37"/>
                  </a:xfrm>
                  <a:custGeom>
                    <a:avLst/>
                    <a:gdLst>
                      <a:gd name="T0" fmla="*/ 0 w 35"/>
                      <a:gd name="T1" fmla="*/ 35 h 37"/>
                      <a:gd name="T2" fmla="*/ 1 w 35"/>
                      <a:gd name="T3" fmla="*/ 36 h 37"/>
                      <a:gd name="T4" fmla="*/ 2 w 35"/>
                      <a:gd name="T5" fmla="*/ 36 h 37"/>
                      <a:gd name="T6" fmla="*/ 3 w 35"/>
                      <a:gd name="T7" fmla="*/ 36 h 37"/>
                      <a:gd name="T8" fmla="*/ 4 w 35"/>
                      <a:gd name="T9" fmla="*/ 36 h 37"/>
                      <a:gd name="T10" fmla="*/ 5 w 35"/>
                      <a:gd name="T11" fmla="*/ 35 h 37"/>
                      <a:gd name="T12" fmla="*/ 5 w 35"/>
                      <a:gd name="T13" fmla="*/ 34 h 37"/>
                      <a:gd name="T14" fmla="*/ 6 w 35"/>
                      <a:gd name="T15" fmla="*/ 34 h 37"/>
                      <a:gd name="T16" fmla="*/ 6 w 35"/>
                      <a:gd name="T17" fmla="*/ 34 h 37"/>
                      <a:gd name="T18" fmla="*/ 7 w 35"/>
                      <a:gd name="T19" fmla="*/ 33 h 37"/>
                      <a:gd name="T20" fmla="*/ 9 w 35"/>
                      <a:gd name="T21" fmla="*/ 33 h 37"/>
                      <a:gd name="T22" fmla="*/ 9 w 35"/>
                      <a:gd name="T23" fmla="*/ 32 h 37"/>
                      <a:gd name="T24" fmla="*/ 10 w 35"/>
                      <a:gd name="T25" fmla="*/ 32 h 37"/>
                      <a:gd name="T26" fmla="*/ 11 w 35"/>
                      <a:gd name="T27" fmla="*/ 31 h 37"/>
                      <a:gd name="T28" fmla="*/ 11 w 35"/>
                      <a:gd name="T29" fmla="*/ 30 h 37"/>
                      <a:gd name="T30" fmla="*/ 12 w 35"/>
                      <a:gd name="T31" fmla="*/ 29 h 37"/>
                      <a:gd name="T32" fmla="*/ 12 w 35"/>
                      <a:gd name="T33" fmla="*/ 29 h 37"/>
                      <a:gd name="T34" fmla="*/ 14 w 35"/>
                      <a:gd name="T35" fmla="*/ 28 h 37"/>
                      <a:gd name="T36" fmla="*/ 15 w 35"/>
                      <a:gd name="T37" fmla="*/ 26 h 37"/>
                      <a:gd name="T38" fmla="*/ 17 w 35"/>
                      <a:gd name="T39" fmla="*/ 25 h 37"/>
                      <a:gd name="T40" fmla="*/ 19 w 35"/>
                      <a:gd name="T41" fmla="*/ 23 h 37"/>
                      <a:gd name="T42" fmla="*/ 20 w 35"/>
                      <a:gd name="T43" fmla="*/ 21 h 37"/>
                      <a:gd name="T44" fmla="*/ 21 w 35"/>
                      <a:gd name="T45" fmla="*/ 20 h 37"/>
                      <a:gd name="T46" fmla="*/ 22 w 35"/>
                      <a:gd name="T47" fmla="*/ 18 h 37"/>
                      <a:gd name="T48" fmla="*/ 23 w 35"/>
                      <a:gd name="T49" fmla="*/ 16 h 37"/>
                      <a:gd name="T50" fmla="*/ 24 w 35"/>
                      <a:gd name="T51" fmla="*/ 14 h 37"/>
                      <a:gd name="T52" fmla="*/ 26 w 35"/>
                      <a:gd name="T53" fmla="*/ 13 h 37"/>
                      <a:gd name="T54" fmla="*/ 28 w 35"/>
                      <a:gd name="T55" fmla="*/ 10 h 37"/>
                      <a:gd name="T56" fmla="*/ 28 w 35"/>
                      <a:gd name="T57" fmla="*/ 9 h 37"/>
                      <a:gd name="T58" fmla="*/ 30 w 35"/>
                      <a:gd name="T59" fmla="*/ 6 h 37"/>
                      <a:gd name="T60" fmla="*/ 31 w 35"/>
                      <a:gd name="T61" fmla="*/ 4 h 37"/>
                      <a:gd name="T62" fmla="*/ 32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0" y="36"/>
                        </a:moveTo>
                        <a:lnTo>
                          <a:pt x="0" y="35"/>
                        </a:lnTo>
                        <a:lnTo>
                          <a:pt x="1" y="36"/>
                        </a:lnTo>
                        <a:lnTo>
                          <a:pt x="2" y="36"/>
                        </a:lnTo>
                        <a:lnTo>
                          <a:pt x="3" y="36"/>
                        </a:lnTo>
                        <a:lnTo>
                          <a:pt x="4" y="35"/>
                        </a:lnTo>
                        <a:lnTo>
                          <a:pt x="4" y="36"/>
                        </a:lnTo>
                        <a:lnTo>
                          <a:pt x="4" y="35"/>
                        </a:lnTo>
                        <a:lnTo>
                          <a:pt x="5" y="35"/>
                        </a:lnTo>
                        <a:lnTo>
                          <a:pt x="5" y="34"/>
                        </a:lnTo>
                        <a:lnTo>
                          <a:pt x="6" y="34"/>
                        </a:lnTo>
                        <a:lnTo>
                          <a:pt x="7" y="34"/>
                        </a:lnTo>
                        <a:lnTo>
                          <a:pt x="7" y="33"/>
                        </a:lnTo>
                        <a:lnTo>
                          <a:pt x="9" y="33"/>
                        </a:lnTo>
                        <a:lnTo>
                          <a:pt x="9" y="32"/>
                        </a:lnTo>
                        <a:lnTo>
                          <a:pt x="10" y="32"/>
                        </a:lnTo>
                        <a:lnTo>
                          <a:pt x="10" y="31"/>
                        </a:lnTo>
                        <a:lnTo>
                          <a:pt x="11" y="31"/>
                        </a:lnTo>
                        <a:lnTo>
                          <a:pt x="10" y="31"/>
                        </a:lnTo>
                        <a:lnTo>
                          <a:pt x="11" y="30"/>
                        </a:lnTo>
                        <a:lnTo>
                          <a:pt x="12" y="29"/>
                        </a:lnTo>
                        <a:lnTo>
                          <a:pt x="12" y="30"/>
                        </a:lnTo>
                        <a:lnTo>
                          <a:pt x="12" y="29"/>
                        </a:lnTo>
                        <a:lnTo>
                          <a:pt x="13" y="28"/>
                        </a:lnTo>
                        <a:lnTo>
                          <a:pt x="14" y="28"/>
                        </a:lnTo>
                        <a:lnTo>
                          <a:pt x="15" y="27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17" y="25"/>
                        </a:lnTo>
                        <a:lnTo>
                          <a:pt x="18" y="24"/>
                        </a:lnTo>
                        <a:lnTo>
                          <a:pt x="19" y="23"/>
                        </a:lnTo>
                        <a:lnTo>
                          <a:pt x="20" y="21"/>
                        </a:lnTo>
                        <a:lnTo>
                          <a:pt x="20" y="20"/>
                        </a:lnTo>
                        <a:lnTo>
                          <a:pt x="21" y="20"/>
                        </a:lnTo>
                        <a:lnTo>
                          <a:pt x="22" y="18"/>
                        </a:lnTo>
                        <a:lnTo>
                          <a:pt x="23" y="16"/>
                        </a:lnTo>
                        <a:lnTo>
                          <a:pt x="24" y="15"/>
                        </a:lnTo>
                        <a:lnTo>
                          <a:pt x="24" y="14"/>
                        </a:lnTo>
                        <a:lnTo>
                          <a:pt x="26" y="13"/>
                        </a:lnTo>
                        <a:lnTo>
                          <a:pt x="27" y="11"/>
                        </a:lnTo>
                        <a:lnTo>
                          <a:pt x="28" y="10"/>
                        </a:lnTo>
                        <a:lnTo>
                          <a:pt x="28" y="9"/>
                        </a:lnTo>
                        <a:lnTo>
                          <a:pt x="29" y="7"/>
                        </a:lnTo>
                        <a:lnTo>
                          <a:pt x="30" y="6"/>
                        </a:lnTo>
                        <a:lnTo>
                          <a:pt x="30" y="5"/>
                        </a:lnTo>
                        <a:lnTo>
                          <a:pt x="31" y="4"/>
                        </a:lnTo>
                        <a:lnTo>
                          <a:pt x="32" y="3"/>
                        </a:lnTo>
                        <a:lnTo>
                          <a:pt x="32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8" name="Freeform 212"/>
                  <p:cNvSpPr>
                    <a:spLocks/>
                  </p:cNvSpPr>
                  <p:nvPr/>
                </p:nvSpPr>
                <p:spPr bwMode="auto">
                  <a:xfrm>
                    <a:off x="1386" y="2495"/>
                    <a:ext cx="20" cy="48"/>
                  </a:xfrm>
                  <a:custGeom>
                    <a:avLst/>
                    <a:gdLst>
                      <a:gd name="T0" fmla="*/ 15 w 20"/>
                      <a:gd name="T1" fmla="*/ 47 h 48"/>
                      <a:gd name="T2" fmla="*/ 11 w 20"/>
                      <a:gd name="T3" fmla="*/ 46 h 48"/>
                      <a:gd name="T4" fmla="*/ 11 w 20"/>
                      <a:gd name="T5" fmla="*/ 45 h 48"/>
                      <a:gd name="T6" fmla="*/ 7 w 20"/>
                      <a:gd name="T7" fmla="*/ 45 h 48"/>
                      <a:gd name="T8" fmla="*/ 7 w 20"/>
                      <a:gd name="T9" fmla="*/ 45 h 48"/>
                      <a:gd name="T10" fmla="*/ 3 w 20"/>
                      <a:gd name="T11" fmla="*/ 44 h 48"/>
                      <a:gd name="T12" fmla="*/ 3 w 20"/>
                      <a:gd name="T13" fmla="*/ 43 h 48"/>
                      <a:gd name="T14" fmla="*/ 3 w 20"/>
                      <a:gd name="T15" fmla="*/ 43 h 48"/>
                      <a:gd name="T16" fmla="*/ 3 w 20"/>
                      <a:gd name="T17" fmla="*/ 41 h 48"/>
                      <a:gd name="T18" fmla="*/ 3 w 20"/>
                      <a:gd name="T19" fmla="*/ 40 h 48"/>
                      <a:gd name="T20" fmla="*/ 3 w 20"/>
                      <a:gd name="T21" fmla="*/ 40 h 48"/>
                      <a:gd name="T22" fmla="*/ 0 w 20"/>
                      <a:gd name="T23" fmla="*/ 39 h 48"/>
                      <a:gd name="T24" fmla="*/ 3 w 20"/>
                      <a:gd name="T25" fmla="*/ 38 h 48"/>
                      <a:gd name="T26" fmla="*/ 0 w 20"/>
                      <a:gd name="T27" fmla="*/ 37 h 48"/>
                      <a:gd name="T28" fmla="*/ 0 w 20"/>
                      <a:gd name="T29" fmla="*/ 37 h 48"/>
                      <a:gd name="T30" fmla="*/ 0 w 20"/>
                      <a:gd name="T31" fmla="*/ 36 h 48"/>
                      <a:gd name="T32" fmla="*/ 0 w 20"/>
                      <a:gd name="T33" fmla="*/ 35 h 48"/>
                      <a:gd name="T34" fmla="*/ 0 w 20"/>
                      <a:gd name="T35" fmla="*/ 32 h 48"/>
                      <a:gd name="T36" fmla="*/ 0 w 20"/>
                      <a:gd name="T37" fmla="*/ 30 h 48"/>
                      <a:gd name="T38" fmla="*/ 0 w 20"/>
                      <a:gd name="T39" fmla="*/ 28 h 48"/>
                      <a:gd name="T40" fmla="*/ 0 w 20"/>
                      <a:gd name="T41" fmla="*/ 26 h 48"/>
                      <a:gd name="T42" fmla="*/ 3 w 20"/>
                      <a:gd name="T43" fmla="*/ 24 h 48"/>
                      <a:gd name="T44" fmla="*/ 3 w 20"/>
                      <a:gd name="T45" fmla="*/ 22 h 48"/>
                      <a:gd name="T46" fmla="*/ 3 w 20"/>
                      <a:gd name="T47" fmla="*/ 21 h 48"/>
                      <a:gd name="T48" fmla="*/ 3 w 20"/>
                      <a:gd name="T49" fmla="*/ 18 h 48"/>
                      <a:gd name="T50" fmla="*/ 3 w 20"/>
                      <a:gd name="T51" fmla="*/ 16 h 48"/>
                      <a:gd name="T52" fmla="*/ 7 w 20"/>
                      <a:gd name="T53" fmla="*/ 14 h 48"/>
                      <a:gd name="T54" fmla="*/ 7 w 20"/>
                      <a:gd name="T55" fmla="*/ 12 h 48"/>
                      <a:gd name="T56" fmla="*/ 11 w 20"/>
                      <a:gd name="T57" fmla="*/ 9 h 48"/>
                      <a:gd name="T58" fmla="*/ 15 w 20"/>
                      <a:gd name="T59" fmla="*/ 7 h 48"/>
                      <a:gd name="T60" fmla="*/ 15 w 20"/>
                      <a:gd name="T61" fmla="*/ 5 h 48"/>
                      <a:gd name="T62" fmla="*/ 19 w 20"/>
                      <a:gd name="T63" fmla="*/ 2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8"/>
                      <a:gd name="T98" fmla="*/ 20 w 20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8">
                        <a:moveTo>
                          <a:pt x="19" y="47"/>
                        </a:moveTo>
                        <a:lnTo>
                          <a:pt x="15" y="47"/>
                        </a:lnTo>
                        <a:lnTo>
                          <a:pt x="15" y="46"/>
                        </a:lnTo>
                        <a:lnTo>
                          <a:pt x="11" y="46"/>
                        </a:lnTo>
                        <a:lnTo>
                          <a:pt x="11" y="45"/>
                        </a:lnTo>
                        <a:lnTo>
                          <a:pt x="7" y="45"/>
                        </a:lnTo>
                        <a:lnTo>
                          <a:pt x="7" y="44"/>
                        </a:lnTo>
                        <a:lnTo>
                          <a:pt x="7" y="45"/>
                        </a:lnTo>
                        <a:lnTo>
                          <a:pt x="7" y="44"/>
                        </a:lnTo>
                        <a:lnTo>
                          <a:pt x="3" y="44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0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0" y="39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0" y="38"/>
                        </a:lnTo>
                        <a:lnTo>
                          <a:pt x="0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0" y="20"/>
                        </a:lnTo>
                        <a:lnTo>
                          <a:pt x="3" y="18"/>
                        </a:lnTo>
                        <a:lnTo>
                          <a:pt x="3" y="16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7" y="12"/>
                        </a:lnTo>
                        <a:lnTo>
                          <a:pt x="11" y="11"/>
                        </a:lnTo>
                        <a:lnTo>
                          <a:pt x="11" y="9"/>
                        </a:lnTo>
                        <a:lnTo>
                          <a:pt x="11" y="8"/>
                        </a:lnTo>
                        <a:lnTo>
                          <a:pt x="15" y="7"/>
                        </a:lnTo>
                        <a:lnTo>
                          <a:pt x="11" y="6"/>
                        </a:lnTo>
                        <a:lnTo>
                          <a:pt x="15" y="5"/>
                        </a:lnTo>
                        <a:lnTo>
                          <a:pt x="15" y="3"/>
                        </a:lnTo>
                        <a:lnTo>
                          <a:pt x="19" y="2"/>
                        </a:lnTo>
                        <a:lnTo>
                          <a:pt x="19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9" name="Freeform 213"/>
                  <p:cNvSpPr>
                    <a:spLocks/>
                  </p:cNvSpPr>
                  <p:nvPr/>
                </p:nvSpPr>
                <p:spPr bwMode="auto">
                  <a:xfrm>
                    <a:off x="1393" y="2449"/>
                    <a:ext cx="20" cy="48"/>
                  </a:xfrm>
                  <a:custGeom>
                    <a:avLst/>
                    <a:gdLst>
                      <a:gd name="T0" fmla="*/ 0 w 20"/>
                      <a:gd name="T1" fmla="*/ 1 h 48"/>
                      <a:gd name="T2" fmla="*/ 3 w 20"/>
                      <a:gd name="T3" fmla="*/ 1 h 48"/>
                      <a:gd name="T4" fmla="*/ 3 w 20"/>
                      <a:gd name="T5" fmla="*/ 2 h 48"/>
                      <a:gd name="T6" fmla="*/ 7 w 20"/>
                      <a:gd name="T7" fmla="*/ 2 h 48"/>
                      <a:gd name="T8" fmla="*/ 11 w 20"/>
                      <a:gd name="T9" fmla="*/ 3 h 48"/>
                      <a:gd name="T10" fmla="*/ 11 w 20"/>
                      <a:gd name="T11" fmla="*/ 4 h 48"/>
                      <a:gd name="T12" fmla="*/ 11 w 20"/>
                      <a:gd name="T13" fmla="*/ 4 h 48"/>
                      <a:gd name="T14" fmla="*/ 15 w 20"/>
                      <a:gd name="T15" fmla="*/ 5 h 48"/>
                      <a:gd name="T16" fmla="*/ 15 w 20"/>
                      <a:gd name="T17" fmla="*/ 6 h 48"/>
                      <a:gd name="T18" fmla="*/ 11 w 20"/>
                      <a:gd name="T19" fmla="*/ 6 h 48"/>
                      <a:gd name="T20" fmla="*/ 15 w 20"/>
                      <a:gd name="T21" fmla="*/ 7 h 48"/>
                      <a:gd name="T22" fmla="*/ 15 w 20"/>
                      <a:gd name="T23" fmla="*/ 8 h 48"/>
                      <a:gd name="T24" fmla="*/ 15 w 20"/>
                      <a:gd name="T25" fmla="*/ 9 h 48"/>
                      <a:gd name="T26" fmla="*/ 15 w 20"/>
                      <a:gd name="T27" fmla="*/ 10 h 48"/>
                      <a:gd name="T28" fmla="*/ 15 w 20"/>
                      <a:gd name="T29" fmla="*/ 11 h 48"/>
                      <a:gd name="T30" fmla="*/ 19 w 20"/>
                      <a:gd name="T31" fmla="*/ 11 h 48"/>
                      <a:gd name="T32" fmla="*/ 15 w 20"/>
                      <a:gd name="T33" fmla="*/ 13 h 48"/>
                      <a:gd name="T34" fmla="*/ 15 w 20"/>
                      <a:gd name="T35" fmla="*/ 15 h 48"/>
                      <a:gd name="T36" fmla="*/ 15 w 20"/>
                      <a:gd name="T37" fmla="*/ 17 h 48"/>
                      <a:gd name="T38" fmla="*/ 15 w 20"/>
                      <a:gd name="T39" fmla="*/ 19 h 48"/>
                      <a:gd name="T40" fmla="*/ 15 w 20"/>
                      <a:gd name="T41" fmla="*/ 20 h 48"/>
                      <a:gd name="T42" fmla="*/ 15 w 20"/>
                      <a:gd name="T43" fmla="*/ 23 h 48"/>
                      <a:gd name="T44" fmla="*/ 15 w 20"/>
                      <a:gd name="T45" fmla="*/ 25 h 48"/>
                      <a:gd name="T46" fmla="*/ 15 w 20"/>
                      <a:gd name="T47" fmla="*/ 27 h 48"/>
                      <a:gd name="T48" fmla="*/ 11 w 20"/>
                      <a:gd name="T49" fmla="*/ 29 h 48"/>
                      <a:gd name="T50" fmla="*/ 11 w 20"/>
                      <a:gd name="T51" fmla="*/ 31 h 48"/>
                      <a:gd name="T52" fmla="*/ 11 w 20"/>
                      <a:gd name="T53" fmla="*/ 33 h 48"/>
                      <a:gd name="T54" fmla="*/ 7 w 20"/>
                      <a:gd name="T55" fmla="*/ 35 h 48"/>
                      <a:gd name="T56" fmla="*/ 7 w 20"/>
                      <a:gd name="T57" fmla="*/ 38 h 48"/>
                      <a:gd name="T58" fmla="*/ 3 w 20"/>
                      <a:gd name="T59" fmla="*/ 40 h 48"/>
                      <a:gd name="T60" fmla="*/ 3 w 20"/>
                      <a:gd name="T61" fmla="*/ 43 h 48"/>
                      <a:gd name="T62" fmla="*/ 0 w 20"/>
                      <a:gd name="T63" fmla="*/ 46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8"/>
                      <a:gd name="T98" fmla="*/ 20 w 20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8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3" y="1"/>
                        </a:lnTo>
                        <a:lnTo>
                          <a:pt x="0" y="2"/>
                        </a:lnTo>
                        <a:lnTo>
                          <a:pt x="3" y="2"/>
                        </a:lnTo>
                        <a:lnTo>
                          <a:pt x="7" y="2"/>
                        </a:lnTo>
                        <a:lnTo>
                          <a:pt x="11" y="3"/>
                        </a:lnTo>
                        <a:lnTo>
                          <a:pt x="11" y="4"/>
                        </a:lnTo>
                        <a:lnTo>
                          <a:pt x="15" y="5"/>
                        </a:lnTo>
                        <a:lnTo>
                          <a:pt x="15" y="6"/>
                        </a:lnTo>
                        <a:lnTo>
                          <a:pt x="11" y="6"/>
                        </a:lnTo>
                        <a:lnTo>
                          <a:pt x="15" y="7"/>
                        </a:lnTo>
                        <a:lnTo>
                          <a:pt x="15" y="8"/>
                        </a:lnTo>
                        <a:lnTo>
                          <a:pt x="15" y="9"/>
                        </a:lnTo>
                        <a:lnTo>
                          <a:pt x="15" y="10"/>
                        </a:lnTo>
                        <a:lnTo>
                          <a:pt x="15" y="11"/>
                        </a:lnTo>
                        <a:lnTo>
                          <a:pt x="19" y="11"/>
                        </a:lnTo>
                        <a:lnTo>
                          <a:pt x="15" y="12"/>
                        </a:lnTo>
                        <a:lnTo>
                          <a:pt x="15" y="13"/>
                        </a:lnTo>
                        <a:lnTo>
                          <a:pt x="15" y="14"/>
                        </a:lnTo>
                        <a:lnTo>
                          <a:pt x="15" y="15"/>
                        </a:lnTo>
                        <a:lnTo>
                          <a:pt x="19" y="16"/>
                        </a:lnTo>
                        <a:lnTo>
                          <a:pt x="15" y="17"/>
                        </a:lnTo>
                        <a:lnTo>
                          <a:pt x="15" y="18"/>
                        </a:lnTo>
                        <a:lnTo>
                          <a:pt x="15" y="19"/>
                        </a:lnTo>
                        <a:lnTo>
                          <a:pt x="19" y="20"/>
                        </a:lnTo>
                        <a:lnTo>
                          <a:pt x="15" y="20"/>
                        </a:lnTo>
                        <a:lnTo>
                          <a:pt x="19" y="22"/>
                        </a:lnTo>
                        <a:lnTo>
                          <a:pt x="15" y="23"/>
                        </a:lnTo>
                        <a:lnTo>
                          <a:pt x="15" y="24"/>
                        </a:lnTo>
                        <a:lnTo>
                          <a:pt x="15" y="25"/>
                        </a:lnTo>
                        <a:lnTo>
                          <a:pt x="11" y="26"/>
                        </a:lnTo>
                        <a:lnTo>
                          <a:pt x="15" y="27"/>
                        </a:lnTo>
                        <a:lnTo>
                          <a:pt x="15" y="28"/>
                        </a:lnTo>
                        <a:lnTo>
                          <a:pt x="11" y="29"/>
                        </a:lnTo>
                        <a:lnTo>
                          <a:pt x="11" y="31"/>
                        </a:lnTo>
                        <a:lnTo>
                          <a:pt x="11" y="32"/>
                        </a:lnTo>
                        <a:lnTo>
                          <a:pt x="11" y="33"/>
                        </a:lnTo>
                        <a:lnTo>
                          <a:pt x="7" y="34"/>
                        </a:lnTo>
                        <a:lnTo>
                          <a:pt x="7" y="35"/>
                        </a:lnTo>
                        <a:lnTo>
                          <a:pt x="7" y="36"/>
                        </a:lnTo>
                        <a:lnTo>
                          <a:pt x="7" y="38"/>
                        </a:lnTo>
                        <a:lnTo>
                          <a:pt x="3" y="39"/>
                        </a:lnTo>
                        <a:lnTo>
                          <a:pt x="3" y="40"/>
                        </a:lnTo>
                        <a:lnTo>
                          <a:pt x="3" y="41"/>
                        </a:lnTo>
                        <a:lnTo>
                          <a:pt x="3" y="43"/>
                        </a:lnTo>
                        <a:lnTo>
                          <a:pt x="0" y="44"/>
                        </a:lnTo>
                        <a:lnTo>
                          <a:pt x="0" y="46"/>
                        </a:lnTo>
                        <a:lnTo>
                          <a:pt x="0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0" name="Freeform 214"/>
                  <p:cNvSpPr>
                    <a:spLocks/>
                  </p:cNvSpPr>
                  <p:nvPr/>
                </p:nvSpPr>
                <p:spPr bwMode="auto">
                  <a:xfrm>
                    <a:off x="1359" y="2449"/>
                    <a:ext cx="36" cy="37"/>
                  </a:xfrm>
                  <a:custGeom>
                    <a:avLst/>
                    <a:gdLst>
                      <a:gd name="T0" fmla="*/ 33 w 36"/>
                      <a:gd name="T1" fmla="*/ 0 h 37"/>
                      <a:gd name="T2" fmla="*/ 32 w 36"/>
                      <a:gd name="T3" fmla="*/ 0 h 37"/>
                      <a:gd name="T4" fmla="*/ 31 w 36"/>
                      <a:gd name="T5" fmla="*/ 0 h 37"/>
                      <a:gd name="T6" fmla="*/ 30 w 36"/>
                      <a:gd name="T7" fmla="*/ 0 h 37"/>
                      <a:gd name="T8" fmla="*/ 30 w 36"/>
                      <a:gd name="T9" fmla="*/ 1 h 37"/>
                      <a:gd name="T10" fmla="*/ 29 w 36"/>
                      <a:gd name="T11" fmla="*/ 1 h 37"/>
                      <a:gd name="T12" fmla="*/ 28 w 36"/>
                      <a:gd name="T13" fmla="*/ 1 h 37"/>
                      <a:gd name="T14" fmla="*/ 28 w 36"/>
                      <a:gd name="T15" fmla="*/ 2 h 37"/>
                      <a:gd name="T16" fmla="*/ 27 w 36"/>
                      <a:gd name="T17" fmla="*/ 2 h 37"/>
                      <a:gd name="T18" fmla="*/ 25 w 36"/>
                      <a:gd name="T19" fmla="*/ 2 h 37"/>
                      <a:gd name="T20" fmla="*/ 25 w 36"/>
                      <a:gd name="T21" fmla="*/ 3 h 37"/>
                      <a:gd name="T22" fmla="*/ 24 w 36"/>
                      <a:gd name="T23" fmla="*/ 3 h 37"/>
                      <a:gd name="T24" fmla="*/ 24 w 36"/>
                      <a:gd name="T25" fmla="*/ 4 h 37"/>
                      <a:gd name="T26" fmla="*/ 23 w 36"/>
                      <a:gd name="T27" fmla="*/ 5 h 37"/>
                      <a:gd name="T28" fmla="*/ 23 w 36"/>
                      <a:gd name="T29" fmla="*/ 5 h 37"/>
                      <a:gd name="T30" fmla="*/ 22 w 36"/>
                      <a:gd name="T31" fmla="*/ 6 h 37"/>
                      <a:gd name="T32" fmla="*/ 21 w 36"/>
                      <a:gd name="T33" fmla="*/ 7 h 37"/>
                      <a:gd name="T34" fmla="*/ 20 w 36"/>
                      <a:gd name="T35" fmla="*/ 8 h 37"/>
                      <a:gd name="T36" fmla="*/ 18 w 36"/>
                      <a:gd name="T37" fmla="*/ 10 h 37"/>
                      <a:gd name="T38" fmla="*/ 16 w 36"/>
                      <a:gd name="T39" fmla="*/ 11 h 37"/>
                      <a:gd name="T40" fmla="*/ 15 w 36"/>
                      <a:gd name="T41" fmla="*/ 13 h 37"/>
                      <a:gd name="T42" fmla="*/ 14 w 36"/>
                      <a:gd name="T43" fmla="*/ 14 h 37"/>
                      <a:gd name="T44" fmla="*/ 12 w 36"/>
                      <a:gd name="T45" fmla="*/ 16 h 37"/>
                      <a:gd name="T46" fmla="*/ 12 w 36"/>
                      <a:gd name="T47" fmla="*/ 18 h 37"/>
                      <a:gd name="T48" fmla="*/ 10 w 36"/>
                      <a:gd name="T49" fmla="*/ 20 h 37"/>
                      <a:gd name="T50" fmla="*/ 9 w 36"/>
                      <a:gd name="T51" fmla="*/ 22 h 37"/>
                      <a:gd name="T52" fmla="*/ 7 w 36"/>
                      <a:gd name="T53" fmla="*/ 24 h 37"/>
                      <a:gd name="T54" fmla="*/ 6 w 36"/>
                      <a:gd name="T55" fmla="*/ 26 h 37"/>
                      <a:gd name="T56" fmla="*/ 5 w 36"/>
                      <a:gd name="T57" fmla="*/ 28 h 37"/>
                      <a:gd name="T58" fmla="*/ 4 w 36"/>
                      <a:gd name="T59" fmla="*/ 30 h 37"/>
                      <a:gd name="T60" fmla="*/ 2 w 36"/>
                      <a:gd name="T61" fmla="*/ 33 h 37"/>
                      <a:gd name="T62" fmla="*/ 1 w 36"/>
                      <a:gd name="T63" fmla="*/ 35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7"/>
                      <a:gd name="T98" fmla="*/ 36 w 36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7">
                        <a:moveTo>
                          <a:pt x="35" y="0"/>
                        </a:moveTo>
                        <a:lnTo>
                          <a:pt x="33" y="0"/>
                        </a:lnTo>
                        <a:lnTo>
                          <a:pt x="32" y="1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30" y="1"/>
                        </a:lnTo>
                        <a:lnTo>
                          <a:pt x="29" y="1"/>
                        </a:lnTo>
                        <a:lnTo>
                          <a:pt x="28" y="1"/>
                        </a:lnTo>
                        <a:lnTo>
                          <a:pt x="28" y="2"/>
                        </a:lnTo>
                        <a:lnTo>
                          <a:pt x="27" y="2"/>
                        </a:lnTo>
                        <a:lnTo>
                          <a:pt x="25" y="2"/>
                        </a:lnTo>
                        <a:lnTo>
                          <a:pt x="25" y="3"/>
                        </a:lnTo>
                        <a:lnTo>
                          <a:pt x="25" y="4"/>
                        </a:lnTo>
                        <a:lnTo>
                          <a:pt x="24" y="3"/>
                        </a:lnTo>
                        <a:lnTo>
                          <a:pt x="24" y="4"/>
                        </a:lnTo>
                        <a:lnTo>
                          <a:pt x="23" y="5"/>
                        </a:lnTo>
                        <a:lnTo>
                          <a:pt x="22" y="5"/>
                        </a:lnTo>
                        <a:lnTo>
                          <a:pt x="23" y="5"/>
                        </a:lnTo>
                        <a:lnTo>
                          <a:pt x="22" y="5"/>
                        </a:lnTo>
                        <a:lnTo>
                          <a:pt x="22" y="6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20" y="7"/>
                        </a:lnTo>
                        <a:lnTo>
                          <a:pt x="20" y="8"/>
                        </a:lnTo>
                        <a:lnTo>
                          <a:pt x="19" y="9"/>
                        </a:lnTo>
                        <a:lnTo>
                          <a:pt x="18" y="10"/>
                        </a:lnTo>
                        <a:lnTo>
                          <a:pt x="16" y="11"/>
                        </a:lnTo>
                        <a:lnTo>
                          <a:pt x="15" y="12"/>
                        </a:lnTo>
                        <a:lnTo>
                          <a:pt x="15" y="13"/>
                        </a:lnTo>
                        <a:lnTo>
                          <a:pt x="14" y="14"/>
                        </a:lnTo>
                        <a:lnTo>
                          <a:pt x="13" y="16"/>
                        </a:lnTo>
                        <a:lnTo>
                          <a:pt x="12" y="16"/>
                        </a:lnTo>
                        <a:lnTo>
                          <a:pt x="12" y="18"/>
                        </a:lnTo>
                        <a:lnTo>
                          <a:pt x="11" y="19"/>
                        </a:lnTo>
                        <a:lnTo>
                          <a:pt x="10" y="20"/>
                        </a:lnTo>
                        <a:lnTo>
                          <a:pt x="10" y="21"/>
                        </a:lnTo>
                        <a:lnTo>
                          <a:pt x="9" y="22"/>
                        </a:lnTo>
                        <a:lnTo>
                          <a:pt x="7" y="24"/>
                        </a:lnTo>
                        <a:lnTo>
                          <a:pt x="7" y="25"/>
                        </a:lnTo>
                        <a:lnTo>
                          <a:pt x="6" y="26"/>
                        </a:lnTo>
                        <a:lnTo>
                          <a:pt x="5" y="27"/>
                        </a:lnTo>
                        <a:lnTo>
                          <a:pt x="5" y="28"/>
                        </a:lnTo>
                        <a:lnTo>
                          <a:pt x="4" y="29"/>
                        </a:lnTo>
                        <a:lnTo>
                          <a:pt x="4" y="30"/>
                        </a:lnTo>
                        <a:lnTo>
                          <a:pt x="3" y="31"/>
                        </a:lnTo>
                        <a:lnTo>
                          <a:pt x="2" y="33"/>
                        </a:lnTo>
                        <a:lnTo>
                          <a:pt x="1" y="35"/>
                        </a:lnTo>
                        <a:lnTo>
                          <a:pt x="0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1" name="Freeform 215"/>
                  <p:cNvSpPr>
                    <a:spLocks/>
                  </p:cNvSpPr>
                  <p:nvPr/>
                </p:nvSpPr>
                <p:spPr bwMode="auto">
                  <a:xfrm>
                    <a:off x="1619" y="2529"/>
                    <a:ext cx="35" cy="38"/>
                  </a:xfrm>
                  <a:custGeom>
                    <a:avLst/>
                    <a:gdLst>
                      <a:gd name="T0" fmla="*/ 32 w 35"/>
                      <a:gd name="T1" fmla="*/ 1 h 38"/>
                      <a:gd name="T2" fmla="*/ 32 w 35"/>
                      <a:gd name="T3" fmla="*/ 0 h 38"/>
                      <a:gd name="T4" fmla="*/ 31 w 35"/>
                      <a:gd name="T5" fmla="*/ 0 h 38"/>
                      <a:gd name="T6" fmla="*/ 30 w 35"/>
                      <a:gd name="T7" fmla="*/ 0 h 38"/>
                      <a:gd name="T8" fmla="*/ 29 w 35"/>
                      <a:gd name="T9" fmla="*/ 1 h 38"/>
                      <a:gd name="T10" fmla="*/ 28 w 35"/>
                      <a:gd name="T11" fmla="*/ 1 h 38"/>
                      <a:gd name="T12" fmla="*/ 27 w 35"/>
                      <a:gd name="T13" fmla="*/ 2 h 38"/>
                      <a:gd name="T14" fmla="*/ 27 w 35"/>
                      <a:gd name="T15" fmla="*/ 1 h 38"/>
                      <a:gd name="T16" fmla="*/ 27 w 35"/>
                      <a:gd name="T17" fmla="*/ 2 h 38"/>
                      <a:gd name="T18" fmla="*/ 26 w 35"/>
                      <a:gd name="T19" fmla="*/ 2 h 38"/>
                      <a:gd name="T20" fmla="*/ 24 w 35"/>
                      <a:gd name="T21" fmla="*/ 3 h 38"/>
                      <a:gd name="T22" fmla="*/ 24 w 35"/>
                      <a:gd name="T23" fmla="*/ 3 h 38"/>
                      <a:gd name="T24" fmla="*/ 23 w 35"/>
                      <a:gd name="T25" fmla="*/ 4 h 38"/>
                      <a:gd name="T26" fmla="*/ 23 w 35"/>
                      <a:gd name="T27" fmla="*/ 4 h 38"/>
                      <a:gd name="T28" fmla="*/ 22 w 35"/>
                      <a:gd name="T29" fmla="*/ 5 h 38"/>
                      <a:gd name="T30" fmla="*/ 21 w 35"/>
                      <a:gd name="T31" fmla="*/ 6 h 38"/>
                      <a:gd name="T32" fmla="*/ 21 w 35"/>
                      <a:gd name="T33" fmla="*/ 7 h 38"/>
                      <a:gd name="T34" fmla="*/ 19 w 35"/>
                      <a:gd name="T35" fmla="*/ 9 h 38"/>
                      <a:gd name="T36" fmla="*/ 18 w 35"/>
                      <a:gd name="T37" fmla="*/ 9 h 38"/>
                      <a:gd name="T38" fmla="*/ 15 w 35"/>
                      <a:gd name="T39" fmla="*/ 11 h 38"/>
                      <a:gd name="T40" fmla="*/ 14 w 35"/>
                      <a:gd name="T41" fmla="*/ 13 h 38"/>
                      <a:gd name="T42" fmla="*/ 13 w 35"/>
                      <a:gd name="T43" fmla="*/ 14 h 38"/>
                      <a:gd name="T44" fmla="*/ 12 w 35"/>
                      <a:gd name="T45" fmla="*/ 16 h 38"/>
                      <a:gd name="T46" fmla="*/ 11 w 35"/>
                      <a:gd name="T47" fmla="*/ 18 h 38"/>
                      <a:gd name="T48" fmla="*/ 10 w 35"/>
                      <a:gd name="T49" fmla="*/ 20 h 38"/>
                      <a:gd name="T50" fmla="*/ 7 w 35"/>
                      <a:gd name="T51" fmla="*/ 22 h 38"/>
                      <a:gd name="T52" fmla="*/ 6 w 35"/>
                      <a:gd name="T53" fmla="*/ 24 h 38"/>
                      <a:gd name="T54" fmla="*/ 5 w 35"/>
                      <a:gd name="T55" fmla="*/ 26 h 38"/>
                      <a:gd name="T56" fmla="*/ 4 w 35"/>
                      <a:gd name="T57" fmla="*/ 27 h 38"/>
                      <a:gd name="T58" fmla="*/ 3 w 35"/>
                      <a:gd name="T59" fmla="*/ 30 h 38"/>
                      <a:gd name="T60" fmla="*/ 2 w 35"/>
                      <a:gd name="T61" fmla="*/ 32 h 38"/>
                      <a:gd name="T62" fmla="*/ 1 w 35"/>
                      <a:gd name="T63" fmla="*/ 35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34" y="1"/>
                        </a:moveTo>
                        <a:lnTo>
                          <a:pt x="32" y="1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9" y="1"/>
                        </a:lnTo>
                        <a:lnTo>
                          <a:pt x="28" y="1"/>
                        </a:lnTo>
                        <a:lnTo>
                          <a:pt x="27" y="2"/>
                        </a:lnTo>
                        <a:lnTo>
                          <a:pt x="27" y="1"/>
                        </a:lnTo>
                        <a:lnTo>
                          <a:pt x="26" y="1"/>
                        </a:lnTo>
                        <a:lnTo>
                          <a:pt x="27" y="2"/>
                        </a:lnTo>
                        <a:lnTo>
                          <a:pt x="26" y="2"/>
                        </a:lnTo>
                        <a:lnTo>
                          <a:pt x="24" y="3"/>
                        </a:lnTo>
                        <a:lnTo>
                          <a:pt x="23" y="4"/>
                        </a:lnTo>
                        <a:lnTo>
                          <a:pt x="22" y="5"/>
                        </a:lnTo>
                        <a:lnTo>
                          <a:pt x="22" y="6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19" y="8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7" y="10"/>
                        </a:lnTo>
                        <a:lnTo>
                          <a:pt x="15" y="11"/>
                        </a:lnTo>
                        <a:lnTo>
                          <a:pt x="14" y="13"/>
                        </a:lnTo>
                        <a:lnTo>
                          <a:pt x="13" y="14"/>
                        </a:lnTo>
                        <a:lnTo>
                          <a:pt x="13" y="16"/>
                        </a:lnTo>
                        <a:lnTo>
                          <a:pt x="12" y="16"/>
                        </a:lnTo>
                        <a:lnTo>
                          <a:pt x="11" y="18"/>
                        </a:lnTo>
                        <a:lnTo>
                          <a:pt x="10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7" y="22"/>
                        </a:lnTo>
                        <a:lnTo>
                          <a:pt x="7" y="23"/>
                        </a:lnTo>
                        <a:lnTo>
                          <a:pt x="6" y="24"/>
                        </a:lnTo>
                        <a:lnTo>
                          <a:pt x="6" y="25"/>
                        </a:lnTo>
                        <a:lnTo>
                          <a:pt x="5" y="26"/>
                        </a:lnTo>
                        <a:lnTo>
                          <a:pt x="5" y="27"/>
                        </a:lnTo>
                        <a:lnTo>
                          <a:pt x="4" y="27"/>
                        </a:lnTo>
                        <a:lnTo>
                          <a:pt x="3" y="29"/>
                        </a:lnTo>
                        <a:lnTo>
                          <a:pt x="3" y="30"/>
                        </a:lnTo>
                        <a:lnTo>
                          <a:pt x="2" y="32"/>
                        </a:lnTo>
                        <a:lnTo>
                          <a:pt x="1" y="34"/>
                        </a:lnTo>
                        <a:lnTo>
                          <a:pt x="1" y="35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2" name="Freeform 216"/>
                  <p:cNvSpPr>
                    <a:spLocks/>
                  </p:cNvSpPr>
                  <p:nvPr/>
                </p:nvSpPr>
                <p:spPr bwMode="auto">
                  <a:xfrm>
                    <a:off x="1321" y="2472"/>
                    <a:ext cx="20" cy="47"/>
                  </a:xfrm>
                  <a:custGeom>
                    <a:avLst/>
                    <a:gdLst>
                      <a:gd name="T0" fmla="*/ 15 w 20"/>
                      <a:gd name="T1" fmla="*/ 46 h 47"/>
                      <a:gd name="T2" fmla="*/ 15 w 20"/>
                      <a:gd name="T3" fmla="*/ 45 h 47"/>
                      <a:gd name="T4" fmla="*/ 12 w 20"/>
                      <a:gd name="T5" fmla="*/ 45 h 47"/>
                      <a:gd name="T6" fmla="*/ 9 w 20"/>
                      <a:gd name="T7" fmla="*/ 44 h 47"/>
                      <a:gd name="T8" fmla="*/ 9 w 20"/>
                      <a:gd name="T9" fmla="*/ 43 h 47"/>
                      <a:gd name="T10" fmla="*/ 9 w 20"/>
                      <a:gd name="T11" fmla="*/ 43 h 47"/>
                      <a:gd name="T12" fmla="*/ 6 w 20"/>
                      <a:gd name="T13" fmla="*/ 43 h 47"/>
                      <a:gd name="T14" fmla="*/ 6 w 20"/>
                      <a:gd name="T15" fmla="*/ 42 h 47"/>
                      <a:gd name="T16" fmla="*/ 6 w 20"/>
                      <a:gd name="T17" fmla="*/ 41 h 47"/>
                      <a:gd name="T18" fmla="*/ 6 w 20"/>
                      <a:gd name="T19" fmla="*/ 40 h 47"/>
                      <a:gd name="T20" fmla="*/ 3 w 20"/>
                      <a:gd name="T21" fmla="*/ 39 h 47"/>
                      <a:gd name="T22" fmla="*/ 3 w 20"/>
                      <a:gd name="T23" fmla="*/ 38 h 47"/>
                      <a:gd name="T24" fmla="*/ 3 w 20"/>
                      <a:gd name="T25" fmla="*/ 38 h 47"/>
                      <a:gd name="T26" fmla="*/ 3 w 20"/>
                      <a:gd name="T27" fmla="*/ 37 h 47"/>
                      <a:gd name="T28" fmla="*/ 3 w 20"/>
                      <a:gd name="T29" fmla="*/ 36 h 47"/>
                      <a:gd name="T30" fmla="*/ 3 w 20"/>
                      <a:gd name="T31" fmla="*/ 36 h 47"/>
                      <a:gd name="T32" fmla="*/ 3 w 20"/>
                      <a:gd name="T33" fmla="*/ 34 h 47"/>
                      <a:gd name="T34" fmla="*/ 0 w 20"/>
                      <a:gd name="T35" fmla="*/ 32 h 47"/>
                      <a:gd name="T36" fmla="*/ 0 w 20"/>
                      <a:gd name="T37" fmla="*/ 30 h 47"/>
                      <a:gd name="T38" fmla="*/ 3 w 20"/>
                      <a:gd name="T39" fmla="*/ 28 h 47"/>
                      <a:gd name="T40" fmla="*/ 3 w 20"/>
                      <a:gd name="T41" fmla="*/ 26 h 47"/>
                      <a:gd name="T42" fmla="*/ 3 w 20"/>
                      <a:gd name="T43" fmla="*/ 24 h 47"/>
                      <a:gd name="T44" fmla="*/ 3 w 20"/>
                      <a:gd name="T45" fmla="*/ 22 h 47"/>
                      <a:gd name="T46" fmla="*/ 3 w 20"/>
                      <a:gd name="T47" fmla="*/ 21 h 47"/>
                      <a:gd name="T48" fmla="*/ 6 w 20"/>
                      <a:gd name="T49" fmla="*/ 18 h 47"/>
                      <a:gd name="T50" fmla="*/ 6 w 20"/>
                      <a:gd name="T51" fmla="*/ 16 h 47"/>
                      <a:gd name="T52" fmla="*/ 6 w 20"/>
                      <a:gd name="T53" fmla="*/ 14 h 47"/>
                      <a:gd name="T54" fmla="*/ 9 w 20"/>
                      <a:gd name="T55" fmla="*/ 11 h 47"/>
                      <a:gd name="T56" fmla="*/ 9 w 20"/>
                      <a:gd name="T57" fmla="*/ 9 h 47"/>
                      <a:gd name="T58" fmla="*/ 12 w 20"/>
                      <a:gd name="T59" fmla="*/ 8 h 47"/>
                      <a:gd name="T60" fmla="*/ 12 w 20"/>
                      <a:gd name="T61" fmla="*/ 4 h 47"/>
                      <a:gd name="T62" fmla="*/ 15 w 20"/>
                      <a:gd name="T63" fmla="*/ 2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7"/>
                      <a:gd name="T98" fmla="*/ 20 w 20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7">
                        <a:moveTo>
                          <a:pt x="19" y="46"/>
                        </a:moveTo>
                        <a:lnTo>
                          <a:pt x="15" y="46"/>
                        </a:lnTo>
                        <a:lnTo>
                          <a:pt x="15" y="45"/>
                        </a:lnTo>
                        <a:lnTo>
                          <a:pt x="12" y="46"/>
                        </a:lnTo>
                        <a:lnTo>
                          <a:pt x="12" y="45"/>
                        </a:lnTo>
                        <a:lnTo>
                          <a:pt x="9" y="44"/>
                        </a:lnTo>
                        <a:lnTo>
                          <a:pt x="9" y="43"/>
                        </a:lnTo>
                        <a:lnTo>
                          <a:pt x="6" y="43"/>
                        </a:lnTo>
                        <a:lnTo>
                          <a:pt x="6" y="42"/>
                        </a:lnTo>
                        <a:lnTo>
                          <a:pt x="6" y="41"/>
                        </a:lnTo>
                        <a:lnTo>
                          <a:pt x="6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6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9" y="11"/>
                        </a:lnTo>
                        <a:lnTo>
                          <a:pt x="9" y="9"/>
                        </a:lnTo>
                        <a:lnTo>
                          <a:pt x="12" y="8"/>
                        </a:lnTo>
                        <a:lnTo>
                          <a:pt x="12" y="6"/>
                        </a:lnTo>
                        <a:lnTo>
                          <a:pt x="12" y="4"/>
                        </a:lnTo>
                        <a:lnTo>
                          <a:pt x="15" y="3"/>
                        </a:lnTo>
                        <a:lnTo>
                          <a:pt x="15" y="2"/>
                        </a:lnTo>
                        <a:lnTo>
                          <a:pt x="1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3" name="Freeform 217"/>
                  <p:cNvSpPr>
                    <a:spLocks/>
                  </p:cNvSpPr>
                  <p:nvPr/>
                </p:nvSpPr>
                <p:spPr bwMode="auto">
                  <a:xfrm>
                    <a:off x="1326" y="2483"/>
                    <a:ext cx="35" cy="38"/>
                  </a:xfrm>
                  <a:custGeom>
                    <a:avLst/>
                    <a:gdLst>
                      <a:gd name="T0" fmla="*/ 1 w 35"/>
                      <a:gd name="T1" fmla="*/ 36 h 38"/>
                      <a:gd name="T2" fmla="*/ 2 w 35"/>
                      <a:gd name="T3" fmla="*/ 37 h 38"/>
                      <a:gd name="T4" fmla="*/ 3 w 35"/>
                      <a:gd name="T5" fmla="*/ 37 h 38"/>
                      <a:gd name="T6" fmla="*/ 3 w 35"/>
                      <a:gd name="T7" fmla="*/ 37 h 38"/>
                      <a:gd name="T8" fmla="*/ 4 w 35"/>
                      <a:gd name="T9" fmla="*/ 37 h 38"/>
                      <a:gd name="T10" fmla="*/ 5 w 35"/>
                      <a:gd name="T11" fmla="*/ 36 h 38"/>
                      <a:gd name="T12" fmla="*/ 6 w 35"/>
                      <a:gd name="T13" fmla="*/ 36 h 38"/>
                      <a:gd name="T14" fmla="*/ 6 w 35"/>
                      <a:gd name="T15" fmla="*/ 36 h 38"/>
                      <a:gd name="T16" fmla="*/ 7 w 35"/>
                      <a:gd name="T17" fmla="*/ 35 h 38"/>
                      <a:gd name="T18" fmla="*/ 9 w 35"/>
                      <a:gd name="T19" fmla="*/ 35 h 38"/>
                      <a:gd name="T20" fmla="*/ 9 w 35"/>
                      <a:gd name="T21" fmla="*/ 34 h 38"/>
                      <a:gd name="T22" fmla="*/ 10 w 35"/>
                      <a:gd name="T23" fmla="*/ 34 h 38"/>
                      <a:gd name="T24" fmla="*/ 10 w 35"/>
                      <a:gd name="T25" fmla="*/ 33 h 38"/>
                      <a:gd name="T26" fmla="*/ 11 w 35"/>
                      <a:gd name="T27" fmla="*/ 32 h 38"/>
                      <a:gd name="T28" fmla="*/ 12 w 35"/>
                      <a:gd name="T29" fmla="*/ 31 h 38"/>
                      <a:gd name="T30" fmla="*/ 12 w 35"/>
                      <a:gd name="T31" fmla="*/ 31 h 38"/>
                      <a:gd name="T32" fmla="*/ 13 w 35"/>
                      <a:gd name="T33" fmla="*/ 30 h 38"/>
                      <a:gd name="T34" fmla="*/ 15 w 35"/>
                      <a:gd name="T35" fmla="*/ 29 h 38"/>
                      <a:gd name="T36" fmla="*/ 17 w 35"/>
                      <a:gd name="T37" fmla="*/ 27 h 38"/>
                      <a:gd name="T38" fmla="*/ 18 w 35"/>
                      <a:gd name="T39" fmla="*/ 26 h 38"/>
                      <a:gd name="T40" fmla="*/ 19 w 35"/>
                      <a:gd name="T41" fmla="*/ 24 h 38"/>
                      <a:gd name="T42" fmla="*/ 20 w 35"/>
                      <a:gd name="T43" fmla="*/ 22 h 38"/>
                      <a:gd name="T44" fmla="*/ 22 w 35"/>
                      <a:gd name="T45" fmla="*/ 19 h 38"/>
                      <a:gd name="T46" fmla="*/ 23 w 35"/>
                      <a:gd name="T47" fmla="*/ 18 h 38"/>
                      <a:gd name="T48" fmla="*/ 24 w 35"/>
                      <a:gd name="T49" fmla="*/ 17 h 38"/>
                      <a:gd name="T50" fmla="*/ 26 w 35"/>
                      <a:gd name="T51" fmla="*/ 15 h 38"/>
                      <a:gd name="T52" fmla="*/ 27 w 35"/>
                      <a:gd name="T53" fmla="*/ 12 h 38"/>
                      <a:gd name="T54" fmla="*/ 28 w 35"/>
                      <a:gd name="T55" fmla="*/ 10 h 38"/>
                      <a:gd name="T56" fmla="*/ 29 w 35"/>
                      <a:gd name="T57" fmla="*/ 8 h 38"/>
                      <a:gd name="T58" fmla="*/ 30 w 35"/>
                      <a:gd name="T59" fmla="*/ 6 h 38"/>
                      <a:gd name="T60" fmla="*/ 32 w 35"/>
                      <a:gd name="T61" fmla="*/ 4 h 38"/>
                      <a:gd name="T62" fmla="*/ 32 w 35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0" y="36"/>
                        </a:moveTo>
                        <a:lnTo>
                          <a:pt x="1" y="36"/>
                        </a:lnTo>
                        <a:lnTo>
                          <a:pt x="2" y="36"/>
                        </a:lnTo>
                        <a:lnTo>
                          <a:pt x="2" y="37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4" y="36"/>
                        </a:lnTo>
                        <a:lnTo>
                          <a:pt x="5" y="36"/>
                        </a:lnTo>
                        <a:lnTo>
                          <a:pt x="6" y="36"/>
                        </a:lnTo>
                        <a:lnTo>
                          <a:pt x="7" y="35"/>
                        </a:lnTo>
                        <a:lnTo>
                          <a:pt x="9" y="35"/>
                        </a:lnTo>
                        <a:lnTo>
                          <a:pt x="9" y="34"/>
                        </a:lnTo>
                        <a:lnTo>
                          <a:pt x="10" y="34"/>
                        </a:lnTo>
                        <a:lnTo>
                          <a:pt x="10" y="33"/>
                        </a:lnTo>
                        <a:lnTo>
                          <a:pt x="11" y="32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3" y="30"/>
                        </a:lnTo>
                        <a:lnTo>
                          <a:pt x="14" y="29"/>
                        </a:lnTo>
                        <a:lnTo>
                          <a:pt x="15" y="29"/>
                        </a:lnTo>
                        <a:lnTo>
                          <a:pt x="15" y="28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9" y="24"/>
                        </a:lnTo>
                        <a:lnTo>
                          <a:pt x="20" y="23"/>
                        </a:lnTo>
                        <a:lnTo>
                          <a:pt x="20" y="22"/>
                        </a:lnTo>
                        <a:lnTo>
                          <a:pt x="20" y="21"/>
                        </a:lnTo>
                        <a:lnTo>
                          <a:pt x="22" y="19"/>
                        </a:lnTo>
                        <a:lnTo>
                          <a:pt x="22" y="20"/>
                        </a:lnTo>
                        <a:lnTo>
                          <a:pt x="23" y="18"/>
                        </a:lnTo>
                        <a:lnTo>
                          <a:pt x="23" y="17"/>
                        </a:lnTo>
                        <a:lnTo>
                          <a:pt x="24" y="17"/>
                        </a:lnTo>
                        <a:lnTo>
                          <a:pt x="24" y="15"/>
                        </a:lnTo>
                        <a:lnTo>
                          <a:pt x="26" y="15"/>
                        </a:lnTo>
                        <a:lnTo>
                          <a:pt x="26" y="14"/>
                        </a:lnTo>
                        <a:lnTo>
                          <a:pt x="27" y="12"/>
                        </a:lnTo>
                        <a:lnTo>
                          <a:pt x="28" y="10"/>
                        </a:lnTo>
                        <a:lnTo>
                          <a:pt x="29" y="10"/>
                        </a:lnTo>
                        <a:lnTo>
                          <a:pt x="29" y="8"/>
                        </a:lnTo>
                        <a:lnTo>
                          <a:pt x="30" y="7"/>
                        </a:lnTo>
                        <a:lnTo>
                          <a:pt x="30" y="6"/>
                        </a:lnTo>
                        <a:lnTo>
                          <a:pt x="31" y="5"/>
                        </a:lnTo>
                        <a:lnTo>
                          <a:pt x="32" y="4"/>
                        </a:lnTo>
                        <a:lnTo>
                          <a:pt x="32" y="3"/>
                        </a:lnTo>
                        <a:lnTo>
                          <a:pt x="32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4" name="Freeform 218"/>
                  <p:cNvSpPr>
                    <a:spLocks/>
                  </p:cNvSpPr>
                  <p:nvPr/>
                </p:nvSpPr>
                <p:spPr bwMode="auto">
                  <a:xfrm>
                    <a:off x="1326" y="2483"/>
                    <a:ext cx="35" cy="38"/>
                  </a:xfrm>
                  <a:custGeom>
                    <a:avLst/>
                    <a:gdLst>
                      <a:gd name="T0" fmla="*/ 1 w 35"/>
                      <a:gd name="T1" fmla="*/ 36 h 38"/>
                      <a:gd name="T2" fmla="*/ 2 w 35"/>
                      <a:gd name="T3" fmla="*/ 37 h 38"/>
                      <a:gd name="T4" fmla="*/ 3 w 35"/>
                      <a:gd name="T5" fmla="*/ 37 h 38"/>
                      <a:gd name="T6" fmla="*/ 3 w 35"/>
                      <a:gd name="T7" fmla="*/ 37 h 38"/>
                      <a:gd name="T8" fmla="*/ 4 w 35"/>
                      <a:gd name="T9" fmla="*/ 37 h 38"/>
                      <a:gd name="T10" fmla="*/ 5 w 35"/>
                      <a:gd name="T11" fmla="*/ 36 h 38"/>
                      <a:gd name="T12" fmla="*/ 6 w 35"/>
                      <a:gd name="T13" fmla="*/ 36 h 38"/>
                      <a:gd name="T14" fmla="*/ 6 w 35"/>
                      <a:gd name="T15" fmla="*/ 36 h 38"/>
                      <a:gd name="T16" fmla="*/ 7 w 35"/>
                      <a:gd name="T17" fmla="*/ 35 h 38"/>
                      <a:gd name="T18" fmla="*/ 9 w 35"/>
                      <a:gd name="T19" fmla="*/ 35 h 38"/>
                      <a:gd name="T20" fmla="*/ 9 w 35"/>
                      <a:gd name="T21" fmla="*/ 34 h 38"/>
                      <a:gd name="T22" fmla="*/ 10 w 35"/>
                      <a:gd name="T23" fmla="*/ 34 h 38"/>
                      <a:gd name="T24" fmla="*/ 10 w 35"/>
                      <a:gd name="T25" fmla="*/ 33 h 38"/>
                      <a:gd name="T26" fmla="*/ 11 w 35"/>
                      <a:gd name="T27" fmla="*/ 32 h 38"/>
                      <a:gd name="T28" fmla="*/ 12 w 35"/>
                      <a:gd name="T29" fmla="*/ 31 h 38"/>
                      <a:gd name="T30" fmla="*/ 12 w 35"/>
                      <a:gd name="T31" fmla="*/ 31 h 38"/>
                      <a:gd name="T32" fmla="*/ 13 w 35"/>
                      <a:gd name="T33" fmla="*/ 30 h 38"/>
                      <a:gd name="T34" fmla="*/ 15 w 35"/>
                      <a:gd name="T35" fmla="*/ 29 h 38"/>
                      <a:gd name="T36" fmla="*/ 17 w 35"/>
                      <a:gd name="T37" fmla="*/ 27 h 38"/>
                      <a:gd name="T38" fmla="*/ 18 w 35"/>
                      <a:gd name="T39" fmla="*/ 26 h 38"/>
                      <a:gd name="T40" fmla="*/ 19 w 35"/>
                      <a:gd name="T41" fmla="*/ 24 h 38"/>
                      <a:gd name="T42" fmla="*/ 20 w 35"/>
                      <a:gd name="T43" fmla="*/ 22 h 38"/>
                      <a:gd name="T44" fmla="*/ 22 w 35"/>
                      <a:gd name="T45" fmla="*/ 19 h 38"/>
                      <a:gd name="T46" fmla="*/ 23 w 35"/>
                      <a:gd name="T47" fmla="*/ 18 h 38"/>
                      <a:gd name="T48" fmla="*/ 24 w 35"/>
                      <a:gd name="T49" fmla="*/ 17 h 38"/>
                      <a:gd name="T50" fmla="*/ 26 w 35"/>
                      <a:gd name="T51" fmla="*/ 14 h 38"/>
                      <a:gd name="T52" fmla="*/ 27 w 35"/>
                      <a:gd name="T53" fmla="*/ 12 h 38"/>
                      <a:gd name="T54" fmla="*/ 28 w 35"/>
                      <a:gd name="T55" fmla="*/ 10 h 38"/>
                      <a:gd name="T56" fmla="*/ 29 w 35"/>
                      <a:gd name="T57" fmla="*/ 8 h 38"/>
                      <a:gd name="T58" fmla="*/ 30 w 35"/>
                      <a:gd name="T59" fmla="*/ 6 h 38"/>
                      <a:gd name="T60" fmla="*/ 32 w 35"/>
                      <a:gd name="T61" fmla="*/ 4 h 38"/>
                      <a:gd name="T62" fmla="*/ 32 w 35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0" y="36"/>
                        </a:moveTo>
                        <a:lnTo>
                          <a:pt x="1" y="36"/>
                        </a:lnTo>
                        <a:lnTo>
                          <a:pt x="2" y="36"/>
                        </a:lnTo>
                        <a:lnTo>
                          <a:pt x="2" y="37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4" y="36"/>
                        </a:lnTo>
                        <a:lnTo>
                          <a:pt x="5" y="36"/>
                        </a:lnTo>
                        <a:lnTo>
                          <a:pt x="6" y="36"/>
                        </a:lnTo>
                        <a:lnTo>
                          <a:pt x="7" y="35"/>
                        </a:lnTo>
                        <a:lnTo>
                          <a:pt x="9" y="35"/>
                        </a:lnTo>
                        <a:lnTo>
                          <a:pt x="9" y="34"/>
                        </a:lnTo>
                        <a:lnTo>
                          <a:pt x="10" y="34"/>
                        </a:lnTo>
                        <a:lnTo>
                          <a:pt x="10" y="33"/>
                        </a:lnTo>
                        <a:lnTo>
                          <a:pt x="11" y="32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3" y="30"/>
                        </a:lnTo>
                        <a:lnTo>
                          <a:pt x="14" y="29"/>
                        </a:lnTo>
                        <a:lnTo>
                          <a:pt x="15" y="29"/>
                        </a:lnTo>
                        <a:lnTo>
                          <a:pt x="15" y="28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9" y="24"/>
                        </a:lnTo>
                        <a:lnTo>
                          <a:pt x="20" y="23"/>
                        </a:lnTo>
                        <a:lnTo>
                          <a:pt x="20" y="22"/>
                        </a:lnTo>
                        <a:lnTo>
                          <a:pt x="20" y="21"/>
                        </a:lnTo>
                        <a:lnTo>
                          <a:pt x="22" y="19"/>
                        </a:lnTo>
                        <a:lnTo>
                          <a:pt x="22" y="20"/>
                        </a:lnTo>
                        <a:lnTo>
                          <a:pt x="23" y="18"/>
                        </a:lnTo>
                        <a:lnTo>
                          <a:pt x="23" y="17"/>
                        </a:lnTo>
                        <a:lnTo>
                          <a:pt x="24" y="17"/>
                        </a:lnTo>
                        <a:lnTo>
                          <a:pt x="24" y="15"/>
                        </a:lnTo>
                        <a:lnTo>
                          <a:pt x="26" y="14"/>
                        </a:lnTo>
                        <a:lnTo>
                          <a:pt x="27" y="12"/>
                        </a:lnTo>
                        <a:lnTo>
                          <a:pt x="28" y="10"/>
                        </a:lnTo>
                        <a:lnTo>
                          <a:pt x="29" y="10"/>
                        </a:lnTo>
                        <a:lnTo>
                          <a:pt x="29" y="8"/>
                        </a:lnTo>
                        <a:lnTo>
                          <a:pt x="30" y="7"/>
                        </a:lnTo>
                        <a:lnTo>
                          <a:pt x="30" y="6"/>
                        </a:lnTo>
                        <a:lnTo>
                          <a:pt x="31" y="5"/>
                        </a:lnTo>
                        <a:lnTo>
                          <a:pt x="32" y="4"/>
                        </a:lnTo>
                        <a:lnTo>
                          <a:pt x="32" y="3"/>
                        </a:lnTo>
                        <a:lnTo>
                          <a:pt x="32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5" name="Freeform 219"/>
                  <p:cNvSpPr>
                    <a:spLocks/>
                  </p:cNvSpPr>
                  <p:nvPr/>
                </p:nvSpPr>
                <p:spPr bwMode="auto">
                  <a:xfrm>
                    <a:off x="1321" y="2472"/>
                    <a:ext cx="20" cy="47"/>
                  </a:xfrm>
                  <a:custGeom>
                    <a:avLst/>
                    <a:gdLst>
                      <a:gd name="T0" fmla="*/ 15 w 20"/>
                      <a:gd name="T1" fmla="*/ 46 h 47"/>
                      <a:gd name="T2" fmla="*/ 15 w 20"/>
                      <a:gd name="T3" fmla="*/ 45 h 47"/>
                      <a:gd name="T4" fmla="*/ 12 w 20"/>
                      <a:gd name="T5" fmla="*/ 45 h 47"/>
                      <a:gd name="T6" fmla="*/ 9 w 20"/>
                      <a:gd name="T7" fmla="*/ 44 h 47"/>
                      <a:gd name="T8" fmla="*/ 9 w 20"/>
                      <a:gd name="T9" fmla="*/ 43 h 47"/>
                      <a:gd name="T10" fmla="*/ 9 w 20"/>
                      <a:gd name="T11" fmla="*/ 43 h 47"/>
                      <a:gd name="T12" fmla="*/ 6 w 20"/>
                      <a:gd name="T13" fmla="*/ 43 h 47"/>
                      <a:gd name="T14" fmla="*/ 6 w 20"/>
                      <a:gd name="T15" fmla="*/ 42 h 47"/>
                      <a:gd name="T16" fmla="*/ 6 w 20"/>
                      <a:gd name="T17" fmla="*/ 41 h 47"/>
                      <a:gd name="T18" fmla="*/ 6 w 20"/>
                      <a:gd name="T19" fmla="*/ 40 h 47"/>
                      <a:gd name="T20" fmla="*/ 3 w 20"/>
                      <a:gd name="T21" fmla="*/ 39 h 47"/>
                      <a:gd name="T22" fmla="*/ 3 w 20"/>
                      <a:gd name="T23" fmla="*/ 38 h 47"/>
                      <a:gd name="T24" fmla="*/ 3 w 20"/>
                      <a:gd name="T25" fmla="*/ 38 h 47"/>
                      <a:gd name="T26" fmla="*/ 3 w 20"/>
                      <a:gd name="T27" fmla="*/ 37 h 47"/>
                      <a:gd name="T28" fmla="*/ 3 w 20"/>
                      <a:gd name="T29" fmla="*/ 36 h 47"/>
                      <a:gd name="T30" fmla="*/ 3 w 20"/>
                      <a:gd name="T31" fmla="*/ 36 h 47"/>
                      <a:gd name="T32" fmla="*/ 3 w 20"/>
                      <a:gd name="T33" fmla="*/ 34 h 47"/>
                      <a:gd name="T34" fmla="*/ 0 w 20"/>
                      <a:gd name="T35" fmla="*/ 32 h 47"/>
                      <a:gd name="T36" fmla="*/ 0 w 20"/>
                      <a:gd name="T37" fmla="*/ 30 h 47"/>
                      <a:gd name="T38" fmla="*/ 3 w 20"/>
                      <a:gd name="T39" fmla="*/ 28 h 47"/>
                      <a:gd name="T40" fmla="*/ 3 w 20"/>
                      <a:gd name="T41" fmla="*/ 26 h 47"/>
                      <a:gd name="T42" fmla="*/ 3 w 20"/>
                      <a:gd name="T43" fmla="*/ 24 h 47"/>
                      <a:gd name="T44" fmla="*/ 3 w 20"/>
                      <a:gd name="T45" fmla="*/ 22 h 47"/>
                      <a:gd name="T46" fmla="*/ 3 w 20"/>
                      <a:gd name="T47" fmla="*/ 21 h 47"/>
                      <a:gd name="T48" fmla="*/ 6 w 20"/>
                      <a:gd name="T49" fmla="*/ 18 h 47"/>
                      <a:gd name="T50" fmla="*/ 6 w 20"/>
                      <a:gd name="T51" fmla="*/ 17 h 47"/>
                      <a:gd name="T52" fmla="*/ 6 w 20"/>
                      <a:gd name="T53" fmla="*/ 14 h 47"/>
                      <a:gd name="T54" fmla="*/ 9 w 20"/>
                      <a:gd name="T55" fmla="*/ 11 h 47"/>
                      <a:gd name="T56" fmla="*/ 9 w 20"/>
                      <a:gd name="T57" fmla="*/ 10 h 47"/>
                      <a:gd name="T58" fmla="*/ 12 w 20"/>
                      <a:gd name="T59" fmla="*/ 8 h 47"/>
                      <a:gd name="T60" fmla="*/ 12 w 20"/>
                      <a:gd name="T61" fmla="*/ 4 h 47"/>
                      <a:gd name="T62" fmla="*/ 15 w 20"/>
                      <a:gd name="T63" fmla="*/ 2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7"/>
                      <a:gd name="T98" fmla="*/ 20 w 20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7">
                        <a:moveTo>
                          <a:pt x="19" y="46"/>
                        </a:moveTo>
                        <a:lnTo>
                          <a:pt x="15" y="46"/>
                        </a:lnTo>
                        <a:lnTo>
                          <a:pt x="15" y="45"/>
                        </a:lnTo>
                        <a:lnTo>
                          <a:pt x="12" y="46"/>
                        </a:lnTo>
                        <a:lnTo>
                          <a:pt x="12" y="45"/>
                        </a:lnTo>
                        <a:lnTo>
                          <a:pt x="9" y="44"/>
                        </a:lnTo>
                        <a:lnTo>
                          <a:pt x="9" y="43"/>
                        </a:lnTo>
                        <a:lnTo>
                          <a:pt x="6" y="43"/>
                        </a:lnTo>
                        <a:lnTo>
                          <a:pt x="6" y="42"/>
                        </a:lnTo>
                        <a:lnTo>
                          <a:pt x="3" y="41"/>
                        </a:lnTo>
                        <a:lnTo>
                          <a:pt x="6" y="41"/>
                        </a:lnTo>
                        <a:lnTo>
                          <a:pt x="6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6" y="13"/>
                        </a:lnTo>
                        <a:lnTo>
                          <a:pt x="9" y="11"/>
                        </a:lnTo>
                        <a:lnTo>
                          <a:pt x="9" y="10"/>
                        </a:lnTo>
                        <a:lnTo>
                          <a:pt x="12" y="8"/>
                        </a:lnTo>
                        <a:lnTo>
                          <a:pt x="12" y="6"/>
                        </a:lnTo>
                        <a:lnTo>
                          <a:pt x="12" y="4"/>
                        </a:lnTo>
                        <a:lnTo>
                          <a:pt x="15" y="3"/>
                        </a:lnTo>
                        <a:lnTo>
                          <a:pt x="15" y="2"/>
                        </a:lnTo>
                        <a:lnTo>
                          <a:pt x="1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6" name="Freeform 220"/>
                  <p:cNvSpPr>
                    <a:spLocks/>
                  </p:cNvSpPr>
                  <p:nvPr/>
                </p:nvSpPr>
                <p:spPr bwMode="auto">
                  <a:xfrm>
                    <a:off x="1327" y="2426"/>
                    <a:ext cx="19" cy="48"/>
                  </a:xfrm>
                  <a:custGeom>
                    <a:avLst/>
                    <a:gdLst>
                      <a:gd name="T0" fmla="*/ 0 w 19"/>
                      <a:gd name="T1" fmla="*/ 1 h 48"/>
                      <a:gd name="T2" fmla="*/ 3 w 19"/>
                      <a:gd name="T3" fmla="*/ 1 h 48"/>
                      <a:gd name="T4" fmla="*/ 7 w 19"/>
                      <a:gd name="T5" fmla="*/ 1 h 48"/>
                      <a:gd name="T6" fmla="*/ 10 w 19"/>
                      <a:gd name="T7" fmla="*/ 2 h 48"/>
                      <a:gd name="T8" fmla="*/ 10 w 19"/>
                      <a:gd name="T9" fmla="*/ 3 h 48"/>
                      <a:gd name="T10" fmla="*/ 10 w 19"/>
                      <a:gd name="T11" fmla="*/ 4 h 48"/>
                      <a:gd name="T12" fmla="*/ 14 w 19"/>
                      <a:gd name="T13" fmla="*/ 4 h 48"/>
                      <a:gd name="T14" fmla="*/ 14 w 19"/>
                      <a:gd name="T15" fmla="*/ 5 h 48"/>
                      <a:gd name="T16" fmla="*/ 14 w 19"/>
                      <a:gd name="T17" fmla="*/ 6 h 48"/>
                      <a:gd name="T18" fmla="*/ 18 w 19"/>
                      <a:gd name="T19" fmla="*/ 6 h 48"/>
                      <a:gd name="T20" fmla="*/ 14 w 19"/>
                      <a:gd name="T21" fmla="*/ 8 h 48"/>
                      <a:gd name="T22" fmla="*/ 14 w 19"/>
                      <a:gd name="T23" fmla="*/ 8 h 48"/>
                      <a:gd name="T24" fmla="*/ 18 w 19"/>
                      <a:gd name="T25" fmla="*/ 9 h 48"/>
                      <a:gd name="T26" fmla="*/ 18 w 19"/>
                      <a:gd name="T27" fmla="*/ 10 h 48"/>
                      <a:gd name="T28" fmla="*/ 18 w 19"/>
                      <a:gd name="T29" fmla="*/ 11 h 48"/>
                      <a:gd name="T30" fmla="*/ 18 w 19"/>
                      <a:gd name="T31" fmla="*/ 12 h 48"/>
                      <a:gd name="T32" fmla="*/ 18 w 19"/>
                      <a:gd name="T33" fmla="*/ 14 h 48"/>
                      <a:gd name="T34" fmla="*/ 18 w 19"/>
                      <a:gd name="T35" fmla="*/ 16 h 48"/>
                      <a:gd name="T36" fmla="*/ 18 w 19"/>
                      <a:gd name="T37" fmla="*/ 18 h 48"/>
                      <a:gd name="T38" fmla="*/ 18 w 19"/>
                      <a:gd name="T39" fmla="*/ 20 h 48"/>
                      <a:gd name="T40" fmla="*/ 18 w 19"/>
                      <a:gd name="T41" fmla="*/ 21 h 48"/>
                      <a:gd name="T42" fmla="*/ 18 w 19"/>
                      <a:gd name="T43" fmla="*/ 24 h 48"/>
                      <a:gd name="T44" fmla="*/ 14 w 19"/>
                      <a:gd name="T45" fmla="*/ 25 h 48"/>
                      <a:gd name="T46" fmla="*/ 18 w 19"/>
                      <a:gd name="T47" fmla="*/ 27 h 48"/>
                      <a:gd name="T48" fmla="*/ 14 w 19"/>
                      <a:gd name="T49" fmla="*/ 30 h 48"/>
                      <a:gd name="T50" fmla="*/ 10 w 19"/>
                      <a:gd name="T51" fmla="*/ 32 h 48"/>
                      <a:gd name="T52" fmla="*/ 10 w 19"/>
                      <a:gd name="T53" fmla="*/ 35 h 48"/>
                      <a:gd name="T54" fmla="*/ 10 w 19"/>
                      <a:gd name="T55" fmla="*/ 37 h 48"/>
                      <a:gd name="T56" fmla="*/ 7 w 19"/>
                      <a:gd name="T57" fmla="*/ 39 h 48"/>
                      <a:gd name="T58" fmla="*/ 3 w 19"/>
                      <a:gd name="T59" fmla="*/ 42 h 48"/>
                      <a:gd name="T60" fmla="*/ 3 w 19"/>
                      <a:gd name="T61" fmla="*/ 44 h 48"/>
                      <a:gd name="T62" fmla="*/ 0 w 19"/>
                      <a:gd name="T63" fmla="*/ 47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3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10" y="2"/>
                        </a:lnTo>
                        <a:lnTo>
                          <a:pt x="10" y="3"/>
                        </a:lnTo>
                        <a:lnTo>
                          <a:pt x="10" y="4"/>
                        </a:lnTo>
                        <a:lnTo>
                          <a:pt x="14" y="4"/>
                        </a:lnTo>
                        <a:lnTo>
                          <a:pt x="14" y="5"/>
                        </a:lnTo>
                        <a:lnTo>
                          <a:pt x="14" y="6"/>
                        </a:lnTo>
                        <a:lnTo>
                          <a:pt x="18" y="6"/>
                        </a:lnTo>
                        <a:lnTo>
                          <a:pt x="14" y="7"/>
                        </a:lnTo>
                        <a:lnTo>
                          <a:pt x="14" y="8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8" y="14"/>
                        </a:lnTo>
                        <a:lnTo>
                          <a:pt x="18" y="15"/>
                        </a:lnTo>
                        <a:lnTo>
                          <a:pt x="18" y="16"/>
                        </a:lnTo>
                        <a:lnTo>
                          <a:pt x="18" y="17"/>
                        </a:lnTo>
                        <a:lnTo>
                          <a:pt x="18" y="18"/>
                        </a:lnTo>
                        <a:lnTo>
                          <a:pt x="18" y="20"/>
                        </a:lnTo>
                        <a:lnTo>
                          <a:pt x="18" y="21"/>
                        </a:lnTo>
                        <a:lnTo>
                          <a:pt x="18" y="23"/>
                        </a:lnTo>
                        <a:lnTo>
                          <a:pt x="18" y="24"/>
                        </a:lnTo>
                        <a:lnTo>
                          <a:pt x="18" y="25"/>
                        </a:lnTo>
                        <a:lnTo>
                          <a:pt x="14" y="25"/>
                        </a:lnTo>
                        <a:lnTo>
                          <a:pt x="14" y="27"/>
                        </a:lnTo>
                        <a:lnTo>
                          <a:pt x="18" y="27"/>
                        </a:lnTo>
                        <a:lnTo>
                          <a:pt x="14" y="29"/>
                        </a:lnTo>
                        <a:lnTo>
                          <a:pt x="14" y="30"/>
                        </a:lnTo>
                        <a:lnTo>
                          <a:pt x="14" y="31"/>
                        </a:lnTo>
                        <a:lnTo>
                          <a:pt x="10" y="32"/>
                        </a:lnTo>
                        <a:lnTo>
                          <a:pt x="10" y="33"/>
                        </a:lnTo>
                        <a:lnTo>
                          <a:pt x="10" y="35"/>
                        </a:lnTo>
                        <a:lnTo>
                          <a:pt x="10" y="36"/>
                        </a:lnTo>
                        <a:lnTo>
                          <a:pt x="10" y="37"/>
                        </a:lnTo>
                        <a:lnTo>
                          <a:pt x="7" y="39"/>
                        </a:lnTo>
                        <a:lnTo>
                          <a:pt x="7" y="41"/>
                        </a:lnTo>
                        <a:lnTo>
                          <a:pt x="3" y="42"/>
                        </a:lnTo>
                        <a:lnTo>
                          <a:pt x="3" y="43"/>
                        </a:lnTo>
                        <a:lnTo>
                          <a:pt x="3" y="44"/>
                        </a:lnTo>
                        <a:lnTo>
                          <a:pt x="0" y="46"/>
                        </a:lnTo>
                        <a:lnTo>
                          <a:pt x="0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7" name="Freeform 221"/>
                  <p:cNvSpPr>
                    <a:spLocks/>
                  </p:cNvSpPr>
                  <p:nvPr/>
                </p:nvSpPr>
                <p:spPr bwMode="auto">
                  <a:xfrm>
                    <a:off x="1295" y="2426"/>
                    <a:ext cx="35" cy="38"/>
                  </a:xfrm>
                  <a:custGeom>
                    <a:avLst/>
                    <a:gdLst>
                      <a:gd name="T0" fmla="*/ 32 w 35"/>
                      <a:gd name="T1" fmla="*/ 1 h 38"/>
                      <a:gd name="T2" fmla="*/ 31 w 35"/>
                      <a:gd name="T3" fmla="*/ 1 h 38"/>
                      <a:gd name="T4" fmla="*/ 31 w 35"/>
                      <a:gd name="T5" fmla="*/ 0 h 38"/>
                      <a:gd name="T6" fmla="*/ 30 w 35"/>
                      <a:gd name="T7" fmla="*/ 1 h 38"/>
                      <a:gd name="T8" fmla="*/ 29 w 35"/>
                      <a:gd name="T9" fmla="*/ 1 h 38"/>
                      <a:gd name="T10" fmla="*/ 28 w 35"/>
                      <a:gd name="T11" fmla="*/ 1 h 38"/>
                      <a:gd name="T12" fmla="*/ 28 w 35"/>
                      <a:gd name="T13" fmla="*/ 1 h 38"/>
                      <a:gd name="T14" fmla="*/ 27 w 35"/>
                      <a:gd name="T15" fmla="*/ 1 h 38"/>
                      <a:gd name="T16" fmla="*/ 26 w 35"/>
                      <a:gd name="T17" fmla="*/ 2 h 38"/>
                      <a:gd name="T18" fmla="*/ 26 w 35"/>
                      <a:gd name="T19" fmla="*/ 2 h 38"/>
                      <a:gd name="T20" fmla="*/ 24 w 35"/>
                      <a:gd name="T21" fmla="*/ 3 h 38"/>
                      <a:gd name="T22" fmla="*/ 23 w 35"/>
                      <a:gd name="T23" fmla="*/ 4 h 38"/>
                      <a:gd name="T24" fmla="*/ 23 w 35"/>
                      <a:gd name="T25" fmla="*/ 5 h 38"/>
                      <a:gd name="T26" fmla="*/ 22 w 35"/>
                      <a:gd name="T27" fmla="*/ 6 h 38"/>
                      <a:gd name="T28" fmla="*/ 22 w 35"/>
                      <a:gd name="T29" fmla="*/ 6 h 38"/>
                      <a:gd name="T30" fmla="*/ 21 w 35"/>
                      <a:gd name="T31" fmla="*/ 6 h 38"/>
                      <a:gd name="T32" fmla="*/ 20 w 35"/>
                      <a:gd name="T33" fmla="*/ 8 h 38"/>
                      <a:gd name="T34" fmla="*/ 18 w 35"/>
                      <a:gd name="T35" fmla="*/ 9 h 38"/>
                      <a:gd name="T36" fmla="*/ 17 w 35"/>
                      <a:gd name="T37" fmla="*/ 11 h 38"/>
                      <a:gd name="T38" fmla="*/ 15 w 35"/>
                      <a:gd name="T39" fmla="*/ 12 h 38"/>
                      <a:gd name="T40" fmla="*/ 14 w 35"/>
                      <a:gd name="T41" fmla="*/ 14 h 38"/>
                      <a:gd name="T42" fmla="*/ 13 w 35"/>
                      <a:gd name="T43" fmla="*/ 16 h 38"/>
                      <a:gd name="T44" fmla="*/ 12 w 35"/>
                      <a:gd name="T45" fmla="*/ 17 h 38"/>
                      <a:gd name="T46" fmla="*/ 10 w 35"/>
                      <a:gd name="T47" fmla="*/ 19 h 38"/>
                      <a:gd name="T48" fmla="*/ 9 w 35"/>
                      <a:gd name="T49" fmla="*/ 21 h 38"/>
                      <a:gd name="T50" fmla="*/ 7 w 35"/>
                      <a:gd name="T51" fmla="*/ 23 h 38"/>
                      <a:gd name="T52" fmla="*/ 6 w 35"/>
                      <a:gd name="T53" fmla="*/ 25 h 38"/>
                      <a:gd name="T54" fmla="*/ 5 w 35"/>
                      <a:gd name="T55" fmla="*/ 27 h 38"/>
                      <a:gd name="T56" fmla="*/ 3 w 35"/>
                      <a:gd name="T57" fmla="*/ 29 h 38"/>
                      <a:gd name="T58" fmla="*/ 3 w 35"/>
                      <a:gd name="T59" fmla="*/ 31 h 38"/>
                      <a:gd name="T60" fmla="*/ 1 w 35"/>
                      <a:gd name="T61" fmla="*/ 34 h 38"/>
                      <a:gd name="T62" fmla="*/ 0 w 35"/>
                      <a:gd name="T63" fmla="*/ 37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34" y="1"/>
                        </a:moveTo>
                        <a:lnTo>
                          <a:pt x="32" y="1"/>
                        </a:lnTo>
                        <a:lnTo>
                          <a:pt x="32" y="0"/>
                        </a:lnTo>
                        <a:lnTo>
                          <a:pt x="31" y="1"/>
                        </a:lnTo>
                        <a:lnTo>
                          <a:pt x="31" y="0"/>
                        </a:lnTo>
                        <a:lnTo>
                          <a:pt x="30" y="1"/>
                        </a:lnTo>
                        <a:lnTo>
                          <a:pt x="30" y="0"/>
                        </a:lnTo>
                        <a:lnTo>
                          <a:pt x="29" y="1"/>
                        </a:lnTo>
                        <a:lnTo>
                          <a:pt x="28" y="1"/>
                        </a:lnTo>
                        <a:lnTo>
                          <a:pt x="28" y="2"/>
                        </a:lnTo>
                        <a:lnTo>
                          <a:pt x="28" y="1"/>
                        </a:lnTo>
                        <a:lnTo>
                          <a:pt x="27" y="1"/>
                        </a:lnTo>
                        <a:lnTo>
                          <a:pt x="27" y="2"/>
                        </a:lnTo>
                        <a:lnTo>
                          <a:pt x="26" y="2"/>
                        </a:lnTo>
                        <a:lnTo>
                          <a:pt x="26" y="3"/>
                        </a:lnTo>
                        <a:lnTo>
                          <a:pt x="26" y="2"/>
                        </a:lnTo>
                        <a:lnTo>
                          <a:pt x="24" y="3"/>
                        </a:lnTo>
                        <a:lnTo>
                          <a:pt x="24" y="4"/>
                        </a:lnTo>
                        <a:lnTo>
                          <a:pt x="23" y="4"/>
                        </a:lnTo>
                        <a:lnTo>
                          <a:pt x="23" y="5"/>
                        </a:lnTo>
                        <a:lnTo>
                          <a:pt x="22" y="5"/>
                        </a:lnTo>
                        <a:lnTo>
                          <a:pt x="22" y="6"/>
                        </a:lnTo>
                        <a:lnTo>
                          <a:pt x="21" y="6"/>
                        </a:lnTo>
                        <a:lnTo>
                          <a:pt x="20" y="8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7" y="11"/>
                        </a:lnTo>
                        <a:lnTo>
                          <a:pt x="17" y="12"/>
                        </a:lnTo>
                        <a:lnTo>
                          <a:pt x="15" y="12"/>
                        </a:lnTo>
                        <a:lnTo>
                          <a:pt x="15" y="13"/>
                        </a:lnTo>
                        <a:lnTo>
                          <a:pt x="14" y="14"/>
                        </a:lnTo>
                        <a:lnTo>
                          <a:pt x="13" y="15"/>
                        </a:lnTo>
                        <a:lnTo>
                          <a:pt x="13" y="16"/>
                        </a:lnTo>
                        <a:lnTo>
                          <a:pt x="12" y="17"/>
                        </a:lnTo>
                        <a:lnTo>
                          <a:pt x="11" y="18"/>
                        </a:lnTo>
                        <a:lnTo>
                          <a:pt x="10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9" y="22"/>
                        </a:lnTo>
                        <a:lnTo>
                          <a:pt x="7" y="23"/>
                        </a:lnTo>
                        <a:lnTo>
                          <a:pt x="7" y="24"/>
                        </a:lnTo>
                        <a:lnTo>
                          <a:pt x="6" y="25"/>
                        </a:lnTo>
                        <a:lnTo>
                          <a:pt x="6" y="26"/>
                        </a:lnTo>
                        <a:lnTo>
                          <a:pt x="5" y="27"/>
                        </a:lnTo>
                        <a:lnTo>
                          <a:pt x="5" y="28"/>
                        </a:lnTo>
                        <a:lnTo>
                          <a:pt x="3" y="29"/>
                        </a:lnTo>
                        <a:lnTo>
                          <a:pt x="3" y="30"/>
                        </a:lnTo>
                        <a:lnTo>
                          <a:pt x="3" y="31"/>
                        </a:lnTo>
                        <a:lnTo>
                          <a:pt x="2" y="32"/>
                        </a:lnTo>
                        <a:lnTo>
                          <a:pt x="1" y="34"/>
                        </a:lnTo>
                        <a:lnTo>
                          <a:pt x="1" y="35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8" name="Freeform 222"/>
                  <p:cNvSpPr>
                    <a:spLocks/>
                  </p:cNvSpPr>
                  <p:nvPr/>
                </p:nvSpPr>
                <p:spPr bwMode="auto">
                  <a:xfrm>
                    <a:off x="1581" y="2555"/>
                    <a:ext cx="19" cy="49"/>
                  </a:xfrm>
                  <a:custGeom>
                    <a:avLst/>
                    <a:gdLst>
                      <a:gd name="T0" fmla="*/ 15 w 19"/>
                      <a:gd name="T1" fmla="*/ 48 h 49"/>
                      <a:gd name="T2" fmla="*/ 12 w 19"/>
                      <a:gd name="T3" fmla="*/ 47 h 49"/>
                      <a:gd name="T4" fmla="*/ 9 w 19"/>
                      <a:gd name="T5" fmla="*/ 46 h 49"/>
                      <a:gd name="T6" fmla="*/ 9 w 19"/>
                      <a:gd name="T7" fmla="*/ 46 h 49"/>
                      <a:gd name="T8" fmla="*/ 6 w 19"/>
                      <a:gd name="T9" fmla="*/ 45 h 49"/>
                      <a:gd name="T10" fmla="*/ 6 w 19"/>
                      <a:gd name="T11" fmla="*/ 44 h 49"/>
                      <a:gd name="T12" fmla="*/ 6 w 19"/>
                      <a:gd name="T13" fmla="*/ 44 h 49"/>
                      <a:gd name="T14" fmla="*/ 3 w 19"/>
                      <a:gd name="T15" fmla="*/ 42 h 49"/>
                      <a:gd name="T16" fmla="*/ 3 w 19"/>
                      <a:gd name="T17" fmla="*/ 42 h 49"/>
                      <a:gd name="T18" fmla="*/ 3 w 19"/>
                      <a:gd name="T19" fmla="*/ 42 h 49"/>
                      <a:gd name="T20" fmla="*/ 3 w 19"/>
                      <a:gd name="T21" fmla="*/ 41 h 49"/>
                      <a:gd name="T22" fmla="*/ 3 w 19"/>
                      <a:gd name="T23" fmla="*/ 39 h 49"/>
                      <a:gd name="T24" fmla="*/ 3 w 19"/>
                      <a:gd name="T25" fmla="*/ 39 h 49"/>
                      <a:gd name="T26" fmla="*/ 0 w 19"/>
                      <a:gd name="T27" fmla="*/ 39 h 49"/>
                      <a:gd name="T28" fmla="*/ 3 w 19"/>
                      <a:gd name="T29" fmla="*/ 37 h 49"/>
                      <a:gd name="T30" fmla="*/ 3 w 19"/>
                      <a:gd name="T31" fmla="*/ 37 h 49"/>
                      <a:gd name="T32" fmla="*/ 0 w 19"/>
                      <a:gd name="T33" fmla="*/ 36 h 49"/>
                      <a:gd name="T34" fmla="*/ 0 w 19"/>
                      <a:gd name="T35" fmla="*/ 33 h 49"/>
                      <a:gd name="T36" fmla="*/ 0 w 19"/>
                      <a:gd name="T37" fmla="*/ 31 h 49"/>
                      <a:gd name="T38" fmla="*/ 0 w 19"/>
                      <a:gd name="T39" fmla="*/ 29 h 49"/>
                      <a:gd name="T40" fmla="*/ 3 w 19"/>
                      <a:gd name="T41" fmla="*/ 27 h 49"/>
                      <a:gd name="T42" fmla="*/ 3 w 19"/>
                      <a:gd name="T43" fmla="*/ 25 h 49"/>
                      <a:gd name="T44" fmla="*/ 3 w 19"/>
                      <a:gd name="T45" fmla="*/ 23 h 49"/>
                      <a:gd name="T46" fmla="*/ 3 w 19"/>
                      <a:gd name="T47" fmla="*/ 21 h 49"/>
                      <a:gd name="T48" fmla="*/ 3 w 19"/>
                      <a:gd name="T49" fmla="*/ 19 h 49"/>
                      <a:gd name="T50" fmla="*/ 6 w 19"/>
                      <a:gd name="T51" fmla="*/ 17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9 w 19"/>
                      <a:gd name="T57" fmla="*/ 10 h 49"/>
                      <a:gd name="T58" fmla="*/ 12 w 19"/>
                      <a:gd name="T59" fmla="*/ 7 h 49"/>
                      <a:gd name="T60" fmla="*/ 15 w 19"/>
                      <a:gd name="T61" fmla="*/ 4 h 49"/>
                      <a:gd name="T62" fmla="*/ 18 w 19"/>
                      <a:gd name="T63" fmla="*/ 1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5" y="48"/>
                        </a:moveTo>
                        <a:lnTo>
                          <a:pt x="15" y="48"/>
                        </a:lnTo>
                        <a:lnTo>
                          <a:pt x="12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6" y="45"/>
                        </a:lnTo>
                        <a:lnTo>
                          <a:pt x="6" y="44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0" y="39"/>
                        </a:lnTo>
                        <a:lnTo>
                          <a:pt x="0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0" y="36"/>
                        </a:lnTo>
                        <a:lnTo>
                          <a:pt x="0" y="34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0" y="26"/>
                        </a:lnTo>
                        <a:lnTo>
                          <a:pt x="3" y="25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6" y="15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9" y="10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5" y="3"/>
                        </a:lnTo>
                        <a:lnTo>
                          <a:pt x="18" y="1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99" name="Freeform 223"/>
                  <p:cNvSpPr>
                    <a:spLocks/>
                  </p:cNvSpPr>
                  <p:nvPr/>
                </p:nvSpPr>
                <p:spPr bwMode="auto">
                  <a:xfrm>
                    <a:off x="1585" y="2567"/>
                    <a:ext cx="35" cy="37"/>
                  </a:xfrm>
                  <a:custGeom>
                    <a:avLst/>
                    <a:gdLst>
                      <a:gd name="T0" fmla="*/ 0 w 35"/>
                      <a:gd name="T1" fmla="*/ 35 h 37"/>
                      <a:gd name="T2" fmla="*/ 1 w 35"/>
                      <a:gd name="T3" fmla="*/ 35 h 37"/>
                      <a:gd name="T4" fmla="*/ 1 w 35"/>
                      <a:gd name="T5" fmla="*/ 35 h 37"/>
                      <a:gd name="T6" fmla="*/ 3 w 35"/>
                      <a:gd name="T7" fmla="*/ 36 h 37"/>
                      <a:gd name="T8" fmla="*/ 3 w 35"/>
                      <a:gd name="T9" fmla="*/ 35 h 37"/>
                      <a:gd name="T10" fmla="*/ 4 w 35"/>
                      <a:gd name="T11" fmla="*/ 35 h 37"/>
                      <a:gd name="T12" fmla="*/ 5 w 35"/>
                      <a:gd name="T13" fmla="*/ 35 h 37"/>
                      <a:gd name="T14" fmla="*/ 5 w 35"/>
                      <a:gd name="T15" fmla="*/ 35 h 37"/>
                      <a:gd name="T16" fmla="*/ 7 w 35"/>
                      <a:gd name="T17" fmla="*/ 33 h 37"/>
                      <a:gd name="T18" fmla="*/ 7 w 35"/>
                      <a:gd name="T19" fmla="*/ 34 h 37"/>
                      <a:gd name="T20" fmla="*/ 8 w 35"/>
                      <a:gd name="T21" fmla="*/ 32 h 37"/>
                      <a:gd name="T22" fmla="*/ 9 w 35"/>
                      <a:gd name="T23" fmla="*/ 32 h 37"/>
                      <a:gd name="T24" fmla="*/ 9 w 35"/>
                      <a:gd name="T25" fmla="*/ 31 h 37"/>
                      <a:gd name="T26" fmla="*/ 10 w 35"/>
                      <a:gd name="T27" fmla="*/ 31 h 37"/>
                      <a:gd name="T28" fmla="*/ 11 w 35"/>
                      <a:gd name="T29" fmla="*/ 30 h 37"/>
                      <a:gd name="T30" fmla="*/ 11 w 35"/>
                      <a:gd name="T31" fmla="*/ 30 h 37"/>
                      <a:gd name="T32" fmla="*/ 12 w 35"/>
                      <a:gd name="T33" fmla="*/ 29 h 37"/>
                      <a:gd name="T34" fmla="*/ 15 w 35"/>
                      <a:gd name="T35" fmla="*/ 27 h 37"/>
                      <a:gd name="T36" fmla="*/ 15 w 35"/>
                      <a:gd name="T37" fmla="*/ 26 h 37"/>
                      <a:gd name="T38" fmla="*/ 17 w 35"/>
                      <a:gd name="T39" fmla="*/ 24 h 37"/>
                      <a:gd name="T40" fmla="*/ 18 w 35"/>
                      <a:gd name="T41" fmla="*/ 23 h 37"/>
                      <a:gd name="T42" fmla="*/ 19 w 35"/>
                      <a:gd name="T43" fmla="*/ 21 h 37"/>
                      <a:gd name="T44" fmla="*/ 21 w 35"/>
                      <a:gd name="T45" fmla="*/ 19 h 37"/>
                      <a:gd name="T46" fmla="*/ 22 w 35"/>
                      <a:gd name="T47" fmla="*/ 18 h 37"/>
                      <a:gd name="T48" fmla="*/ 24 w 35"/>
                      <a:gd name="T49" fmla="*/ 16 h 37"/>
                      <a:gd name="T50" fmla="*/ 25 w 35"/>
                      <a:gd name="T51" fmla="*/ 14 h 37"/>
                      <a:gd name="T52" fmla="*/ 26 w 35"/>
                      <a:gd name="T53" fmla="*/ 12 h 37"/>
                      <a:gd name="T54" fmla="*/ 28 w 35"/>
                      <a:gd name="T55" fmla="*/ 10 h 37"/>
                      <a:gd name="T56" fmla="*/ 29 w 35"/>
                      <a:gd name="T57" fmla="*/ 8 h 37"/>
                      <a:gd name="T58" fmla="*/ 30 w 35"/>
                      <a:gd name="T59" fmla="*/ 6 h 37"/>
                      <a:gd name="T60" fmla="*/ 31 w 35"/>
                      <a:gd name="T61" fmla="*/ 4 h 37"/>
                      <a:gd name="T62" fmla="*/ 34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0" y="35"/>
                        </a:moveTo>
                        <a:lnTo>
                          <a:pt x="0" y="35"/>
                        </a:lnTo>
                        <a:lnTo>
                          <a:pt x="1" y="35"/>
                        </a:lnTo>
                        <a:lnTo>
                          <a:pt x="1" y="36"/>
                        </a:lnTo>
                        <a:lnTo>
                          <a:pt x="1" y="35"/>
                        </a:lnTo>
                        <a:lnTo>
                          <a:pt x="2" y="36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4" y="35"/>
                        </a:lnTo>
                        <a:lnTo>
                          <a:pt x="5" y="35"/>
                        </a:lnTo>
                        <a:lnTo>
                          <a:pt x="7" y="34"/>
                        </a:lnTo>
                        <a:lnTo>
                          <a:pt x="7" y="33"/>
                        </a:lnTo>
                        <a:lnTo>
                          <a:pt x="7" y="34"/>
                        </a:lnTo>
                        <a:lnTo>
                          <a:pt x="8" y="33"/>
                        </a:lnTo>
                        <a:lnTo>
                          <a:pt x="8" y="32"/>
                        </a:lnTo>
                        <a:lnTo>
                          <a:pt x="9" y="32"/>
                        </a:lnTo>
                        <a:lnTo>
                          <a:pt x="9" y="31"/>
                        </a:lnTo>
                        <a:lnTo>
                          <a:pt x="10" y="31"/>
                        </a:lnTo>
                        <a:lnTo>
                          <a:pt x="10" y="30"/>
                        </a:lnTo>
                        <a:lnTo>
                          <a:pt x="11" y="30"/>
                        </a:lnTo>
                        <a:lnTo>
                          <a:pt x="12" y="29"/>
                        </a:lnTo>
                        <a:lnTo>
                          <a:pt x="14" y="28"/>
                        </a:lnTo>
                        <a:lnTo>
                          <a:pt x="15" y="27"/>
                        </a:lnTo>
                        <a:lnTo>
                          <a:pt x="15" y="26"/>
                        </a:lnTo>
                        <a:lnTo>
                          <a:pt x="17" y="25"/>
                        </a:lnTo>
                        <a:lnTo>
                          <a:pt x="17" y="24"/>
                        </a:lnTo>
                        <a:lnTo>
                          <a:pt x="18" y="23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21" y="20"/>
                        </a:lnTo>
                        <a:lnTo>
                          <a:pt x="21" y="19"/>
                        </a:lnTo>
                        <a:lnTo>
                          <a:pt x="22" y="18"/>
                        </a:lnTo>
                        <a:lnTo>
                          <a:pt x="23" y="17"/>
                        </a:lnTo>
                        <a:lnTo>
                          <a:pt x="24" y="16"/>
                        </a:lnTo>
                        <a:lnTo>
                          <a:pt x="25" y="14"/>
                        </a:lnTo>
                        <a:lnTo>
                          <a:pt x="25" y="13"/>
                        </a:lnTo>
                        <a:lnTo>
                          <a:pt x="26" y="12"/>
                        </a:lnTo>
                        <a:lnTo>
                          <a:pt x="26" y="11"/>
                        </a:lnTo>
                        <a:lnTo>
                          <a:pt x="28" y="10"/>
                        </a:lnTo>
                        <a:lnTo>
                          <a:pt x="29" y="8"/>
                        </a:lnTo>
                        <a:lnTo>
                          <a:pt x="30" y="7"/>
                        </a:lnTo>
                        <a:lnTo>
                          <a:pt x="30" y="6"/>
                        </a:lnTo>
                        <a:lnTo>
                          <a:pt x="31" y="6"/>
                        </a:lnTo>
                        <a:lnTo>
                          <a:pt x="31" y="4"/>
                        </a:lnTo>
                        <a:lnTo>
                          <a:pt x="32" y="3"/>
                        </a:lnTo>
                        <a:lnTo>
                          <a:pt x="34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0" name="Freeform 224"/>
                  <p:cNvSpPr>
                    <a:spLocks/>
                  </p:cNvSpPr>
                  <p:nvPr/>
                </p:nvSpPr>
                <p:spPr bwMode="auto">
                  <a:xfrm>
                    <a:off x="1585" y="2567"/>
                    <a:ext cx="35" cy="37"/>
                  </a:xfrm>
                  <a:custGeom>
                    <a:avLst/>
                    <a:gdLst>
                      <a:gd name="T0" fmla="*/ 0 w 35"/>
                      <a:gd name="T1" fmla="*/ 35 h 37"/>
                      <a:gd name="T2" fmla="*/ 1 w 35"/>
                      <a:gd name="T3" fmla="*/ 35 h 37"/>
                      <a:gd name="T4" fmla="*/ 1 w 35"/>
                      <a:gd name="T5" fmla="*/ 35 h 37"/>
                      <a:gd name="T6" fmla="*/ 3 w 35"/>
                      <a:gd name="T7" fmla="*/ 36 h 37"/>
                      <a:gd name="T8" fmla="*/ 3 w 35"/>
                      <a:gd name="T9" fmla="*/ 35 h 37"/>
                      <a:gd name="T10" fmla="*/ 4 w 35"/>
                      <a:gd name="T11" fmla="*/ 35 h 37"/>
                      <a:gd name="T12" fmla="*/ 5 w 35"/>
                      <a:gd name="T13" fmla="*/ 35 h 37"/>
                      <a:gd name="T14" fmla="*/ 5 w 35"/>
                      <a:gd name="T15" fmla="*/ 35 h 37"/>
                      <a:gd name="T16" fmla="*/ 7 w 35"/>
                      <a:gd name="T17" fmla="*/ 33 h 37"/>
                      <a:gd name="T18" fmla="*/ 7 w 35"/>
                      <a:gd name="T19" fmla="*/ 34 h 37"/>
                      <a:gd name="T20" fmla="*/ 8 w 35"/>
                      <a:gd name="T21" fmla="*/ 32 h 37"/>
                      <a:gd name="T22" fmla="*/ 9 w 35"/>
                      <a:gd name="T23" fmla="*/ 32 h 37"/>
                      <a:gd name="T24" fmla="*/ 9 w 35"/>
                      <a:gd name="T25" fmla="*/ 31 h 37"/>
                      <a:gd name="T26" fmla="*/ 10 w 35"/>
                      <a:gd name="T27" fmla="*/ 31 h 37"/>
                      <a:gd name="T28" fmla="*/ 11 w 35"/>
                      <a:gd name="T29" fmla="*/ 30 h 37"/>
                      <a:gd name="T30" fmla="*/ 11 w 35"/>
                      <a:gd name="T31" fmla="*/ 30 h 37"/>
                      <a:gd name="T32" fmla="*/ 12 w 35"/>
                      <a:gd name="T33" fmla="*/ 29 h 37"/>
                      <a:gd name="T34" fmla="*/ 15 w 35"/>
                      <a:gd name="T35" fmla="*/ 27 h 37"/>
                      <a:gd name="T36" fmla="*/ 15 w 35"/>
                      <a:gd name="T37" fmla="*/ 26 h 37"/>
                      <a:gd name="T38" fmla="*/ 17 w 35"/>
                      <a:gd name="T39" fmla="*/ 24 h 37"/>
                      <a:gd name="T40" fmla="*/ 18 w 35"/>
                      <a:gd name="T41" fmla="*/ 23 h 37"/>
                      <a:gd name="T42" fmla="*/ 19 w 35"/>
                      <a:gd name="T43" fmla="*/ 21 h 37"/>
                      <a:gd name="T44" fmla="*/ 21 w 35"/>
                      <a:gd name="T45" fmla="*/ 19 h 37"/>
                      <a:gd name="T46" fmla="*/ 22 w 35"/>
                      <a:gd name="T47" fmla="*/ 18 h 37"/>
                      <a:gd name="T48" fmla="*/ 24 w 35"/>
                      <a:gd name="T49" fmla="*/ 16 h 37"/>
                      <a:gd name="T50" fmla="*/ 25 w 35"/>
                      <a:gd name="T51" fmla="*/ 14 h 37"/>
                      <a:gd name="T52" fmla="*/ 26 w 35"/>
                      <a:gd name="T53" fmla="*/ 12 h 37"/>
                      <a:gd name="T54" fmla="*/ 28 w 35"/>
                      <a:gd name="T55" fmla="*/ 10 h 37"/>
                      <a:gd name="T56" fmla="*/ 29 w 35"/>
                      <a:gd name="T57" fmla="*/ 8 h 37"/>
                      <a:gd name="T58" fmla="*/ 30 w 35"/>
                      <a:gd name="T59" fmla="*/ 6 h 37"/>
                      <a:gd name="T60" fmla="*/ 31 w 35"/>
                      <a:gd name="T61" fmla="*/ 4 h 37"/>
                      <a:gd name="T62" fmla="*/ 34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0" y="35"/>
                        </a:moveTo>
                        <a:lnTo>
                          <a:pt x="0" y="35"/>
                        </a:lnTo>
                        <a:lnTo>
                          <a:pt x="1" y="35"/>
                        </a:lnTo>
                        <a:lnTo>
                          <a:pt x="1" y="36"/>
                        </a:lnTo>
                        <a:lnTo>
                          <a:pt x="1" y="35"/>
                        </a:lnTo>
                        <a:lnTo>
                          <a:pt x="2" y="36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4" y="35"/>
                        </a:lnTo>
                        <a:lnTo>
                          <a:pt x="5" y="35"/>
                        </a:lnTo>
                        <a:lnTo>
                          <a:pt x="7" y="34"/>
                        </a:lnTo>
                        <a:lnTo>
                          <a:pt x="7" y="33"/>
                        </a:lnTo>
                        <a:lnTo>
                          <a:pt x="7" y="34"/>
                        </a:lnTo>
                        <a:lnTo>
                          <a:pt x="8" y="33"/>
                        </a:lnTo>
                        <a:lnTo>
                          <a:pt x="8" y="32"/>
                        </a:lnTo>
                        <a:lnTo>
                          <a:pt x="9" y="32"/>
                        </a:lnTo>
                        <a:lnTo>
                          <a:pt x="9" y="31"/>
                        </a:lnTo>
                        <a:lnTo>
                          <a:pt x="10" y="31"/>
                        </a:lnTo>
                        <a:lnTo>
                          <a:pt x="10" y="30"/>
                        </a:lnTo>
                        <a:lnTo>
                          <a:pt x="11" y="30"/>
                        </a:lnTo>
                        <a:lnTo>
                          <a:pt x="12" y="29"/>
                        </a:lnTo>
                        <a:lnTo>
                          <a:pt x="14" y="28"/>
                        </a:lnTo>
                        <a:lnTo>
                          <a:pt x="15" y="27"/>
                        </a:lnTo>
                        <a:lnTo>
                          <a:pt x="15" y="26"/>
                        </a:lnTo>
                        <a:lnTo>
                          <a:pt x="17" y="25"/>
                        </a:lnTo>
                        <a:lnTo>
                          <a:pt x="17" y="24"/>
                        </a:lnTo>
                        <a:lnTo>
                          <a:pt x="18" y="23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21" y="20"/>
                        </a:lnTo>
                        <a:lnTo>
                          <a:pt x="21" y="19"/>
                        </a:lnTo>
                        <a:lnTo>
                          <a:pt x="22" y="18"/>
                        </a:lnTo>
                        <a:lnTo>
                          <a:pt x="23" y="17"/>
                        </a:lnTo>
                        <a:lnTo>
                          <a:pt x="24" y="16"/>
                        </a:lnTo>
                        <a:lnTo>
                          <a:pt x="25" y="14"/>
                        </a:lnTo>
                        <a:lnTo>
                          <a:pt x="25" y="13"/>
                        </a:lnTo>
                        <a:lnTo>
                          <a:pt x="26" y="12"/>
                        </a:lnTo>
                        <a:lnTo>
                          <a:pt x="26" y="11"/>
                        </a:lnTo>
                        <a:lnTo>
                          <a:pt x="28" y="10"/>
                        </a:lnTo>
                        <a:lnTo>
                          <a:pt x="29" y="8"/>
                        </a:lnTo>
                        <a:lnTo>
                          <a:pt x="30" y="7"/>
                        </a:lnTo>
                        <a:lnTo>
                          <a:pt x="30" y="6"/>
                        </a:lnTo>
                        <a:lnTo>
                          <a:pt x="31" y="6"/>
                        </a:lnTo>
                        <a:lnTo>
                          <a:pt x="31" y="4"/>
                        </a:lnTo>
                        <a:lnTo>
                          <a:pt x="32" y="3"/>
                        </a:lnTo>
                        <a:lnTo>
                          <a:pt x="34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1" name="Freeform 225"/>
                  <p:cNvSpPr>
                    <a:spLocks/>
                  </p:cNvSpPr>
                  <p:nvPr/>
                </p:nvSpPr>
                <p:spPr bwMode="auto">
                  <a:xfrm>
                    <a:off x="1581" y="2555"/>
                    <a:ext cx="19" cy="49"/>
                  </a:xfrm>
                  <a:custGeom>
                    <a:avLst/>
                    <a:gdLst>
                      <a:gd name="T0" fmla="*/ 15 w 19"/>
                      <a:gd name="T1" fmla="*/ 48 h 49"/>
                      <a:gd name="T2" fmla="*/ 12 w 19"/>
                      <a:gd name="T3" fmla="*/ 47 h 49"/>
                      <a:gd name="T4" fmla="*/ 9 w 19"/>
                      <a:gd name="T5" fmla="*/ 46 h 49"/>
                      <a:gd name="T6" fmla="*/ 9 w 19"/>
                      <a:gd name="T7" fmla="*/ 46 h 49"/>
                      <a:gd name="T8" fmla="*/ 6 w 19"/>
                      <a:gd name="T9" fmla="*/ 45 h 49"/>
                      <a:gd name="T10" fmla="*/ 6 w 19"/>
                      <a:gd name="T11" fmla="*/ 44 h 49"/>
                      <a:gd name="T12" fmla="*/ 6 w 19"/>
                      <a:gd name="T13" fmla="*/ 44 h 49"/>
                      <a:gd name="T14" fmla="*/ 3 w 19"/>
                      <a:gd name="T15" fmla="*/ 42 h 49"/>
                      <a:gd name="T16" fmla="*/ 3 w 19"/>
                      <a:gd name="T17" fmla="*/ 42 h 49"/>
                      <a:gd name="T18" fmla="*/ 3 w 19"/>
                      <a:gd name="T19" fmla="*/ 42 h 49"/>
                      <a:gd name="T20" fmla="*/ 3 w 19"/>
                      <a:gd name="T21" fmla="*/ 41 h 49"/>
                      <a:gd name="T22" fmla="*/ 3 w 19"/>
                      <a:gd name="T23" fmla="*/ 39 h 49"/>
                      <a:gd name="T24" fmla="*/ 3 w 19"/>
                      <a:gd name="T25" fmla="*/ 39 h 49"/>
                      <a:gd name="T26" fmla="*/ 3 w 19"/>
                      <a:gd name="T27" fmla="*/ 38 h 49"/>
                      <a:gd name="T28" fmla="*/ 3 w 19"/>
                      <a:gd name="T29" fmla="*/ 37 h 49"/>
                      <a:gd name="T30" fmla="*/ 3 w 19"/>
                      <a:gd name="T31" fmla="*/ 37 h 49"/>
                      <a:gd name="T32" fmla="*/ 0 w 19"/>
                      <a:gd name="T33" fmla="*/ 36 h 49"/>
                      <a:gd name="T34" fmla="*/ 0 w 19"/>
                      <a:gd name="T35" fmla="*/ 32 h 49"/>
                      <a:gd name="T36" fmla="*/ 0 w 19"/>
                      <a:gd name="T37" fmla="*/ 31 h 49"/>
                      <a:gd name="T38" fmla="*/ 0 w 19"/>
                      <a:gd name="T39" fmla="*/ 29 h 49"/>
                      <a:gd name="T40" fmla="*/ 3 w 19"/>
                      <a:gd name="T41" fmla="*/ 27 h 49"/>
                      <a:gd name="T42" fmla="*/ 3 w 19"/>
                      <a:gd name="T43" fmla="*/ 25 h 49"/>
                      <a:gd name="T44" fmla="*/ 3 w 19"/>
                      <a:gd name="T45" fmla="*/ 23 h 49"/>
                      <a:gd name="T46" fmla="*/ 3 w 19"/>
                      <a:gd name="T47" fmla="*/ 20 h 49"/>
                      <a:gd name="T48" fmla="*/ 3 w 19"/>
                      <a:gd name="T49" fmla="*/ 19 h 49"/>
                      <a:gd name="T50" fmla="*/ 6 w 19"/>
                      <a:gd name="T51" fmla="*/ 17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9 w 19"/>
                      <a:gd name="T57" fmla="*/ 10 h 49"/>
                      <a:gd name="T58" fmla="*/ 12 w 19"/>
                      <a:gd name="T59" fmla="*/ 7 h 49"/>
                      <a:gd name="T60" fmla="*/ 15 w 19"/>
                      <a:gd name="T61" fmla="*/ 4 h 49"/>
                      <a:gd name="T62" fmla="*/ 18 w 19"/>
                      <a:gd name="T63" fmla="*/ 1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5" y="48"/>
                        </a:moveTo>
                        <a:lnTo>
                          <a:pt x="15" y="48"/>
                        </a:lnTo>
                        <a:lnTo>
                          <a:pt x="12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6" y="45"/>
                        </a:lnTo>
                        <a:lnTo>
                          <a:pt x="6" y="44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0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0" y="36"/>
                        </a:lnTo>
                        <a:lnTo>
                          <a:pt x="0" y="34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0" y="26"/>
                        </a:lnTo>
                        <a:lnTo>
                          <a:pt x="3" y="25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6" y="15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9" y="10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5" y="3"/>
                        </a:lnTo>
                        <a:lnTo>
                          <a:pt x="18" y="1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2" name="Freeform 226"/>
                  <p:cNvSpPr>
                    <a:spLocks/>
                  </p:cNvSpPr>
                  <p:nvPr/>
                </p:nvSpPr>
                <p:spPr bwMode="auto">
                  <a:xfrm>
                    <a:off x="1588" y="2509"/>
                    <a:ext cx="20" cy="48"/>
                  </a:xfrm>
                  <a:custGeom>
                    <a:avLst/>
                    <a:gdLst>
                      <a:gd name="T0" fmla="*/ 3 w 20"/>
                      <a:gd name="T1" fmla="*/ 1 h 48"/>
                      <a:gd name="T2" fmla="*/ 3 w 20"/>
                      <a:gd name="T3" fmla="*/ 1 h 48"/>
                      <a:gd name="T4" fmla="*/ 7 w 20"/>
                      <a:gd name="T5" fmla="*/ 2 h 48"/>
                      <a:gd name="T6" fmla="*/ 11 w 20"/>
                      <a:gd name="T7" fmla="*/ 2 h 48"/>
                      <a:gd name="T8" fmla="*/ 11 w 20"/>
                      <a:gd name="T9" fmla="*/ 3 h 48"/>
                      <a:gd name="T10" fmla="*/ 11 w 20"/>
                      <a:gd name="T11" fmla="*/ 4 h 48"/>
                      <a:gd name="T12" fmla="*/ 15 w 20"/>
                      <a:gd name="T13" fmla="*/ 4 h 48"/>
                      <a:gd name="T14" fmla="*/ 15 w 20"/>
                      <a:gd name="T15" fmla="*/ 6 h 48"/>
                      <a:gd name="T16" fmla="*/ 15 w 20"/>
                      <a:gd name="T17" fmla="*/ 7 h 48"/>
                      <a:gd name="T18" fmla="*/ 15 w 20"/>
                      <a:gd name="T19" fmla="*/ 7 h 48"/>
                      <a:gd name="T20" fmla="*/ 15 w 20"/>
                      <a:gd name="T21" fmla="*/ 7 h 48"/>
                      <a:gd name="T22" fmla="*/ 15 w 20"/>
                      <a:gd name="T23" fmla="*/ 9 h 48"/>
                      <a:gd name="T24" fmla="*/ 19 w 20"/>
                      <a:gd name="T25" fmla="*/ 9 h 48"/>
                      <a:gd name="T26" fmla="*/ 19 w 20"/>
                      <a:gd name="T27" fmla="*/ 10 h 48"/>
                      <a:gd name="T28" fmla="*/ 19 w 20"/>
                      <a:gd name="T29" fmla="*/ 11 h 48"/>
                      <a:gd name="T30" fmla="*/ 19 w 20"/>
                      <a:gd name="T31" fmla="*/ 12 h 48"/>
                      <a:gd name="T32" fmla="*/ 19 w 20"/>
                      <a:gd name="T33" fmla="*/ 13 h 48"/>
                      <a:gd name="T34" fmla="*/ 19 w 20"/>
                      <a:gd name="T35" fmla="*/ 15 h 48"/>
                      <a:gd name="T36" fmla="*/ 19 w 20"/>
                      <a:gd name="T37" fmla="*/ 17 h 48"/>
                      <a:gd name="T38" fmla="*/ 19 w 20"/>
                      <a:gd name="T39" fmla="*/ 19 h 48"/>
                      <a:gd name="T40" fmla="*/ 19 w 20"/>
                      <a:gd name="T41" fmla="*/ 21 h 48"/>
                      <a:gd name="T42" fmla="*/ 19 w 20"/>
                      <a:gd name="T43" fmla="*/ 23 h 48"/>
                      <a:gd name="T44" fmla="*/ 19 w 20"/>
                      <a:gd name="T45" fmla="*/ 25 h 48"/>
                      <a:gd name="T46" fmla="*/ 19 w 20"/>
                      <a:gd name="T47" fmla="*/ 27 h 48"/>
                      <a:gd name="T48" fmla="*/ 15 w 20"/>
                      <a:gd name="T49" fmla="*/ 29 h 48"/>
                      <a:gd name="T50" fmla="*/ 15 w 20"/>
                      <a:gd name="T51" fmla="*/ 31 h 48"/>
                      <a:gd name="T52" fmla="*/ 11 w 20"/>
                      <a:gd name="T53" fmla="*/ 33 h 48"/>
                      <a:gd name="T54" fmla="*/ 11 w 20"/>
                      <a:gd name="T55" fmla="*/ 35 h 48"/>
                      <a:gd name="T56" fmla="*/ 7 w 20"/>
                      <a:gd name="T57" fmla="*/ 38 h 48"/>
                      <a:gd name="T58" fmla="*/ 7 w 20"/>
                      <a:gd name="T59" fmla="*/ 40 h 48"/>
                      <a:gd name="T60" fmla="*/ 3 w 20"/>
                      <a:gd name="T61" fmla="*/ 43 h 48"/>
                      <a:gd name="T62" fmla="*/ 3 w 20"/>
                      <a:gd name="T63" fmla="*/ 46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8"/>
                      <a:gd name="T98" fmla="*/ 20 w 20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8">
                        <a:moveTo>
                          <a:pt x="0" y="0"/>
                        </a:move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7" y="2"/>
                        </a:lnTo>
                        <a:lnTo>
                          <a:pt x="11" y="2"/>
                        </a:lnTo>
                        <a:lnTo>
                          <a:pt x="11" y="3"/>
                        </a:lnTo>
                        <a:lnTo>
                          <a:pt x="11" y="4"/>
                        </a:lnTo>
                        <a:lnTo>
                          <a:pt x="15" y="4"/>
                        </a:lnTo>
                        <a:lnTo>
                          <a:pt x="15" y="5"/>
                        </a:lnTo>
                        <a:lnTo>
                          <a:pt x="15" y="6"/>
                        </a:lnTo>
                        <a:lnTo>
                          <a:pt x="15" y="7"/>
                        </a:lnTo>
                        <a:lnTo>
                          <a:pt x="15" y="6"/>
                        </a:lnTo>
                        <a:lnTo>
                          <a:pt x="15" y="7"/>
                        </a:lnTo>
                        <a:lnTo>
                          <a:pt x="15" y="8"/>
                        </a:lnTo>
                        <a:lnTo>
                          <a:pt x="15" y="9"/>
                        </a:lnTo>
                        <a:lnTo>
                          <a:pt x="19" y="9"/>
                        </a:lnTo>
                        <a:lnTo>
                          <a:pt x="15" y="10"/>
                        </a:lnTo>
                        <a:lnTo>
                          <a:pt x="19" y="10"/>
                        </a:lnTo>
                        <a:lnTo>
                          <a:pt x="19" y="11"/>
                        </a:lnTo>
                        <a:lnTo>
                          <a:pt x="19" y="12"/>
                        </a:lnTo>
                        <a:lnTo>
                          <a:pt x="19" y="13"/>
                        </a:lnTo>
                        <a:lnTo>
                          <a:pt x="19" y="14"/>
                        </a:lnTo>
                        <a:lnTo>
                          <a:pt x="19" y="15"/>
                        </a:lnTo>
                        <a:lnTo>
                          <a:pt x="19" y="16"/>
                        </a:lnTo>
                        <a:lnTo>
                          <a:pt x="19" y="17"/>
                        </a:lnTo>
                        <a:lnTo>
                          <a:pt x="19" y="18"/>
                        </a:lnTo>
                        <a:lnTo>
                          <a:pt x="19" y="19"/>
                        </a:lnTo>
                        <a:lnTo>
                          <a:pt x="19" y="20"/>
                        </a:lnTo>
                        <a:lnTo>
                          <a:pt x="19" y="21"/>
                        </a:lnTo>
                        <a:lnTo>
                          <a:pt x="19" y="22"/>
                        </a:lnTo>
                        <a:lnTo>
                          <a:pt x="19" y="23"/>
                        </a:lnTo>
                        <a:lnTo>
                          <a:pt x="19" y="24"/>
                        </a:lnTo>
                        <a:lnTo>
                          <a:pt x="19" y="25"/>
                        </a:lnTo>
                        <a:lnTo>
                          <a:pt x="15" y="25"/>
                        </a:lnTo>
                        <a:lnTo>
                          <a:pt x="19" y="27"/>
                        </a:lnTo>
                        <a:lnTo>
                          <a:pt x="15" y="28"/>
                        </a:lnTo>
                        <a:lnTo>
                          <a:pt x="15" y="29"/>
                        </a:lnTo>
                        <a:lnTo>
                          <a:pt x="15" y="30"/>
                        </a:lnTo>
                        <a:lnTo>
                          <a:pt x="15" y="31"/>
                        </a:lnTo>
                        <a:lnTo>
                          <a:pt x="15" y="33"/>
                        </a:lnTo>
                        <a:lnTo>
                          <a:pt x="11" y="33"/>
                        </a:lnTo>
                        <a:lnTo>
                          <a:pt x="11" y="34"/>
                        </a:lnTo>
                        <a:lnTo>
                          <a:pt x="11" y="35"/>
                        </a:lnTo>
                        <a:lnTo>
                          <a:pt x="11" y="37"/>
                        </a:lnTo>
                        <a:lnTo>
                          <a:pt x="7" y="38"/>
                        </a:lnTo>
                        <a:lnTo>
                          <a:pt x="7" y="39"/>
                        </a:lnTo>
                        <a:lnTo>
                          <a:pt x="7" y="40"/>
                        </a:lnTo>
                        <a:lnTo>
                          <a:pt x="3" y="42"/>
                        </a:lnTo>
                        <a:lnTo>
                          <a:pt x="3" y="43"/>
                        </a:lnTo>
                        <a:lnTo>
                          <a:pt x="3" y="44"/>
                        </a:lnTo>
                        <a:lnTo>
                          <a:pt x="3" y="46"/>
                        </a:lnTo>
                        <a:lnTo>
                          <a:pt x="0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3" name="Freeform 227"/>
                  <p:cNvSpPr>
                    <a:spLocks/>
                  </p:cNvSpPr>
                  <p:nvPr/>
                </p:nvSpPr>
                <p:spPr bwMode="auto">
                  <a:xfrm>
                    <a:off x="1553" y="2509"/>
                    <a:ext cx="36" cy="37"/>
                  </a:xfrm>
                  <a:custGeom>
                    <a:avLst/>
                    <a:gdLst>
                      <a:gd name="T0" fmla="*/ 35 w 36"/>
                      <a:gd name="T1" fmla="*/ 1 h 37"/>
                      <a:gd name="T2" fmla="*/ 33 w 36"/>
                      <a:gd name="T3" fmla="*/ 1 h 37"/>
                      <a:gd name="T4" fmla="*/ 32 w 36"/>
                      <a:gd name="T5" fmla="*/ 1 h 37"/>
                      <a:gd name="T6" fmla="*/ 31 w 36"/>
                      <a:gd name="T7" fmla="*/ 0 h 37"/>
                      <a:gd name="T8" fmla="*/ 30 w 36"/>
                      <a:gd name="T9" fmla="*/ 0 h 37"/>
                      <a:gd name="T10" fmla="*/ 29 w 36"/>
                      <a:gd name="T11" fmla="*/ 1 h 37"/>
                      <a:gd name="T12" fmla="*/ 29 w 36"/>
                      <a:gd name="T13" fmla="*/ 1 h 37"/>
                      <a:gd name="T14" fmla="*/ 28 w 36"/>
                      <a:gd name="T15" fmla="*/ 1 h 37"/>
                      <a:gd name="T16" fmla="*/ 28 w 36"/>
                      <a:gd name="T17" fmla="*/ 2 h 37"/>
                      <a:gd name="T18" fmla="*/ 26 w 36"/>
                      <a:gd name="T19" fmla="*/ 3 h 37"/>
                      <a:gd name="T20" fmla="*/ 26 w 36"/>
                      <a:gd name="T21" fmla="*/ 3 h 37"/>
                      <a:gd name="T22" fmla="*/ 25 w 36"/>
                      <a:gd name="T23" fmla="*/ 3 h 37"/>
                      <a:gd name="T24" fmla="*/ 24 w 36"/>
                      <a:gd name="T25" fmla="*/ 4 h 37"/>
                      <a:gd name="T26" fmla="*/ 24 w 36"/>
                      <a:gd name="T27" fmla="*/ 5 h 37"/>
                      <a:gd name="T28" fmla="*/ 23 w 36"/>
                      <a:gd name="T29" fmla="*/ 6 h 37"/>
                      <a:gd name="T30" fmla="*/ 23 w 36"/>
                      <a:gd name="T31" fmla="*/ 6 h 37"/>
                      <a:gd name="T32" fmla="*/ 21 w 36"/>
                      <a:gd name="T33" fmla="*/ 7 h 37"/>
                      <a:gd name="T34" fmla="*/ 19 w 36"/>
                      <a:gd name="T35" fmla="*/ 8 h 37"/>
                      <a:gd name="T36" fmla="*/ 18 w 36"/>
                      <a:gd name="T37" fmla="*/ 11 h 37"/>
                      <a:gd name="T38" fmla="*/ 17 w 36"/>
                      <a:gd name="T39" fmla="*/ 12 h 37"/>
                      <a:gd name="T40" fmla="*/ 16 w 36"/>
                      <a:gd name="T41" fmla="*/ 13 h 37"/>
                      <a:gd name="T42" fmla="*/ 14 w 36"/>
                      <a:gd name="T43" fmla="*/ 15 h 37"/>
                      <a:gd name="T44" fmla="*/ 12 w 36"/>
                      <a:gd name="T45" fmla="*/ 17 h 37"/>
                      <a:gd name="T46" fmla="*/ 11 w 36"/>
                      <a:gd name="T47" fmla="*/ 18 h 37"/>
                      <a:gd name="T48" fmla="*/ 10 w 36"/>
                      <a:gd name="T49" fmla="*/ 20 h 37"/>
                      <a:gd name="T50" fmla="*/ 9 w 36"/>
                      <a:gd name="T51" fmla="*/ 23 h 37"/>
                      <a:gd name="T52" fmla="*/ 8 w 36"/>
                      <a:gd name="T53" fmla="*/ 24 h 37"/>
                      <a:gd name="T54" fmla="*/ 7 w 36"/>
                      <a:gd name="T55" fmla="*/ 26 h 37"/>
                      <a:gd name="T56" fmla="*/ 5 w 36"/>
                      <a:gd name="T57" fmla="*/ 28 h 37"/>
                      <a:gd name="T58" fmla="*/ 3 w 36"/>
                      <a:gd name="T59" fmla="*/ 31 h 37"/>
                      <a:gd name="T60" fmla="*/ 2 w 36"/>
                      <a:gd name="T61" fmla="*/ 33 h 37"/>
                      <a:gd name="T62" fmla="*/ 1 w 36"/>
                      <a:gd name="T63" fmla="*/ 35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7"/>
                      <a:gd name="T98" fmla="*/ 36 w 36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7">
                        <a:moveTo>
                          <a:pt x="35" y="0"/>
                        </a:moveTo>
                        <a:lnTo>
                          <a:pt x="35" y="1"/>
                        </a:lnTo>
                        <a:lnTo>
                          <a:pt x="33" y="0"/>
                        </a:lnTo>
                        <a:lnTo>
                          <a:pt x="33" y="1"/>
                        </a:lnTo>
                        <a:lnTo>
                          <a:pt x="32" y="0"/>
                        </a:lnTo>
                        <a:lnTo>
                          <a:pt x="32" y="1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9" y="1"/>
                        </a:lnTo>
                        <a:lnTo>
                          <a:pt x="28" y="1"/>
                        </a:lnTo>
                        <a:lnTo>
                          <a:pt x="28" y="2"/>
                        </a:lnTo>
                        <a:lnTo>
                          <a:pt x="26" y="3"/>
                        </a:lnTo>
                        <a:lnTo>
                          <a:pt x="25" y="3"/>
                        </a:lnTo>
                        <a:lnTo>
                          <a:pt x="25" y="5"/>
                        </a:lnTo>
                        <a:lnTo>
                          <a:pt x="24" y="4"/>
                        </a:lnTo>
                        <a:lnTo>
                          <a:pt x="24" y="5"/>
                        </a:lnTo>
                        <a:lnTo>
                          <a:pt x="23" y="6"/>
                        </a:lnTo>
                        <a:lnTo>
                          <a:pt x="22" y="6"/>
                        </a:lnTo>
                        <a:lnTo>
                          <a:pt x="21" y="7"/>
                        </a:lnTo>
                        <a:lnTo>
                          <a:pt x="19" y="8"/>
                        </a:lnTo>
                        <a:lnTo>
                          <a:pt x="18" y="9"/>
                        </a:lnTo>
                        <a:lnTo>
                          <a:pt x="18" y="11"/>
                        </a:lnTo>
                        <a:lnTo>
                          <a:pt x="17" y="11"/>
                        </a:lnTo>
                        <a:lnTo>
                          <a:pt x="17" y="12"/>
                        </a:lnTo>
                        <a:lnTo>
                          <a:pt x="16" y="12"/>
                        </a:lnTo>
                        <a:lnTo>
                          <a:pt x="16" y="13"/>
                        </a:lnTo>
                        <a:lnTo>
                          <a:pt x="15" y="14"/>
                        </a:lnTo>
                        <a:lnTo>
                          <a:pt x="14" y="15"/>
                        </a:lnTo>
                        <a:lnTo>
                          <a:pt x="14" y="16"/>
                        </a:lnTo>
                        <a:lnTo>
                          <a:pt x="12" y="17"/>
                        </a:lnTo>
                        <a:lnTo>
                          <a:pt x="12" y="18"/>
                        </a:lnTo>
                        <a:lnTo>
                          <a:pt x="11" y="18"/>
                        </a:lnTo>
                        <a:lnTo>
                          <a:pt x="10" y="20"/>
                        </a:lnTo>
                        <a:lnTo>
                          <a:pt x="10" y="21"/>
                        </a:lnTo>
                        <a:lnTo>
                          <a:pt x="9" y="23"/>
                        </a:lnTo>
                        <a:lnTo>
                          <a:pt x="8" y="23"/>
                        </a:lnTo>
                        <a:lnTo>
                          <a:pt x="8" y="24"/>
                        </a:lnTo>
                        <a:lnTo>
                          <a:pt x="7" y="25"/>
                        </a:lnTo>
                        <a:lnTo>
                          <a:pt x="7" y="26"/>
                        </a:lnTo>
                        <a:lnTo>
                          <a:pt x="5" y="27"/>
                        </a:lnTo>
                        <a:lnTo>
                          <a:pt x="5" y="28"/>
                        </a:lnTo>
                        <a:lnTo>
                          <a:pt x="4" y="29"/>
                        </a:lnTo>
                        <a:lnTo>
                          <a:pt x="3" y="31"/>
                        </a:lnTo>
                        <a:lnTo>
                          <a:pt x="3" y="32"/>
                        </a:lnTo>
                        <a:lnTo>
                          <a:pt x="2" y="33"/>
                        </a:lnTo>
                        <a:lnTo>
                          <a:pt x="2" y="34"/>
                        </a:lnTo>
                        <a:lnTo>
                          <a:pt x="1" y="35"/>
                        </a:lnTo>
                        <a:lnTo>
                          <a:pt x="0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4" name="Freeform 228"/>
                  <p:cNvSpPr>
                    <a:spLocks/>
                  </p:cNvSpPr>
                  <p:nvPr/>
                </p:nvSpPr>
                <p:spPr bwMode="auto">
                  <a:xfrm>
                    <a:off x="1256" y="2452"/>
                    <a:ext cx="19" cy="48"/>
                  </a:xfrm>
                  <a:custGeom>
                    <a:avLst/>
                    <a:gdLst>
                      <a:gd name="T0" fmla="*/ 15 w 19"/>
                      <a:gd name="T1" fmla="*/ 47 h 48"/>
                      <a:gd name="T2" fmla="*/ 12 w 19"/>
                      <a:gd name="T3" fmla="*/ 47 h 48"/>
                      <a:gd name="T4" fmla="*/ 12 w 19"/>
                      <a:gd name="T5" fmla="*/ 46 h 48"/>
                      <a:gd name="T6" fmla="*/ 9 w 19"/>
                      <a:gd name="T7" fmla="*/ 46 h 48"/>
                      <a:gd name="T8" fmla="*/ 9 w 19"/>
                      <a:gd name="T9" fmla="*/ 45 h 48"/>
                      <a:gd name="T10" fmla="*/ 6 w 19"/>
                      <a:gd name="T11" fmla="*/ 44 h 48"/>
                      <a:gd name="T12" fmla="*/ 6 w 19"/>
                      <a:gd name="T13" fmla="*/ 44 h 48"/>
                      <a:gd name="T14" fmla="*/ 3 w 19"/>
                      <a:gd name="T15" fmla="*/ 43 h 48"/>
                      <a:gd name="T16" fmla="*/ 3 w 19"/>
                      <a:gd name="T17" fmla="*/ 42 h 48"/>
                      <a:gd name="T18" fmla="*/ 3 w 19"/>
                      <a:gd name="T19" fmla="*/ 41 h 48"/>
                      <a:gd name="T20" fmla="*/ 3 w 19"/>
                      <a:gd name="T21" fmla="*/ 40 h 48"/>
                      <a:gd name="T22" fmla="*/ 3 w 19"/>
                      <a:gd name="T23" fmla="*/ 39 h 48"/>
                      <a:gd name="T24" fmla="*/ 3 w 19"/>
                      <a:gd name="T25" fmla="*/ 38 h 48"/>
                      <a:gd name="T26" fmla="*/ 3 w 19"/>
                      <a:gd name="T27" fmla="*/ 38 h 48"/>
                      <a:gd name="T28" fmla="*/ 3 w 19"/>
                      <a:gd name="T29" fmla="*/ 37 h 48"/>
                      <a:gd name="T30" fmla="*/ 3 w 19"/>
                      <a:gd name="T31" fmla="*/ 36 h 48"/>
                      <a:gd name="T32" fmla="*/ 3 w 19"/>
                      <a:gd name="T33" fmla="*/ 35 h 48"/>
                      <a:gd name="T34" fmla="*/ 3 w 19"/>
                      <a:gd name="T35" fmla="*/ 32 h 48"/>
                      <a:gd name="T36" fmla="*/ 3 w 19"/>
                      <a:gd name="T37" fmla="*/ 31 h 48"/>
                      <a:gd name="T38" fmla="*/ 3 w 19"/>
                      <a:gd name="T39" fmla="*/ 28 h 48"/>
                      <a:gd name="T40" fmla="*/ 3 w 19"/>
                      <a:gd name="T41" fmla="*/ 27 h 48"/>
                      <a:gd name="T42" fmla="*/ 3 w 19"/>
                      <a:gd name="T43" fmla="*/ 25 h 48"/>
                      <a:gd name="T44" fmla="*/ 3 w 19"/>
                      <a:gd name="T45" fmla="*/ 22 h 48"/>
                      <a:gd name="T46" fmla="*/ 6 w 19"/>
                      <a:gd name="T47" fmla="*/ 20 h 48"/>
                      <a:gd name="T48" fmla="*/ 6 w 19"/>
                      <a:gd name="T49" fmla="*/ 18 h 48"/>
                      <a:gd name="T50" fmla="*/ 9 w 19"/>
                      <a:gd name="T51" fmla="*/ 16 h 48"/>
                      <a:gd name="T52" fmla="*/ 9 w 19"/>
                      <a:gd name="T53" fmla="*/ 13 h 48"/>
                      <a:gd name="T54" fmla="*/ 9 w 19"/>
                      <a:gd name="T55" fmla="*/ 12 h 48"/>
                      <a:gd name="T56" fmla="*/ 12 w 19"/>
                      <a:gd name="T57" fmla="*/ 9 h 48"/>
                      <a:gd name="T58" fmla="*/ 12 w 19"/>
                      <a:gd name="T59" fmla="*/ 7 h 48"/>
                      <a:gd name="T60" fmla="*/ 15 w 19"/>
                      <a:gd name="T61" fmla="*/ 4 h 48"/>
                      <a:gd name="T62" fmla="*/ 15 w 19"/>
                      <a:gd name="T63" fmla="*/ 1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15" y="47"/>
                        </a:moveTo>
                        <a:lnTo>
                          <a:pt x="15" y="47"/>
                        </a:lnTo>
                        <a:lnTo>
                          <a:pt x="12" y="47"/>
                        </a:lnTo>
                        <a:lnTo>
                          <a:pt x="12" y="46"/>
                        </a:lnTo>
                        <a:lnTo>
                          <a:pt x="12" y="45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6" y="44"/>
                        </a:lnTo>
                        <a:lnTo>
                          <a:pt x="6" y="43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0" y="34"/>
                        </a:lnTo>
                        <a:lnTo>
                          <a:pt x="3" y="32"/>
                        </a:lnTo>
                        <a:lnTo>
                          <a:pt x="0" y="32"/>
                        </a:lnTo>
                        <a:lnTo>
                          <a:pt x="3" y="31"/>
                        </a:lnTo>
                        <a:lnTo>
                          <a:pt x="3" y="30"/>
                        </a:lnTo>
                        <a:lnTo>
                          <a:pt x="3" y="28"/>
                        </a:lnTo>
                        <a:lnTo>
                          <a:pt x="0" y="27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3" y="25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6" y="20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9" y="16"/>
                        </a:lnTo>
                        <a:lnTo>
                          <a:pt x="6" y="15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2" y="6"/>
                        </a:lnTo>
                        <a:lnTo>
                          <a:pt x="15" y="4"/>
                        </a:lnTo>
                        <a:lnTo>
                          <a:pt x="15" y="3"/>
                        </a:lnTo>
                        <a:lnTo>
                          <a:pt x="15" y="1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5" name="Freeform 229"/>
                  <p:cNvSpPr>
                    <a:spLocks/>
                  </p:cNvSpPr>
                  <p:nvPr/>
                </p:nvSpPr>
                <p:spPr bwMode="auto">
                  <a:xfrm>
                    <a:off x="1261" y="2462"/>
                    <a:ext cx="36" cy="39"/>
                  </a:xfrm>
                  <a:custGeom>
                    <a:avLst/>
                    <a:gdLst>
                      <a:gd name="T0" fmla="*/ 0 w 36"/>
                      <a:gd name="T1" fmla="*/ 37 h 39"/>
                      <a:gd name="T2" fmla="*/ 1 w 36"/>
                      <a:gd name="T3" fmla="*/ 38 h 39"/>
                      <a:gd name="T4" fmla="*/ 2 w 36"/>
                      <a:gd name="T5" fmla="*/ 38 h 39"/>
                      <a:gd name="T6" fmla="*/ 3 w 36"/>
                      <a:gd name="T7" fmla="*/ 38 h 39"/>
                      <a:gd name="T8" fmla="*/ 3 w 36"/>
                      <a:gd name="T9" fmla="*/ 37 h 39"/>
                      <a:gd name="T10" fmla="*/ 4 w 36"/>
                      <a:gd name="T11" fmla="*/ 37 h 39"/>
                      <a:gd name="T12" fmla="*/ 5 w 36"/>
                      <a:gd name="T13" fmla="*/ 37 h 39"/>
                      <a:gd name="T14" fmla="*/ 7 w 36"/>
                      <a:gd name="T15" fmla="*/ 36 h 39"/>
                      <a:gd name="T16" fmla="*/ 7 w 36"/>
                      <a:gd name="T17" fmla="*/ 36 h 39"/>
                      <a:gd name="T18" fmla="*/ 8 w 36"/>
                      <a:gd name="T19" fmla="*/ 35 h 39"/>
                      <a:gd name="T20" fmla="*/ 9 w 36"/>
                      <a:gd name="T21" fmla="*/ 35 h 39"/>
                      <a:gd name="T22" fmla="*/ 9 w 36"/>
                      <a:gd name="T23" fmla="*/ 34 h 39"/>
                      <a:gd name="T24" fmla="*/ 10 w 36"/>
                      <a:gd name="T25" fmla="*/ 33 h 39"/>
                      <a:gd name="T26" fmla="*/ 10 w 36"/>
                      <a:gd name="T27" fmla="*/ 33 h 39"/>
                      <a:gd name="T28" fmla="*/ 11 w 36"/>
                      <a:gd name="T29" fmla="*/ 32 h 39"/>
                      <a:gd name="T30" fmla="*/ 11 w 36"/>
                      <a:gd name="T31" fmla="*/ 31 h 39"/>
                      <a:gd name="T32" fmla="*/ 14 w 36"/>
                      <a:gd name="T33" fmla="*/ 30 h 39"/>
                      <a:gd name="T34" fmla="*/ 15 w 36"/>
                      <a:gd name="T35" fmla="*/ 29 h 39"/>
                      <a:gd name="T36" fmla="*/ 16 w 36"/>
                      <a:gd name="T37" fmla="*/ 27 h 39"/>
                      <a:gd name="T38" fmla="*/ 17 w 36"/>
                      <a:gd name="T39" fmla="*/ 26 h 39"/>
                      <a:gd name="T40" fmla="*/ 19 w 36"/>
                      <a:gd name="T41" fmla="*/ 24 h 39"/>
                      <a:gd name="T42" fmla="*/ 21 w 36"/>
                      <a:gd name="T43" fmla="*/ 22 h 39"/>
                      <a:gd name="T44" fmla="*/ 22 w 36"/>
                      <a:gd name="T45" fmla="*/ 21 h 39"/>
                      <a:gd name="T46" fmla="*/ 23 w 36"/>
                      <a:gd name="T47" fmla="*/ 19 h 39"/>
                      <a:gd name="T48" fmla="*/ 24 w 36"/>
                      <a:gd name="T49" fmla="*/ 18 h 39"/>
                      <a:gd name="T50" fmla="*/ 25 w 36"/>
                      <a:gd name="T51" fmla="*/ 15 h 39"/>
                      <a:gd name="T52" fmla="*/ 26 w 36"/>
                      <a:gd name="T53" fmla="*/ 13 h 39"/>
                      <a:gd name="T54" fmla="*/ 29 w 36"/>
                      <a:gd name="T55" fmla="*/ 11 h 39"/>
                      <a:gd name="T56" fmla="*/ 30 w 36"/>
                      <a:gd name="T57" fmla="*/ 9 h 39"/>
                      <a:gd name="T58" fmla="*/ 31 w 36"/>
                      <a:gd name="T59" fmla="*/ 6 h 39"/>
                      <a:gd name="T60" fmla="*/ 32 w 36"/>
                      <a:gd name="T61" fmla="*/ 4 h 39"/>
                      <a:gd name="T62" fmla="*/ 33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0" y="37"/>
                        </a:moveTo>
                        <a:lnTo>
                          <a:pt x="0" y="37"/>
                        </a:lnTo>
                        <a:lnTo>
                          <a:pt x="1" y="37"/>
                        </a:lnTo>
                        <a:lnTo>
                          <a:pt x="1" y="38"/>
                        </a:lnTo>
                        <a:lnTo>
                          <a:pt x="2" y="38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5" y="37"/>
                        </a:lnTo>
                        <a:lnTo>
                          <a:pt x="7" y="36"/>
                        </a:lnTo>
                        <a:lnTo>
                          <a:pt x="8" y="35"/>
                        </a:lnTo>
                        <a:lnTo>
                          <a:pt x="9" y="35"/>
                        </a:lnTo>
                        <a:lnTo>
                          <a:pt x="8" y="34"/>
                        </a:lnTo>
                        <a:lnTo>
                          <a:pt x="9" y="34"/>
                        </a:lnTo>
                        <a:lnTo>
                          <a:pt x="10" y="34"/>
                        </a:lnTo>
                        <a:lnTo>
                          <a:pt x="10" y="33"/>
                        </a:lnTo>
                        <a:lnTo>
                          <a:pt x="11" y="33"/>
                        </a:lnTo>
                        <a:lnTo>
                          <a:pt x="11" y="32"/>
                        </a:lnTo>
                        <a:lnTo>
                          <a:pt x="11" y="31"/>
                        </a:lnTo>
                        <a:lnTo>
                          <a:pt x="12" y="32"/>
                        </a:lnTo>
                        <a:lnTo>
                          <a:pt x="14" y="30"/>
                        </a:lnTo>
                        <a:lnTo>
                          <a:pt x="14" y="29"/>
                        </a:lnTo>
                        <a:lnTo>
                          <a:pt x="15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7" y="26"/>
                        </a:lnTo>
                        <a:lnTo>
                          <a:pt x="18" y="25"/>
                        </a:lnTo>
                        <a:lnTo>
                          <a:pt x="19" y="24"/>
                        </a:lnTo>
                        <a:lnTo>
                          <a:pt x="19" y="23"/>
                        </a:lnTo>
                        <a:lnTo>
                          <a:pt x="21" y="22"/>
                        </a:lnTo>
                        <a:lnTo>
                          <a:pt x="21" y="21"/>
                        </a:lnTo>
                        <a:lnTo>
                          <a:pt x="22" y="21"/>
                        </a:lnTo>
                        <a:lnTo>
                          <a:pt x="22" y="19"/>
                        </a:lnTo>
                        <a:lnTo>
                          <a:pt x="23" y="19"/>
                        </a:lnTo>
                        <a:lnTo>
                          <a:pt x="24" y="18"/>
                        </a:lnTo>
                        <a:lnTo>
                          <a:pt x="25" y="16"/>
                        </a:lnTo>
                        <a:lnTo>
                          <a:pt x="25" y="15"/>
                        </a:lnTo>
                        <a:lnTo>
                          <a:pt x="26" y="14"/>
                        </a:lnTo>
                        <a:lnTo>
                          <a:pt x="26" y="13"/>
                        </a:lnTo>
                        <a:lnTo>
                          <a:pt x="28" y="12"/>
                        </a:lnTo>
                        <a:lnTo>
                          <a:pt x="29" y="11"/>
                        </a:lnTo>
                        <a:lnTo>
                          <a:pt x="29" y="10"/>
                        </a:lnTo>
                        <a:lnTo>
                          <a:pt x="30" y="9"/>
                        </a:lnTo>
                        <a:lnTo>
                          <a:pt x="30" y="7"/>
                        </a:lnTo>
                        <a:lnTo>
                          <a:pt x="31" y="6"/>
                        </a:lnTo>
                        <a:lnTo>
                          <a:pt x="31" y="5"/>
                        </a:lnTo>
                        <a:lnTo>
                          <a:pt x="32" y="4"/>
                        </a:lnTo>
                        <a:lnTo>
                          <a:pt x="33" y="3"/>
                        </a:lnTo>
                        <a:lnTo>
                          <a:pt x="33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6" name="Freeform 230"/>
                  <p:cNvSpPr>
                    <a:spLocks/>
                  </p:cNvSpPr>
                  <p:nvPr/>
                </p:nvSpPr>
                <p:spPr bwMode="auto">
                  <a:xfrm>
                    <a:off x="1261" y="2462"/>
                    <a:ext cx="36" cy="39"/>
                  </a:xfrm>
                  <a:custGeom>
                    <a:avLst/>
                    <a:gdLst>
                      <a:gd name="T0" fmla="*/ 0 w 36"/>
                      <a:gd name="T1" fmla="*/ 37 h 39"/>
                      <a:gd name="T2" fmla="*/ 1 w 36"/>
                      <a:gd name="T3" fmla="*/ 38 h 39"/>
                      <a:gd name="T4" fmla="*/ 2 w 36"/>
                      <a:gd name="T5" fmla="*/ 38 h 39"/>
                      <a:gd name="T6" fmla="*/ 3 w 36"/>
                      <a:gd name="T7" fmla="*/ 38 h 39"/>
                      <a:gd name="T8" fmla="*/ 3 w 36"/>
                      <a:gd name="T9" fmla="*/ 37 h 39"/>
                      <a:gd name="T10" fmla="*/ 4 w 36"/>
                      <a:gd name="T11" fmla="*/ 37 h 39"/>
                      <a:gd name="T12" fmla="*/ 5 w 36"/>
                      <a:gd name="T13" fmla="*/ 37 h 39"/>
                      <a:gd name="T14" fmla="*/ 7 w 36"/>
                      <a:gd name="T15" fmla="*/ 36 h 39"/>
                      <a:gd name="T16" fmla="*/ 7 w 36"/>
                      <a:gd name="T17" fmla="*/ 36 h 39"/>
                      <a:gd name="T18" fmla="*/ 8 w 36"/>
                      <a:gd name="T19" fmla="*/ 35 h 39"/>
                      <a:gd name="T20" fmla="*/ 9 w 36"/>
                      <a:gd name="T21" fmla="*/ 35 h 39"/>
                      <a:gd name="T22" fmla="*/ 9 w 36"/>
                      <a:gd name="T23" fmla="*/ 34 h 39"/>
                      <a:gd name="T24" fmla="*/ 10 w 36"/>
                      <a:gd name="T25" fmla="*/ 33 h 39"/>
                      <a:gd name="T26" fmla="*/ 10 w 36"/>
                      <a:gd name="T27" fmla="*/ 33 h 39"/>
                      <a:gd name="T28" fmla="*/ 11 w 36"/>
                      <a:gd name="T29" fmla="*/ 32 h 39"/>
                      <a:gd name="T30" fmla="*/ 12 w 36"/>
                      <a:gd name="T31" fmla="*/ 32 h 39"/>
                      <a:gd name="T32" fmla="*/ 14 w 36"/>
                      <a:gd name="T33" fmla="*/ 30 h 39"/>
                      <a:gd name="T34" fmla="*/ 15 w 36"/>
                      <a:gd name="T35" fmla="*/ 29 h 39"/>
                      <a:gd name="T36" fmla="*/ 16 w 36"/>
                      <a:gd name="T37" fmla="*/ 27 h 39"/>
                      <a:gd name="T38" fmla="*/ 18 w 36"/>
                      <a:gd name="T39" fmla="*/ 26 h 39"/>
                      <a:gd name="T40" fmla="*/ 19 w 36"/>
                      <a:gd name="T41" fmla="*/ 24 h 39"/>
                      <a:gd name="T42" fmla="*/ 21 w 36"/>
                      <a:gd name="T43" fmla="*/ 22 h 39"/>
                      <a:gd name="T44" fmla="*/ 22 w 36"/>
                      <a:gd name="T45" fmla="*/ 21 h 39"/>
                      <a:gd name="T46" fmla="*/ 23 w 36"/>
                      <a:gd name="T47" fmla="*/ 19 h 39"/>
                      <a:gd name="T48" fmla="*/ 24 w 36"/>
                      <a:gd name="T49" fmla="*/ 18 h 39"/>
                      <a:gd name="T50" fmla="*/ 25 w 36"/>
                      <a:gd name="T51" fmla="*/ 15 h 39"/>
                      <a:gd name="T52" fmla="*/ 26 w 36"/>
                      <a:gd name="T53" fmla="*/ 13 h 39"/>
                      <a:gd name="T54" fmla="*/ 29 w 36"/>
                      <a:gd name="T55" fmla="*/ 11 h 39"/>
                      <a:gd name="T56" fmla="*/ 30 w 36"/>
                      <a:gd name="T57" fmla="*/ 9 h 39"/>
                      <a:gd name="T58" fmla="*/ 31 w 36"/>
                      <a:gd name="T59" fmla="*/ 6 h 39"/>
                      <a:gd name="T60" fmla="*/ 32 w 36"/>
                      <a:gd name="T61" fmla="*/ 4 h 39"/>
                      <a:gd name="T62" fmla="*/ 33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0" y="37"/>
                        </a:moveTo>
                        <a:lnTo>
                          <a:pt x="0" y="37"/>
                        </a:lnTo>
                        <a:lnTo>
                          <a:pt x="1" y="37"/>
                        </a:lnTo>
                        <a:lnTo>
                          <a:pt x="1" y="38"/>
                        </a:lnTo>
                        <a:lnTo>
                          <a:pt x="2" y="38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5" y="37"/>
                        </a:lnTo>
                        <a:lnTo>
                          <a:pt x="7" y="36"/>
                        </a:lnTo>
                        <a:lnTo>
                          <a:pt x="8" y="35"/>
                        </a:lnTo>
                        <a:lnTo>
                          <a:pt x="9" y="35"/>
                        </a:lnTo>
                        <a:lnTo>
                          <a:pt x="8" y="34"/>
                        </a:lnTo>
                        <a:lnTo>
                          <a:pt x="9" y="34"/>
                        </a:lnTo>
                        <a:lnTo>
                          <a:pt x="10" y="34"/>
                        </a:lnTo>
                        <a:lnTo>
                          <a:pt x="10" y="33"/>
                        </a:lnTo>
                        <a:lnTo>
                          <a:pt x="11" y="33"/>
                        </a:lnTo>
                        <a:lnTo>
                          <a:pt x="11" y="32"/>
                        </a:lnTo>
                        <a:lnTo>
                          <a:pt x="12" y="32"/>
                        </a:lnTo>
                        <a:lnTo>
                          <a:pt x="12" y="31"/>
                        </a:lnTo>
                        <a:lnTo>
                          <a:pt x="14" y="30"/>
                        </a:lnTo>
                        <a:lnTo>
                          <a:pt x="14" y="29"/>
                        </a:lnTo>
                        <a:lnTo>
                          <a:pt x="15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7" y="26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9" y="24"/>
                        </a:lnTo>
                        <a:lnTo>
                          <a:pt x="19" y="23"/>
                        </a:lnTo>
                        <a:lnTo>
                          <a:pt x="21" y="22"/>
                        </a:lnTo>
                        <a:lnTo>
                          <a:pt x="21" y="21"/>
                        </a:lnTo>
                        <a:lnTo>
                          <a:pt x="22" y="21"/>
                        </a:lnTo>
                        <a:lnTo>
                          <a:pt x="22" y="19"/>
                        </a:lnTo>
                        <a:lnTo>
                          <a:pt x="23" y="19"/>
                        </a:lnTo>
                        <a:lnTo>
                          <a:pt x="24" y="18"/>
                        </a:lnTo>
                        <a:lnTo>
                          <a:pt x="25" y="16"/>
                        </a:lnTo>
                        <a:lnTo>
                          <a:pt x="25" y="15"/>
                        </a:lnTo>
                        <a:lnTo>
                          <a:pt x="26" y="14"/>
                        </a:lnTo>
                        <a:lnTo>
                          <a:pt x="26" y="13"/>
                        </a:lnTo>
                        <a:lnTo>
                          <a:pt x="28" y="12"/>
                        </a:lnTo>
                        <a:lnTo>
                          <a:pt x="29" y="11"/>
                        </a:lnTo>
                        <a:lnTo>
                          <a:pt x="29" y="10"/>
                        </a:lnTo>
                        <a:lnTo>
                          <a:pt x="30" y="9"/>
                        </a:lnTo>
                        <a:lnTo>
                          <a:pt x="30" y="7"/>
                        </a:lnTo>
                        <a:lnTo>
                          <a:pt x="31" y="6"/>
                        </a:lnTo>
                        <a:lnTo>
                          <a:pt x="32" y="5"/>
                        </a:lnTo>
                        <a:lnTo>
                          <a:pt x="32" y="4"/>
                        </a:lnTo>
                        <a:lnTo>
                          <a:pt x="33" y="3"/>
                        </a:lnTo>
                        <a:lnTo>
                          <a:pt x="33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7" name="Freeform 231"/>
                  <p:cNvSpPr>
                    <a:spLocks/>
                  </p:cNvSpPr>
                  <p:nvPr/>
                </p:nvSpPr>
                <p:spPr bwMode="auto">
                  <a:xfrm>
                    <a:off x="1256" y="2452"/>
                    <a:ext cx="19" cy="48"/>
                  </a:xfrm>
                  <a:custGeom>
                    <a:avLst/>
                    <a:gdLst>
                      <a:gd name="T0" fmla="*/ 15 w 19"/>
                      <a:gd name="T1" fmla="*/ 47 h 48"/>
                      <a:gd name="T2" fmla="*/ 12 w 19"/>
                      <a:gd name="T3" fmla="*/ 47 h 48"/>
                      <a:gd name="T4" fmla="*/ 12 w 19"/>
                      <a:gd name="T5" fmla="*/ 46 h 48"/>
                      <a:gd name="T6" fmla="*/ 9 w 19"/>
                      <a:gd name="T7" fmla="*/ 46 h 48"/>
                      <a:gd name="T8" fmla="*/ 9 w 19"/>
                      <a:gd name="T9" fmla="*/ 45 h 48"/>
                      <a:gd name="T10" fmla="*/ 6 w 19"/>
                      <a:gd name="T11" fmla="*/ 44 h 48"/>
                      <a:gd name="T12" fmla="*/ 6 w 19"/>
                      <a:gd name="T13" fmla="*/ 44 h 48"/>
                      <a:gd name="T14" fmla="*/ 3 w 19"/>
                      <a:gd name="T15" fmla="*/ 42 h 48"/>
                      <a:gd name="T16" fmla="*/ 3 w 19"/>
                      <a:gd name="T17" fmla="*/ 42 h 48"/>
                      <a:gd name="T18" fmla="*/ 3 w 19"/>
                      <a:gd name="T19" fmla="*/ 41 h 48"/>
                      <a:gd name="T20" fmla="*/ 3 w 19"/>
                      <a:gd name="T21" fmla="*/ 40 h 48"/>
                      <a:gd name="T22" fmla="*/ 3 w 19"/>
                      <a:gd name="T23" fmla="*/ 39 h 48"/>
                      <a:gd name="T24" fmla="*/ 3 w 19"/>
                      <a:gd name="T25" fmla="*/ 38 h 48"/>
                      <a:gd name="T26" fmla="*/ 3 w 19"/>
                      <a:gd name="T27" fmla="*/ 38 h 48"/>
                      <a:gd name="T28" fmla="*/ 3 w 19"/>
                      <a:gd name="T29" fmla="*/ 37 h 48"/>
                      <a:gd name="T30" fmla="*/ 3 w 19"/>
                      <a:gd name="T31" fmla="*/ 36 h 48"/>
                      <a:gd name="T32" fmla="*/ 0 w 19"/>
                      <a:gd name="T33" fmla="*/ 35 h 48"/>
                      <a:gd name="T34" fmla="*/ 3 w 19"/>
                      <a:gd name="T35" fmla="*/ 32 h 48"/>
                      <a:gd name="T36" fmla="*/ 3 w 19"/>
                      <a:gd name="T37" fmla="*/ 31 h 48"/>
                      <a:gd name="T38" fmla="*/ 3 w 19"/>
                      <a:gd name="T39" fmla="*/ 28 h 48"/>
                      <a:gd name="T40" fmla="*/ 3 w 19"/>
                      <a:gd name="T41" fmla="*/ 27 h 48"/>
                      <a:gd name="T42" fmla="*/ 3 w 19"/>
                      <a:gd name="T43" fmla="*/ 24 h 48"/>
                      <a:gd name="T44" fmla="*/ 3 w 19"/>
                      <a:gd name="T45" fmla="*/ 22 h 48"/>
                      <a:gd name="T46" fmla="*/ 6 w 19"/>
                      <a:gd name="T47" fmla="*/ 20 h 48"/>
                      <a:gd name="T48" fmla="*/ 6 w 19"/>
                      <a:gd name="T49" fmla="*/ 18 h 48"/>
                      <a:gd name="T50" fmla="*/ 9 w 19"/>
                      <a:gd name="T51" fmla="*/ 16 h 48"/>
                      <a:gd name="T52" fmla="*/ 9 w 19"/>
                      <a:gd name="T53" fmla="*/ 13 h 48"/>
                      <a:gd name="T54" fmla="*/ 9 w 19"/>
                      <a:gd name="T55" fmla="*/ 11 h 48"/>
                      <a:gd name="T56" fmla="*/ 12 w 19"/>
                      <a:gd name="T57" fmla="*/ 9 h 48"/>
                      <a:gd name="T58" fmla="*/ 12 w 19"/>
                      <a:gd name="T59" fmla="*/ 7 h 48"/>
                      <a:gd name="T60" fmla="*/ 15 w 19"/>
                      <a:gd name="T61" fmla="*/ 4 h 48"/>
                      <a:gd name="T62" fmla="*/ 15 w 19"/>
                      <a:gd name="T63" fmla="*/ 1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15" y="47"/>
                        </a:moveTo>
                        <a:lnTo>
                          <a:pt x="15" y="47"/>
                        </a:lnTo>
                        <a:lnTo>
                          <a:pt x="12" y="47"/>
                        </a:lnTo>
                        <a:lnTo>
                          <a:pt x="12" y="46"/>
                        </a:lnTo>
                        <a:lnTo>
                          <a:pt x="12" y="45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6" y="44"/>
                        </a:lnTo>
                        <a:lnTo>
                          <a:pt x="6" y="43"/>
                        </a:lnTo>
                        <a:lnTo>
                          <a:pt x="3" y="42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3" y="32"/>
                        </a:lnTo>
                        <a:lnTo>
                          <a:pt x="0" y="32"/>
                        </a:lnTo>
                        <a:lnTo>
                          <a:pt x="3" y="31"/>
                        </a:lnTo>
                        <a:lnTo>
                          <a:pt x="3" y="30"/>
                        </a:lnTo>
                        <a:lnTo>
                          <a:pt x="3" y="28"/>
                        </a:lnTo>
                        <a:lnTo>
                          <a:pt x="0" y="27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6" y="20"/>
                        </a:lnTo>
                        <a:lnTo>
                          <a:pt x="6" y="18"/>
                        </a:lnTo>
                        <a:lnTo>
                          <a:pt x="6" y="17"/>
                        </a:lnTo>
                        <a:lnTo>
                          <a:pt x="9" y="16"/>
                        </a:lnTo>
                        <a:lnTo>
                          <a:pt x="6" y="15"/>
                        </a:lnTo>
                        <a:lnTo>
                          <a:pt x="9" y="13"/>
                        </a:lnTo>
                        <a:lnTo>
                          <a:pt x="9" y="11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5" y="3"/>
                        </a:lnTo>
                        <a:lnTo>
                          <a:pt x="15" y="1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8" name="Freeform 232"/>
                  <p:cNvSpPr>
                    <a:spLocks/>
                  </p:cNvSpPr>
                  <p:nvPr/>
                </p:nvSpPr>
                <p:spPr bwMode="auto">
                  <a:xfrm>
                    <a:off x="1262" y="2406"/>
                    <a:ext cx="20" cy="47"/>
                  </a:xfrm>
                  <a:custGeom>
                    <a:avLst/>
                    <a:gdLst>
                      <a:gd name="T0" fmla="*/ 0 w 20"/>
                      <a:gd name="T1" fmla="*/ 0 h 47"/>
                      <a:gd name="T2" fmla="*/ 3 w 20"/>
                      <a:gd name="T3" fmla="*/ 0 h 47"/>
                      <a:gd name="T4" fmla="*/ 7 w 20"/>
                      <a:gd name="T5" fmla="*/ 0 h 47"/>
                      <a:gd name="T6" fmla="*/ 7 w 20"/>
                      <a:gd name="T7" fmla="*/ 2 h 47"/>
                      <a:gd name="T8" fmla="*/ 11 w 20"/>
                      <a:gd name="T9" fmla="*/ 3 h 47"/>
                      <a:gd name="T10" fmla="*/ 11 w 20"/>
                      <a:gd name="T11" fmla="*/ 3 h 47"/>
                      <a:gd name="T12" fmla="*/ 15 w 20"/>
                      <a:gd name="T13" fmla="*/ 3 h 47"/>
                      <a:gd name="T14" fmla="*/ 15 w 20"/>
                      <a:gd name="T15" fmla="*/ 4 h 47"/>
                      <a:gd name="T16" fmla="*/ 15 w 20"/>
                      <a:gd name="T17" fmla="*/ 5 h 47"/>
                      <a:gd name="T18" fmla="*/ 15 w 20"/>
                      <a:gd name="T19" fmla="*/ 5 h 47"/>
                      <a:gd name="T20" fmla="*/ 15 w 20"/>
                      <a:gd name="T21" fmla="*/ 6 h 47"/>
                      <a:gd name="T22" fmla="*/ 15 w 20"/>
                      <a:gd name="T23" fmla="*/ 8 h 47"/>
                      <a:gd name="T24" fmla="*/ 15 w 20"/>
                      <a:gd name="T25" fmla="*/ 8 h 47"/>
                      <a:gd name="T26" fmla="*/ 15 w 20"/>
                      <a:gd name="T27" fmla="*/ 9 h 47"/>
                      <a:gd name="T28" fmla="*/ 15 w 20"/>
                      <a:gd name="T29" fmla="*/ 9 h 47"/>
                      <a:gd name="T30" fmla="*/ 15 w 20"/>
                      <a:gd name="T31" fmla="*/ 10 h 47"/>
                      <a:gd name="T32" fmla="*/ 19 w 20"/>
                      <a:gd name="T33" fmla="*/ 12 h 47"/>
                      <a:gd name="T34" fmla="*/ 19 w 20"/>
                      <a:gd name="T35" fmla="*/ 14 h 47"/>
                      <a:gd name="T36" fmla="*/ 19 w 20"/>
                      <a:gd name="T37" fmla="*/ 16 h 47"/>
                      <a:gd name="T38" fmla="*/ 19 w 20"/>
                      <a:gd name="T39" fmla="*/ 18 h 47"/>
                      <a:gd name="T40" fmla="*/ 19 w 20"/>
                      <a:gd name="T41" fmla="*/ 20 h 47"/>
                      <a:gd name="T42" fmla="*/ 19 w 20"/>
                      <a:gd name="T43" fmla="*/ 22 h 47"/>
                      <a:gd name="T44" fmla="*/ 15 w 20"/>
                      <a:gd name="T45" fmla="*/ 24 h 47"/>
                      <a:gd name="T46" fmla="*/ 11 w 20"/>
                      <a:gd name="T47" fmla="*/ 26 h 47"/>
                      <a:gd name="T48" fmla="*/ 11 w 20"/>
                      <a:gd name="T49" fmla="*/ 28 h 47"/>
                      <a:gd name="T50" fmla="*/ 15 w 20"/>
                      <a:gd name="T51" fmla="*/ 31 h 47"/>
                      <a:gd name="T52" fmla="*/ 11 w 20"/>
                      <a:gd name="T53" fmla="*/ 33 h 47"/>
                      <a:gd name="T54" fmla="*/ 7 w 20"/>
                      <a:gd name="T55" fmla="*/ 35 h 47"/>
                      <a:gd name="T56" fmla="*/ 7 w 20"/>
                      <a:gd name="T57" fmla="*/ 38 h 47"/>
                      <a:gd name="T58" fmla="*/ 3 w 20"/>
                      <a:gd name="T59" fmla="*/ 40 h 47"/>
                      <a:gd name="T60" fmla="*/ 3 w 20"/>
                      <a:gd name="T61" fmla="*/ 43 h 47"/>
                      <a:gd name="T62" fmla="*/ 0 w 20"/>
                      <a:gd name="T63" fmla="*/ 45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7"/>
                      <a:gd name="T98" fmla="*/ 20 w 20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7" y="0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11" y="2"/>
                        </a:lnTo>
                        <a:lnTo>
                          <a:pt x="11" y="3"/>
                        </a:lnTo>
                        <a:lnTo>
                          <a:pt x="11" y="2"/>
                        </a:lnTo>
                        <a:lnTo>
                          <a:pt x="11" y="3"/>
                        </a:lnTo>
                        <a:lnTo>
                          <a:pt x="15" y="3"/>
                        </a:lnTo>
                        <a:lnTo>
                          <a:pt x="11" y="4"/>
                        </a:lnTo>
                        <a:lnTo>
                          <a:pt x="15" y="4"/>
                        </a:lnTo>
                        <a:lnTo>
                          <a:pt x="15" y="5"/>
                        </a:lnTo>
                        <a:lnTo>
                          <a:pt x="15" y="6"/>
                        </a:lnTo>
                        <a:lnTo>
                          <a:pt x="15" y="7"/>
                        </a:lnTo>
                        <a:lnTo>
                          <a:pt x="15" y="8"/>
                        </a:lnTo>
                        <a:lnTo>
                          <a:pt x="15" y="9"/>
                        </a:lnTo>
                        <a:lnTo>
                          <a:pt x="19" y="10"/>
                        </a:lnTo>
                        <a:lnTo>
                          <a:pt x="15" y="10"/>
                        </a:lnTo>
                        <a:lnTo>
                          <a:pt x="15" y="11"/>
                        </a:lnTo>
                        <a:lnTo>
                          <a:pt x="19" y="12"/>
                        </a:lnTo>
                        <a:lnTo>
                          <a:pt x="19" y="13"/>
                        </a:lnTo>
                        <a:lnTo>
                          <a:pt x="19" y="14"/>
                        </a:lnTo>
                        <a:lnTo>
                          <a:pt x="19" y="15"/>
                        </a:lnTo>
                        <a:lnTo>
                          <a:pt x="19" y="16"/>
                        </a:lnTo>
                        <a:lnTo>
                          <a:pt x="15" y="17"/>
                        </a:lnTo>
                        <a:lnTo>
                          <a:pt x="19" y="18"/>
                        </a:lnTo>
                        <a:lnTo>
                          <a:pt x="19" y="19"/>
                        </a:lnTo>
                        <a:lnTo>
                          <a:pt x="19" y="20"/>
                        </a:lnTo>
                        <a:lnTo>
                          <a:pt x="15" y="21"/>
                        </a:lnTo>
                        <a:lnTo>
                          <a:pt x="19" y="22"/>
                        </a:lnTo>
                        <a:lnTo>
                          <a:pt x="15" y="23"/>
                        </a:lnTo>
                        <a:lnTo>
                          <a:pt x="15" y="24"/>
                        </a:lnTo>
                        <a:lnTo>
                          <a:pt x="15" y="26"/>
                        </a:lnTo>
                        <a:lnTo>
                          <a:pt x="11" y="26"/>
                        </a:lnTo>
                        <a:lnTo>
                          <a:pt x="15" y="27"/>
                        </a:lnTo>
                        <a:lnTo>
                          <a:pt x="11" y="28"/>
                        </a:lnTo>
                        <a:lnTo>
                          <a:pt x="11" y="29"/>
                        </a:lnTo>
                        <a:lnTo>
                          <a:pt x="15" y="31"/>
                        </a:lnTo>
                        <a:lnTo>
                          <a:pt x="11" y="32"/>
                        </a:lnTo>
                        <a:lnTo>
                          <a:pt x="11" y="33"/>
                        </a:lnTo>
                        <a:lnTo>
                          <a:pt x="7" y="34"/>
                        </a:lnTo>
                        <a:lnTo>
                          <a:pt x="7" y="35"/>
                        </a:lnTo>
                        <a:lnTo>
                          <a:pt x="7" y="36"/>
                        </a:lnTo>
                        <a:lnTo>
                          <a:pt x="7" y="38"/>
                        </a:lnTo>
                        <a:lnTo>
                          <a:pt x="7" y="39"/>
                        </a:lnTo>
                        <a:lnTo>
                          <a:pt x="3" y="40"/>
                        </a:lnTo>
                        <a:lnTo>
                          <a:pt x="3" y="41"/>
                        </a:lnTo>
                        <a:lnTo>
                          <a:pt x="3" y="43"/>
                        </a:lnTo>
                        <a:lnTo>
                          <a:pt x="0" y="44"/>
                        </a:lnTo>
                        <a:lnTo>
                          <a:pt x="0" y="45"/>
                        </a:lnTo>
                        <a:lnTo>
                          <a:pt x="0" y="4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09" name="Freeform 233"/>
                  <p:cNvSpPr>
                    <a:spLocks/>
                  </p:cNvSpPr>
                  <p:nvPr/>
                </p:nvSpPr>
                <p:spPr bwMode="auto">
                  <a:xfrm>
                    <a:off x="1229" y="2406"/>
                    <a:ext cx="34" cy="37"/>
                  </a:xfrm>
                  <a:custGeom>
                    <a:avLst/>
                    <a:gdLst>
                      <a:gd name="T0" fmla="*/ 33 w 34"/>
                      <a:gd name="T1" fmla="*/ 0 h 37"/>
                      <a:gd name="T2" fmla="*/ 31 w 34"/>
                      <a:gd name="T3" fmla="*/ 0 h 37"/>
                      <a:gd name="T4" fmla="*/ 30 w 34"/>
                      <a:gd name="T5" fmla="*/ 0 h 37"/>
                      <a:gd name="T6" fmla="*/ 29 w 34"/>
                      <a:gd name="T7" fmla="*/ 0 h 37"/>
                      <a:gd name="T8" fmla="*/ 29 w 34"/>
                      <a:gd name="T9" fmla="*/ 0 h 37"/>
                      <a:gd name="T10" fmla="*/ 28 w 34"/>
                      <a:gd name="T11" fmla="*/ 0 h 37"/>
                      <a:gd name="T12" fmla="*/ 28 w 34"/>
                      <a:gd name="T13" fmla="*/ 1 h 37"/>
                      <a:gd name="T14" fmla="*/ 27 w 34"/>
                      <a:gd name="T15" fmla="*/ 1 h 37"/>
                      <a:gd name="T16" fmla="*/ 26 w 34"/>
                      <a:gd name="T17" fmla="*/ 2 h 37"/>
                      <a:gd name="T18" fmla="*/ 26 w 34"/>
                      <a:gd name="T19" fmla="*/ 2 h 37"/>
                      <a:gd name="T20" fmla="*/ 25 w 34"/>
                      <a:gd name="T21" fmla="*/ 3 h 37"/>
                      <a:gd name="T22" fmla="*/ 23 w 34"/>
                      <a:gd name="T23" fmla="*/ 3 h 37"/>
                      <a:gd name="T24" fmla="*/ 23 w 34"/>
                      <a:gd name="T25" fmla="*/ 4 h 37"/>
                      <a:gd name="T26" fmla="*/ 22 w 34"/>
                      <a:gd name="T27" fmla="*/ 5 h 37"/>
                      <a:gd name="T28" fmla="*/ 21 w 34"/>
                      <a:gd name="T29" fmla="*/ 5 h 37"/>
                      <a:gd name="T30" fmla="*/ 21 w 34"/>
                      <a:gd name="T31" fmla="*/ 6 h 37"/>
                      <a:gd name="T32" fmla="*/ 20 w 34"/>
                      <a:gd name="T33" fmla="*/ 7 h 37"/>
                      <a:gd name="T34" fmla="*/ 19 w 34"/>
                      <a:gd name="T35" fmla="*/ 8 h 37"/>
                      <a:gd name="T36" fmla="*/ 18 w 34"/>
                      <a:gd name="T37" fmla="*/ 10 h 37"/>
                      <a:gd name="T38" fmla="*/ 15 w 34"/>
                      <a:gd name="T39" fmla="*/ 11 h 37"/>
                      <a:gd name="T40" fmla="*/ 14 w 34"/>
                      <a:gd name="T41" fmla="*/ 12 h 37"/>
                      <a:gd name="T42" fmla="*/ 13 w 34"/>
                      <a:gd name="T43" fmla="*/ 15 h 37"/>
                      <a:gd name="T44" fmla="*/ 12 w 34"/>
                      <a:gd name="T45" fmla="*/ 17 h 37"/>
                      <a:gd name="T46" fmla="*/ 10 w 34"/>
                      <a:gd name="T47" fmla="*/ 18 h 37"/>
                      <a:gd name="T48" fmla="*/ 9 w 34"/>
                      <a:gd name="T49" fmla="*/ 20 h 37"/>
                      <a:gd name="T50" fmla="*/ 7 w 34"/>
                      <a:gd name="T51" fmla="*/ 22 h 37"/>
                      <a:gd name="T52" fmla="*/ 6 w 34"/>
                      <a:gd name="T53" fmla="*/ 24 h 37"/>
                      <a:gd name="T54" fmla="*/ 5 w 34"/>
                      <a:gd name="T55" fmla="*/ 26 h 37"/>
                      <a:gd name="T56" fmla="*/ 4 w 34"/>
                      <a:gd name="T57" fmla="*/ 28 h 37"/>
                      <a:gd name="T58" fmla="*/ 2 w 34"/>
                      <a:gd name="T59" fmla="*/ 30 h 37"/>
                      <a:gd name="T60" fmla="*/ 2 w 34"/>
                      <a:gd name="T61" fmla="*/ 33 h 37"/>
                      <a:gd name="T62" fmla="*/ 0 w 34"/>
                      <a:gd name="T63" fmla="*/ 36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7"/>
                      <a:gd name="T98" fmla="*/ 34 w 34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7">
                        <a:moveTo>
                          <a:pt x="33" y="0"/>
                        </a:move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9" y="0"/>
                        </a:lnTo>
                        <a:lnTo>
                          <a:pt x="28" y="0"/>
                        </a:lnTo>
                        <a:lnTo>
                          <a:pt x="28" y="1"/>
                        </a:lnTo>
                        <a:lnTo>
                          <a:pt x="27" y="1"/>
                        </a:lnTo>
                        <a:lnTo>
                          <a:pt x="26" y="2"/>
                        </a:lnTo>
                        <a:lnTo>
                          <a:pt x="25" y="3"/>
                        </a:lnTo>
                        <a:lnTo>
                          <a:pt x="23" y="3"/>
                        </a:lnTo>
                        <a:lnTo>
                          <a:pt x="23" y="4"/>
                        </a:lnTo>
                        <a:lnTo>
                          <a:pt x="22" y="5"/>
                        </a:lnTo>
                        <a:lnTo>
                          <a:pt x="21" y="5"/>
                        </a:lnTo>
                        <a:lnTo>
                          <a:pt x="21" y="6"/>
                        </a:lnTo>
                        <a:lnTo>
                          <a:pt x="20" y="7"/>
                        </a:lnTo>
                        <a:lnTo>
                          <a:pt x="19" y="8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7" y="11"/>
                        </a:lnTo>
                        <a:lnTo>
                          <a:pt x="15" y="11"/>
                        </a:lnTo>
                        <a:lnTo>
                          <a:pt x="15" y="12"/>
                        </a:lnTo>
                        <a:lnTo>
                          <a:pt x="14" y="12"/>
                        </a:lnTo>
                        <a:lnTo>
                          <a:pt x="13" y="14"/>
                        </a:lnTo>
                        <a:lnTo>
                          <a:pt x="13" y="15"/>
                        </a:lnTo>
                        <a:lnTo>
                          <a:pt x="12" y="17"/>
                        </a:lnTo>
                        <a:lnTo>
                          <a:pt x="11" y="17"/>
                        </a:lnTo>
                        <a:lnTo>
                          <a:pt x="10" y="18"/>
                        </a:lnTo>
                        <a:lnTo>
                          <a:pt x="10" y="19"/>
                        </a:lnTo>
                        <a:lnTo>
                          <a:pt x="9" y="20"/>
                        </a:lnTo>
                        <a:lnTo>
                          <a:pt x="9" y="21"/>
                        </a:lnTo>
                        <a:lnTo>
                          <a:pt x="7" y="22"/>
                        </a:lnTo>
                        <a:lnTo>
                          <a:pt x="7" y="23"/>
                        </a:lnTo>
                        <a:lnTo>
                          <a:pt x="6" y="24"/>
                        </a:lnTo>
                        <a:lnTo>
                          <a:pt x="6" y="25"/>
                        </a:lnTo>
                        <a:lnTo>
                          <a:pt x="5" y="26"/>
                        </a:lnTo>
                        <a:lnTo>
                          <a:pt x="4" y="27"/>
                        </a:lnTo>
                        <a:lnTo>
                          <a:pt x="4" y="28"/>
                        </a:lnTo>
                        <a:lnTo>
                          <a:pt x="3" y="29"/>
                        </a:lnTo>
                        <a:lnTo>
                          <a:pt x="2" y="30"/>
                        </a:lnTo>
                        <a:lnTo>
                          <a:pt x="2" y="32"/>
                        </a:lnTo>
                        <a:lnTo>
                          <a:pt x="2" y="33"/>
                        </a:lnTo>
                        <a:lnTo>
                          <a:pt x="1" y="33"/>
                        </a:lnTo>
                        <a:lnTo>
                          <a:pt x="0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0" name="Freeform 234"/>
                  <p:cNvSpPr>
                    <a:spLocks/>
                  </p:cNvSpPr>
                  <p:nvPr/>
                </p:nvSpPr>
                <p:spPr bwMode="auto">
                  <a:xfrm>
                    <a:off x="1517" y="2534"/>
                    <a:ext cx="19" cy="49"/>
                  </a:xfrm>
                  <a:custGeom>
                    <a:avLst/>
                    <a:gdLst>
                      <a:gd name="T0" fmla="*/ 14 w 19"/>
                      <a:gd name="T1" fmla="*/ 48 h 49"/>
                      <a:gd name="T2" fmla="*/ 14 w 19"/>
                      <a:gd name="T3" fmla="*/ 48 h 49"/>
                      <a:gd name="T4" fmla="*/ 10 w 19"/>
                      <a:gd name="T5" fmla="*/ 47 h 49"/>
                      <a:gd name="T6" fmla="*/ 7 w 19"/>
                      <a:gd name="T7" fmla="*/ 46 h 49"/>
                      <a:gd name="T8" fmla="*/ 7 w 19"/>
                      <a:gd name="T9" fmla="*/ 46 h 49"/>
                      <a:gd name="T10" fmla="*/ 3 w 19"/>
                      <a:gd name="T11" fmla="*/ 45 h 49"/>
                      <a:gd name="T12" fmla="*/ 3 w 19"/>
                      <a:gd name="T13" fmla="*/ 44 h 49"/>
                      <a:gd name="T14" fmla="*/ 3 w 19"/>
                      <a:gd name="T15" fmla="*/ 44 h 49"/>
                      <a:gd name="T16" fmla="*/ 3 w 19"/>
                      <a:gd name="T17" fmla="*/ 42 h 49"/>
                      <a:gd name="T18" fmla="*/ 3 w 19"/>
                      <a:gd name="T19" fmla="*/ 41 h 49"/>
                      <a:gd name="T20" fmla="*/ 3 w 19"/>
                      <a:gd name="T21" fmla="*/ 41 h 49"/>
                      <a:gd name="T22" fmla="*/ 0 w 19"/>
                      <a:gd name="T23" fmla="*/ 40 h 49"/>
                      <a:gd name="T24" fmla="*/ 3 w 19"/>
                      <a:gd name="T25" fmla="*/ 39 h 49"/>
                      <a:gd name="T26" fmla="*/ 0 w 19"/>
                      <a:gd name="T27" fmla="*/ 38 h 49"/>
                      <a:gd name="T28" fmla="*/ 0 w 19"/>
                      <a:gd name="T29" fmla="*/ 38 h 49"/>
                      <a:gd name="T30" fmla="*/ 0 w 19"/>
                      <a:gd name="T31" fmla="*/ 37 h 49"/>
                      <a:gd name="T32" fmla="*/ 0 w 19"/>
                      <a:gd name="T33" fmla="*/ 35 h 49"/>
                      <a:gd name="T34" fmla="*/ 0 w 19"/>
                      <a:gd name="T35" fmla="*/ 34 h 49"/>
                      <a:gd name="T36" fmla="*/ 0 w 19"/>
                      <a:gd name="T37" fmla="*/ 31 h 49"/>
                      <a:gd name="T38" fmla="*/ 0 w 19"/>
                      <a:gd name="T39" fmla="*/ 29 h 49"/>
                      <a:gd name="T40" fmla="*/ 0 w 19"/>
                      <a:gd name="T41" fmla="*/ 28 h 49"/>
                      <a:gd name="T42" fmla="*/ 0 w 19"/>
                      <a:gd name="T43" fmla="*/ 25 h 49"/>
                      <a:gd name="T44" fmla="*/ 3 w 19"/>
                      <a:gd name="T45" fmla="*/ 24 h 49"/>
                      <a:gd name="T46" fmla="*/ 3 w 19"/>
                      <a:gd name="T47" fmla="*/ 21 h 49"/>
                      <a:gd name="T48" fmla="*/ 3 w 19"/>
                      <a:gd name="T49" fmla="*/ 19 h 49"/>
                      <a:gd name="T50" fmla="*/ 7 w 19"/>
                      <a:gd name="T51" fmla="*/ 17 h 49"/>
                      <a:gd name="T52" fmla="*/ 7 w 19"/>
                      <a:gd name="T53" fmla="*/ 15 h 49"/>
                      <a:gd name="T54" fmla="*/ 10 w 19"/>
                      <a:gd name="T55" fmla="*/ 12 h 49"/>
                      <a:gd name="T56" fmla="*/ 14 w 19"/>
                      <a:gd name="T57" fmla="*/ 9 h 49"/>
                      <a:gd name="T58" fmla="*/ 14 w 19"/>
                      <a:gd name="T59" fmla="*/ 8 h 49"/>
                      <a:gd name="T60" fmla="*/ 14 w 19"/>
                      <a:gd name="T61" fmla="*/ 4 h 49"/>
                      <a:gd name="T62" fmla="*/ 18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8" y="48"/>
                        </a:moveTo>
                        <a:lnTo>
                          <a:pt x="14" y="48"/>
                        </a:lnTo>
                        <a:lnTo>
                          <a:pt x="14" y="47"/>
                        </a:lnTo>
                        <a:lnTo>
                          <a:pt x="14" y="48"/>
                        </a:lnTo>
                        <a:lnTo>
                          <a:pt x="14" y="47"/>
                        </a:lnTo>
                        <a:lnTo>
                          <a:pt x="10" y="47"/>
                        </a:lnTo>
                        <a:lnTo>
                          <a:pt x="7" y="46"/>
                        </a:lnTo>
                        <a:lnTo>
                          <a:pt x="7" y="45"/>
                        </a:lnTo>
                        <a:lnTo>
                          <a:pt x="7" y="46"/>
                        </a:lnTo>
                        <a:lnTo>
                          <a:pt x="7" y="45"/>
                        </a:lnTo>
                        <a:lnTo>
                          <a:pt x="3" y="45"/>
                        </a:lnTo>
                        <a:lnTo>
                          <a:pt x="3" y="44"/>
                        </a:lnTo>
                        <a:lnTo>
                          <a:pt x="3" y="43"/>
                        </a:lnTo>
                        <a:lnTo>
                          <a:pt x="3" y="44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0" y="40"/>
                        </a:lnTo>
                        <a:lnTo>
                          <a:pt x="0" y="39"/>
                        </a:lnTo>
                        <a:lnTo>
                          <a:pt x="3" y="39"/>
                        </a:lnTo>
                        <a:lnTo>
                          <a:pt x="0" y="39"/>
                        </a:lnTo>
                        <a:lnTo>
                          <a:pt x="0" y="38"/>
                        </a:lnTo>
                        <a:lnTo>
                          <a:pt x="0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3" y="24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7" y="18"/>
                        </a:lnTo>
                        <a:lnTo>
                          <a:pt x="7" y="17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14" y="9"/>
                        </a:lnTo>
                        <a:lnTo>
                          <a:pt x="10" y="8"/>
                        </a:lnTo>
                        <a:lnTo>
                          <a:pt x="14" y="8"/>
                        </a:lnTo>
                        <a:lnTo>
                          <a:pt x="14" y="7"/>
                        </a:lnTo>
                        <a:lnTo>
                          <a:pt x="14" y="4"/>
                        </a:lnTo>
                        <a:lnTo>
                          <a:pt x="14" y="3"/>
                        </a:lnTo>
                        <a:lnTo>
                          <a:pt x="18" y="2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1" name="Freeform 235"/>
                  <p:cNvSpPr>
                    <a:spLocks/>
                  </p:cNvSpPr>
                  <p:nvPr/>
                </p:nvSpPr>
                <p:spPr bwMode="auto">
                  <a:xfrm>
                    <a:off x="1520" y="2545"/>
                    <a:ext cx="36" cy="38"/>
                  </a:xfrm>
                  <a:custGeom>
                    <a:avLst/>
                    <a:gdLst>
                      <a:gd name="T0" fmla="*/ 0 w 36"/>
                      <a:gd name="T1" fmla="*/ 36 h 38"/>
                      <a:gd name="T2" fmla="*/ 1 w 36"/>
                      <a:gd name="T3" fmla="*/ 37 h 38"/>
                      <a:gd name="T4" fmla="*/ 3 w 36"/>
                      <a:gd name="T5" fmla="*/ 37 h 38"/>
                      <a:gd name="T6" fmla="*/ 4 w 36"/>
                      <a:gd name="T7" fmla="*/ 37 h 38"/>
                      <a:gd name="T8" fmla="*/ 4 w 36"/>
                      <a:gd name="T9" fmla="*/ 37 h 38"/>
                      <a:gd name="T10" fmla="*/ 5 w 36"/>
                      <a:gd name="T11" fmla="*/ 36 h 38"/>
                      <a:gd name="T12" fmla="*/ 5 w 36"/>
                      <a:gd name="T13" fmla="*/ 36 h 38"/>
                      <a:gd name="T14" fmla="*/ 6 w 36"/>
                      <a:gd name="T15" fmla="*/ 36 h 38"/>
                      <a:gd name="T16" fmla="*/ 7 w 36"/>
                      <a:gd name="T17" fmla="*/ 35 h 38"/>
                      <a:gd name="T18" fmla="*/ 7 w 36"/>
                      <a:gd name="T19" fmla="*/ 34 h 38"/>
                      <a:gd name="T20" fmla="*/ 9 w 36"/>
                      <a:gd name="T21" fmla="*/ 34 h 38"/>
                      <a:gd name="T22" fmla="*/ 9 w 36"/>
                      <a:gd name="T23" fmla="*/ 33 h 38"/>
                      <a:gd name="T24" fmla="*/ 10 w 36"/>
                      <a:gd name="T25" fmla="*/ 33 h 38"/>
                      <a:gd name="T26" fmla="*/ 10 w 36"/>
                      <a:gd name="T27" fmla="*/ 32 h 38"/>
                      <a:gd name="T28" fmla="*/ 11 w 36"/>
                      <a:gd name="T29" fmla="*/ 32 h 38"/>
                      <a:gd name="T30" fmla="*/ 12 w 36"/>
                      <a:gd name="T31" fmla="*/ 31 h 38"/>
                      <a:gd name="T32" fmla="*/ 13 w 36"/>
                      <a:gd name="T33" fmla="*/ 30 h 38"/>
                      <a:gd name="T34" fmla="*/ 15 w 36"/>
                      <a:gd name="T35" fmla="*/ 29 h 38"/>
                      <a:gd name="T36" fmla="*/ 16 w 36"/>
                      <a:gd name="T37" fmla="*/ 27 h 38"/>
                      <a:gd name="T38" fmla="*/ 18 w 36"/>
                      <a:gd name="T39" fmla="*/ 25 h 38"/>
                      <a:gd name="T40" fmla="*/ 19 w 36"/>
                      <a:gd name="T41" fmla="*/ 24 h 38"/>
                      <a:gd name="T42" fmla="*/ 20 w 36"/>
                      <a:gd name="T43" fmla="*/ 22 h 38"/>
                      <a:gd name="T44" fmla="*/ 21 w 36"/>
                      <a:gd name="T45" fmla="*/ 20 h 38"/>
                      <a:gd name="T46" fmla="*/ 23 w 36"/>
                      <a:gd name="T47" fmla="*/ 19 h 38"/>
                      <a:gd name="T48" fmla="*/ 24 w 36"/>
                      <a:gd name="T49" fmla="*/ 18 h 38"/>
                      <a:gd name="T50" fmla="*/ 25 w 36"/>
                      <a:gd name="T51" fmla="*/ 15 h 38"/>
                      <a:gd name="T52" fmla="*/ 27 w 36"/>
                      <a:gd name="T53" fmla="*/ 13 h 38"/>
                      <a:gd name="T54" fmla="*/ 28 w 36"/>
                      <a:gd name="T55" fmla="*/ 10 h 38"/>
                      <a:gd name="T56" fmla="*/ 29 w 36"/>
                      <a:gd name="T57" fmla="*/ 9 h 38"/>
                      <a:gd name="T58" fmla="*/ 30 w 36"/>
                      <a:gd name="T59" fmla="*/ 6 h 38"/>
                      <a:gd name="T60" fmla="*/ 32 w 36"/>
                      <a:gd name="T61" fmla="*/ 4 h 38"/>
                      <a:gd name="T62" fmla="*/ 33 w 36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0" y="37"/>
                        </a:moveTo>
                        <a:lnTo>
                          <a:pt x="0" y="36"/>
                        </a:lnTo>
                        <a:lnTo>
                          <a:pt x="1" y="37"/>
                        </a:lnTo>
                        <a:lnTo>
                          <a:pt x="2" y="37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5" y="36"/>
                        </a:lnTo>
                        <a:lnTo>
                          <a:pt x="6" y="36"/>
                        </a:lnTo>
                        <a:lnTo>
                          <a:pt x="6" y="35"/>
                        </a:lnTo>
                        <a:lnTo>
                          <a:pt x="7" y="35"/>
                        </a:lnTo>
                        <a:lnTo>
                          <a:pt x="7" y="34"/>
                        </a:lnTo>
                        <a:lnTo>
                          <a:pt x="9" y="34"/>
                        </a:lnTo>
                        <a:lnTo>
                          <a:pt x="9" y="33"/>
                        </a:lnTo>
                        <a:lnTo>
                          <a:pt x="10" y="34"/>
                        </a:lnTo>
                        <a:lnTo>
                          <a:pt x="10" y="33"/>
                        </a:lnTo>
                        <a:lnTo>
                          <a:pt x="10" y="32"/>
                        </a:lnTo>
                        <a:lnTo>
                          <a:pt x="11" y="32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3" y="30"/>
                        </a:lnTo>
                        <a:lnTo>
                          <a:pt x="14" y="30"/>
                        </a:lnTo>
                        <a:lnTo>
                          <a:pt x="15" y="29"/>
                        </a:lnTo>
                        <a:lnTo>
                          <a:pt x="15" y="28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8" y="25"/>
                        </a:lnTo>
                        <a:lnTo>
                          <a:pt x="19" y="24"/>
                        </a:lnTo>
                        <a:lnTo>
                          <a:pt x="20" y="23"/>
                        </a:lnTo>
                        <a:lnTo>
                          <a:pt x="20" y="22"/>
                        </a:lnTo>
                        <a:lnTo>
                          <a:pt x="21" y="21"/>
                        </a:lnTo>
                        <a:lnTo>
                          <a:pt x="21" y="20"/>
                        </a:lnTo>
                        <a:lnTo>
                          <a:pt x="22" y="19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4" y="18"/>
                        </a:lnTo>
                        <a:lnTo>
                          <a:pt x="25" y="16"/>
                        </a:lnTo>
                        <a:lnTo>
                          <a:pt x="25" y="15"/>
                        </a:lnTo>
                        <a:lnTo>
                          <a:pt x="25" y="14"/>
                        </a:lnTo>
                        <a:lnTo>
                          <a:pt x="27" y="13"/>
                        </a:lnTo>
                        <a:lnTo>
                          <a:pt x="27" y="12"/>
                        </a:lnTo>
                        <a:lnTo>
                          <a:pt x="28" y="10"/>
                        </a:lnTo>
                        <a:lnTo>
                          <a:pt x="28" y="9"/>
                        </a:lnTo>
                        <a:lnTo>
                          <a:pt x="29" y="9"/>
                        </a:lnTo>
                        <a:lnTo>
                          <a:pt x="30" y="8"/>
                        </a:lnTo>
                        <a:lnTo>
                          <a:pt x="30" y="6"/>
                        </a:lnTo>
                        <a:lnTo>
                          <a:pt x="31" y="5"/>
                        </a:lnTo>
                        <a:lnTo>
                          <a:pt x="32" y="4"/>
                        </a:lnTo>
                        <a:lnTo>
                          <a:pt x="33" y="1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2" name="Freeform 236"/>
                  <p:cNvSpPr>
                    <a:spLocks/>
                  </p:cNvSpPr>
                  <p:nvPr/>
                </p:nvSpPr>
                <p:spPr bwMode="auto">
                  <a:xfrm>
                    <a:off x="1520" y="2545"/>
                    <a:ext cx="36" cy="38"/>
                  </a:xfrm>
                  <a:custGeom>
                    <a:avLst/>
                    <a:gdLst>
                      <a:gd name="T0" fmla="*/ 0 w 36"/>
                      <a:gd name="T1" fmla="*/ 36 h 38"/>
                      <a:gd name="T2" fmla="*/ 1 w 36"/>
                      <a:gd name="T3" fmla="*/ 37 h 38"/>
                      <a:gd name="T4" fmla="*/ 3 w 36"/>
                      <a:gd name="T5" fmla="*/ 37 h 38"/>
                      <a:gd name="T6" fmla="*/ 4 w 36"/>
                      <a:gd name="T7" fmla="*/ 37 h 38"/>
                      <a:gd name="T8" fmla="*/ 4 w 36"/>
                      <a:gd name="T9" fmla="*/ 37 h 38"/>
                      <a:gd name="T10" fmla="*/ 5 w 36"/>
                      <a:gd name="T11" fmla="*/ 36 h 38"/>
                      <a:gd name="T12" fmla="*/ 5 w 36"/>
                      <a:gd name="T13" fmla="*/ 36 h 38"/>
                      <a:gd name="T14" fmla="*/ 6 w 36"/>
                      <a:gd name="T15" fmla="*/ 36 h 38"/>
                      <a:gd name="T16" fmla="*/ 7 w 36"/>
                      <a:gd name="T17" fmla="*/ 35 h 38"/>
                      <a:gd name="T18" fmla="*/ 7 w 36"/>
                      <a:gd name="T19" fmla="*/ 34 h 38"/>
                      <a:gd name="T20" fmla="*/ 9 w 36"/>
                      <a:gd name="T21" fmla="*/ 34 h 38"/>
                      <a:gd name="T22" fmla="*/ 9 w 36"/>
                      <a:gd name="T23" fmla="*/ 33 h 38"/>
                      <a:gd name="T24" fmla="*/ 10 w 36"/>
                      <a:gd name="T25" fmla="*/ 33 h 38"/>
                      <a:gd name="T26" fmla="*/ 10 w 36"/>
                      <a:gd name="T27" fmla="*/ 32 h 38"/>
                      <a:gd name="T28" fmla="*/ 11 w 36"/>
                      <a:gd name="T29" fmla="*/ 32 h 38"/>
                      <a:gd name="T30" fmla="*/ 12 w 36"/>
                      <a:gd name="T31" fmla="*/ 31 h 38"/>
                      <a:gd name="T32" fmla="*/ 13 w 36"/>
                      <a:gd name="T33" fmla="*/ 30 h 38"/>
                      <a:gd name="T34" fmla="*/ 15 w 36"/>
                      <a:gd name="T35" fmla="*/ 29 h 38"/>
                      <a:gd name="T36" fmla="*/ 16 w 36"/>
                      <a:gd name="T37" fmla="*/ 27 h 38"/>
                      <a:gd name="T38" fmla="*/ 18 w 36"/>
                      <a:gd name="T39" fmla="*/ 25 h 38"/>
                      <a:gd name="T40" fmla="*/ 19 w 36"/>
                      <a:gd name="T41" fmla="*/ 24 h 38"/>
                      <a:gd name="T42" fmla="*/ 20 w 36"/>
                      <a:gd name="T43" fmla="*/ 22 h 38"/>
                      <a:gd name="T44" fmla="*/ 21 w 36"/>
                      <a:gd name="T45" fmla="*/ 20 h 38"/>
                      <a:gd name="T46" fmla="*/ 23 w 36"/>
                      <a:gd name="T47" fmla="*/ 19 h 38"/>
                      <a:gd name="T48" fmla="*/ 24 w 36"/>
                      <a:gd name="T49" fmla="*/ 18 h 38"/>
                      <a:gd name="T50" fmla="*/ 25 w 36"/>
                      <a:gd name="T51" fmla="*/ 15 h 38"/>
                      <a:gd name="T52" fmla="*/ 27 w 36"/>
                      <a:gd name="T53" fmla="*/ 13 h 38"/>
                      <a:gd name="T54" fmla="*/ 28 w 36"/>
                      <a:gd name="T55" fmla="*/ 10 h 38"/>
                      <a:gd name="T56" fmla="*/ 29 w 36"/>
                      <a:gd name="T57" fmla="*/ 9 h 38"/>
                      <a:gd name="T58" fmla="*/ 30 w 36"/>
                      <a:gd name="T59" fmla="*/ 6 h 38"/>
                      <a:gd name="T60" fmla="*/ 32 w 36"/>
                      <a:gd name="T61" fmla="*/ 4 h 38"/>
                      <a:gd name="T62" fmla="*/ 33 w 36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0" y="37"/>
                        </a:moveTo>
                        <a:lnTo>
                          <a:pt x="0" y="36"/>
                        </a:lnTo>
                        <a:lnTo>
                          <a:pt x="1" y="37"/>
                        </a:lnTo>
                        <a:lnTo>
                          <a:pt x="2" y="37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5" y="36"/>
                        </a:lnTo>
                        <a:lnTo>
                          <a:pt x="6" y="36"/>
                        </a:lnTo>
                        <a:lnTo>
                          <a:pt x="6" y="35"/>
                        </a:lnTo>
                        <a:lnTo>
                          <a:pt x="7" y="35"/>
                        </a:lnTo>
                        <a:lnTo>
                          <a:pt x="7" y="34"/>
                        </a:lnTo>
                        <a:lnTo>
                          <a:pt x="9" y="34"/>
                        </a:lnTo>
                        <a:lnTo>
                          <a:pt x="9" y="33"/>
                        </a:lnTo>
                        <a:lnTo>
                          <a:pt x="10" y="34"/>
                        </a:lnTo>
                        <a:lnTo>
                          <a:pt x="10" y="33"/>
                        </a:lnTo>
                        <a:lnTo>
                          <a:pt x="10" y="32"/>
                        </a:lnTo>
                        <a:lnTo>
                          <a:pt x="11" y="32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3" y="30"/>
                        </a:lnTo>
                        <a:lnTo>
                          <a:pt x="14" y="30"/>
                        </a:lnTo>
                        <a:lnTo>
                          <a:pt x="15" y="29"/>
                        </a:lnTo>
                        <a:lnTo>
                          <a:pt x="15" y="28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8" y="25"/>
                        </a:lnTo>
                        <a:lnTo>
                          <a:pt x="19" y="24"/>
                        </a:lnTo>
                        <a:lnTo>
                          <a:pt x="20" y="23"/>
                        </a:lnTo>
                        <a:lnTo>
                          <a:pt x="20" y="22"/>
                        </a:lnTo>
                        <a:lnTo>
                          <a:pt x="21" y="21"/>
                        </a:lnTo>
                        <a:lnTo>
                          <a:pt x="21" y="20"/>
                        </a:lnTo>
                        <a:lnTo>
                          <a:pt x="22" y="19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4" y="18"/>
                        </a:lnTo>
                        <a:lnTo>
                          <a:pt x="25" y="16"/>
                        </a:lnTo>
                        <a:lnTo>
                          <a:pt x="25" y="15"/>
                        </a:lnTo>
                        <a:lnTo>
                          <a:pt x="25" y="14"/>
                        </a:lnTo>
                        <a:lnTo>
                          <a:pt x="27" y="13"/>
                        </a:lnTo>
                        <a:lnTo>
                          <a:pt x="27" y="12"/>
                        </a:lnTo>
                        <a:lnTo>
                          <a:pt x="28" y="10"/>
                        </a:lnTo>
                        <a:lnTo>
                          <a:pt x="28" y="9"/>
                        </a:lnTo>
                        <a:lnTo>
                          <a:pt x="29" y="9"/>
                        </a:lnTo>
                        <a:lnTo>
                          <a:pt x="30" y="8"/>
                        </a:lnTo>
                        <a:lnTo>
                          <a:pt x="30" y="6"/>
                        </a:lnTo>
                        <a:lnTo>
                          <a:pt x="31" y="5"/>
                        </a:lnTo>
                        <a:lnTo>
                          <a:pt x="32" y="4"/>
                        </a:lnTo>
                        <a:lnTo>
                          <a:pt x="32" y="3"/>
                        </a:lnTo>
                        <a:lnTo>
                          <a:pt x="33" y="1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3" name="Freeform 237"/>
                  <p:cNvSpPr>
                    <a:spLocks/>
                  </p:cNvSpPr>
                  <p:nvPr/>
                </p:nvSpPr>
                <p:spPr bwMode="auto">
                  <a:xfrm>
                    <a:off x="1517" y="2534"/>
                    <a:ext cx="19" cy="49"/>
                  </a:xfrm>
                  <a:custGeom>
                    <a:avLst/>
                    <a:gdLst>
                      <a:gd name="T0" fmla="*/ 14 w 19"/>
                      <a:gd name="T1" fmla="*/ 48 h 49"/>
                      <a:gd name="T2" fmla="*/ 14 w 19"/>
                      <a:gd name="T3" fmla="*/ 48 h 49"/>
                      <a:gd name="T4" fmla="*/ 10 w 19"/>
                      <a:gd name="T5" fmla="*/ 47 h 49"/>
                      <a:gd name="T6" fmla="*/ 7 w 19"/>
                      <a:gd name="T7" fmla="*/ 46 h 49"/>
                      <a:gd name="T8" fmla="*/ 7 w 19"/>
                      <a:gd name="T9" fmla="*/ 46 h 49"/>
                      <a:gd name="T10" fmla="*/ 3 w 19"/>
                      <a:gd name="T11" fmla="*/ 45 h 49"/>
                      <a:gd name="T12" fmla="*/ 3 w 19"/>
                      <a:gd name="T13" fmla="*/ 44 h 49"/>
                      <a:gd name="T14" fmla="*/ 3 w 19"/>
                      <a:gd name="T15" fmla="*/ 44 h 49"/>
                      <a:gd name="T16" fmla="*/ 3 w 19"/>
                      <a:gd name="T17" fmla="*/ 42 h 49"/>
                      <a:gd name="T18" fmla="*/ 3 w 19"/>
                      <a:gd name="T19" fmla="*/ 41 h 49"/>
                      <a:gd name="T20" fmla="*/ 3 w 19"/>
                      <a:gd name="T21" fmla="*/ 41 h 49"/>
                      <a:gd name="T22" fmla="*/ 0 w 19"/>
                      <a:gd name="T23" fmla="*/ 40 h 49"/>
                      <a:gd name="T24" fmla="*/ 3 w 19"/>
                      <a:gd name="T25" fmla="*/ 39 h 49"/>
                      <a:gd name="T26" fmla="*/ 0 w 19"/>
                      <a:gd name="T27" fmla="*/ 38 h 49"/>
                      <a:gd name="T28" fmla="*/ 0 w 19"/>
                      <a:gd name="T29" fmla="*/ 38 h 49"/>
                      <a:gd name="T30" fmla="*/ 0 w 19"/>
                      <a:gd name="T31" fmla="*/ 37 h 49"/>
                      <a:gd name="T32" fmla="*/ 0 w 19"/>
                      <a:gd name="T33" fmla="*/ 35 h 49"/>
                      <a:gd name="T34" fmla="*/ 0 w 19"/>
                      <a:gd name="T35" fmla="*/ 33 h 49"/>
                      <a:gd name="T36" fmla="*/ 0 w 19"/>
                      <a:gd name="T37" fmla="*/ 31 h 49"/>
                      <a:gd name="T38" fmla="*/ 0 w 19"/>
                      <a:gd name="T39" fmla="*/ 29 h 49"/>
                      <a:gd name="T40" fmla="*/ 0 w 19"/>
                      <a:gd name="T41" fmla="*/ 28 h 49"/>
                      <a:gd name="T42" fmla="*/ 0 w 19"/>
                      <a:gd name="T43" fmla="*/ 25 h 49"/>
                      <a:gd name="T44" fmla="*/ 0 w 19"/>
                      <a:gd name="T45" fmla="*/ 24 h 49"/>
                      <a:gd name="T46" fmla="*/ 3 w 19"/>
                      <a:gd name="T47" fmla="*/ 21 h 49"/>
                      <a:gd name="T48" fmla="*/ 3 w 19"/>
                      <a:gd name="T49" fmla="*/ 19 h 49"/>
                      <a:gd name="T50" fmla="*/ 7 w 19"/>
                      <a:gd name="T51" fmla="*/ 17 h 49"/>
                      <a:gd name="T52" fmla="*/ 7 w 19"/>
                      <a:gd name="T53" fmla="*/ 15 h 49"/>
                      <a:gd name="T54" fmla="*/ 10 w 19"/>
                      <a:gd name="T55" fmla="*/ 12 h 49"/>
                      <a:gd name="T56" fmla="*/ 14 w 19"/>
                      <a:gd name="T57" fmla="*/ 9 h 49"/>
                      <a:gd name="T58" fmla="*/ 14 w 19"/>
                      <a:gd name="T59" fmla="*/ 8 h 49"/>
                      <a:gd name="T60" fmla="*/ 14 w 19"/>
                      <a:gd name="T61" fmla="*/ 5 h 49"/>
                      <a:gd name="T62" fmla="*/ 18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8" y="48"/>
                        </a:moveTo>
                        <a:lnTo>
                          <a:pt x="14" y="48"/>
                        </a:lnTo>
                        <a:lnTo>
                          <a:pt x="14" y="47"/>
                        </a:lnTo>
                        <a:lnTo>
                          <a:pt x="14" y="48"/>
                        </a:lnTo>
                        <a:lnTo>
                          <a:pt x="14" y="47"/>
                        </a:lnTo>
                        <a:lnTo>
                          <a:pt x="10" y="47"/>
                        </a:lnTo>
                        <a:lnTo>
                          <a:pt x="7" y="46"/>
                        </a:lnTo>
                        <a:lnTo>
                          <a:pt x="7" y="45"/>
                        </a:lnTo>
                        <a:lnTo>
                          <a:pt x="7" y="46"/>
                        </a:lnTo>
                        <a:lnTo>
                          <a:pt x="7" y="45"/>
                        </a:lnTo>
                        <a:lnTo>
                          <a:pt x="3" y="45"/>
                        </a:lnTo>
                        <a:lnTo>
                          <a:pt x="3" y="44"/>
                        </a:lnTo>
                        <a:lnTo>
                          <a:pt x="3" y="43"/>
                        </a:lnTo>
                        <a:lnTo>
                          <a:pt x="3" y="44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0" y="40"/>
                        </a:lnTo>
                        <a:lnTo>
                          <a:pt x="0" y="39"/>
                        </a:lnTo>
                        <a:lnTo>
                          <a:pt x="3" y="39"/>
                        </a:lnTo>
                        <a:lnTo>
                          <a:pt x="0" y="39"/>
                        </a:lnTo>
                        <a:lnTo>
                          <a:pt x="0" y="38"/>
                        </a:lnTo>
                        <a:lnTo>
                          <a:pt x="0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3" y="22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3" y="18"/>
                        </a:lnTo>
                        <a:lnTo>
                          <a:pt x="7" y="17"/>
                        </a:lnTo>
                        <a:lnTo>
                          <a:pt x="7" y="15"/>
                        </a:lnTo>
                        <a:lnTo>
                          <a:pt x="7" y="14"/>
                        </a:lnTo>
                        <a:lnTo>
                          <a:pt x="10" y="12"/>
                        </a:lnTo>
                        <a:lnTo>
                          <a:pt x="10" y="11"/>
                        </a:lnTo>
                        <a:lnTo>
                          <a:pt x="14" y="9"/>
                        </a:lnTo>
                        <a:lnTo>
                          <a:pt x="10" y="8"/>
                        </a:lnTo>
                        <a:lnTo>
                          <a:pt x="14" y="8"/>
                        </a:lnTo>
                        <a:lnTo>
                          <a:pt x="14" y="7"/>
                        </a:lnTo>
                        <a:lnTo>
                          <a:pt x="14" y="5"/>
                        </a:lnTo>
                        <a:lnTo>
                          <a:pt x="14" y="3"/>
                        </a:lnTo>
                        <a:lnTo>
                          <a:pt x="18" y="2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4" name="Freeform 238"/>
                  <p:cNvSpPr>
                    <a:spLocks/>
                  </p:cNvSpPr>
                  <p:nvPr/>
                </p:nvSpPr>
                <p:spPr bwMode="auto">
                  <a:xfrm>
                    <a:off x="1523" y="2488"/>
                    <a:ext cx="19" cy="48"/>
                  </a:xfrm>
                  <a:custGeom>
                    <a:avLst/>
                    <a:gdLst>
                      <a:gd name="T0" fmla="*/ 3 w 19"/>
                      <a:gd name="T1" fmla="*/ 1 h 48"/>
                      <a:gd name="T2" fmla="*/ 3 w 19"/>
                      <a:gd name="T3" fmla="*/ 1 h 48"/>
                      <a:gd name="T4" fmla="*/ 7 w 19"/>
                      <a:gd name="T5" fmla="*/ 2 h 48"/>
                      <a:gd name="T6" fmla="*/ 7 w 19"/>
                      <a:gd name="T7" fmla="*/ 3 h 48"/>
                      <a:gd name="T8" fmla="*/ 10 w 19"/>
                      <a:gd name="T9" fmla="*/ 3 h 48"/>
                      <a:gd name="T10" fmla="*/ 14 w 19"/>
                      <a:gd name="T11" fmla="*/ 4 h 48"/>
                      <a:gd name="T12" fmla="*/ 14 w 19"/>
                      <a:gd name="T13" fmla="*/ 4 h 48"/>
                      <a:gd name="T14" fmla="*/ 14 w 19"/>
                      <a:gd name="T15" fmla="*/ 6 h 48"/>
                      <a:gd name="T16" fmla="*/ 14 w 19"/>
                      <a:gd name="T17" fmla="*/ 7 h 48"/>
                      <a:gd name="T18" fmla="*/ 14 w 19"/>
                      <a:gd name="T19" fmla="*/ 7 h 48"/>
                      <a:gd name="T20" fmla="*/ 14 w 19"/>
                      <a:gd name="T21" fmla="*/ 8 h 48"/>
                      <a:gd name="T22" fmla="*/ 14 w 19"/>
                      <a:gd name="T23" fmla="*/ 8 h 48"/>
                      <a:gd name="T24" fmla="*/ 18 w 19"/>
                      <a:gd name="T25" fmla="*/ 10 h 48"/>
                      <a:gd name="T26" fmla="*/ 18 w 19"/>
                      <a:gd name="T27" fmla="*/ 10 h 48"/>
                      <a:gd name="T28" fmla="*/ 18 w 19"/>
                      <a:gd name="T29" fmla="*/ 11 h 48"/>
                      <a:gd name="T30" fmla="*/ 18 w 19"/>
                      <a:gd name="T31" fmla="*/ 11 h 48"/>
                      <a:gd name="T32" fmla="*/ 18 w 19"/>
                      <a:gd name="T33" fmla="*/ 13 h 48"/>
                      <a:gd name="T34" fmla="*/ 18 w 19"/>
                      <a:gd name="T35" fmla="*/ 15 h 48"/>
                      <a:gd name="T36" fmla="*/ 18 w 19"/>
                      <a:gd name="T37" fmla="*/ 17 h 48"/>
                      <a:gd name="T38" fmla="*/ 18 w 19"/>
                      <a:gd name="T39" fmla="*/ 19 h 48"/>
                      <a:gd name="T40" fmla="*/ 18 w 19"/>
                      <a:gd name="T41" fmla="*/ 21 h 48"/>
                      <a:gd name="T42" fmla="*/ 18 w 19"/>
                      <a:gd name="T43" fmla="*/ 23 h 48"/>
                      <a:gd name="T44" fmla="*/ 14 w 19"/>
                      <a:gd name="T45" fmla="*/ 26 h 48"/>
                      <a:gd name="T46" fmla="*/ 18 w 19"/>
                      <a:gd name="T47" fmla="*/ 27 h 48"/>
                      <a:gd name="T48" fmla="*/ 14 w 19"/>
                      <a:gd name="T49" fmla="*/ 29 h 48"/>
                      <a:gd name="T50" fmla="*/ 10 w 19"/>
                      <a:gd name="T51" fmla="*/ 31 h 48"/>
                      <a:gd name="T52" fmla="*/ 10 w 19"/>
                      <a:gd name="T53" fmla="*/ 33 h 48"/>
                      <a:gd name="T54" fmla="*/ 10 w 19"/>
                      <a:gd name="T55" fmla="*/ 36 h 48"/>
                      <a:gd name="T56" fmla="*/ 7 w 19"/>
                      <a:gd name="T57" fmla="*/ 38 h 48"/>
                      <a:gd name="T58" fmla="*/ 7 w 19"/>
                      <a:gd name="T59" fmla="*/ 41 h 48"/>
                      <a:gd name="T60" fmla="*/ 3 w 19"/>
                      <a:gd name="T61" fmla="*/ 43 h 48"/>
                      <a:gd name="T62" fmla="*/ 0 w 19"/>
                      <a:gd name="T63" fmla="*/ 45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0" y="0"/>
                        </a:moveTo>
                        <a:lnTo>
                          <a:pt x="3" y="1"/>
                        </a:lnTo>
                        <a:lnTo>
                          <a:pt x="3" y="2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4" y="4"/>
                        </a:lnTo>
                        <a:lnTo>
                          <a:pt x="10" y="4"/>
                        </a:lnTo>
                        <a:lnTo>
                          <a:pt x="14" y="4"/>
                        </a:lnTo>
                        <a:lnTo>
                          <a:pt x="14" y="5"/>
                        </a:lnTo>
                        <a:lnTo>
                          <a:pt x="14" y="6"/>
                        </a:lnTo>
                        <a:lnTo>
                          <a:pt x="14" y="7"/>
                        </a:lnTo>
                        <a:lnTo>
                          <a:pt x="14" y="8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8" y="11"/>
                        </a:lnTo>
                        <a:lnTo>
                          <a:pt x="18" y="13"/>
                        </a:lnTo>
                        <a:lnTo>
                          <a:pt x="18" y="14"/>
                        </a:lnTo>
                        <a:lnTo>
                          <a:pt x="18" y="15"/>
                        </a:lnTo>
                        <a:lnTo>
                          <a:pt x="18" y="16"/>
                        </a:lnTo>
                        <a:lnTo>
                          <a:pt x="18" y="17"/>
                        </a:lnTo>
                        <a:lnTo>
                          <a:pt x="18" y="18"/>
                        </a:lnTo>
                        <a:lnTo>
                          <a:pt x="18" y="19"/>
                        </a:lnTo>
                        <a:lnTo>
                          <a:pt x="18" y="20"/>
                        </a:lnTo>
                        <a:lnTo>
                          <a:pt x="18" y="21"/>
                        </a:lnTo>
                        <a:lnTo>
                          <a:pt x="18" y="22"/>
                        </a:lnTo>
                        <a:lnTo>
                          <a:pt x="18" y="23"/>
                        </a:lnTo>
                        <a:lnTo>
                          <a:pt x="18" y="24"/>
                        </a:lnTo>
                        <a:lnTo>
                          <a:pt x="14" y="26"/>
                        </a:lnTo>
                        <a:lnTo>
                          <a:pt x="18" y="27"/>
                        </a:lnTo>
                        <a:lnTo>
                          <a:pt x="14" y="28"/>
                        </a:lnTo>
                        <a:lnTo>
                          <a:pt x="14" y="29"/>
                        </a:lnTo>
                        <a:lnTo>
                          <a:pt x="14" y="30"/>
                        </a:lnTo>
                        <a:lnTo>
                          <a:pt x="10" y="31"/>
                        </a:lnTo>
                        <a:lnTo>
                          <a:pt x="10" y="32"/>
                        </a:lnTo>
                        <a:lnTo>
                          <a:pt x="10" y="33"/>
                        </a:lnTo>
                        <a:lnTo>
                          <a:pt x="10" y="34"/>
                        </a:lnTo>
                        <a:lnTo>
                          <a:pt x="10" y="36"/>
                        </a:lnTo>
                        <a:lnTo>
                          <a:pt x="7" y="37"/>
                        </a:lnTo>
                        <a:lnTo>
                          <a:pt x="7" y="38"/>
                        </a:lnTo>
                        <a:lnTo>
                          <a:pt x="7" y="39"/>
                        </a:lnTo>
                        <a:lnTo>
                          <a:pt x="7" y="41"/>
                        </a:lnTo>
                        <a:lnTo>
                          <a:pt x="3" y="41"/>
                        </a:lnTo>
                        <a:lnTo>
                          <a:pt x="3" y="43"/>
                        </a:lnTo>
                        <a:lnTo>
                          <a:pt x="3" y="44"/>
                        </a:lnTo>
                        <a:lnTo>
                          <a:pt x="0" y="45"/>
                        </a:lnTo>
                        <a:lnTo>
                          <a:pt x="0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5" name="Freeform 239"/>
                  <p:cNvSpPr>
                    <a:spLocks/>
                  </p:cNvSpPr>
                  <p:nvPr/>
                </p:nvSpPr>
                <p:spPr bwMode="auto">
                  <a:xfrm>
                    <a:off x="1487" y="2487"/>
                    <a:ext cx="37" cy="40"/>
                  </a:xfrm>
                  <a:custGeom>
                    <a:avLst/>
                    <a:gdLst>
                      <a:gd name="T0" fmla="*/ 34 w 37"/>
                      <a:gd name="T1" fmla="*/ 1 h 40"/>
                      <a:gd name="T2" fmla="*/ 34 w 37"/>
                      <a:gd name="T3" fmla="*/ 1 h 40"/>
                      <a:gd name="T4" fmla="*/ 33 w 37"/>
                      <a:gd name="T5" fmla="*/ 0 h 40"/>
                      <a:gd name="T6" fmla="*/ 32 w 37"/>
                      <a:gd name="T7" fmla="*/ 1 h 40"/>
                      <a:gd name="T8" fmla="*/ 31 w 37"/>
                      <a:gd name="T9" fmla="*/ 1 h 40"/>
                      <a:gd name="T10" fmla="*/ 30 w 37"/>
                      <a:gd name="T11" fmla="*/ 2 h 40"/>
                      <a:gd name="T12" fmla="*/ 30 w 37"/>
                      <a:gd name="T13" fmla="*/ 2 h 40"/>
                      <a:gd name="T14" fmla="*/ 29 w 37"/>
                      <a:gd name="T15" fmla="*/ 2 h 40"/>
                      <a:gd name="T16" fmla="*/ 29 w 37"/>
                      <a:gd name="T17" fmla="*/ 2 h 40"/>
                      <a:gd name="T18" fmla="*/ 27 w 37"/>
                      <a:gd name="T19" fmla="*/ 4 h 40"/>
                      <a:gd name="T20" fmla="*/ 26 w 37"/>
                      <a:gd name="T21" fmla="*/ 4 h 40"/>
                      <a:gd name="T22" fmla="*/ 26 w 37"/>
                      <a:gd name="T23" fmla="*/ 5 h 40"/>
                      <a:gd name="T24" fmla="*/ 25 w 37"/>
                      <a:gd name="T25" fmla="*/ 5 h 40"/>
                      <a:gd name="T26" fmla="*/ 25 w 37"/>
                      <a:gd name="T27" fmla="*/ 6 h 40"/>
                      <a:gd name="T28" fmla="*/ 24 w 37"/>
                      <a:gd name="T29" fmla="*/ 6 h 40"/>
                      <a:gd name="T30" fmla="*/ 23 w 37"/>
                      <a:gd name="T31" fmla="*/ 7 h 40"/>
                      <a:gd name="T32" fmla="*/ 22 w 37"/>
                      <a:gd name="T33" fmla="*/ 8 h 40"/>
                      <a:gd name="T34" fmla="*/ 20 w 37"/>
                      <a:gd name="T35" fmla="*/ 9 h 40"/>
                      <a:gd name="T36" fmla="*/ 18 w 37"/>
                      <a:gd name="T37" fmla="*/ 12 h 40"/>
                      <a:gd name="T38" fmla="*/ 17 w 37"/>
                      <a:gd name="T39" fmla="*/ 13 h 40"/>
                      <a:gd name="T40" fmla="*/ 16 w 37"/>
                      <a:gd name="T41" fmla="*/ 15 h 40"/>
                      <a:gd name="T42" fmla="*/ 15 w 37"/>
                      <a:gd name="T43" fmla="*/ 16 h 40"/>
                      <a:gd name="T44" fmla="*/ 13 w 37"/>
                      <a:gd name="T45" fmla="*/ 18 h 40"/>
                      <a:gd name="T46" fmla="*/ 12 w 37"/>
                      <a:gd name="T47" fmla="*/ 20 h 40"/>
                      <a:gd name="T48" fmla="*/ 11 w 37"/>
                      <a:gd name="T49" fmla="*/ 22 h 40"/>
                      <a:gd name="T50" fmla="*/ 9 w 37"/>
                      <a:gd name="T51" fmla="*/ 23 h 40"/>
                      <a:gd name="T52" fmla="*/ 9 w 37"/>
                      <a:gd name="T53" fmla="*/ 25 h 40"/>
                      <a:gd name="T54" fmla="*/ 6 w 37"/>
                      <a:gd name="T55" fmla="*/ 28 h 40"/>
                      <a:gd name="T56" fmla="*/ 5 w 37"/>
                      <a:gd name="T57" fmla="*/ 30 h 40"/>
                      <a:gd name="T58" fmla="*/ 4 w 37"/>
                      <a:gd name="T59" fmla="*/ 33 h 40"/>
                      <a:gd name="T60" fmla="*/ 3 w 37"/>
                      <a:gd name="T61" fmla="*/ 34 h 40"/>
                      <a:gd name="T62" fmla="*/ 1 w 37"/>
                      <a:gd name="T63" fmla="*/ 37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40"/>
                      <a:gd name="T98" fmla="*/ 37 w 3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40">
                        <a:moveTo>
                          <a:pt x="36" y="1"/>
                        </a:moveTo>
                        <a:lnTo>
                          <a:pt x="34" y="1"/>
                        </a:lnTo>
                        <a:lnTo>
                          <a:pt x="33" y="0"/>
                        </a:lnTo>
                        <a:lnTo>
                          <a:pt x="33" y="1"/>
                        </a:ln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0" y="2"/>
                        </a:lnTo>
                        <a:lnTo>
                          <a:pt x="29" y="2"/>
                        </a:lnTo>
                        <a:lnTo>
                          <a:pt x="29" y="3"/>
                        </a:lnTo>
                        <a:lnTo>
                          <a:pt x="29" y="2"/>
                        </a:lnTo>
                        <a:lnTo>
                          <a:pt x="27" y="3"/>
                        </a:lnTo>
                        <a:lnTo>
                          <a:pt x="27" y="4"/>
                        </a:lnTo>
                        <a:lnTo>
                          <a:pt x="26" y="4"/>
                        </a:lnTo>
                        <a:lnTo>
                          <a:pt x="26" y="5"/>
                        </a:lnTo>
                        <a:lnTo>
                          <a:pt x="25" y="5"/>
                        </a:lnTo>
                        <a:lnTo>
                          <a:pt x="25" y="6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3" y="7"/>
                        </a:lnTo>
                        <a:lnTo>
                          <a:pt x="22" y="8"/>
                        </a:lnTo>
                        <a:lnTo>
                          <a:pt x="20" y="9"/>
                        </a:lnTo>
                        <a:lnTo>
                          <a:pt x="19" y="10"/>
                        </a:lnTo>
                        <a:lnTo>
                          <a:pt x="18" y="12"/>
                        </a:lnTo>
                        <a:lnTo>
                          <a:pt x="17" y="13"/>
                        </a:lnTo>
                        <a:lnTo>
                          <a:pt x="16" y="14"/>
                        </a:lnTo>
                        <a:lnTo>
                          <a:pt x="16" y="15"/>
                        </a:lnTo>
                        <a:lnTo>
                          <a:pt x="15" y="15"/>
                        </a:lnTo>
                        <a:lnTo>
                          <a:pt x="15" y="16"/>
                        </a:lnTo>
                        <a:lnTo>
                          <a:pt x="15" y="17"/>
                        </a:lnTo>
                        <a:lnTo>
                          <a:pt x="13" y="18"/>
                        </a:lnTo>
                        <a:lnTo>
                          <a:pt x="12" y="19"/>
                        </a:lnTo>
                        <a:lnTo>
                          <a:pt x="12" y="20"/>
                        </a:lnTo>
                        <a:lnTo>
                          <a:pt x="11" y="21"/>
                        </a:lnTo>
                        <a:lnTo>
                          <a:pt x="11" y="22"/>
                        </a:lnTo>
                        <a:lnTo>
                          <a:pt x="10" y="22"/>
                        </a:lnTo>
                        <a:lnTo>
                          <a:pt x="9" y="23"/>
                        </a:lnTo>
                        <a:lnTo>
                          <a:pt x="9" y="24"/>
                        </a:lnTo>
                        <a:lnTo>
                          <a:pt x="9" y="25"/>
                        </a:lnTo>
                        <a:lnTo>
                          <a:pt x="8" y="27"/>
                        </a:lnTo>
                        <a:lnTo>
                          <a:pt x="6" y="28"/>
                        </a:lnTo>
                        <a:lnTo>
                          <a:pt x="5" y="29"/>
                        </a:lnTo>
                        <a:lnTo>
                          <a:pt x="5" y="30"/>
                        </a:lnTo>
                        <a:lnTo>
                          <a:pt x="4" y="31"/>
                        </a:lnTo>
                        <a:lnTo>
                          <a:pt x="4" y="33"/>
                        </a:lnTo>
                        <a:lnTo>
                          <a:pt x="3" y="33"/>
                        </a:lnTo>
                        <a:lnTo>
                          <a:pt x="3" y="34"/>
                        </a:lnTo>
                        <a:lnTo>
                          <a:pt x="2" y="36"/>
                        </a:lnTo>
                        <a:lnTo>
                          <a:pt x="1" y="37"/>
                        </a:lnTo>
                        <a:lnTo>
                          <a:pt x="0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6" name="Freeform 240"/>
                  <p:cNvSpPr>
                    <a:spLocks/>
                  </p:cNvSpPr>
                  <p:nvPr/>
                </p:nvSpPr>
                <p:spPr bwMode="auto">
                  <a:xfrm>
                    <a:off x="1191" y="2431"/>
                    <a:ext cx="20" cy="49"/>
                  </a:xfrm>
                  <a:custGeom>
                    <a:avLst/>
                    <a:gdLst>
                      <a:gd name="T0" fmla="*/ 15 w 20"/>
                      <a:gd name="T1" fmla="*/ 48 h 49"/>
                      <a:gd name="T2" fmla="*/ 12 w 20"/>
                      <a:gd name="T3" fmla="*/ 47 h 49"/>
                      <a:gd name="T4" fmla="*/ 9 w 20"/>
                      <a:gd name="T5" fmla="*/ 47 h 49"/>
                      <a:gd name="T6" fmla="*/ 9 w 20"/>
                      <a:gd name="T7" fmla="*/ 46 h 49"/>
                      <a:gd name="T8" fmla="*/ 6 w 20"/>
                      <a:gd name="T9" fmla="*/ 45 h 49"/>
                      <a:gd name="T10" fmla="*/ 6 w 20"/>
                      <a:gd name="T11" fmla="*/ 45 h 49"/>
                      <a:gd name="T12" fmla="*/ 6 w 20"/>
                      <a:gd name="T13" fmla="*/ 44 h 49"/>
                      <a:gd name="T14" fmla="*/ 6 w 20"/>
                      <a:gd name="T15" fmla="*/ 43 h 49"/>
                      <a:gd name="T16" fmla="*/ 3 w 20"/>
                      <a:gd name="T17" fmla="*/ 42 h 49"/>
                      <a:gd name="T18" fmla="*/ 6 w 20"/>
                      <a:gd name="T19" fmla="*/ 41 h 49"/>
                      <a:gd name="T20" fmla="*/ 3 w 20"/>
                      <a:gd name="T21" fmla="*/ 41 h 49"/>
                      <a:gd name="T22" fmla="*/ 3 w 20"/>
                      <a:gd name="T23" fmla="*/ 40 h 49"/>
                      <a:gd name="T24" fmla="*/ 3 w 20"/>
                      <a:gd name="T25" fmla="*/ 38 h 49"/>
                      <a:gd name="T26" fmla="*/ 0 w 20"/>
                      <a:gd name="T27" fmla="*/ 38 h 49"/>
                      <a:gd name="T28" fmla="*/ 3 w 20"/>
                      <a:gd name="T29" fmla="*/ 38 h 49"/>
                      <a:gd name="T30" fmla="*/ 3 w 20"/>
                      <a:gd name="T31" fmla="*/ 37 h 49"/>
                      <a:gd name="T32" fmla="*/ 0 w 20"/>
                      <a:gd name="T33" fmla="*/ 35 h 49"/>
                      <a:gd name="T34" fmla="*/ 3 w 20"/>
                      <a:gd name="T35" fmla="*/ 33 h 49"/>
                      <a:gd name="T36" fmla="*/ 0 w 20"/>
                      <a:gd name="T37" fmla="*/ 31 h 49"/>
                      <a:gd name="T38" fmla="*/ 0 w 20"/>
                      <a:gd name="T39" fmla="*/ 29 h 49"/>
                      <a:gd name="T40" fmla="*/ 0 w 20"/>
                      <a:gd name="T41" fmla="*/ 27 h 49"/>
                      <a:gd name="T42" fmla="*/ 3 w 20"/>
                      <a:gd name="T43" fmla="*/ 25 h 49"/>
                      <a:gd name="T44" fmla="*/ 3 w 20"/>
                      <a:gd name="T45" fmla="*/ 23 h 49"/>
                      <a:gd name="T46" fmla="*/ 3 w 20"/>
                      <a:gd name="T47" fmla="*/ 21 h 49"/>
                      <a:gd name="T48" fmla="*/ 6 w 20"/>
                      <a:gd name="T49" fmla="*/ 19 h 49"/>
                      <a:gd name="T50" fmla="*/ 6 w 20"/>
                      <a:gd name="T51" fmla="*/ 16 h 49"/>
                      <a:gd name="T52" fmla="*/ 6 w 20"/>
                      <a:gd name="T53" fmla="*/ 14 h 49"/>
                      <a:gd name="T54" fmla="*/ 9 w 20"/>
                      <a:gd name="T55" fmla="*/ 12 h 49"/>
                      <a:gd name="T56" fmla="*/ 12 w 20"/>
                      <a:gd name="T57" fmla="*/ 10 h 49"/>
                      <a:gd name="T58" fmla="*/ 12 w 20"/>
                      <a:gd name="T59" fmla="*/ 7 h 49"/>
                      <a:gd name="T60" fmla="*/ 15 w 20"/>
                      <a:gd name="T61" fmla="*/ 4 h 49"/>
                      <a:gd name="T62" fmla="*/ 19 w 20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9"/>
                      <a:gd name="T98" fmla="*/ 20 w 20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9">
                        <a:moveTo>
                          <a:pt x="15" y="48"/>
                        </a:moveTo>
                        <a:lnTo>
                          <a:pt x="15" y="48"/>
                        </a:lnTo>
                        <a:lnTo>
                          <a:pt x="12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6" y="46"/>
                        </a:lnTo>
                        <a:lnTo>
                          <a:pt x="6" y="45"/>
                        </a:lnTo>
                        <a:lnTo>
                          <a:pt x="6" y="44"/>
                        </a:lnTo>
                        <a:lnTo>
                          <a:pt x="6" y="45"/>
                        </a:lnTo>
                        <a:lnTo>
                          <a:pt x="6" y="44"/>
                        </a:lnTo>
                        <a:lnTo>
                          <a:pt x="6" y="43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6" y="41"/>
                        </a:lnTo>
                        <a:lnTo>
                          <a:pt x="3" y="40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8"/>
                        </a:lnTo>
                        <a:lnTo>
                          <a:pt x="0" y="38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0" y="37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3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3" y="28"/>
                        </a:lnTo>
                        <a:lnTo>
                          <a:pt x="0" y="27"/>
                        </a:lnTo>
                        <a:lnTo>
                          <a:pt x="3" y="26"/>
                        </a:lnTo>
                        <a:lnTo>
                          <a:pt x="3" y="25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1"/>
                        </a:lnTo>
                        <a:lnTo>
                          <a:pt x="6" y="19"/>
                        </a:lnTo>
                        <a:lnTo>
                          <a:pt x="6" y="17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9" y="14"/>
                        </a:lnTo>
                        <a:lnTo>
                          <a:pt x="9" y="12"/>
                        </a:lnTo>
                        <a:lnTo>
                          <a:pt x="9" y="10"/>
                        </a:lnTo>
                        <a:lnTo>
                          <a:pt x="12" y="10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2" y="6"/>
                        </a:lnTo>
                        <a:lnTo>
                          <a:pt x="15" y="4"/>
                        </a:lnTo>
                        <a:lnTo>
                          <a:pt x="15" y="3"/>
                        </a:lnTo>
                        <a:lnTo>
                          <a:pt x="19" y="2"/>
                        </a:lnTo>
                        <a:lnTo>
                          <a:pt x="1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7" name="Freeform 241"/>
                  <p:cNvSpPr>
                    <a:spLocks/>
                  </p:cNvSpPr>
                  <p:nvPr/>
                </p:nvSpPr>
                <p:spPr bwMode="auto">
                  <a:xfrm>
                    <a:off x="1195" y="2441"/>
                    <a:ext cx="36" cy="39"/>
                  </a:xfrm>
                  <a:custGeom>
                    <a:avLst/>
                    <a:gdLst>
                      <a:gd name="T0" fmla="*/ 1 w 36"/>
                      <a:gd name="T1" fmla="*/ 37 h 39"/>
                      <a:gd name="T2" fmla="*/ 2 w 36"/>
                      <a:gd name="T3" fmla="*/ 37 h 39"/>
                      <a:gd name="T4" fmla="*/ 2 w 36"/>
                      <a:gd name="T5" fmla="*/ 38 h 39"/>
                      <a:gd name="T6" fmla="*/ 3 w 36"/>
                      <a:gd name="T7" fmla="*/ 37 h 39"/>
                      <a:gd name="T8" fmla="*/ 4 w 36"/>
                      <a:gd name="T9" fmla="*/ 37 h 39"/>
                      <a:gd name="T10" fmla="*/ 5 w 36"/>
                      <a:gd name="T11" fmla="*/ 37 h 39"/>
                      <a:gd name="T12" fmla="*/ 6 w 36"/>
                      <a:gd name="T13" fmla="*/ 36 h 39"/>
                      <a:gd name="T14" fmla="*/ 6 w 36"/>
                      <a:gd name="T15" fmla="*/ 36 h 39"/>
                      <a:gd name="T16" fmla="*/ 7 w 36"/>
                      <a:gd name="T17" fmla="*/ 36 h 39"/>
                      <a:gd name="T18" fmla="*/ 9 w 36"/>
                      <a:gd name="T19" fmla="*/ 35 h 39"/>
                      <a:gd name="T20" fmla="*/ 9 w 36"/>
                      <a:gd name="T21" fmla="*/ 35 h 39"/>
                      <a:gd name="T22" fmla="*/ 10 w 36"/>
                      <a:gd name="T23" fmla="*/ 34 h 39"/>
                      <a:gd name="T24" fmla="*/ 11 w 36"/>
                      <a:gd name="T25" fmla="*/ 33 h 39"/>
                      <a:gd name="T26" fmla="*/ 11 w 36"/>
                      <a:gd name="T27" fmla="*/ 33 h 39"/>
                      <a:gd name="T28" fmla="*/ 12 w 36"/>
                      <a:gd name="T29" fmla="*/ 32 h 39"/>
                      <a:gd name="T30" fmla="*/ 12 w 36"/>
                      <a:gd name="T31" fmla="*/ 32 h 39"/>
                      <a:gd name="T32" fmla="*/ 13 w 36"/>
                      <a:gd name="T33" fmla="*/ 30 h 39"/>
                      <a:gd name="T34" fmla="*/ 14 w 36"/>
                      <a:gd name="T35" fmla="*/ 29 h 39"/>
                      <a:gd name="T36" fmla="*/ 16 w 36"/>
                      <a:gd name="T37" fmla="*/ 27 h 39"/>
                      <a:gd name="T38" fmla="*/ 16 w 36"/>
                      <a:gd name="T39" fmla="*/ 26 h 39"/>
                      <a:gd name="T40" fmla="*/ 19 w 36"/>
                      <a:gd name="T41" fmla="*/ 24 h 39"/>
                      <a:gd name="T42" fmla="*/ 21 w 36"/>
                      <a:gd name="T43" fmla="*/ 22 h 39"/>
                      <a:gd name="T44" fmla="*/ 21 w 36"/>
                      <a:gd name="T45" fmla="*/ 21 h 39"/>
                      <a:gd name="T46" fmla="*/ 23 w 36"/>
                      <a:gd name="T47" fmla="*/ 19 h 39"/>
                      <a:gd name="T48" fmla="*/ 24 w 36"/>
                      <a:gd name="T49" fmla="*/ 17 h 39"/>
                      <a:gd name="T50" fmla="*/ 25 w 36"/>
                      <a:gd name="T51" fmla="*/ 15 h 39"/>
                      <a:gd name="T52" fmla="*/ 27 w 36"/>
                      <a:gd name="T53" fmla="*/ 13 h 39"/>
                      <a:gd name="T54" fmla="*/ 28 w 36"/>
                      <a:gd name="T55" fmla="*/ 12 h 39"/>
                      <a:gd name="T56" fmla="*/ 30 w 36"/>
                      <a:gd name="T57" fmla="*/ 9 h 39"/>
                      <a:gd name="T58" fmla="*/ 31 w 36"/>
                      <a:gd name="T59" fmla="*/ 6 h 39"/>
                      <a:gd name="T60" fmla="*/ 32 w 36"/>
                      <a:gd name="T61" fmla="*/ 4 h 39"/>
                      <a:gd name="T62" fmla="*/ 33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0" y="37"/>
                        </a:moveTo>
                        <a:lnTo>
                          <a:pt x="1" y="37"/>
                        </a:lnTo>
                        <a:lnTo>
                          <a:pt x="2" y="37"/>
                        </a:lnTo>
                        <a:lnTo>
                          <a:pt x="2" y="38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5" y="37"/>
                        </a:lnTo>
                        <a:lnTo>
                          <a:pt x="6" y="36"/>
                        </a:lnTo>
                        <a:lnTo>
                          <a:pt x="7" y="36"/>
                        </a:lnTo>
                        <a:lnTo>
                          <a:pt x="7" y="35"/>
                        </a:lnTo>
                        <a:lnTo>
                          <a:pt x="9" y="35"/>
                        </a:lnTo>
                        <a:lnTo>
                          <a:pt x="10" y="35"/>
                        </a:lnTo>
                        <a:lnTo>
                          <a:pt x="10" y="34"/>
                        </a:lnTo>
                        <a:lnTo>
                          <a:pt x="11" y="33"/>
                        </a:lnTo>
                        <a:lnTo>
                          <a:pt x="11" y="32"/>
                        </a:lnTo>
                        <a:lnTo>
                          <a:pt x="12" y="32"/>
                        </a:lnTo>
                        <a:lnTo>
                          <a:pt x="13" y="30"/>
                        </a:lnTo>
                        <a:lnTo>
                          <a:pt x="14" y="30"/>
                        </a:lnTo>
                        <a:lnTo>
                          <a:pt x="14" y="29"/>
                        </a:lnTo>
                        <a:lnTo>
                          <a:pt x="15" y="28"/>
                        </a:lnTo>
                        <a:lnTo>
                          <a:pt x="16" y="27"/>
                        </a:lnTo>
                        <a:lnTo>
                          <a:pt x="16" y="26"/>
                        </a:lnTo>
                        <a:lnTo>
                          <a:pt x="18" y="25"/>
                        </a:lnTo>
                        <a:lnTo>
                          <a:pt x="19" y="24"/>
                        </a:lnTo>
                        <a:lnTo>
                          <a:pt x="20" y="24"/>
                        </a:lnTo>
                        <a:lnTo>
                          <a:pt x="21" y="22"/>
                        </a:lnTo>
                        <a:lnTo>
                          <a:pt x="21" y="21"/>
                        </a:lnTo>
                        <a:lnTo>
                          <a:pt x="22" y="20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4" y="17"/>
                        </a:lnTo>
                        <a:lnTo>
                          <a:pt x="24" y="16"/>
                        </a:lnTo>
                        <a:lnTo>
                          <a:pt x="25" y="15"/>
                        </a:lnTo>
                        <a:lnTo>
                          <a:pt x="27" y="14"/>
                        </a:lnTo>
                        <a:lnTo>
                          <a:pt x="27" y="13"/>
                        </a:lnTo>
                        <a:lnTo>
                          <a:pt x="28" y="12"/>
                        </a:lnTo>
                        <a:lnTo>
                          <a:pt x="28" y="10"/>
                        </a:lnTo>
                        <a:lnTo>
                          <a:pt x="30" y="9"/>
                        </a:lnTo>
                        <a:lnTo>
                          <a:pt x="30" y="8"/>
                        </a:lnTo>
                        <a:lnTo>
                          <a:pt x="31" y="6"/>
                        </a:lnTo>
                        <a:lnTo>
                          <a:pt x="32" y="4"/>
                        </a:lnTo>
                        <a:lnTo>
                          <a:pt x="33" y="3"/>
                        </a:lnTo>
                        <a:lnTo>
                          <a:pt x="33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8" name="Freeform 242"/>
                  <p:cNvSpPr>
                    <a:spLocks/>
                  </p:cNvSpPr>
                  <p:nvPr/>
                </p:nvSpPr>
                <p:spPr bwMode="auto">
                  <a:xfrm>
                    <a:off x="1195" y="2441"/>
                    <a:ext cx="36" cy="39"/>
                  </a:xfrm>
                  <a:custGeom>
                    <a:avLst/>
                    <a:gdLst>
                      <a:gd name="T0" fmla="*/ 1 w 36"/>
                      <a:gd name="T1" fmla="*/ 37 h 39"/>
                      <a:gd name="T2" fmla="*/ 2 w 36"/>
                      <a:gd name="T3" fmla="*/ 37 h 39"/>
                      <a:gd name="T4" fmla="*/ 3 w 36"/>
                      <a:gd name="T5" fmla="*/ 38 h 39"/>
                      <a:gd name="T6" fmla="*/ 3 w 36"/>
                      <a:gd name="T7" fmla="*/ 37 h 39"/>
                      <a:gd name="T8" fmla="*/ 5 w 36"/>
                      <a:gd name="T9" fmla="*/ 37 h 39"/>
                      <a:gd name="T10" fmla="*/ 5 w 36"/>
                      <a:gd name="T11" fmla="*/ 37 h 39"/>
                      <a:gd name="T12" fmla="*/ 6 w 36"/>
                      <a:gd name="T13" fmla="*/ 36 h 39"/>
                      <a:gd name="T14" fmla="*/ 6 w 36"/>
                      <a:gd name="T15" fmla="*/ 36 h 39"/>
                      <a:gd name="T16" fmla="*/ 7 w 36"/>
                      <a:gd name="T17" fmla="*/ 36 h 39"/>
                      <a:gd name="T18" fmla="*/ 9 w 36"/>
                      <a:gd name="T19" fmla="*/ 35 h 39"/>
                      <a:gd name="T20" fmla="*/ 9 w 36"/>
                      <a:gd name="T21" fmla="*/ 35 h 39"/>
                      <a:gd name="T22" fmla="*/ 10 w 36"/>
                      <a:gd name="T23" fmla="*/ 34 h 39"/>
                      <a:gd name="T24" fmla="*/ 11 w 36"/>
                      <a:gd name="T25" fmla="*/ 33 h 39"/>
                      <a:gd name="T26" fmla="*/ 11 w 36"/>
                      <a:gd name="T27" fmla="*/ 33 h 39"/>
                      <a:gd name="T28" fmla="*/ 12 w 36"/>
                      <a:gd name="T29" fmla="*/ 32 h 39"/>
                      <a:gd name="T30" fmla="*/ 12 w 36"/>
                      <a:gd name="T31" fmla="*/ 32 h 39"/>
                      <a:gd name="T32" fmla="*/ 13 w 36"/>
                      <a:gd name="T33" fmla="*/ 30 h 39"/>
                      <a:gd name="T34" fmla="*/ 14 w 36"/>
                      <a:gd name="T35" fmla="*/ 29 h 39"/>
                      <a:gd name="T36" fmla="*/ 16 w 36"/>
                      <a:gd name="T37" fmla="*/ 27 h 39"/>
                      <a:gd name="T38" fmla="*/ 18 w 36"/>
                      <a:gd name="T39" fmla="*/ 26 h 39"/>
                      <a:gd name="T40" fmla="*/ 19 w 36"/>
                      <a:gd name="T41" fmla="*/ 24 h 39"/>
                      <a:gd name="T42" fmla="*/ 21 w 36"/>
                      <a:gd name="T43" fmla="*/ 22 h 39"/>
                      <a:gd name="T44" fmla="*/ 22 w 36"/>
                      <a:gd name="T45" fmla="*/ 21 h 39"/>
                      <a:gd name="T46" fmla="*/ 23 w 36"/>
                      <a:gd name="T47" fmla="*/ 19 h 39"/>
                      <a:gd name="T48" fmla="*/ 24 w 36"/>
                      <a:gd name="T49" fmla="*/ 18 h 39"/>
                      <a:gd name="T50" fmla="*/ 25 w 36"/>
                      <a:gd name="T51" fmla="*/ 16 h 39"/>
                      <a:gd name="T52" fmla="*/ 27 w 36"/>
                      <a:gd name="T53" fmla="*/ 14 h 39"/>
                      <a:gd name="T54" fmla="*/ 28 w 36"/>
                      <a:gd name="T55" fmla="*/ 12 h 39"/>
                      <a:gd name="T56" fmla="*/ 29 w 36"/>
                      <a:gd name="T57" fmla="*/ 9 h 39"/>
                      <a:gd name="T58" fmla="*/ 30 w 36"/>
                      <a:gd name="T59" fmla="*/ 7 h 39"/>
                      <a:gd name="T60" fmla="*/ 31 w 36"/>
                      <a:gd name="T61" fmla="*/ 5 h 39"/>
                      <a:gd name="T62" fmla="*/ 33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0" y="37"/>
                        </a:moveTo>
                        <a:lnTo>
                          <a:pt x="1" y="37"/>
                        </a:lnTo>
                        <a:lnTo>
                          <a:pt x="2" y="37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5" y="37"/>
                        </a:lnTo>
                        <a:lnTo>
                          <a:pt x="6" y="36"/>
                        </a:lnTo>
                        <a:lnTo>
                          <a:pt x="7" y="36"/>
                        </a:lnTo>
                        <a:lnTo>
                          <a:pt x="7" y="35"/>
                        </a:lnTo>
                        <a:lnTo>
                          <a:pt x="9" y="35"/>
                        </a:lnTo>
                        <a:lnTo>
                          <a:pt x="10" y="35"/>
                        </a:lnTo>
                        <a:lnTo>
                          <a:pt x="10" y="34"/>
                        </a:lnTo>
                        <a:lnTo>
                          <a:pt x="11" y="33"/>
                        </a:lnTo>
                        <a:lnTo>
                          <a:pt x="11" y="32"/>
                        </a:lnTo>
                        <a:lnTo>
                          <a:pt x="12" y="32"/>
                        </a:lnTo>
                        <a:lnTo>
                          <a:pt x="13" y="30"/>
                        </a:lnTo>
                        <a:lnTo>
                          <a:pt x="14" y="30"/>
                        </a:lnTo>
                        <a:lnTo>
                          <a:pt x="14" y="29"/>
                        </a:lnTo>
                        <a:lnTo>
                          <a:pt x="15" y="28"/>
                        </a:lnTo>
                        <a:lnTo>
                          <a:pt x="16" y="27"/>
                        </a:lnTo>
                        <a:lnTo>
                          <a:pt x="18" y="26"/>
                        </a:lnTo>
                        <a:lnTo>
                          <a:pt x="19" y="25"/>
                        </a:lnTo>
                        <a:lnTo>
                          <a:pt x="19" y="24"/>
                        </a:lnTo>
                        <a:lnTo>
                          <a:pt x="20" y="24"/>
                        </a:lnTo>
                        <a:lnTo>
                          <a:pt x="21" y="22"/>
                        </a:lnTo>
                        <a:lnTo>
                          <a:pt x="22" y="21"/>
                        </a:lnTo>
                        <a:lnTo>
                          <a:pt x="22" y="20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4" y="18"/>
                        </a:lnTo>
                        <a:lnTo>
                          <a:pt x="24" y="17"/>
                        </a:lnTo>
                        <a:lnTo>
                          <a:pt x="25" y="16"/>
                        </a:lnTo>
                        <a:lnTo>
                          <a:pt x="25" y="15"/>
                        </a:lnTo>
                        <a:lnTo>
                          <a:pt x="27" y="14"/>
                        </a:lnTo>
                        <a:lnTo>
                          <a:pt x="28" y="13"/>
                        </a:lnTo>
                        <a:lnTo>
                          <a:pt x="28" y="12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30" y="8"/>
                        </a:lnTo>
                        <a:lnTo>
                          <a:pt x="30" y="7"/>
                        </a:lnTo>
                        <a:lnTo>
                          <a:pt x="31" y="6"/>
                        </a:lnTo>
                        <a:lnTo>
                          <a:pt x="31" y="5"/>
                        </a:lnTo>
                        <a:lnTo>
                          <a:pt x="32" y="3"/>
                        </a:lnTo>
                        <a:lnTo>
                          <a:pt x="33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19" name="Freeform 243"/>
                  <p:cNvSpPr>
                    <a:spLocks/>
                  </p:cNvSpPr>
                  <p:nvPr/>
                </p:nvSpPr>
                <p:spPr bwMode="auto">
                  <a:xfrm>
                    <a:off x="1191" y="2431"/>
                    <a:ext cx="20" cy="49"/>
                  </a:xfrm>
                  <a:custGeom>
                    <a:avLst/>
                    <a:gdLst>
                      <a:gd name="T0" fmla="*/ 15 w 20"/>
                      <a:gd name="T1" fmla="*/ 48 h 49"/>
                      <a:gd name="T2" fmla="*/ 12 w 20"/>
                      <a:gd name="T3" fmla="*/ 47 h 49"/>
                      <a:gd name="T4" fmla="*/ 9 w 20"/>
                      <a:gd name="T5" fmla="*/ 47 h 49"/>
                      <a:gd name="T6" fmla="*/ 9 w 20"/>
                      <a:gd name="T7" fmla="*/ 46 h 49"/>
                      <a:gd name="T8" fmla="*/ 6 w 20"/>
                      <a:gd name="T9" fmla="*/ 45 h 49"/>
                      <a:gd name="T10" fmla="*/ 6 w 20"/>
                      <a:gd name="T11" fmla="*/ 45 h 49"/>
                      <a:gd name="T12" fmla="*/ 6 w 20"/>
                      <a:gd name="T13" fmla="*/ 44 h 49"/>
                      <a:gd name="T14" fmla="*/ 6 w 20"/>
                      <a:gd name="T15" fmla="*/ 43 h 49"/>
                      <a:gd name="T16" fmla="*/ 3 w 20"/>
                      <a:gd name="T17" fmla="*/ 42 h 49"/>
                      <a:gd name="T18" fmla="*/ 3 w 20"/>
                      <a:gd name="T19" fmla="*/ 41 h 49"/>
                      <a:gd name="T20" fmla="*/ 3 w 20"/>
                      <a:gd name="T21" fmla="*/ 41 h 49"/>
                      <a:gd name="T22" fmla="*/ 3 w 20"/>
                      <a:gd name="T23" fmla="*/ 40 h 49"/>
                      <a:gd name="T24" fmla="*/ 3 w 20"/>
                      <a:gd name="T25" fmla="*/ 39 h 49"/>
                      <a:gd name="T26" fmla="*/ 0 w 20"/>
                      <a:gd name="T27" fmla="*/ 38 h 49"/>
                      <a:gd name="T28" fmla="*/ 3 w 20"/>
                      <a:gd name="T29" fmla="*/ 38 h 49"/>
                      <a:gd name="T30" fmla="*/ 3 w 20"/>
                      <a:gd name="T31" fmla="*/ 37 h 49"/>
                      <a:gd name="T32" fmla="*/ 0 w 20"/>
                      <a:gd name="T33" fmla="*/ 35 h 49"/>
                      <a:gd name="T34" fmla="*/ 3 w 20"/>
                      <a:gd name="T35" fmla="*/ 33 h 49"/>
                      <a:gd name="T36" fmla="*/ 0 w 20"/>
                      <a:gd name="T37" fmla="*/ 31 h 49"/>
                      <a:gd name="T38" fmla="*/ 0 w 20"/>
                      <a:gd name="T39" fmla="*/ 29 h 49"/>
                      <a:gd name="T40" fmla="*/ 0 w 20"/>
                      <a:gd name="T41" fmla="*/ 27 h 49"/>
                      <a:gd name="T42" fmla="*/ 3 w 20"/>
                      <a:gd name="T43" fmla="*/ 25 h 49"/>
                      <a:gd name="T44" fmla="*/ 3 w 20"/>
                      <a:gd name="T45" fmla="*/ 23 h 49"/>
                      <a:gd name="T46" fmla="*/ 3 w 20"/>
                      <a:gd name="T47" fmla="*/ 21 h 49"/>
                      <a:gd name="T48" fmla="*/ 6 w 20"/>
                      <a:gd name="T49" fmla="*/ 19 h 49"/>
                      <a:gd name="T50" fmla="*/ 6 w 20"/>
                      <a:gd name="T51" fmla="*/ 16 h 49"/>
                      <a:gd name="T52" fmla="*/ 6 w 20"/>
                      <a:gd name="T53" fmla="*/ 14 h 49"/>
                      <a:gd name="T54" fmla="*/ 9 w 20"/>
                      <a:gd name="T55" fmla="*/ 12 h 49"/>
                      <a:gd name="T56" fmla="*/ 9 w 20"/>
                      <a:gd name="T57" fmla="*/ 9 h 49"/>
                      <a:gd name="T58" fmla="*/ 12 w 20"/>
                      <a:gd name="T59" fmla="*/ 7 h 49"/>
                      <a:gd name="T60" fmla="*/ 12 w 20"/>
                      <a:gd name="T61" fmla="*/ 4 h 49"/>
                      <a:gd name="T62" fmla="*/ 19 w 20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9"/>
                      <a:gd name="T98" fmla="*/ 20 w 20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9">
                        <a:moveTo>
                          <a:pt x="15" y="48"/>
                        </a:moveTo>
                        <a:lnTo>
                          <a:pt x="15" y="48"/>
                        </a:lnTo>
                        <a:lnTo>
                          <a:pt x="12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6" y="46"/>
                        </a:lnTo>
                        <a:lnTo>
                          <a:pt x="6" y="45"/>
                        </a:lnTo>
                        <a:lnTo>
                          <a:pt x="6" y="44"/>
                        </a:lnTo>
                        <a:lnTo>
                          <a:pt x="6" y="43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0" y="38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0" y="37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3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3" y="28"/>
                        </a:lnTo>
                        <a:lnTo>
                          <a:pt x="0" y="27"/>
                        </a:lnTo>
                        <a:lnTo>
                          <a:pt x="3" y="26"/>
                        </a:lnTo>
                        <a:lnTo>
                          <a:pt x="3" y="25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1"/>
                        </a:lnTo>
                        <a:lnTo>
                          <a:pt x="6" y="19"/>
                        </a:lnTo>
                        <a:lnTo>
                          <a:pt x="6" y="17"/>
                        </a:lnTo>
                        <a:lnTo>
                          <a:pt x="6" y="16"/>
                        </a:lnTo>
                        <a:lnTo>
                          <a:pt x="6" y="15"/>
                        </a:lnTo>
                        <a:lnTo>
                          <a:pt x="6" y="14"/>
                        </a:lnTo>
                        <a:lnTo>
                          <a:pt x="9" y="14"/>
                        </a:lnTo>
                        <a:lnTo>
                          <a:pt x="9" y="12"/>
                        </a:lnTo>
                        <a:lnTo>
                          <a:pt x="9" y="10"/>
                        </a:lnTo>
                        <a:lnTo>
                          <a:pt x="9" y="9"/>
                        </a:lnTo>
                        <a:lnTo>
                          <a:pt x="12" y="8"/>
                        </a:lnTo>
                        <a:lnTo>
                          <a:pt x="12" y="7"/>
                        </a:lnTo>
                        <a:lnTo>
                          <a:pt x="12" y="6"/>
                        </a:lnTo>
                        <a:lnTo>
                          <a:pt x="12" y="4"/>
                        </a:lnTo>
                        <a:lnTo>
                          <a:pt x="15" y="3"/>
                        </a:lnTo>
                        <a:lnTo>
                          <a:pt x="19" y="2"/>
                        </a:lnTo>
                        <a:lnTo>
                          <a:pt x="1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0" name="Freeform 244"/>
                  <p:cNvSpPr>
                    <a:spLocks/>
                  </p:cNvSpPr>
                  <p:nvPr/>
                </p:nvSpPr>
                <p:spPr bwMode="auto">
                  <a:xfrm>
                    <a:off x="1198" y="2385"/>
                    <a:ext cx="19" cy="48"/>
                  </a:xfrm>
                  <a:custGeom>
                    <a:avLst/>
                    <a:gdLst>
                      <a:gd name="T0" fmla="*/ 3 w 19"/>
                      <a:gd name="T1" fmla="*/ 0 h 48"/>
                      <a:gd name="T2" fmla="*/ 3 w 19"/>
                      <a:gd name="T3" fmla="*/ 1 h 48"/>
                      <a:gd name="T4" fmla="*/ 7 w 19"/>
                      <a:gd name="T5" fmla="*/ 1 h 48"/>
                      <a:gd name="T6" fmla="*/ 10 w 19"/>
                      <a:gd name="T7" fmla="*/ 2 h 48"/>
                      <a:gd name="T8" fmla="*/ 10 w 19"/>
                      <a:gd name="T9" fmla="*/ 3 h 48"/>
                      <a:gd name="T10" fmla="*/ 10 w 19"/>
                      <a:gd name="T11" fmla="*/ 3 h 48"/>
                      <a:gd name="T12" fmla="*/ 14 w 19"/>
                      <a:gd name="T13" fmla="*/ 5 h 48"/>
                      <a:gd name="T14" fmla="*/ 14 w 19"/>
                      <a:gd name="T15" fmla="*/ 5 h 48"/>
                      <a:gd name="T16" fmla="*/ 14 w 19"/>
                      <a:gd name="T17" fmla="*/ 6 h 48"/>
                      <a:gd name="T18" fmla="*/ 14 w 19"/>
                      <a:gd name="T19" fmla="*/ 6 h 48"/>
                      <a:gd name="T20" fmla="*/ 14 w 19"/>
                      <a:gd name="T21" fmla="*/ 7 h 48"/>
                      <a:gd name="T22" fmla="*/ 18 w 19"/>
                      <a:gd name="T23" fmla="*/ 8 h 48"/>
                      <a:gd name="T24" fmla="*/ 18 w 19"/>
                      <a:gd name="T25" fmla="*/ 10 h 48"/>
                      <a:gd name="T26" fmla="*/ 18 w 19"/>
                      <a:gd name="T27" fmla="*/ 10 h 48"/>
                      <a:gd name="T28" fmla="*/ 18 w 19"/>
                      <a:gd name="T29" fmla="*/ 10 h 48"/>
                      <a:gd name="T30" fmla="*/ 18 w 19"/>
                      <a:gd name="T31" fmla="*/ 11 h 48"/>
                      <a:gd name="T32" fmla="*/ 18 w 19"/>
                      <a:gd name="T33" fmla="*/ 14 h 48"/>
                      <a:gd name="T34" fmla="*/ 18 w 19"/>
                      <a:gd name="T35" fmla="*/ 16 h 48"/>
                      <a:gd name="T36" fmla="*/ 18 w 19"/>
                      <a:gd name="T37" fmla="*/ 18 h 48"/>
                      <a:gd name="T38" fmla="*/ 18 w 19"/>
                      <a:gd name="T39" fmla="*/ 20 h 48"/>
                      <a:gd name="T40" fmla="*/ 18 w 19"/>
                      <a:gd name="T41" fmla="*/ 22 h 48"/>
                      <a:gd name="T42" fmla="*/ 18 w 19"/>
                      <a:gd name="T43" fmla="*/ 23 h 48"/>
                      <a:gd name="T44" fmla="*/ 14 w 19"/>
                      <a:gd name="T45" fmla="*/ 26 h 48"/>
                      <a:gd name="T46" fmla="*/ 14 w 19"/>
                      <a:gd name="T47" fmla="*/ 28 h 48"/>
                      <a:gd name="T48" fmla="*/ 14 w 19"/>
                      <a:gd name="T49" fmla="*/ 30 h 48"/>
                      <a:gd name="T50" fmla="*/ 10 w 19"/>
                      <a:gd name="T51" fmla="*/ 32 h 48"/>
                      <a:gd name="T52" fmla="*/ 10 w 19"/>
                      <a:gd name="T53" fmla="*/ 34 h 48"/>
                      <a:gd name="T54" fmla="*/ 7 w 19"/>
                      <a:gd name="T55" fmla="*/ 37 h 48"/>
                      <a:gd name="T56" fmla="*/ 7 w 19"/>
                      <a:gd name="T57" fmla="*/ 39 h 48"/>
                      <a:gd name="T58" fmla="*/ 3 w 19"/>
                      <a:gd name="T59" fmla="*/ 42 h 48"/>
                      <a:gd name="T60" fmla="*/ 3 w 19"/>
                      <a:gd name="T61" fmla="*/ 45 h 48"/>
                      <a:gd name="T62" fmla="*/ 0 w 19"/>
                      <a:gd name="T63" fmla="*/ 47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0" y="1"/>
                        </a:moveTo>
                        <a:lnTo>
                          <a:pt x="3" y="0"/>
                        </a:lnTo>
                        <a:lnTo>
                          <a:pt x="3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10" y="2"/>
                        </a:lnTo>
                        <a:lnTo>
                          <a:pt x="10" y="3"/>
                        </a:lnTo>
                        <a:lnTo>
                          <a:pt x="14" y="4"/>
                        </a:lnTo>
                        <a:lnTo>
                          <a:pt x="14" y="5"/>
                        </a:lnTo>
                        <a:lnTo>
                          <a:pt x="18" y="5"/>
                        </a:lnTo>
                        <a:lnTo>
                          <a:pt x="14" y="6"/>
                        </a:lnTo>
                        <a:lnTo>
                          <a:pt x="18" y="6"/>
                        </a:lnTo>
                        <a:lnTo>
                          <a:pt x="14" y="6"/>
                        </a:lnTo>
                        <a:lnTo>
                          <a:pt x="14" y="7"/>
                        </a:lnTo>
                        <a:lnTo>
                          <a:pt x="18" y="7"/>
                        </a:lnTo>
                        <a:lnTo>
                          <a:pt x="18" y="8"/>
                        </a:lnTo>
                        <a:lnTo>
                          <a:pt x="14" y="9"/>
                        </a:lnTo>
                        <a:lnTo>
                          <a:pt x="18" y="10"/>
                        </a:lnTo>
                        <a:lnTo>
                          <a:pt x="18" y="11"/>
                        </a:lnTo>
                        <a:lnTo>
                          <a:pt x="18" y="13"/>
                        </a:lnTo>
                        <a:lnTo>
                          <a:pt x="18" y="14"/>
                        </a:lnTo>
                        <a:lnTo>
                          <a:pt x="18" y="15"/>
                        </a:lnTo>
                        <a:lnTo>
                          <a:pt x="18" y="16"/>
                        </a:lnTo>
                        <a:lnTo>
                          <a:pt x="18" y="17"/>
                        </a:lnTo>
                        <a:lnTo>
                          <a:pt x="18" y="18"/>
                        </a:lnTo>
                        <a:lnTo>
                          <a:pt x="18" y="19"/>
                        </a:lnTo>
                        <a:lnTo>
                          <a:pt x="18" y="20"/>
                        </a:lnTo>
                        <a:lnTo>
                          <a:pt x="18" y="21"/>
                        </a:lnTo>
                        <a:lnTo>
                          <a:pt x="18" y="22"/>
                        </a:lnTo>
                        <a:lnTo>
                          <a:pt x="18" y="23"/>
                        </a:lnTo>
                        <a:lnTo>
                          <a:pt x="14" y="24"/>
                        </a:lnTo>
                        <a:lnTo>
                          <a:pt x="14" y="26"/>
                        </a:lnTo>
                        <a:lnTo>
                          <a:pt x="14" y="27"/>
                        </a:lnTo>
                        <a:lnTo>
                          <a:pt x="14" y="28"/>
                        </a:lnTo>
                        <a:lnTo>
                          <a:pt x="14" y="29"/>
                        </a:lnTo>
                        <a:lnTo>
                          <a:pt x="14" y="30"/>
                        </a:lnTo>
                        <a:lnTo>
                          <a:pt x="14" y="31"/>
                        </a:lnTo>
                        <a:lnTo>
                          <a:pt x="10" y="32"/>
                        </a:lnTo>
                        <a:lnTo>
                          <a:pt x="10" y="34"/>
                        </a:lnTo>
                        <a:lnTo>
                          <a:pt x="7" y="36"/>
                        </a:lnTo>
                        <a:lnTo>
                          <a:pt x="7" y="37"/>
                        </a:lnTo>
                        <a:lnTo>
                          <a:pt x="7" y="38"/>
                        </a:lnTo>
                        <a:lnTo>
                          <a:pt x="7" y="39"/>
                        </a:lnTo>
                        <a:lnTo>
                          <a:pt x="7" y="40"/>
                        </a:lnTo>
                        <a:lnTo>
                          <a:pt x="3" y="42"/>
                        </a:lnTo>
                        <a:lnTo>
                          <a:pt x="3" y="43"/>
                        </a:lnTo>
                        <a:lnTo>
                          <a:pt x="3" y="45"/>
                        </a:lnTo>
                        <a:lnTo>
                          <a:pt x="0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1" name="Freeform 245"/>
                  <p:cNvSpPr>
                    <a:spLocks/>
                  </p:cNvSpPr>
                  <p:nvPr/>
                </p:nvSpPr>
                <p:spPr bwMode="auto">
                  <a:xfrm>
                    <a:off x="1164" y="2385"/>
                    <a:ext cx="35" cy="37"/>
                  </a:xfrm>
                  <a:custGeom>
                    <a:avLst/>
                    <a:gdLst>
                      <a:gd name="T0" fmla="*/ 34 w 35"/>
                      <a:gd name="T1" fmla="*/ 1 h 37"/>
                      <a:gd name="T2" fmla="*/ 32 w 35"/>
                      <a:gd name="T3" fmla="*/ 0 h 37"/>
                      <a:gd name="T4" fmla="*/ 31 w 35"/>
                      <a:gd name="T5" fmla="*/ 0 h 37"/>
                      <a:gd name="T6" fmla="*/ 30 w 35"/>
                      <a:gd name="T7" fmla="*/ 0 h 37"/>
                      <a:gd name="T8" fmla="*/ 29 w 35"/>
                      <a:gd name="T9" fmla="*/ 0 h 37"/>
                      <a:gd name="T10" fmla="*/ 28 w 35"/>
                      <a:gd name="T11" fmla="*/ 1 h 37"/>
                      <a:gd name="T12" fmla="*/ 28 w 35"/>
                      <a:gd name="T13" fmla="*/ 1 h 37"/>
                      <a:gd name="T14" fmla="*/ 28 w 35"/>
                      <a:gd name="T15" fmla="*/ 1 h 37"/>
                      <a:gd name="T16" fmla="*/ 27 w 35"/>
                      <a:gd name="T17" fmla="*/ 1 h 37"/>
                      <a:gd name="T18" fmla="*/ 26 w 35"/>
                      <a:gd name="T19" fmla="*/ 2 h 37"/>
                      <a:gd name="T20" fmla="*/ 26 w 35"/>
                      <a:gd name="T21" fmla="*/ 3 h 37"/>
                      <a:gd name="T22" fmla="*/ 24 w 35"/>
                      <a:gd name="T23" fmla="*/ 4 h 37"/>
                      <a:gd name="T24" fmla="*/ 24 w 35"/>
                      <a:gd name="T25" fmla="*/ 4 h 37"/>
                      <a:gd name="T26" fmla="*/ 23 w 35"/>
                      <a:gd name="T27" fmla="*/ 5 h 37"/>
                      <a:gd name="T28" fmla="*/ 22 w 35"/>
                      <a:gd name="T29" fmla="*/ 5 h 37"/>
                      <a:gd name="T30" fmla="*/ 21 w 35"/>
                      <a:gd name="T31" fmla="*/ 5 h 37"/>
                      <a:gd name="T32" fmla="*/ 20 w 35"/>
                      <a:gd name="T33" fmla="*/ 7 h 37"/>
                      <a:gd name="T34" fmla="*/ 19 w 35"/>
                      <a:gd name="T35" fmla="*/ 8 h 37"/>
                      <a:gd name="T36" fmla="*/ 18 w 35"/>
                      <a:gd name="T37" fmla="*/ 10 h 37"/>
                      <a:gd name="T38" fmla="*/ 17 w 35"/>
                      <a:gd name="T39" fmla="*/ 11 h 37"/>
                      <a:gd name="T40" fmla="*/ 15 w 35"/>
                      <a:gd name="T41" fmla="*/ 13 h 37"/>
                      <a:gd name="T42" fmla="*/ 13 w 35"/>
                      <a:gd name="T43" fmla="*/ 14 h 37"/>
                      <a:gd name="T44" fmla="*/ 12 w 35"/>
                      <a:gd name="T45" fmla="*/ 16 h 37"/>
                      <a:gd name="T46" fmla="*/ 11 w 35"/>
                      <a:gd name="T47" fmla="*/ 18 h 37"/>
                      <a:gd name="T48" fmla="*/ 10 w 35"/>
                      <a:gd name="T49" fmla="*/ 20 h 37"/>
                      <a:gd name="T50" fmla="*/ 9 w 35"/>
                      <a:gd name="T51" fmla="*/ 22 h 37"/>
                      <a:gd name="T52" fmla="*/ 7 w 35"/>
                      <a:gd name="T53" fmla="*/ 24 h 37"/>
                      <a:gd name="T54" fmla="*/ 6 w 35"/>
                      <a:gd name="T55" fmla="*/ 26 h 37"/>
                      <a:gd name="T56" fmla="*/ 5 w 35"/>
                      <a:gd name="T57" fmla="*/ 28 h 37"/>
                      <a:gd name="T58" fmla="*/ 3 w 35"/>
                      <a:gd name="T59" fmla="*/ 31 h 37"/>
                      <a:gd name="T60" fmla="*/ 3 w 35"/>
                      <a:gd name="T61" fmla="*/ 32 h 37"/>
                      <a:gd name="T62" fmla="*/ 1 w 35"/>
                      <a:gd name="T63" fmla="*/ 35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34" y="1"/>
                        </a:moveTo>
                        <a:lnTo>
                          <a:pt x="34" y="1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9" y="0"/>
                        </a:lnTo>
                        <a:lnTo>
                          <a:pt x="28" y="1"/>
                        </a:lnTo>
                        <a:lnTo>
                          <a:pt x="27" y="1"/>
                        </a:lnTo>
                        <a:lnTo>
                          <a:pt x="27" y="2"/>
                        </a:lnTo>
                        <a:lnTo>
                          <a:pt x="26" y="2"/>
                        </a:lnTo>
                        <a:lnTo>
                          <a:pt x="26" y="3"/>
                        </a:lnTo>
                        <a:lnTo>
                          <a:pt x="24" y="3"/>
                        </a:lnTo>
                        <a:lnTo>
                          <a:pt x="24" y="4"/>
                        </a:lnTo>
                        <a:lnTo>
                          <a:pt x="24" y="3"/>
                        </a:lnTo>
                        <a:lnTo>
                          <a:pt x="24" y="4"/>
                        </a:lnTo>
                        <a:lnTo>
                          <a:pt x="23" y="4"/>
                        </a:lnTo>
                        <a:lnTo>
                          <a:pt x="23" y="5"/>
                        </a:lnTo>
                        <a:lnTo>
                          <a:pt x="22" y="5"/>
                        </a:lnTo>
                        <a:lnTo>
                          <a:pt x="21" y="5"/>
                        </a:lnTo>
                        <a:lnTo>
                          <a:pt x="20" y="7"/>
                        </a:lnTo>
                        <a:lnTo>
                          <a:pt x="19" y="8"/>
                        </a:lnTo>
                        <a:lnTo>
                          <a:pt x="19" y="9"/>
                        </a:lnTo>
                        <a:lnTo>
                          <a:pt x="18" y="10"/>
                        </a:lnTo>
                        <a:lnTo>
                          <a:pt x="17" y="10"/>
                        </a:lnTo>
                        <a:lnTo>
                          <a:pt x="17" y="11"/>
                        </a:lnTo>
                        <a:lnTo>
                          <a:pt x="15" y="12"/>
                        </a:lnTo>
                        <a:lnTo>
                          <a:pt x="15" y="13"/>
                        </a:lnTo>
                        <a:lnTo>
                          <a:pt x="14" y="14"/>
                        </a:lnTo>
                        <a:lnTo>
                          <a:pt x="13" y="14"/>
                        </a:lnTo>
                        <a:lnTo>
                          <a:pt x="13" y="15"/>
                        </a:lnTo>
                        <a:lnTo>
                          <a:pt x="12" y="16"/>
                        </a:lnTo>
                        <a:lnTo>
                          <a:pt x="12" y="17"/>
                        </a:lnTo>
                        <a:lnTo>
                          <a:pt x="11" y="18"/>
                        </a:lnTo>
                        <a:lnTo>
                          <a:pt x="10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9" y="22"/>
                        </a:lnTo>
                        <a:lnTo>
                          <a:pt x="7" y="24"/>
                        </a:lnTo>
                        <a:lnTo>
                          <a:pt x="6" y="24"/>
                        </a:lnTo>
                        <a:lnTo>
                          <a:pt x="6" y="26"/>
                        </a:lnTo>
                        <a:lnTo>
                          <a:pt x="6" y="27"/>
                        </a:lnTo>
                        <a:lnTo>
                          <a:pt x="5" y="28"/>
                        </a:lnTo>
                        <a:lnTo>
                          <a:pt x="4" y="29"/>
                        </a:lnTo>
                        <a:lnTo>
                          <a:pt x="3" y="31"/>
                        </a:lnTo>
                        <a:lnTo>
                          <a:pt x="3" y="32"/>
                        </a:lnTo>
                        <a:lnTo>
                          <a:pt x="2" y="34"/>
                        </a:lnTo>
                        <a:lnTo>
                          <a:pt x="1" y="35"/>
                        </a:lnTo>
                        <a:lnTo>
                          <a:pt x="0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2" name="Freeform 246"/>
                  <p:cNvSpPr>
                    <a:spLocks/>
                  </p:cNvSpPr>
                  <p:nvPr/>
                </p:nvSpPr>
                <p:spPr bwMode="auto">
                  <a:xfrm>
                    <a:off x="1449" y="2513"/>
                    <a:ext cx="19" cy="49"/>
                  </a:xfrm>
                  <a:custGeom>
                    <a:avLst/>
                    <a:gdLst>
                      <a:gd name="T0" fmla="*/ 15 w 19"/>
                      <a:gd name="T1" fmla="*/ 47 h 49"/>
                      <a:gd name="T2" fmla="*/ 12 w 19"/>
                      <a:gd name="T3" fmla="*/ 48 h 49"/>
                      <a:gd name="T4" fmla="*/ 12 w 19"/>
                      <a:gd name="T5" fmla="*/ 47 h 49"/>
                      <a:gd name="T6" fmla="*/ 9 w 19"/>
                      <a:gd name="T7" fmla="*/ 46 h 49"/>
                      <a:gd name="T8" fmla="*/ 9 w 19"/>
                      <a:gd name="T9" fmla="*/ 45 h 49"/>
                      <a:gd name="T10" fmla="*/ 6 w 19"/>
                      <a:gd name="T11" fmla="*/ 45 h 49"/>
                      <a:gd name="T12" fmla="*/ 6 w 19"/>
                      <a:gd name="T13" fmla="*/ 44 h 49"/>
                      <a:gd name="T14" fmla="*/ 3 w 19"/>
                      <a:gd name="T15" fmla="*/ 43 h 49"/>
                      <a:gd name="T16" fmla="*/ 6 w 19"/>
                      <a:gd name="T17" fmla="*/ 42 h 49"/>
                      <a:gd name="T18" fmla="*/ 3 w 19"/>
                      <a:gd name="T19" fmla="*/ 42 h 49"/>
                      <a:gd name="T20" fmla="*/ 3 w 19"/>
                      <a:gd name="T21" fmla="*/ 41 h 49"/>
                      <a:gd name="T22" fmla="*/ 3 w 19"/>
                      <a:gd name="T23" fmla="*/ 40 h 49"/>
                      <a:gd name="T24" fmla="*/ 3 w 19"/>
                      <a:gd name="T25" fmla="*/ 40 h 49"/>
                      <a:gd name="T26" fmla="*/ 3 w 19"/>
                      <a:gd name="T27" fmla="*/ 39 h 49"/>
                      <a:gd name="T28" fmla="*/ 3 w 19"/>
                      <a:gd name="T29" fmla="*/ 38 h 49"/>
                      <a:gd name="T30" fmla="*/ 3 w 19"/>
                      <a:gd name="T31" fmla="*/ 37 h 49"/>
                      <a:gd name="T32" fmla="*/ 3 w 19"/>
                      <a:gd name="T33" fmla="*/ 36 h 49"/>
                      <a:gd name="T34" fmla="*/ 0 w 19"/>
                      <a:gd name="T35" fmla="*/ 34 h 49"/>
                      <a:gd name="T36" fmla="*/ 0 w 19"/>
                      <a:gd name="T37" fmla="*/ 32 h 49"/>
                      <a:gd name="T38" fmla="*/ 3 w 19"/>
                      <a:gd name="T39" fmla="*/ 30 h 49"/>
                      <a:gd name="T40" fmla="*/ 3 w 19"/>
                      <a:gd name="T41" fmla="*/ 27 h 49"/>
                      <a:gd name="T42" fmla="*/ 3 w 19"/>
                      <a:gd name="T43" fmla="*/ 25 h 49"/>
                      <a:gd name="T44" fmla="*/ 3 w 19"/>
                      <a:gd name="T45" fmla="*/ 23 h 49"/>
                      <a:gd name="T46" fmla="*/ 6 w 19"/>
                      <a:gd name="T47" fmla="*/ 21 h 49"/>
                      <a:gd name="T48" fmla="*/ 6 w 19"/>
                      <a:gd name="T49" fmla="*/ 19 h 49"/>
                      <a:gd name="T50" fmla="*/ 9 w 19"/>
                      <a:gd name="T51" fmla="*/ 16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12 w 19"/>
                      <a:gd name="T57" fmla="*/ 9 h 49"/>
                      <a:gd name="T58" fmla="*/ 12 w 19"/>
                      <a:gd name="T59" fmla="*/ 7 h 49"/>
                      <a:gd name="T60" fmla="*/ 15 w 19"/>
                      <a:gd name="T61" fmla="*/ 5 h 49"/>
                      <a:gd name="T62" fmla="*/ 15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8" y="48"/>
                        </a:moveTo>
                        <a:lnTo>
                          <a:pt x="15" y="47"/>
                        </a:lnTo>
                        <a:lnTo>
                          <a:pt x="15" y="48"/>
                        </a:lnTo>
                        <a:lnTo>
                          <a:pt x="12" y="48"/>
                        </a:lnTo>
                        <a:lnTo>
                          <a:pt x="12" y="47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6" y="45"/>
                        </a:lnTo>
                        <a:lnTo>
                          <a:pt x="6" y="44"/>
                        </a:lnTo>
                        <a:lnTo>
                          <a:pt x="3" y="43"/>
                        </a:lnTo>
                        <a:lnTo>
                          <a:pt x="6" y="42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0" y="34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3" y="30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0" y="27"/>
                        </a:lnTo>
                        <a:lnTo>
                          <a:pt x="3" y="25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6" y="21"/>
                        </a:lnTo>
                        <a:lnTo>
                          <a:pt x="6" y="20"/>
                        </a:lnTo>
                        <a:lnTo>
                          <a:pt x="6" y="19"/>
                        </a:lnTo>
                        <a:lnTo>
                          <a:pt x="6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9" y="12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2" y="7"/>
                        </a:lnTo>
                        <a:lnTo>
                          <a:pt x="15" y="6"/>
                        </a:lnTo>
                        <a:lnTo>
                          <a:pt x="15" y="5"/>
                        </a:lnTo>
                        <a:lnTo>
                          <a:pt x="15" y="4"/>
                        </a:lnTo>
                        <a:lnTo>
                          <a:pt x="15" y="2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3" name="Freeform 247"/>
                  <p:cNvSpPr>
                    <a:spLocks/>
                  </p:cNvSpPr>
                  <p:nvPr/>
                </p:nvSpPr>
                <p:spPr bwMode="auto">
                  <a:xfrm>
                    <a:off x="1456" y="2526"/>
                    <a:ext cx="34" cy="36"/>
                  </a:xfrm>
                  <a:custGeom>
                    <a:avLst/>
                    <a:gdLst>
                      <a:gd name="T0" fmla="*/ 0 w 34"/>
                      <a:gd name="T1" fmla="*/ 35 h 36"/>
                      <a:gd name="T2" fmla="*/ 1 w 34"/>
                      <a:gd name="T3" fmla="*/ 35 h 36"/>
                      <a:gd name="T4" fmla="*/ 2 w 34"/>
                      <a:gd name="T5" fmla="*/ 35 h 36"/>
                      <a:gd name="T6" fmla="*/ 3 w 34"/>
                      <a:gd name="T7" fmla="*/ 35 h 36"/>
                      <a:gd name="T8" fmla="*/ 3 w 34"/>
                      <a:gd name="T9" fmla="*/ 35 h 36"/>
                      <a:gd name="T10" fmla="*/ 4 w 34"/>
                      <a:gd name="T11" fmla="*/ 35 h 36"/>
                      <a:gd name="T12" fmla="*/ 5 w 34"/>
                      <a:gd name="T13" fmla="*/ 34 h 36"/>
                      <a:gd name="T14" fmla="*/ 5 w 34"/>
                      <a:gd name="T15" fmla="*/ 34 h 36"/>
                      <a:gd name="T16" fmla="*/ 6 w 34"/>
                      <a:gd name="T17" fmla="*/ 33 h 36"/>
                      <a:gd name="T18" fmla="*/ 7 w 34"/>
                      <a:gd name="T19" fmla="*/ 33 h 36"/>
                      <a:gd name="T20" fmla="*/ 9 w 34"/>
                      <a:gd name="T21" fmla="*/ 32 h 36"/>
                      <a:gd name="T22" fmla="*/ 9 w 34"/>
                      <a:gd name="T23" fmla="*/ 31 h 36"/>
                      <a:gd name="T24" fmla="*/ 10 w 34"/>
                      <a:gd name="T25" fmla="*/ 30 h 36"/>
                      <a:gd name="T26" fmla="*/ 10 w 34"/>
                      <a:gd name="T27" fmla="*/ 31 h 36"/>
                      <a:gd name="T28" fmla="*/ 11 w 34"/>
                      <a:gd name="T29" fmla="*/ 30 h 36"/>
                      <a:gd name="T30" fmla="*/ 11 w 34"/>
                      <a:gd name="T31" fmla="*/ 30 h 36"/>
                      <a:gd name="T32" fmla="*/ 13 w 34"/>
                      <a:gd name="T33" fmla="*/ 29 h 36"/>
                      <a:gd name="T34" fmla="*/ 14 w 34"/>
                      <a:gd name="T35" fmla="*/ 27 h 36"/>
                      <a:gd name="T36" fmla="*/ 15 w 34"/>
                      <a:gd name="T37" fmla="*/ 26 h 36"/>
                      <a:gd name="T38" fmla="*/ 17 w 34"/>
                      <a:gd name="T39" fmla="*/ 24 h 36"/>
                      <a:gd name="T40" fmla="*/ 19 w 34"/>
                      <a:gd name="T41" fmla="*/ 22 h 36"/>
                      <a:gd name="T42" fmla="*/ 19 w 34"/>
                      <a:gd name="T43" fmla="*/ 21 h 36"/>
                      <a:gd name="T44" fmla="*/ 21 w 34"/>
                      <a:gd name="T45" fmla="*/ 19 h 36"/>
                      <a:gd name="T46" fmla="*/ 21 w 34"/>
                      <a:gd name="T47" fmla="*/ 18 h 36"/>
                      <a:gd name="T48" fmla="*/ 23 w 34"/>
                      <a:gd name="T49" fmla="*/ 16 h 36"/>
                      <a:gd name="T50" fmla="*/ 25 w 34"/>
                      <a:gd name="T51" fmla="*/ 14 h 36"/>
                      <a:gd name="T52" fmla="*/ 26 w 34"/>
                      <a:gd name="T53" fmla="*/ 12 h 36"/>
                      <a:gd name="T54" fmla="*/ 27 w 34"/>
                      <a:gd name="T55" fmla="*/ 10 h 36"/>
                      <a:gd name="T56" fmla="*/ 28 w 34"/>
                      <a:gd name="T57" fmla="*/ 8 h 36"/>
                      <a:gd name="T58" fmla="*/ 29 w 34"/>
                      <a:gd name="T59" fmla="*/ 6 h 36"/>
                      <a:gd name="T60" fmla="*/ 31 w 34"/>
                      <a:gd name="T61" fmla="*/ 4 h 36"/>
                      <a:gd name="T62" fmla="*/ 33 w 34"/>
                      <a:gd name="T63" fmla="*/ 1 h 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6"/>
                      <a:gd name="T98" fmla="*/ 34 w 34"/>
                      <a:gd name="T99" fmla="*/ 36 h 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6">
                        <a:moveTo>
                          <a:pt x="0" y="35"/>
                        </a:moveTo>
                        <a:lnTo>
                          <a:pt x="0" y="35"/>
                        </a:lnTo>
                        <a:lnTo>
                          <a:pt x="1" y="35"/>
                        </a:lnTo>
                        <a:lnTo>
                          <a:pt x="2" y="35"/>
                        </a:lnTo>
                        <a:lnTo>
                          <a:pt x="3" y="35"/>
                        </a:lnTo>
                        <a:lnTo>
                          <a:pt x="4" y="35"/>
                        </a:lnTo>
                        <a:lnTo>
                          <a:pt x="5" y="34"/>
                        </a:lnTo>
                        <a:lnTo>
                          <a:pt x="6" y="33"/>
                        </a:lnTo>
                        <a:lnTo>
                          <a:pt x="7" y="32"/>
                        </a:lnTo>
                        <a:lnTo>
                          <a:pt x="7" y="33"/>
                        </a:lnTo>
                        <a:lnTo>
                          <a:pt x="9" y="32"/>
                        </a:lnTo>
                        <a:lnTo>
                          <a:pt x="9" y="31"/>
                        </a:lnTo>
                        <a:lnTo>
                          <a:pt x="10" y="30"/>
                        </a:lnTo>
                        <a:lnTo>
                          <a:pt x="10" y="31"/>
                        </a:lnTo>
                        <a:lnTo>
                          <a:pt x="11" y="30"/>
                        </a:lnTo>
                        <a:lnTo>
                          <a:pt x="11" y="29"/>
                        </a:lnTo>
                        <a:lnTo>
                          <a:pt x="11" y="30"/>
                        </a:lnTo>
                        <a:lnTo>
                          <a:pt x="11" y="29"/>
                        </a:lnTo>
                        <a:lnTo>
                          <a:pt x="13" y="29"/>
                        </a:lnTo>
                        <a:lnTo>
                          <a:pt x="13" y="28"/>
                        </a:lnTo>
                        <a:lnTo>
                          <a:pt x="14" y="27"/>
                        </a:lnTo>
                        <a:lnTo>
                          <a:pt x="14" y="26"/>
                        </a:lnTo>
                        <a:lnTo>
                          <a:pt x="15" y="26"/>
                        </a:lnTo>
                        <a:lnTo>
                          <a:pt x="15" y="24"/>
                        </a:lnTo>
                        <a:lnTo>
                          <a:pt x="17" y="24"/>
                        </a:lnTo>
                        <a:lnTo>
                          <a:pt x="18" y="23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20" y="20"/>
                        </a:lnTo>
                        <a:lnTo>
                          <a:pt x="21" y="19"/>
                        </a:lnTo>
                        <a:lnTo>
                          <a:pt x="21" y="18"/>
                        </a:lnTo>
                        <a:lnTo>
                          <a:pt x="22" y="17"/>
                        </a:lnTo>
                        <a:lnTo>
                          <a:pt x="23" y="16"/>
                        </a:lnTo>
                        <a:lnTo>
                          <a:pt x="23" y="15"/>
                        </a:lnTo>
                        <a:lnTo>
                          <a:pt x="25" y="14"/>
                        </a:lnTo>
                        <a:lnTo>
                          <a:pt x="25" y="13"/>
                        </a:lnTo>
                        <a:lnTo>
                          <a:pt x="26" y="12"/>
                        </a:lnTo>
                        <a:lnTo>
                          <a:pt x="27" y="11"/>
                        </a:lnTo>
                        <a:lnTo>
                          <a:pt x="27" y="10"/>
                        </a:lnTo>
                        <a:lnTo>
                          <a:pt x="28" y="9"/>
                        </a:lnTo>
                        <a:lnTo>
                          <a:pt x="28" y="8"/>
                        </a:lnTo>
                        <a:lnTo>
                          <a:pt x="29" y="6"/>
                        </a:lnTo>
                        <a:lnTo>
                          <a:pt x="29" y="5"/>
                        </a:lnTo>
                        <a:lnTo>
                          <a:pt x="31" y="4"/>
                        </a:lnTo>
                        <a:lnTo>
                          <a:pt x="31" y="2"/>
                        </a:lnTo>
                        <a:lnTo>
                          <a:pt x="33" y="1"/>
                        </a:lnTo>
                        <a:lnTo>
                          <a:pt x="3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4" name="Freeform 248"/>
                  <p:cNvSpPr>
                    <a:spLocks/>
                  </p:cNvSpPr>
                  <p:nvPr/>
                </p:nvSpPr>
                <p:spPr bwMode="auto">
                  <a:xfrm>
                    <a:off x="1456" y="2526"/>
                    <a:ext cx="34" cy="36"/>
                  </a:xfrm>
                  <a:custGeom>
                    <a:avLst/>
                    <a:gdLst>
                      <a:gd name="T0" fmla="*/ 0 w 34"/>
                      <a:gd name="T1" fmla="*/ 35 h 36"/>
                      <a:gd name="T2" fmla="*/ 1 w 34"/>
                      <a:gd name="T3" fmla="*/ 35 h 36"/>
                      <a:gd name="T4" fmla="*/ 2 w 34"/>
                      <a:gd name="T5" fmla="*/ 35 h 36"/>
                      <a:gd name="T6" fmla="*/ 3 w 34"/>
                      <a:gd name="T7" fmla="*/ 35 h 36"/>
                      <a:gd name="T8" fmla="*/ 3 w 34"/>
                      <a:gd name="T9" fmla="*/ 35 h 36"/>
                      <a:gd name="T10" fmla="*/ 4 w 34"/>
                      <a:gd name="T11" fmla="*/ 35 h 36"/>
                      <a:gd name="T12" fmla="*/ 5 w 34"/>
                      <a:gd name="T13" fmla="*/ 34 h 36"/>
                      <a:gd name="T14" fmla="*/ 5 w 34"/>
                      <a:gd name="T15" fmla="*/ 34 h 36"/>
                      <a:gd name="T16" fmla="*/ 6 w 34"/>
                      <a:gd name="T17" fmla="*/ 33 h 36"/>
                      <a:gd name="T18" fmla="*/ 7 w 34"/>
                      <a:gd name="T19" fmla="*/ 33 h 36"/>
                      <a:gd name="T20" fmla="*/ 9 w 34"/>
                      <a:gd name="T21" fmla="*/ 32 h 36"/>
                      <a:gd name="T22" fmla="*/ 9 w 34"/>
                      <a:gd name="T23" fmla="*/ 31 h 36"/>
                      <a:gd name="T24" fmla="*/ 10 w 34"/>
                      <a:gd name="T25" fmla="*/ 30 h 36"/>
                      <a:gd name="T26" fmla="*/ 10 w 34"/>
                      <a:gd name="T27" fmla="*/ 31 h 36"/>
                      <a:gd name="T28" fmla="*/ 11 w 34"/>
                      <a:gd name="T29" fmla="*/ 30 h 36"/>
                      <a:gd name="T30" fmla="*/ 11 w 34"/>
                      <a:gd name="T31" fmla="*/ 30 h 36"/>
                      <a:gd name="T32" fmla="*/ 13 w 34"/>
                      <a:gd name="T33" fmla="*/ 29 h 36"/>
                      <a:gd name="T34" fmla="*/ 14 w 34"/>
                      <a:gd name="T35" fmla="*/ 27 h 36"/>
                      <a:gd name="T36" fmla="*/ 15 w 34"/>
                      <a:gd name="T37" fmla="*/ 26 h 36"/>
                      <a:gd name="T38" fmla="*/ 17 w 34"/>
                      <a:gd name="T39" fmla="*/ 24 h 36"/>
                      <a:gd name="T40" fmla="*/ 19 w 34"/>
                      <a:gd name="T41" fmla="*/ 22 h 36"/>
                      <a:gd name="T42" fmla="*/ 19 w 34"/>
                      <a:gd name="T43" fmla="*/ 21 h 36"/>
                      <a:gd name="T44" fmla="*/ 21 w 34"/>
                      <a:gd name="T45" fmla="*/ 19 h 36"/>
                      <a:gd name="T46" fmla="*/ 21 w 34"/>
                      <a:gd name="T47" fmla="*/ 18 h 36"/>
                      <a:gd name="T48" fmla="*/ 23 w 34"/>
                      <a:gd name="T49" fmla="*/ 16 h 36"/>
                      <a:gd name="T50" fmla="*/ 25 w 34"/>
                      <a:gd name="T51" fmla="*/ 14 h 36"/>
                      <a:gd name="T52" fmla="*/ 26 w 34"/>
                      <a:gd name="T53" fmla="*/ 12 h 36"/>
                      <a:gd name="T54" fmla="*/ 27 w 34"/>
                      <a:gd name="T55" fmla="*/ 10 h 36"/>
                      <a:gd name="T56" fmla="*/ 28 w 34"/>
                      <a:gd name="T57" fmla="*/ 8 h 36"/>
                      <a:gd name="T58" fmla="*/ 29 w 34"/>
                      <a:gd name="T59" fmla="*/ 6 h 36"/>
                      <a:gd name="T60" fmla="*/ 31 w 34"/>
                      <a:gd name="T61" fmla="*/ 4 h 36"/>
                      <a:gd name="T62" fmla="*/ 33 w 34"/>
                      <a:gd name="T63" fmla="*/ 1 h 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6"/>
                      <a:gd name="T98" fmla="*/ 34 w 34"/>
                      <a:gd name="T99" fmla="*/ 36 h 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6">
                        <a:moveTo>
                          <a:pt x="0" y="35"/>
                        </a:moveTo>
                        <a:lnTo>
                          <a:pt x="0" y="35"/>
                        </a:lnTo>
                        <a:lnTo>
                          <a:pt x="1" y="35"/>
                        </a:lnTo>
                        <a:lnTo>
                          <a:pt x="2" y="35"/>
                        </a:lnTo>
                        <a:lnTo>
                          <a:pt x="3" y="35"/>
                        </a:lnTo>
                        <a:lnTo>
                          <a:pt x="4" y="35"/>
                        </a:lnTo>
                        <a:lnTo>
                          <a:pt x="5" y="34"/>
                        </a:lnTo>
                        <a:lnTo>
                          <a:pt x="6" y="33"/>
                        </a:lnTo>
                        <a:lnTo>
                          <a:pt x="7" y="32"/>
                        </a:lnTo>
                        <a:lnTo>
                          <a:pt x="7" y="33"/>
                        </a:lnTo>
                        <a:lnTo>
                          <a:pt x="9" y="32"/>
                        </a:lnTo>
                        <a:lnTo>
                          <a:pt x="9" y="31"/>
                        </a:lnTo>
                        <a:lnTo>
                          <a:pt x="10" y="30"/>
                        </a:lnTo>
                        <a:lnTo>
                          <a:pt x="10" y="31"/>
                        </a:lnTo>
                        <a:lnTo>
                          <a:pt x="11" y="30"/>
                        </a:lnTo>
                        <a:lnTo>
                          <a:pt x="11" y="29"/>
                        </a:lnTo>
                        <a:lnTo>
                          <a:pt x="11" y="30"/>
                        </a:lnTo>
                        <a:lnTo>
                          <a:pt x="11" y="29"/>
                        </a:lnTo>
                        <a:lnTo>
                          <a:pt x="13" y="29"/>
                        </a:lnTo>
                        <a:lnTo>
                          <a:pt x="13" y="28"/>
                        </a:lnTo>
                        <a:lnTo>
                          <a:pt x="14" y="27"/>
                        </a:lnTo>
                        <a:lnTo>
                          <a:pt x="14" y="26"/>
                        </a:lnTo>
                        <a:lnTo>
                          <a:pt x="15" y="26"/>
                        </a:lnTo>
                        <a:lnTo>
                          <a:pt x="15" y="24"/>
                        </a:lnTo>
                        <a:lnTo>
                          <a:pt x="17" y="24"/>
                        </a:lnTo>
                        <a:lnTo>
                          <a:pt x="18" y="23"/>
                        </a:lnTo>
                        <a:lnTo>
                          <a:pt x="19" y="22"/>
                        </a:lnTo>
                        <a:lnTo>
                          <a:pt x="19" y="21"/>
                        </a:lnTo>
                        <a:lnTo>
                          <a:pt x="20" y="20"/>
                        </a:lnTo>
                        <a:lnTo>
                          <a:pt x="21" y="19"/>
                        </a:lnTo>
                        <a:lnTo>
                          <a:pt x="21" y="18"/>
                        </a:lnTo>
                        <a:lnTo>
                          <a:pt x="22" y="17"/>
                        </a:lnTo>
                        <a:lnTo>
                          <a:pt x="23" y="16"/>
                        </a:lnTo>
                        <a:lnTo>
                          <a:pt x="23" y="15"/>
                        </a:lnTo>
                        <a:lnTo>
                          <a:pt x="25" y="14"/>
                        </a:lnTo>
                        <a:lnTo>
                          <a:pt x="25" y="13"/>
                        </a:lnTo>
                        <a:lnTo>
                          <a:pt x="26" y="12"/>
                        </a:lnTo>
                        <a:lnTo>
                          <a:pt x="27" y="11"/>
                        </a:lnTo>
                        <a:lnTo>
                          <a:pt x="27" y="10"/>
                        </a:lnTo>
                        <a:lnTo>
                          <a:pt x="28" y="9"/>
                        </a:lnTo>
                        <a:lnTo>
                          <a:pt x="28" y="8"/>
                        </a:lnTo>
                        <a:lnTo>
                          <a:pt x="29" y="6"/>
                        </a:lnTo>
                        <a:lnTo>
                          <a:pt x="29" y="5"/>
                        </a:lnTo>
                        <a:lnTo>
                          <a:pt x="31" y="4"/>
                        </a:lnTo>
                        <a:lnTo>
                          <a:pt x="31" y="2"/>
                        </a:lnTo>
                        <a:lnTo>
                          <a:pt x="33" y="1"/>
                        </a:lnTo>
                        <a:lnTo>
                          <a:pt x="3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5" name="Freeform 249"/>
                  <p:cNvSpPr>
                    <a:spLocks/>
                  </p:cNvSpPr>
                  <p:nvPr/>
                </p:nvSpPr>
                <p:spPr bwMode="auto">
                  <a:xfrm>
                    <a:off x="1449" y="2513"/>
                    <a:ext cx="19" cy="49"/>
                  </a:xfrm>
                  <a:custGeom>
                    <a:avLst/>
                    <a:gdLst>
                      <a:gd name="T0" fmla="*/ 15 w 19"/>
                      <a:gd name="T1" fmla="*/ 47 h 49"/>
                      <a:gd name="T2" fmla="*/ 12 w 19"/>
                      <a:gd name="T3" fmla="*/ 47 h 49"/>
                      <a:gd name="T4" fmla="*/ 12 w 19"/>
                      <a:gd name="T5" fmla="*/ 47 h 49"/>
                      <a:gd name="T6" fmla="*/ 9 w 19"/>
                      <a:gd name="T7" fmla="*/ 46 h 49"/>
                      <a:gd name="T8" fmla="*/ 9 w 19"/>
                      <a:gd name="T9" fmla="*/ 45 h 49"/>
                      <a:gd name="T10" fmla="*/ 6 w 19"/>
                      <a:gd name="T11" fmla="*/ 44 h 49"/>
                      <a:gd name="T12" fmla="*/ 6 w 19"/>
                      <a:gd name="T13" fmla="*/ 44 h 49"/>
                      <a:gd name="T14" fmla="*/ 6 w 19"/>
                      <a:gd name="T15" fmla="*/ 43 h 49"/>
                      <a:gd name="T16" fmla="*/ 6 w 19"/>
                      <a:gd name="T17" fmla="*/ 42 h 49"/>
                      <a:gd name="T18" fmla="*/ 6 w 19"/>
                      <a:gd name="T19" fmla="*/ 41 h 49"/>
                      <a:gd name="T20" fmla="*/ 3 w 19"/>
                      <a:gd name="T21" fmla="*/ 41 h 49"/>
                      <a:gd name="T22" fmla="*/ 3 w 19"/>
                      <a:gd name="T23" fmla="*/ 40 h 49"/>
                      <a:gd name="T24" fmla="*/ 3 w 19"/>
                      <a:gd name="T25" fmla="*/ 39 h 49"/>
                      <a:gd name="T26" fmla="*/ 3 w 19"/>
                      <a:gd name="T27" fmla="*/ 38 h 49"/>
                      <a:gd name="T28" fmla="*/ 3 w 19"/>
                      <a:gd name="T29" fmla="*/ 38 h 49"/>
                      <a:gd name="T30" fmla="*/ 3 w 19"/>
                      <a:gd name="T31" fmla="*/ 37 h 49"/>
                      <a:gd name="T32" fmla="*/ 3 w 19"/>
                      <a:gd name="T33" fmla="*/ 35 h 49"/>
                      <a:gd name="T34" fmla="*/ 3 w 19"/>
                      <a:gd name="T35" fmla="*/ 33 h 49"/>
                      <a:gd name="T36" fmla="*/ 0 w 19"/>
                      <a:gd name="T37" fmla="*/ 32 h 49"/>
                      <a:gd name="T38" fmla="*/ 3 w 19"/>
                      <a:gd name="T39" fmla="*/ 30 h 49"/>
                      <a:gd name="T40" fmla="*/ 3 w 19"/>
                      <a:gd name="T41" fmla="*/ 27 h 49"/>
                      <a:gd name="T42" fmla="*/ 3 w 19"/>
                      <a:gd name="T43" fmla="*/ 25 h 49"/>
                      <a:gd name="T44" fmla="*/ 3 w 19"/>
                      <a:gd name="T45" fmla="*/ 23 h 49"/>
                      <a:gd name="T46" fmla="*/ 6 w 19"/>
                      <a:gd name="T47" fmla="*/ 21 h 49"/>
                      <a:gd name="T48" fmla="*/ 6 w 19"/>
                      <a:gd name="T49" fmla="*/ 18 h 49"/>
                      <a:gd name="T50" fmla="*/ 9 w 19"/>
                      <a:gd name="T51" fmla="*/ 16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12 w 19"/>
                      <a:gd name="T57" fmla="*/ 9 h 49"/>
                      <a:gd name="T58" fmla="*/ 12 w 19"/>
                      <a:gd name="T59" fmla="*/ 8 h 49"/>
                      <a:gd name="T60" fmla="*/ 15 w 19"/>
                      <a:gd name="T61" fmla="*/ 5 h 49"/>
                      <a:gd name="T62" fmla="*/ 15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8" y="48"/>
                        </a:moveTo>
                        <a:lnTo>
                          <a:pt x="15" y="47"/>
                        </a:lnTo>
                        <a:lnTo>
                          <a:pt x="15" y="48"/>
                        </a:lnTo>
                        <a:lnTo>
                          <a:pt x="12" y="47"/>
                        </a:lnTo>
                        <a:lnTo>
                          <a:pt x="12" y="48"/>
                        </a:lnTo>
                        <a:lnTo>
                          <a:pt x="12" y="47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6" y="44"/>
                        </a:lnTo>
                        <a:lnTo>
                          <a:pt x="9" y="44"/>
                        </a:lnTo>
                        <a:lnTo>
                          <a:pt x="6" y="44"/>
                        </a:lnTo>
                        <a:lnTo>
                          <a:pt x="6" y="43"/>
                        </a:lnTo>
                        <a:lnTo>
                          <a:pt x="6" y="42"/>
                        </a:lnTo>
                        <a:lnTo>
                          <a:pt x="6" y="41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3" y="37"/>
                        </a:lnTo>
                        <a:lnTo>
                          <a:pt x="3" y="36"/>
                        </a:lnTo>
                        <a:lnTo>
                          <a:pt x="3" y="35"/>
                        </a:lnTo>
                        <a:lnTo>
                          <a:pt x="3" y="34"/>
                        </a:lnTo>
                        <a:lnTo>
                          <a:pt x="3" y="33"/>
                        </a:lnTo>
                        <a:lnTo>
                          <a:pt x="3" y="32"/>
                        </a:lnTo>
                        <a:lnTo>
                          <a:pt x="0" y="32"/>
                        </a:lnTo>
                        <a:lnTo>
                          <a:pt x="3" y="30"/>
                        </a:lnTo>
                        <a:lnTo>
                          <a:pt x="3" y="28"/>
                        </a:lnTo>
                        <a:lnTo>
                          <a:pt x="3" y="27"/>
                        </a:lnTo>
                        <a:lnTo>
                          <a:pt x="3" y="25"/>
                        </a:lnTo>
                        <a:lnTo>
                          <a:pt x="3" y="24"/>
                        </a:lnTo>
                        <a:lnTo>
                          <a:pt x="3" y="23"/>
                        </a:lnTo>
                        <a:lnTo>
                          <a:pt x="3" y="22"/>
                        </a:lnTo>
                        <a:lnTo>
                          <a:pt x="6" y="21"/>
                        </a:lnTo>
                        <a:lnTo>
                          <a:pt x="6" y="19"/>
                        </a:lnTo>
                        <a:lnTo>
                          <a:pt x="6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5" y="6"/>
                        </a:lnTo>
                        <a:lnTo>
                          <a:pt x="15" y="5"/>
                        </a:lnTo>
                        <a:lnTo>
                          <a:pt x="15" y="3"/>
                        </a:lnTo>
                        <a:lnTo>
                          <a:pt x="15" y="2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6" name="Freeform 250"/>
                  <p:cNvSpPr>
                    <a:spLocks/>
                  </p:cNvSpPr>
                  <p:nvPr/>
                </p:nvSpPr>
                <p:spPr bwMode="auto">
                  <a:xfrm>
                    <a:off x="1459" y="2468"/>
                    <a:ext cx="19" cy="48"/>
                  </a:xfrm>
                  <a:custGeom>
                    <a:avLst/>
                    <a:gdLst>
                      <a:gd name="T0" fmla="*/ 0 w 19"/>
                      <a:gd name="T1" fmla="*/ 1 h 48"/>
                      <a:gd name="T2" fmla="*/ 3 w 19"/>
                      <a:gd name="T3" fmla="*/ 1 h 48"/>
                      <a:gd name="T4" fmla="*/ 3 w 19"/>
                      <a:gd name="T5" fmla="*/ 1 h 48"/>
                      <a:gd name="T6" fmla="*/ 7 w 19"/>
                      <a:gd name="T7" fmla="*/ 2 h 48"/>
                      <a:gd name="T8" fmla="*/ 7 w 19"/>
                      <a:gd name="T9" fmla="*/ 3 h 48"/>
                      <a:gd name="T10" fmla="*/ 10 w 19"/>
                      <a:gd name="T11" fmla="*/ 3 h 48"/>
                      <a:gd name="T12" fmla="*/ 10 w 19"/>
                      <a:gd name="T13" fmla="*/ 4 h 48"/>
                      <a:gd name="T14" fmla="*/ 10 w 19"/>
                      <a:gd name="T15" fmla="*/ 5 h 48"/>
                      <a:gd name="T16" fmla="*/ 14 w 19"/>
                      <a:gd name="T17" fmla="*/ 5 h 48"/>
                      <a:gd name="T18" fmla="*/ 14 w 19"/>
                      <a:gd name="T19" fmla="*/ 6 h 48"/>
                      <a:gd name="T20" fmla="*/ 14 w 19"/>
                      <a:gd name="T21" fmla="*/ 6 h 48"/>
                      <a:gd name="T22" fmla="*/ 14 w 19"/>
                      <a:gd name="T23" fmla="*/ 8 h 48"/>
                      <a:gd name="T24" fmla="*/ 14 w 19"/>
                      <a:gd name="T25" fmla="*/ 9 h 48"/>
                      <a:gd name="T26" fmla="*/ 14 w 19"/>
                      <a:gd name="T27" fmla="*/ 10 h 48"/>
                      <a:gd name="T28" fmla="*/ 14 w 19"/>
                      <a:gd name="T29" fmla="*/ 11 h 48"/>
                      <a:gd name="T30" fmla="*/ 18 w 19"/>
                      <a:gd name="T31" fmla="*/ 12 h 48"/>
                      <a:gd name="T32" fmla="*/ 18 w 19"/>
                      <a:gd name="T33" fmla="*/ 13 h 48"/>
                      <a:gd name="T34" fmla="*/ 18 w 19"/>
                      <a:gd name="T35" fmla="*/ 15 h 48"/>
                      <a:gd name="T36" fmla="*/ 18 w 19"/>
                      <a:gd name="T37" fmla="*/ 17 h 48"/>
                      <a:gd name="T38" fmla="*/ 18 w 19"/>
                      <a:gd name="T39" fmla="*/ 20 h 48"/>
                      <a:gd name="T40" fmla="*/ 14 w 19"/>
                      <a:gd name="T41" fmla="*/ 21 h 48"/>
                      <a:gd name="T42" fmla="*/ 14 w 19"/>
                      <a:gd name="T43" fmla="*/ 24 h 48"/>
                      <a:gd name="T44" fmla="*/ 10 w 19"/>
                      <a:gd name="T45" fmla="*/ 25 h 48"/>
                      <a:gd name="T46" fmla="*/ 14 w 19"/>
                      <a:gd name="T47" fmla="*/ 28 h 48"/>
                      <a:gd name="T48" fmla="*/ 10 w 19"/>
                      <a:gd name="T49" fmla="*/ 30 h 48"/>
                      <a:gd name="T50" fmla="*/ 10 w 19"/>
                      <a:gd name="T51" fmla="*/ 32 h 48"/>
                      <a:gd name="T52" fmla="*/ 7 w 19"/>
                      <a:gd name="T53" fmla="*/ 34 h 48"/>
                      <a:gd name="T54" fmla="*/ 7 w 19"/>
                      <a:gd name="T55" fmla="*/ 36 h 48"/>
                      <a:gd name="T56" fmla="*/ 3 w 19"/>
                      <a:gd name="T57" fmla="*/ 39 h 48"/>
                      <a:gd name="T58" fmla="*/ 0 w 19"/>
                      <a:gd name="T59" fmla="*/ 42 h 48"/>
                      <a:gd name="T60" fmla="*/ 0 w 19"/>
                      <a:gd name="T61" fmla="*/ 44 h 48"/>
                      <a:gd name="T62" fmla="*/ 0 w 19"/>
                      <a:gd name="T63" fmla="*/ 47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3" y="1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0" y="4"/>
                        </a:lnTo>
                        <a:lnTo>
                          <a:pt x="10" y="5"/>
                        </a:lnTo>
                        <a:lnTo>
                          <a:pt x="14" y="5"/>
                        </a:lnTo>
                        <a:lnTo>
                          <a:pt x="14" y="6"/>
                        </a:lnTo>
                        <a:lnTo>
                          <a:pt x="14" y="7"/>
                        </a:lnTo>
                        <a:lnTo>
                          <a:pt x="14" y="8"/>
                        </a:lnTo>
                        <a:lnTo>
                          <a:pt x="14" y="9"/>
                        </a:lnTo>
                        <a:lnTo>
                          <a:pt x="14" y="10"/>
                        </a:lnTo>
                        <a:lnTo>
                          <a:pt x="14" y="11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4" y="12"/>
                        </a:lnTo>
                        <a:lnTo>
                          <a:pt x="18" y="13"/>
                        </a:lnTo>
                        <a:lnTo>
                          <a:pt x="18" y="14"/>
                        </a:lnTo>
                        <a:lnTo>
                          <a:pt x="18" y="15"/>
                        </a:lnTo>
                        <a:lnTo>
                          <a:pt x="18" y="16"/>
                        </a:lnTo>
                        <a:lnTo>
                          <a:pt x="18" y="17"/>
                        </a:lnTo>
                        <a:lnTo>
                          <a:pt x="18" y="18"/>
                        </a:lnTo>
                        <a:lnTo>
                          <a:pt x="18" y="20"/>
                        </a:lnTo>
                        <a:lnTo>
                          <a:pt x="14" y="21"/>
                        </a:lnTo>
                        <a:lnTo>
                          <a:pt x="18" y="22"/>
                        </a:lnTo>
                        <a:lnTo>
                          <a:pt x="14" y="24"/>
                        </a:lnTo>
                        <a:lnTo>
                          <a:pt x="10" y="25"/>
                        </a:lnTo>
                        <a:lnTo>
                          <a:pt x="14" y="27"/>
                        </a:lnTo>
                        <a:lnTo>
                          <a:pt x="14" y="28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10" y="31"/>
                        </a:lnTo>
                        <a:lnTo>
                          <a:pt x="10" y="32"/>
                        </a:lnTo>
                        <a:lnTo>
                          <a:pt x="10" y="33"/>
                        </a:lnTo>
                        <a:lnTo>
                          <a:pt x="7" y="34"/>
                        </a:lnTo>
                        <a:lnTo>
                          <a:pt x="7" y="36"/>
                        </a:lnTo>
                        <a:lnTo>
                          <a:pt x="3" y="38"/>
                        </a:lnTo>
                        <a:lnTo>
                          <a:pt x="3" y="39"/>
                        </a:lnTo>
                        <a:lnTo>
                          <a:pt x="3" y="40"/>
                        </a:lnTo>
                        <a:lnTo>
                          <a:pt x="0" y="42"/>
                        </a:lnTo>
                        <a:lnTo>
                          <a:pt x="0" y="43"/>
                        </a:lnTo>
                        <a:lnTo>
                          <a:pt x="0" y="44"/>
                        </a:lnTo>
                        <a:lnTo>
                          <a:pt x="0" y="46"/>
                        </a:lnTo>
                        <a:lnTo>
                          <a:pt x="0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7" name="Freeform 251"/>
                  <p:cNvSpPr>
                    <a:spLocks/>
                  </p:cNvSpPr>
                  <p:nvPr/>
                </p:nvSpPr>
                <p:spPr bwMode="auto">
                  <a:xfrm>
                    <a:off x="1424" y="2467"/>
                    <a:ext cx="36" cy="38"/>
                  </a:xfrm>
                  <a:custGeom>
                    <a:avLst/>
                    <a:gdLst>
                      <a:gd name="T0" fmla="*/ 33 w 36"/>
                      <a:gd name="T1" fmla="*/ 1 h 38"/>
                      <a:gd name="T2" fmla="*/ 32 w 36"/>
                      <a:gd name="T3" fmla="*/ 1 h 38"/>
                      <a:gd name="T4" fmla="*/ 31 w 36"/>
                      <a:gd name="T5" fmla="*/ 0 h 38"/>
                      <a:gd name="T6" fmla="*/ 30 w 36"/>
                      <a:gd name="T7" fmla="*/ 1 h 38"/>
                      <a:gd name="T8" fmla="*/ 30 w 36"/>
                      <a:gd name="T9" fmla="*/ 1 h 38"/>
                      <a:gd name="T10" fmla="*/ 29 w 36"/>
                      <a:gd name="T11" fmla="*/ 1 h 38"/>
                      <a:gd name="T12" fmla="*/ 28 w 36"/>
                      <a:gd name="T13" fmla="*/ 2 h 38"/>
                      <a:gd name="T14" fmla="*/ 28 w 36"/>
                      <a:gd name="T15" fmla="*/ 2 h 38"/>
                      <a:gd name="T16" fmla="*/ 26 w 36"/>
                      <a:gd name="T17" fmla="*/ 3 h 38"/>
                      <a:gd name="T18" fmla="*/ 25 w 36"/>
                      <a:gd name="T19" fmla="*/ 3 h 38"/>
                      <a:gd name="T20" fmla="*/ 25 w 36"/>
                      <a:gd name="T21" fmla="*/ 4 h 38"/>
                      <a:gd name="T22" fmla="*/ 24 w 36"/>
                      <a:gd name="T23" fmla="*/ 4 h 38"/>
                      <a:gd name="T24" fmla="*/ 24 w 36"/>
                      <a:gd name="T25" fmla="*/ 5 h 38"/>
                      <a:gd name="T26" fmla="*/ 23 w 36"/>
                      <a:gd name="T27" fmla="*/ 5 h 38"/>
                      <a:gd name="T28" fmla="*/ 22 w 36"/>
                      <a:gd name="T29" fmla="*/ 6 h 38"/>
                      <a:gd name="T30" fmla="*/ 22 w 36"/>
                      <a:gd name="T31" fmla="*/ 6 h 38"/>
                      <a:gd name="T32" fmla="*/ 21 w 36"/>
                      <a:gd name="T33" fmla="*/ 7 h 38"/>
                      <a:gd name="T34" fmla="*/ 18 w 36"/>
                      <a:gd name="T35" fmla="*/ 9 h 38"/>
                      <a:gd name="T36" fmla="*/ 17 w 36"/>
                      <a:gd name="T37" fmla="*/ 11 h 38"/>
                      <a:gd name="T38" fmla="*/ 16 w 36"/>
                      <a:gd name="T39" fmla="*/ 12 h 38"/>
                      <a:gd name="T40" fmla="*/ 15 w 36"/>
                      <a:gd name="T41" fmla="*/ 13 h 38"/>
                      <a:gd name="T42" fmla="*/ 12 w 36"/>
                      <a:gd name="T43" fmla="*/ 15 h 38"/>
                      <a:gd name="T44" fmla="*/ 12 w 36"/>
                      <a:gd name="T45" fmla="*/ 17 h 38"/>
                      <a:gd name="T46" fmla="*/ 10 w 36"/>
                      <a:gd name="T47" fmla="*/ 19 h 38"/>
                      <a:gd name="T48" fmla="*/ 9 w 36"/>
                      <a:gd name="T49" fmla="*/ 20 h 38"/>
                      <a:gd name="T50" fmla="*/ 8 w 36"/>
                      <a:gd name="T51" fmla="*/ 22 h 38"/>
                      <a:gd name="T52" fmla="*/ 7 w 36"/>
                      <a:gd name="T53" fmla="*/ 25 h 38"/>
                      <a:gd name="T54" fmla="*/ 5 w 36"/>
                      <a:gd name="T55" fmla="*/ 27 h 38"/>
                      <a:gd name="T56" fmla="*/ 4 w 36"/>
                      <a:gd name="T57" fmla="*/ 28 h 38"/>
                      <a:gd name="T58" fmla="*/ 3 w 36"/>
                      <a:gd name="T59" fmla="*/ 31 h 38"/>
                      <a:gd name="T60" fmla="*/ 1 w 36"/>
                      <a:gd name="T61" fmla="*/ 33 h 38"/>
                      <a:gd name="T62" fmla="*/ 0 w 36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5" y="1"/>
                        </a:moveTo>
                        <a:lnTo>
                          <a:pt x="33" y="1"/>
                        </a:lnTo>
                        <a:lnTo>
                          <a:pt x="32" y="1"/>
                        </a:lnTo>
                        <a:lnTo>
                          <a:pt x="31" y="0"/>
                        </a:lnTo>
                        <a:lnTo>
                          <a:pt x="30" y="1"/>
                        </a:lnTo>
                        <a:lnTo>
                          <a:pt x="29" y="1"/>
                        </a:lnTo>
                        <a:lnTo>
                          <a:pt x="28" y="2"/>
                        </a:lnTo>
                        <a:lnTo>
                          <a:pt x="28" y="1"/>
                        </a:lnTo>
                        <a:lnTo>
                          <a:pt x="28" y="2"/>
                        </a:lnTo>
                        <a:lnTo>
                          <a:pt x="26" y="2"/>
                        </a:lnTo>
                        <a:lnTo>
                          <a:pt x="26" y="3"/>
                        </a:lnTo>
                        <a:lnTo>
                          <a:pt x="25" y="3"/>
                        </a:lnTo>
                        <a:lnTo>
                          <a:pt x="25" y="4"/>
                        </a:lnTo>
                        <a:lnTo>
                          <a:pt x="24" y="4"/>
                        </a:lnTo>
                        <a:lnTo>
                          <a:pt x="24" y="5"/>
                        </a:lnTo>
                        <a:lnTo>
                          <a:pt x="23" y="5"/>
                        </a:lnTo>
                        <a:lnTo>
                          <a:pt x="23" y="6"/>
                        </a:lnTo>
                        <a:lnTo>
                          <a:pt x="22" y="6"/>
                        </a:lnTo>
                        <a:lnTo>
                          <a:pt x="21" y="7"/>
                        </a:lnTo>
                        <a:lnTo>
                          <a:pt x="19" y="8"/>
                        </a:lnTo>
                        <a:lnTo>
                          <a:pt x="18" y="9"/>
                        </a:lnTo>
                        <a:lnTo>
                          <a:pt x="17" y="11"/>
                        </a:lnTo>
                        <a:lnTo>
                          <a:pt x="16" y="11"/>
                        </a:lnTo>
                        <a:lnTo>
                          <a:pt x="16" y="12"/>
                        </a:lnTo>
                        <a:lnTo>
                          <a:pt x="15" y="13"/>
                        </a:lnTo>
                        <a:lnTo>
                          <a:pt x="14" y="14"/>
                        </a:lnTo>
                        <a:lnTo>
                          <a:pt x="12" y="15"/>
                        </a:lnTo>
                        <a:lnTo>
                          <a:pt x="14" y="16"/>
                        </a:lnTo>
                        <a:lnTo>
                          <a:pt x="12" y="17"/>
                        </a:lnTo>
                        <a:lnTo>
                          <a:pt x="11" y="18"/>
                        </a:lnTo>
                        <a:lnTo>
                          <a:pt x="10" y="19"/>
                        </a:lnTo>
                        <a:lnTo>
                          <a:pt x="10" y="20"/>
                        </a:lnTo>
                        <a:lnTo>
                          <a:pt x="9" y="20"/>
                        </a:lnTo>
                        <a:lnTo>
                          <a:pt x="9" y="22"/>
                        </a:lnTo>
                        <a:lnTo>
                          <a:pt x="8" y="22"/>
                        </a:lnTo>
                        <a:lnTo>
                          <a:pt x="8" y="23"/>
                        </a:lnTo>
                        <a:lnTo>
                          <a:pt x="7" y="25"/>
                        </a:lnTo>
                        <a:lnTo>
                          <a:pt x="5" y="26"/>
                        </a:lnTo>
                        <a:lnTo>
                          <a:pt x="5" y="27"/>
                        </a:lnTo>
                        <a:lnTo>
                          <a:pt x="4" y="28"/>
                        </a:lnTo>
                        <a:lnTo>
                          <a:pt x="3" y="30"/>
                        </a:lnTo>
                        <a:lnTo>
                          <a:pt x="3" y="31"/>
                        </a:lnTo>
                        <a:lnTo>
                          <a:pt x="2" y="32"/>
                        </a:lnTo>
                        <a:lnTo>
                          <a:pt x="1" y="33"/>
                        </a:lnTo>
                        <a:lnTo>
                          <a:pt x="1" y="35"/>
                        </a:lnTo>
                        <a:lnTo>
                          <a:pt x="0" y="36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8" name="Freeform 252"/>
                  <p:cNvSpPr>
                    <a:spLocks/>
                  </p:cNvSpPr>
                  <p:nvPr/>
                </p:nvSpPr>
                <p:spPr bwMode="auto">
                  <a:xfrm>
                    <a:off x="1126" y="2410"/>
                    <a:ext cx="19" cy="49"/>
                  </a:xfrm>
                  <a:custGeom>
                    <a:avLst/>
                    <a:gdLst>
                      <a:gd name="T0" fmla="*/ 18 w 19"/>
                      <a:gd name="T1" fmla="*/ 48 h 49"/>
                      <a:gd name="T2" fmla="*/ 14 w 19"/>
                      <a:gd name="T3" fmla="*/ 47 h 49"/>
                      <a:gd name="T4" fmla="*/ 14 w 19"/>
                      <a:gd name="T5" fmla="*/ 47 h 49"/>
                      <a:gd name="T6" fmla="*/ 10 w 19"/>
                      <a:gd name="T7" fmla="*/ 46 h 49"/>
                      <a:gd name="T8" fmla="*/ 7 w 19"/>
                      <a:gd name="T9" fmla="*/ 45 h 49"/>
                      <a:gd name="T10" fmla="*/ 7 w 19"/>
                      <a:gd name="T11" fmla="*/ 45 h 49"/>
                      <a:gd name="T12" fmla="*/ 7 w 19"/>
                      <a:gd name="T13" fmla="*/ 44 h 49"/>
                      <a:gd name="T14" fmla="*/ 3 w 19"/>
                      <a:gd name="T15" fmla="*/ 43 h 49"/>
                      <a:gd name="T16" fmla="*/ 3 w 19"/>
                      <a:gd name="T17" fmla="*/ 43 h 49"/>
                      <a:gd name="T18" fmla="*/ 3 w 19"/>
                      <a:gd name="T19" fmla="*/ 42 h 49"/>
                      <a:gd name="T20" fmla="*/ 3 w 19"/>
                      <a:gd name="T21" fmla="*/ 41 h 49"/>
                      <a:gd name="T22" fmla="*/ 3 w 19"/>
                      <a:gd name="T23" fmla="*/ 40 h 49"/>
                      <a:gd name="T24" fmla="*/ 3 w 19"/>
                      <a:gd name="T25" fmla="*/ 39 h 49"/>
                      <a:gd name="T26" fmla="*/ 0 w 19"/>
                      <a:gd name="T27" fmla="*/ 38 h 49"/>
                      <a:gd name="T28" fmla="*/ 0 w 19"/>
                      <a:gd name="T29" fmla="*/ 38 h 49"/>
                      <a:gd name="T30" fmla="*/ 0 w 19"/>
                      <a:gd name="T31" fmla="*/ 37 h 49"/>
                      <a:gd name="T32" fmla="*/ 0 w 19"/>
                      <a:gd name="T33" fmla="*/ 35 h 49"/>
                      <a:gd name="T34" fmla="*/ 0 w 19"/>
                      <a:gd name="T35" fmla="*/ 33 h 49"/>
                      <a:gd name="T36" fmla="*/ 0 w 19"/>
                      <a:gd name="T37" fmla="*/ 31 h 49"/>
                      <a:gd name="T38" fmla="*/ 0 w 19"/>
                      <a:gd name="T39" fmla="*/ 29 h 49"/>
                      <a:gd name="T40" fmla="*/ 0 w 19"/>
                      <a:gd name="T41" fmla="*/ 27 h 49"/>
                      <a:gd name="T42" fmla="*/ 0 w 19"/>
                      <a:gd name="T43" fmla="*/ 25 h 49"/>
                      <a:gd name="T44" fmla="*/ 0 w 19"/>
                      <a:gd name="T45" fmla="*/ 23 h 49"/>
                      <a:gd name="T46" fmla="*/ 3 w 19"/>
                      <a:gd name="T47" fmla="*/ 22 h 49"/>
                      <a:gd name="T48" fmla="*/ 3 w 19"/>
                      <a:gd name="T49" fmla="*/ 19 h 49"/>
                      <a:gd name="T50" fmla="*/ 7 w 19"/>
                      <a:gd name="T51" fmla="*/ 17 h 49"/>
                      <a:gd name="T52" fmla="*/ 7 w 19"/>
                      <a:gd name="T53" fmla="*/ 14 h 49"/>
                      <a:gd name="T54" fmla="*/ 7 w 19"/>
                      <a:gd name="T55" fmla="*/ 13 h 49"/>
                      <a:gd name="T56" fmla="*/ 10 w 19"/>
                      <a:gd name="T57" fmla="*/ 10 h 49"/>
                      <a:gd name="T58" fmla="*/ 10 w 19"/>
                      <a:gd name="T59" fmla="*/ 7 h 49"/>
                      <a:gd name="T60" fmla="*/ 14 w 19"/>
                      <a:gd name="T61" fmla="*/ 5 h 49"/>
                      <a:gd name="T62" fmla="*/ 18 w 19"/>
                      <a:gd name="T63" fmla="*/ 3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8" y="48"/>
                        </a:moveTo>
                        <a:lnTo>
                          <a:pt x="18" y="48"/>
                        </a:lnTo>
                        <a:lnTo>
                          <a:pt x="14" y="47"/>
                        </a:lnTo>
                        <a:lnTo>
                          <a:pt x="10" y="47"/>
                        </a:lnTo>
                        <a:lnTo>
                          <a:pt x="14" y="47"/>
                        </a:lnTo>
                        <a:lnTo>
                          <a:pt x="10" y="46"/>
                        </a:lnTo>
                        <a:lnTo>
                          <a:pt x="7" y="46"/>
                        </a:lnTo>
                        <a:lnTo>
                          <a:pt x="7" y="45"/>
                        </a:lnTo>
                        <a:lnTo>
                          <a:pt x="3" y="45"/>
                        </a:lnTo>
                        <a:lnTo>
                          <a:pt x="7" y="45"/>
                        </a:lnTo>
                        <a:lnTo>
                          <a:pt x="3" y="45"/>
                        </a:lnTo>
                        <a:lnTo>
                          <a:pt x="7" y="44"/>
                        </a:lnTo>
                        <a:lnTo>
                          <a:pt x="3" y="44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0" y="40"/>
                        </a:lnTo>
                        <a:lnTo>
                          <a:pt x="3" y="39"/>
                        </a:lnTo>
                        <a:lnTo>
                          <a:pt x="0" y="38"/>
                        </a:lnTo>
                        <a:lnTo>
                          <a:pt x="0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3" y="24"/>
                        </a:lnTo>
                        <a:lnTo>
                          <a:pt x="0" y="23"/>
                        </a:lnTo>
                        <a:lnTo>
                          <a:pt x="3" y="22"/>
                        </a:lnTo>
                        <a:lnTo>
                          <a:pt x="3" y="20"/>
                        </a:lnTo>
                        <a:lnTo>
                          <a:pt x="3" y="19"/>
                        </a:lnTo>
                        <a:lnTo>
                          <a:pt x="3" y="18"/>
                        </a:lnTo>
                        <a:lnTo>
                          <a:pt x="7" y="17"/>
                        </a:lnTo>
                        <a:lnTo>
                          <a:pt x="7" y="16"/>
                        </a:lnTo>
                        <a:lnTo>
                          <a:pt x="7" y="14"/>
                        </a:lnTo>
                        <a:lnTo>
                          <a:pt x="7" y="13"/>
                        </a:lnTo>
                        <a:lnTo>
                          <a:pt x="10" y="10"/>
                        </a:lnTo>
                        <a:lnTo>
                          <a:pt x="10" y="9"/>
                        </a:lnTo>
                        <a:lnTo>
                          <a:pt x="10" y="7"/>
                        </a:lnTo>
                        <a:lnTo>
                          <a:pt x="14" y="6"/>
                        </a:lnTo>
                        <a:lnTo>
                          <a:pt x="14" y="5"/>
                        </a:lnTo>
                        <a:lnTo>
                          <a:pt x="14" y="3"/>
                        </a:lnTo>
                        <a:lnTo>
                          <a:pt x="18" y="3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29" name="Freeform 253"/>
                  <p:cNvSpPr>
                    <a:spLocks/>
                  </p:cNvSpPr>
                  <p:nvPr/>
                </p:nvSpPr>
                <p:spPr bwMode="auto">
                  <a:xfrm>
                    <a:off x="1130" y="2421"/>
                    <a:ext cx="36" cy="38"/>
                  </a:xfrm>
                  <a:custGeom>
                    <a:avLst/>
                    <a:gdLst>
                      <a:gd name="T0" fmla="*/ 1 w 36"/>
                      <a:gd name="T1" fmla="*/ 37 h 38"/>
                      <a:gd name="T2" fmla="*/ 1 w 36"/>
                      <a:gd name="T3" fmla="*/ 37 h 38"/>
                      <a:gd name="T4" fmla="*/ 2 w 36"/>
                      <a:gd name="T5" fmla="*/ 37 h 38"/>
                      <a:gd name="T6" fmla="*/ 4 w 36"/>
                      <a:gd name="T7" fmla="*/ 37 h 38"/>
                      <a:gd name="T8" fmla="*/ 4 w 36"/>
                      <a:gd name="T9" fmla="*/ 37 h 38"/>
                      <a:gd name="T10" fmla="*/ 4 w 36"/>
                      <a:gd name="T11" fmla="*/ 36 h 38"/>
                      <a:gd name="T12" fmla="*/ 5 w 36"/>
                      <a:gd name="T13" fmla="*/ 36 h 38"/>
                      <a:gd name="T14" fmla="*/ 7 w 36"/>
                      <a:gd name="T15" fmla="*/ 35 h 38"/>
                      <a:gd name="T16" fmla="*/ 7 w 36"/>
                      <a:gd name="T17" fmla="*/ 35 h 38"/>
                      <a:gd name="T18" fmla="*/ 8 w 36"/>
                      <a:gd name="T19" fmla="*/ 35 h 38"/>
                      <a:gd name="T20" fmla="*/ 9 w 36"/>
                      <a:gd name="T21" fmla="*/ 34 h 38"/>
                      <a:gd name="T22" fmla="*/ 9 w 36"/>
                      <a:gd name="T23" fmla="*/ 34 h 38"/>
                      <a:gd name="T24" fmla="*/ 10 w 36"/>
                      <a:gd name="T25" fmla="*/ 33 h 38"/>
                      <a:gd name="T26" fmla="*/ 10 w 36"/>
                      <a:gd name="T27" fmla="*/ 33 h 38"/>
                      <a:gd name="T28" fmla="*/ 11 w 36"/>
                      <a:gd name="T29" fmla="*/ 32 h 38"/>
                      <a:gd name="T30" fmla="*/ 12 w 36"/>
                      <a:gd name="T31" fmla="*/ 31 h 38"/>
                      <a:gd name="T32" fmla="*/ 12 w 36"/>
                      <a:gd name="T33" fmla="*/ 30 h 38"/>
                      <a:gd name="T34" fmla="*/ 15 w 36"/>
                      <a:gd name="T35" fmla="*/ 29 h 38"/>
                      <a:gd name="T36" fmla="*/ 16 w 36"/>
                      <a:gd name="T37" fmla="*/ 27 h 38"/>
                      <a:gd name="T38" fmla="*/ 18 w 36"/>
                      <a:gd name="T39" fmla="*/ 26 h 38"/>
                      <a:gd name="T40" fmla="*/ 19 w 36"/>
                      <a:gd name="T41" fmla="*/ 23 h 38"/>
                      <a:gd name="T42" fmla="*/ 21 w 36"/>
                      <a:gd name="T43" fmla="*/ 22 h 38"/>
                      <a:gd name="T44" fmla="*/ 23 w 36"/>
                      <a:gd name="T45" fmla="*/ 20 h 38"/>
                      <a:gd name="T46" fmla="*/ 23 w 36"/>
                      <a:gd name="T47" fmla="*/ 19 h 38"/>
                      <a:gd name="T48" fmla="*/ 25 w 36"/>
                      <a:gd name="T49" fmla="*/ 17 h 38"/>
                      <a:gd name="T50" fmla="*/ 26 w 36"/>
                      <a:gd name="T51" fmla="*/ 15 h 38"/>
                      <a:gd name="T52" fmla="*/ 26 w 36"/>
                      <a:gd name="T53" fmla="*/ 13 h 38"/>
                      <a:gd name="T54" fmla="*/ 29 w 36"/>
                      <a:gd name="T55" fmla="*/ 11 h 38"/>
                      <a:gd name="T56" fmla="*/ 29 w 36"/>
                      <a:gd name="T57" fmla="*/ 9 h 38"/>
                      <a:gd name="T58" fmla="*/ 31 w 36"/>
                      <a:gd name="T59" fmla="*/ 7 h 38"/>
                      <a:gd name="T60" fmla="*/ 32 w 36"/>
                      <a:gd name="T61" fmla="*/ 4 h 38"/>
                      <a:gd name="T62" fmla="*/ 35 w 36"/>
                      <a:gd name="T63" fmla="*/ 2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0" y="37"/>
                        </a:moveTo>
                        <a:lnTo>
                          <a:pt x="1" y="37"/>
                        </a:lnTo>
                        <a:lnTo>
                          <a:pt x="2" y="37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4" y="36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7" y="35"/>
                        </a:lnTo>
                        <a:lnTo>
                          <a:pt x="7" y="36"/>
                        </a:lnTo>
                        <a:lnTo>
                          <a:pt x="7" y="35"/>
                        </a:lnTo>
                        <a:lnTo>
                          <a:pt x="8" y="35"/>
                        </a:lnTo>
                        <a:lnTo>
                          <a:pt x="9" y="34"/>
                        </a:lnTo>
                        <a:lnTo>
                          <a:pt x="9" y="33"/>
                        </a:lnTo>
                        <a:lnTo>
                          <a:pt x="10" y="33"/>
                        </a:lnTo>
                        <a:lnTo>
                          <a:pt x="11" y="32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2" y="30"/>
                        </a:lnTo>
                        <a:lnTo>
                          <a:pt x="15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7" y="26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9" y="23"/>
                        </a:lnTo>
                        <a:lnTo>
                          <a:pt x="21" y="22"/>
                        </a:lnTo>
                        <a:lnTo>
                          <a:pt x="22" y="22"/>
                        </a:lnTo>
                        <a:lnTo>
                          <a:pt x="23" y="20"/>
                        </a:lnTo>
                        <a:lnTo>
                          <a:pt x="23" y="19"/>
                        </a:lnTo>
                        <a:lnTo>
                          <a:pt x="24" y="18"/>
                        </a:lnTo>
                        <a:lnTo>
                          <a:pt x="25" y="17"/>
                        </a:lnTo>
                        <a:lnTo>
                          <a:pt x="25" y="16"/>
                        </a:lnTo>
                        <a:lnTo>
                          <a:pt x="26" y="15"/>
                        </a:lnTo>
                        <a:lnTo>
                          <a:pt x="26" y="14"/>
                        </a:lnTo>
                        <a:lnTo>
                          <a:pt x="26" y="13"/>
                        </a:lnTo>
                        <a:lnTo>
                          <a:pt x="28" y="12"/>
                        </a:lnTo>
                        <a:lnTo>
                          <a:pt x="29" y="11"/>
                        </a:lnTo>
                        <a:lnTo>
                          <a:pt x="30" y="10"/>
                        </a:lnTo>
                        <a:lnTo>
                          <a:pt x="29" y="9"/>
                        </a:lnTo>
                        <a:lnTo>
                          <a:pt x="30" y="8"/>
                        </a:lnTo>
                        <a:lnTo>
                          <a:pt x="31" y="7"/>
                        </a:lnTo>
                        <a:lnTo>
                          <a:pt x="32" y="5"/>
                        </a:lnTo>
                        <a:lnTo>
                          <a:pt x="32" y="4"/>
                        </a:lnTo>
                        <a:lnTo>
                          <a:pt x="33" y="3"/>
                        </a:lnTo>
                        <a:lnTo>
                          <a:pt x="35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30" name="Freeform 254"/>
                  <p:cNvSpPr>
                    <a:spLocks/>
                  </p:cNvSpPr>
                  <p:nvPr/>
                </p:nvSpPr>
                <p:spPr bwMode="auto">
                  <a:xfrm>
                    <a:off x="1130" y="2421"/>
                    <a:ext cx="36" cy="38"/>
                  </a:xfrm>
                  <a:custGeom>
                    <a:avLst/>
                    <a:gdLst>
                      <a:gd name="T0" fmla="*/ 1 w 36"/>
                      <a:gd name="T1" fmla="*/ 37 h 38"/>
                      <a:gd name="T2" fmla="*/ 1 w 36"/>
                      <a:gd name="T3" fmla="*/ 37 h 38"/>
                      <a:gd name="T4" fmla="*/ 2 w 36"/>
                      <a:gd name="T5" fmla="*/ 37 h 38"/>
                      <a:gd name="T6" fmla="*/ 4 w 36"/>
                      <a:gd name="T7" fmla="*/ 37 h 38"/>
                      <a:gd name="T8" fmla="*/ 4 w 36"/>
                      <a:gd name="T9" fmla="*/ 37 h 38"/>
                      <a:gd name="T10" fmla="*/ 4 w 36"/>
                      <a:gd name="T11" fmla="*/ 36 h 38"/>
                      <a:gd name="T12" fmla="*/ 5 w 36"/>
                      <a:gd name="T13" fmla="*/ 36 h 38"/>
                      <a:gd name="T14" fmla="*/ 7 w 36"/>
                      <a:gd name="T15" fmla="*/ 35 h 38"/>
                      <a:gd name="T16" fmla="*/ 7 w 36"/>
                      <a:gd name="T17" fmla="*/ 35 h 38"/>
                      <a:gd name="T18" fmla="*/ 8 w 36"/>
                      <a:gd name="T19" fmla="*/ 35 h 38"/>
                      <a:gd name="T20" fmla="*/ 9 w 36"/>
                      <a:gd name="T21" fmla="*/ 34 h 38"/>
                      <a:gd name="T22" fmla="*/ 9 w 36"/>
                      <a:gd name="T23" fmla="*/ 33 h 38"/>
                      <a:gd name="T24" fmla="*/ 10 w 36"/>
                      <a:gd name="T25" fmla="*/ 33 h 38"/>
                      <a:gd name="T26" fmla="*/ 11 w 36"/>
                      <a:gd name="T27" fmla="*/ 32 h 38"/>
                      <a:gd name="T28" fmla="*/ 11 w 36"/>
                      <a:gd name="T29" fmla="*/ 31 h 38"/>
                      <a:gd name="T30" fmla="*/ 12 w 36"/>
                      <a:gd name="T31" fmla="*/ 31 h 38"/>
                      <a:gd name="T32" fmla="*/ 15 w 36"/>
                      <a:gd name="T33" fmla="*/ 29 h 38"/>
                      <a:gd name="T34" fmla="*/ 16 w 36"/>
                      <a:gd name="T35" fmla="*/ 28 h 38"/>
                      <a:gd name="T36" fmla="*/ 17 w 36"/>
                      <a:gd name="T37" fmla="*/ 26 h 38"/>
                      <a:gd name="T38" fmla="*/ 18 w 36"/>
                      <a:gd name="T39" fmla="*/ 25 h 38"/>
                      <a:gd name="T40" fmla="*/ 19 w 36"/>
                      <a:gd name="T41" fmla="*/ 23 h 38"/>
                      <a:gd name="T42" fmla="*/ 22 w 36"/>
                      <a:gd name="T43" fmla="*/ 22 h 38"/>
                      <a:gd name="T44" fmla="*/ 23 w 36"/>
                      <a:gd name="T45" fmla="*/ 19 h 38"/>
                      <a:gd name="T46" fmla="*/ 24 w 36"/>
                      <a:gd name="T47" fmla="*/ 18 h 38"/>
                      <a:gd name="T48" fmla="*/ 25 w 36"/>
                      <a:gd name="T49" fmla="*/ 16 h 38"/>
                      <a:gd name="T50" fmla="*/ 26 w 36"/>
                      <a:gd name="T51" fmla="*/ 14 h 38"/>
                      <a:gd name="T52" fmla="*/ 28 w 36"/>
                      <a:gd name="T53" fmla="*/ 12 h 38"/>
                      <a:gd name="T54" fmla="*/ 30 w 36"/>
                      <a:gd name="T55" fmla="*/ 10 h 38"/>
                      <a:gd name="T56" fmla="*/ 31 w 36"/>
                      <a:gd name="T57" fmla="*/ 8 h 38"/>
                      <a:gd name="T58" fmla="*/ 32 w 36"/>
                      <a:gd name="T59" fmla="*/ 5 h 38"/>
                      <a:gd name="T60" fmla="*/ 33 w 36"/>
                      <a:gd name="T61" fmla="*/ 3 h 38"/>
                      <a:gd name="T62" fmla="*/ 35 w 36"/>
                      <a:gd name="T63" fmla="*/ 0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0" y="37"/>
                        </a:moveTo>
                        <a:lnTo>
                          <a:pt x="1" y="37"/>
                        </a:lnTo>
                        <a:lnTo>
                          <a:pt x="2" y="37"/>
                        </a:lnTo>
                        <a:lnTo>
                          <a:pt x="3" y="37"/>
                        </a:lnTo>
                        <a:lnTo>
                          <a:pt x="4" y="37"/>
                        </a:lnTo>
                        <a:lnTo>
                          <a:pt x="4" y="36"/>
                        </a:lnTo>
                        <a:lnTo>
                          <a:pt x="5" y="37"/>
                        </a:lnTo>
                        <a:lnTo>
                          <a:pt x="5" y="36"/>
                        </a:lnTo>
                        <a:lnTo>
                          <a:pt x="7" y="35"/>
                        </a:lnTo>
                        <a:lnTo>
                          <a:pt x="7" y="36"/>
                        </a:lnTo>
                        <a:lnTo>
                          <a:pt x="7" y="35"/>
                        </a:lnTo>
                        <a:lnTo>
                          <a:pt x="8" y="35"/>
                        </a:lnTo>
                        <a:lnTo>
                          <a:pt x="9" y="34"/>
                        </a:lnTo>
                        <a:lnTo>
                          <a:pt x="9" y="33"/>
                        </a:lnTo>
                        <a:lnTo>
                          <a:pt x="10" y="33"/>
                        </a:lnTo>
                        <a:lnTo>
                          <a:pt x="11" y="32"/>
                        </a:lnTo>
                        <a:lnTo>
                          <a:pt x="11" y="31"/>
                        </a:lnTo>
                        <a:lnTo>
                          <a:pt x="12" y="31"/>
                        </a:lnTo>
                        <a:lnTo>
                          <a:pt x="14" y="30"/>
                        </a:lnTo>
                        <a:lnTo>
                          <a:pt x="15" y="29"/>
                        </a:lnTo>
                        <a:lnTo>
                          <a:pt x="16" y="28"/>
                        </a:lnTo>
                        <a:lnTo>
                          <a:pt x="16" y="27"/>
                        </a:lnTo>
                        <a:lnTo>
                          <a:pt x="17" y="26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9" y="23"/>
                        </a:lnTo>
                        <a:lnTo>
                          <a:pt x="21" y="22"/>
                        </a:lnTo>
                        <a:lnTo>
                          <a:pt x="22" y="22"/>
                        </a:lnTo>
                        <a:lnTo>
                          <a:pt x="23" y="20"/>
                        </a:lnTo>
                        <a:lnTo>
                          <a:pt x="23" y="19"/>
                        </a:lnTo>
                        <a:lnTo>
                          <a:pt x="24" y="18"/>
                        </a:lnTo>
                        <a:lnTo>
                          <a:pt x="25" y="17"/>
                        </a:lnTo>
                        <a:lnTo>
                          <a:pt x="25" y="16"/>
                        </a:lnTo>
                        <a:lnTo>
                          <a:pt x="26" y="15"/>
                        </a:lnTo>
                        <a:lnTo>
                          <a:pt x="26" y="14"/>
                        </a:lnTo>
                        <a:lnTo>
                          <a:pt x="26" y="13"/>
                        </a:lnTo>
                        <a:lnTo>
                          <a:pt x="28" y="12"/>
                        </a:lnTo>
                        <a:lnTo>
                          <a:pt x="29" y="11"/>
                        </a:lnTo>
                        <a:lnTo>
                          <a:pt x="30" y="10"/>
                        </a:lnTo>
                        <a:lnTo>
                          <a:pt x="30" y="9"/>
                        </a:lnTo>
                        <a:lnTo>
                          <a:pt x="31" y="8"/>
                        </a:lnTo>
                        <a:lnTo>
                          <a:pt x="31" y="7"/>
                        </a:lnTo>
                        <a:lnTo>
                          <a:pt x="32" y="5"/>
                        </a:lnTo>
                        <a:lnTo>
                          <a:pt x="32" y="4"/>
                        </a:lnTo>
                        <a:lnTo>
                          <a:pt x="33" y="3"/>
                        </a:lnTo>
                        <a:lnTo>
                          <a:pt x="35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31" name="Freeform 255"/>
                  <p:cNvSpPr>
                    <a:spLocks/>
                  </p:cNvSpPr>
                  <p:nvPr/>
                </p:nvSpPr>
                <p:spPr bwMode="auto">
                  <a:xfrm>
                    <a:off x="1126" y="2410"/>
                    <a:ext cx="19" cy="49"/>
                  </a:xfrm>
                  <a:custGeom>
                    <a:avLst/>
                    <a:gdLst>
                      <a:gd name="T0" fmla="*/ 18 w 19"/>
                      <a:gd name="T1" fmla="*/ 48 h 49"/>
                      <a:gd name="T2" fmla="*/ 14 w 19"/>
                      <a:gd name="T3" fmla="*/ 47 h 49"/>
                      <a:gd name="T4" fmla="*/ 14 w 19"/>
                      <a:gd name="T5" fmla="*/ 47 h 49"/>
                      <a:gd name="T6" fmla="*/ 10 w 19"/>
                      <a:gd name="T7" fmla="*/ 46 h 49"/>
                      <a:gd name="T8" fmla="*/ 7 w 19"/>
                      <a:gd name="T9" fmla="*/ 45 h 49"/>
                      <a:gd name="T10" fmla="*/ 7 w 19"/>
                      <a:gd name="T11" fmla="*/ 45 h 49"/>
                      <a:gd name="T12" fmla="*/ 3 w 19"/>
                      <a:gd name="T13" fmla="*/ 44 h 49"/>
                      <a:gd name="T14" fmla="*/ 3 w 19"/>
                      <a:gd name="T15" fmla="*/ 44 h 49"/>
                      <a:gd name="T16" fmla="*/ 3 w 19"/>
                      <a:gd name="T17" fmla="*/ 43 h 49"/>
                      <a:gd name="T18" fmla="*/ 3 w 19"/>
                      <a:gd name="T19" fmla="*/ 42 h 49"/>
                      <a:gd name="T20" fmla="*/ 3 w 19"/>
                      <a:gd name="T21" fmla="*/ 41 h 49"/>
                      <a:gd name="T22" fmla="*/ 3 w 19"/>
                      <a:gd name="T23" fmla="*/ 40 h 49"/>
                      <a:gd name="T24" fmla="*/ 3 w 19"/>
                      <a:gd name="T25" fmla="*/ 39 h 49"/>
                      <a:gd name="T26" fmla="*/ 3 w 19"/>
                      <a:gd name="T27" fmla="*/ 38 h 49"/>
                      <a:gd name="T28" fmla="*/ 0 w 19"/>
                      <a:gd name="T29" fmla="*/ 37 h 49"/>
                      <a:gd name="T30" fmla="*/ 0 w 19"/>
                      <a:gd name="T31" fmla="*/ 37 h 49"/>
                      <a:gd name="T32" fmla="*/ 0 w 19"/>
                      <a:gd name="T33" fmla="*/ 35 h 49"/>
                      <a:gd name="T34" fmla="*/ 0 w 19"/>
                      <a:gd name="T35" fmla="*/ 33 h 49"/>
                      <a:gd name="T36" fmla="*/ 0 w 19"/>
                      <a:gd name="T37" fmla="*/ 32 h 49"/>
                      <a:gd name="T38" fmla="*/ 0 w 19"/>
                      <a:gd name="T39" fmla="*/ 29 h 49"/>
                      <a:gd name="T40" fmla="*/ 0 w 19"/>
                      <a:gd name="T41" fmla="*/ 27 h 49"/>
                      <a:gd name="T42" fmla="*/ 0 w 19"/>
                      <a:gd name="T43" fmla="*/ 25 h 49"/>
                      <a:gd name="T44" fmla="*/ 3 w 19"/>
                      <a:gd name="T45" fmla="*/ 23 h 49"/>
                      <a:gd name="T46" fmla="*/ 3 w 19"/>
                      <a:gd name="T47" fmla="*/ 21 h 49"/>
                      <a:gd name="T48" fmla="*/ 7 w 19"/>
                      <a:gd name="T49" fmla="*/ 19 h 49"/>
                      <a:gd name="T50" fmla="*/ 7 w 19"/>
                      <a:gd name="T51" fmla="*/ 16 h 49"/>
                      <a:gd name="T52" fmla="*/ 7 w 19"/>
                      <a:gd name="T53" fmla="*/ 14 h 49"/>
                      <a:gd name="T54" fmla="*/ 10 w 19"/>
                      <a:gd name="T55" fmla="*/ 12 h 49"/>
                      <a:gd name="T56" fmla="*/ 10 w 19"/>
                      <a:gd name="T57" fmla="*/ 10 h 49"/>
                      <a:gd name="T58" fmla="*/ 14 w 19"/>
                      <a:gd name="T59" fmla="*/ 7 h 49"/>
                      <a:gd name="T60" fmla="*/ 14 w 19"/>
                      <a:gd name="T61" fmla="*/ 5 h 49"/>
                      <a:gd name="T62" fmla="*/ 18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18" y="48"/>
                        </a:moveTo>
                        <a:lnTo>
                          <a:pt x="18" y="48"/>
                        </a:lnTo>
                        <a:lnTo>
                          <a:pt x="14" y="47"/>
                        </a:lnTo>
                        <a:lnTo>
                          <a:pt x="10" y="47"/>
                        </a:lnTo>
                        <a:lnTo>
                          <a:pt x="14" y="47"/>
                        </a:lnTo>
                        <a:lnTo>
                          <a:pt x="10" y="46"/>
                        </a:lnTo>
                        <a:lnTo>
                          <a:pt x="7" y="46"/>
                        </a:lnTo>
                        <a:lnTo>
                          <a:pt x="7" y="45"/>
                        </a:lnTo>
                        <a:lnTo>
                          <a:pt x="3" y="45"/>
                        </a:lnTo>
                        <a:lnTo>
                          <a:pt x="7" y="45"/>
                        </a:lnTo>
                        <a:lnTo>
                          <a:pt x="3" y="45"/>
                        </a:lnTo>
                        <a:lnTo>
                          <a:pt x="3" y="44"/>
                        </a:lnTo>
                        <a:lnTo>
                          <a:pt x="3" y="43"/>
                        </a:lnTo>
                        <a:lnTo>
                          <a:pt x="3" y="42"/>
                        </a:lnTo>
                        <a:lnTo>
                          <a:pt x="3" y="41"/>
                        </a:lnTo>
                        <a:lnTo>
                          <a:pt x="3" y="40"/>
                        </a:lnTo>
                        <a:lnTo>
                          <a:pt x="0" y="40"/>
                        </a:lnTo>
                        <a:lnTo>
                          <a:pt x="3" y="39"/>
                        </a:lnTo>
                        <a:lnTo>
                          <a:pt x="3" y="38"/>
                        </a:lnTo>
                        <a:lnTo>
                          <a:pt x="0" y="38"/>
                        </a:lnTo>
                        <a:lnTo>
                          <a:pt x="0" y="37"/>
                        </a:lnTo>
                        <a:lnTo>
                          <a:pt x="0" y="36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0" y="30"/>
                        </a:lnTo>
                        <a:lnTo>
                          <a:pt x="0" y="29"/>
                        </a:lnTo>
                        <a:lnTo>
                          <a:pt x="0" y="28"/>
                        </a:lnTo>
                        <a:lnTo>
                          <a:pt x="0" y="27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3" y="25"/>
                        </a:lnTo>
                        <a:lnTo>
                          <a:pt x="3" y="23"/>
                        </a:lnTo>
                        <a:lnTo>
                          <a:pt x="3" y="21"/>
                        </a:lnTo>
                        <a:lnTo>
                          <a:pt x="3" y="20"/>
                        </a:lnTo>
                        <a:lnTo>
                          <a:pt x="7" y="19"/>
                        </a:lnTo>
                        <a:lnTo>
                          <a:pt x="3" y="18"/>
                        </a:lnTo>
                        <a:lnTo>
                          <a:pt x="7" y="16"/>
                        </a:lnTo>
                        <a:lnTo>
                          <a:pt x="7" y="14"/>
                        </a:lnTo>
                        <a:lnTo>
                          <a:pt x="10" y="12"/>
                        </a:lnTo>
                        <a:lnTo>
                          <a:pt x="10" y="10"/>
                        </a:lnTo>
                        <a:lnTo>
                          <a:pt x="14" y="9"/>
                        </a:lnTo>
                        <a:lnTo>
                          <a:pt x="14" y="7"/>
                        </a:lnTo>
                        <a:lnTo>
                          <a:pt x="14" y="6"/>
                        </a:lnTo>
                        <a:lnTo>
                          <a:pt x="14" y="5"/>
                        </a:lnTo>
                        <a:lnTo>
                          <a:pt x="14" y="3"/>
                        </a:lnTo>
                        <a:lnTo>
                          <a:pt x="18" y="2"/>
                        </a:lnTo>
                        <a:lnTo>
                          <a:pt x="18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32" name="Freeform 256"/>
                  <p:cNvSpPr>
                    <a:spLocks/>
                  </p:cNvSpPr>
                  <p:nvPr/>
                </p:nvSpPr>
                <p:spPr bwMode="auto">
                  <a:xfrm>
                    <a:off x="1132" y="2365"/>
                    <a:ext cx="21" cy="47"/>
                  </a:xfrm>
                  <a:custGeom>
                    <a:avLst/>
                    <a:gdLst>
                      <a:gd name="T0" fmla="*/ 4 w 21"/>
                      <a:gd name="T1" fmla="*/ 0 h 47"/>
                      <a:gd name="T2" fmla="*/ 4 w 21"/>
                      <a:gd name="T3" fmla="*/ 0 h 47"/>
                      <a:gd name="T4" fmla="*/ 8 w 21"/>
                      <a:gd name="T5" fmla="*/ 0 h 47"/>
                      <a:gd name="T6" fmla="*/ 12 w 21"/>
                      <a:gd name="T7" fmla="*/ 1 h 47"/>
                      <a:gd name="T8" fmla="*/ 12 w 21"/>
                      <a:gd name="T9" fmla="*/ 2 h 47"/>
                      <a:gd name="T10" fmla="*/ 12 w 21"/>
                      <a:gd name="T11" fmla="*/ 3 h 47"/>
                      <a:gd name="T12" fmla="*/ 16 w 21"/>
                      <a:gd name="T13" fmla="*/ 3 h 47"/>
                      <a:gd name="T14" fmla="*/ 16 w 21"/>
                      <a:gd name="T15" fmla="*/ 4 h 47"/>
                      <a:gd name="T16" fmla="*/ 16 w 21"/>
                      <a:gd name="T17" fmla="*/ 5 h 47"/>
                      <a:gd name="T18" fmla="*/ 16 w 21"/>
                      <a:gd name="T19" fmla="*/ 5 h 47"/>
                      <a:gd name="T20" fmla="*/ 16 w 21"/>
                      <a:gd name="T21" fmla="*/ 6 h 47"/>
                      <a:gd name="T22" fmla="*/ 20 w 21"/>
                      <a:gd name="T23" fmla="*/ 7 h 47"/>
                      <a:gd name="T24" fmla="*/ 16 w 21"/>
                      <a:gd name="T25" fmla="*/ 8 h 47"/>
                      <a:gd name="T26" fmla="*/ 16 w 21"/>
                      <a:gd name="T27" fmla="*/ 9 h 47"/>
                      <a:gd name="T28" fmla="*/ 20 w 21"/>
                      <a:gd name="T29" fmla="*/ 10 h 47"/>
                      <a:gd name="T30" fmla="*/ 20 w 21"/>
                      <a:gd name="T31" fmla="*/ 10 h 47"/>
                      <a:gd name="T32" fmla="*/ 20 w 21"/>
                      <a:gd name="T33" fmla="*/ 12 h 47"/>
                      <a:gd name="T34" fmla="*/ 20 w 21"/>
                      <a:gd name="T35" fmla="*/ 14 h 47"/>
                      <a:gd name="T36" fmla="*/ 20 w 21"/>
                      <a:gd name="T37" fmla="*/ 16 h 47"/>
                      <a:gd name="T38" fmla="*/ 20 w 21"/>
                      <a:gd name="T39" fmla="*/ 18 h 47"/>
                      <a:gd name="T40" fmla="*/ 20 w 21"/>
                      <a:gd name="T41" fmla="*/ 20 h 47"/>
                      <a:gd name="T42" fmla="*/ 16 w 21"/>
                      <a:gd name="T43" fmla="*/ 22 h 47"/>
                      <a:gd name="T44" fmla="*/ 16 w 21"/>
                      <a:gd name="T45" fmla="*/ 24 h 47"/>
                      <a:gd name="T46" fmla="*/ 16 w 21"/>
                      <a:gd name="T47" fmla="*/ 26 h 47"/>
                      <a:gd name="T48" fmla="*/ 12 w 21"/>
                      <a:gd name="T49" fmla="*/ 28 h 47"/>
                      <a:gd name="T50" fmla="*/ 12 w 21"/>
                      <a:gd name="T51" fmla="*/ 31 h 47"/>
                      <a:gd name="T52" fmla="*/ 12 w 21"/>
                      <a:gd name="T53" fmla="*/ 32 h 47"/>
                      <a:gd name="T54" fmla="*/ 8 w 21"/>
                      <a:gd name="T55" fmla="*/ 35 h 47"/>
                      <a:gd name="T56" fmla="*/ 8 w 21"/>
                      <a:gd name="T57" fmla="*/ 37 h 47"/>
                      <a:gd name="T58" fmla="*/ 4 w 21"/>
                      <a:gd name="T59" fmla="*/ 40 h 47"/>
                      <a:gd name="T60" fmla="*/ 4 w 21"/>
                      <a:gd name="T61" fmla="*/ 43 h 47"/>
                      <a:gd name="T62" fmla="*/ 0 w 21"/>
                      <a:gd name="T63" fmla="*/ 45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1"/>
                      <a:gd name="T97" fmla="*/ 0 h 47"/>
                      <a:gd name="T98" fmla="*/ 21 w 21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1" h="47">
                        <a:moveTo>
                          <a:pt x="0" y="0"/>
                        </a:moveTo>
                        <a:lnTo>
                          <a:pt x="4" y="0"/>
                        </a:lnTo>
                        <a:lnTo>
                          <a:pt x="8" y="0"/>
                        </a:lnTo>
                        <a:lnTo>
                          <a:pt x="8" y="1"/>
                        </a:lnTo>
                        <a:lnTo>
                          <a:pt x="12" y="1"/>
                        </a:lnTo>
                        <a:lnTo>
                          <a:pt x="12" y="2"/>
                        </a:lnTo>
                        <a:lnTo>
                          <a:pt x="12" y="3"/>
                        </a:lnTo>
                        <a:lnTo>
                          <a:pt x="16" y="3"/>
                        </a:lnTo>
                        <a:lnTo>
                          <a:pt x="16" y="4"/>
                        </a:lnTo>
                        <a:lnTo>
                          <a:pt x="16" y="5"/>
                        </a:lnTo>
                        <a:lnTo>
                          <a:pt x="16" y="6"/>
                        </a:lnTo>
                        <a:lnTo>
                          <a:pt x="16" y="7"/>
                        </a:lnTo>
                        <a:lnTo>
                          <a:pt x="20" y="7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lnTo>
                          <a:pt x="20" y="10"/>
                        </a:lnTo>
                        <a:lnTo>
                          <a:pt x="20" y="11"/>
                        </a:lnTo>
                        <a:lnTo>
                          <a:pt x="20" y="12"/>
                        </a:lnTo>
                        <a:lnTo>
                          <a:pt x="20" y="14"/>
                        </a:lnTo>
                        <a:lnTo>
                          <a:pt x="20" y="16"/>
                        </a:lnTo>
                        <a:lnTo>
                          <a:pt x="20" y="17"/>
                        </a:lnTo>
                        <a:lnTo>
                          <a:pt x="20" y="18"/>
                        </a:lnTo>
                        <a:lnTo>
                          <a:pt x="20" y="19"/>
                        </a:lnTo>
                        <a:lnTo>
                          <a:pt x="20" y="20"/>
                        </a:lnTo>
                        <a:lnTo>
                          <a:pt x="16" y="22"/>
                        </a:lnTo>
                        <a:lnTo>
                          <a:pt x="16" y="23"/>
                        </a:lnTo>
                        <a:lnTo>
                          <a:pt x="16" y="24"/>
                        </a:lnTo>
                        <a:lnTo>
                          <a:pt x="16" y="25"/>
                        </a:lnTo>
                        <a:lnTo>
                          <a:pt x="16" y="26"/>
                        </a:lnTo>
                        <a:lnTo>
                          <a:pt x="16" y="27"/>
                        </a:lnTo>
                        <a:lnTo>
                          <a:pt x="12" y="28"/>
                        </a:lnTo>
                        <a:lnTo>
                          <a:pt x="12" y="29"/>
                        </a:lnTo>
                        <a:lnTo>
                          <a:pt x="12" y="31"/>
                        </a:lnTo>
                        <a:lnTo>
                          <a:pt x="12" y="32"/>
                        </a:lnTo>
                        <a:lnTo>
                          <a:pt x="12" y="34"/>
                        </a:lnTo>
                        <a:lnTo>
                          <a:pt x="8" y="35"/>
                        </a:lnTo>
                        <a:lnTo>
                          <a:pt x="8" y="36"/>
                        </a:lnTo>
                        <a:lnTo>
                          <a:pt x="8" y="37"/>
                        </a:lnTo>
                        <a:lnTo>
                          <a:pt x="4" y="39"/>
                        </a:lnTo>
                        <a:lnTo>
                          <a:pt x="4" y="40"/>
                        </a:lnTo>
                        <a:lnTo>
                          <a:pt x="4" y="41"/>
                        </a:lnTo>
                        <a:lnTo>
                          <a:pt x="4" y="43"/>
                        </a:lnTo>
                        <a:lnTo>
                          <a:pt x="4" y="44"/>
                        </a:lnTo>
                        <a:lnTo>
                          <a:pt x="0" y="45"/>
                        </a:lnTo>
                        <a:lnTo>
                          <a:pt x="0" y="4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38" name="Group 257"/>
                <p:cNvGrpSpPr>
                  <a:grpSpLocks/>
                </p:cNvGrpSpPr>
                <p:nvPr/>
              </p:nvGrpSpPr>
              <p:grpSpPr bwMode="auto">
                <a:xfrm>
                  <a:off x="1422" y="2020"/>
                  <a:ext cx="377" cy="430"/>
                  <a:chOff x="1422" y="2020"/>
                  <a:chExt cx="377" cy="430"/>
                </a:xfrm>
              </p:grpSpPr>
              <p:sp>
                <p:nvSpPr>
                  <p:cNvPr id="71837" name="Freeform 258"/>
                  <p:cNvSpPr>
                    <a:spLocks/>
                  </p:cNvSpPr>
                  <p:nvPr/>
                </p:nvSpPr>
                <p:spPr bwMode="auto">
                  <a:xfrm>
                    <a:off x="1577" y="2259"/>
                    <a:ext cx="35" cy="37"/>
                  </a:xfrm>
                  <a:custGeom>
                    <a:avLst/>
                    <a:gdLst>
                      <a:gd name="T0" fmla="*/ 1 w 35"/>
                      <a:gd name="T1" fmla="*/ 36 h 37"/>
                      <a:gd name="T2" fmla="*/ 0 w 35"/>
                      <a:gd name="T3" fmla="*/ 35 h 37"/>
                      <a:gd name="T4" fmla="*/ 2 w 35"/>
                      <a:gd name="T5" fmla="*/ 34 h 37"/>
                      <a:gd name="T6" fmla="*/ 2 w 35"/>
                      <a:gd name="T7" fmla="*/ 34 h 37"/>
                      <a:gd name="T8" fmla="*/ 1 w 35"/>
                      <a:gd name="T9" fmla="*/ 33 h 37"/>
                      <a:gd name="T10" fmla="*/ 1 w 35"/>
                      <a:gd name="T11" fmla="*/ 32 h 37"/>
                      <a:gd name="T12" fmla="*/ 0 w 35"/>
                      <a:gd name="T13" fmla="*/ 31 h 37"/>
                      <a:gd name="T14" fmla="*/ 0 w 35"/>
                      <a:gd name="T15" fmla="*/ 31 h 37"/>
                      <a:gd name="T16" fmla="*/ 2 w 35"/>
                      <a:gd name="T17" fmla="*/ 30 h 37"/>
                      <a:gd name="T18" fmla="*/ 2 w 35"/>
                      <a:gd name="T19" fmla="*/ 28 h 37"/>
                      <a:gd name="T20" fmla="*/ 2 w 35"/>
                      <a:gd name="T21" fmla="*/ 28 h 37"/>
                      <a:gd name="T22" fmla="*/ 3 w 35"/>
                      <a:gd name="T23" fmla="*/ 28 h 37"/>
                      <a:gd name="T24" fmla="*/ 4 w 35"/>
                      <a:gd name="T25" fmla="*/ 27 h 37"/>
                      <a:gd name="T26" fmla="*/ 5 w 35"/>
                      <a:gd name="T27" fmla="*/ 26 h 37"/>
                      <a:gd name="T28" fmla="*/ 4 w 35"/>
                      <a:gd name="T29" fmla="*/ 26 h 37"/>
                      <a:gd name="T30" fmla="*/ 4 w 35"/>
                      <a:gd name="T31" fmla="*/ 25 h 37"/>
                      <a:gd name="T32" fmla="*/ 5 w 35"/>
                      <a:gd name="T33" fmla="*/ 24 h 37"/>
                      <a:gd name="T34" fmla="*/ 6 w 35"/>
                      <a:gd name="T35" fmla="*/ 22 h 37"/>
                      <a:gd name="T36" fmla="*/ 7 w 35"/>
                      <a:gd name="T37" fmla="*/ 21 h 37"/>
                      <a:gd name="T38" fmla="*/ 9 w 35"/>
                      <a:gd name="T39" fmla="*/ 19 h 37"/>
                      <a:gd name="T40" fmla="*/ 11 w 35"/>
                      <a:gd name="T41" fmla="*/ 18 h 37"/>
                      <a:gd name="T42" fmla="*/ 13 w 35"/>
                      <a:gd name="T43" fmla="*/ 16 h 37"/>
                      <a:gd name="T44" fmla="*/ 14 w 35"/>
                      <a:gd name="T45" fmla="*/ 15 h 37"/>
                      <a:gd name="T46" fmla="*/ 14 w 35"/>
                      <a:gd name="T47" fmla="*/ 14 h 37"/>
                      <a:gd name="T48" fmla="*/ 17 w 35"/>
                      <a:gd name="T49" fmla="*/ 11 h 37"/>
                      <a:gd name="T50" fmla="*/ 19 w 35"/>
                      <a:gd name="T51" fmla="*/ 10 h 37"/>
                      <a:gd name="T52" fmla="*/ 21 w 35"/>
                      <a:gd name="T53" fmla="*/ 8 h 37"/>
                      <a:gd name="T54" fmla="*/ 22 w 35"/>
                      <a:gd name="T55" fmla="*/ 6 h 37"/>
                      <a:gd name="T56" fmla="*/ 24 w 35"/>
                      <a:gd name="T57" fmla="*/ 5 h 37"/>
                      <a:gd name="T58" fmla="*/ 26 w 35"/>
                      <a:gd name="T59" fmla="*/ 4 h 37"/>
                      <a:gd name="T60" fmla="*/ 29 w 35"/>
                      <a:gd name="T61" fmla="*/ 3 h 37"/>
                      <a:gd name="T62" fmla="*/ 31 w 35"/>
                      <a:gd name="T63" fmla="*/ 0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1" y="36"/>
                        </a:moveTo>
                        <a:lnTo>
                          <a:pt x="1" y="36"/>
                        </a:lnTo>
                        <a:lnTo>
                          <a:pt x="1" y="35"/>
                        </a:lnTo>
                        <a:lnTo>
                          <a:pt x="0" y="35"/>
                        </a:lnTo>
                        <a:lnTo>
                          <a:pt x="2" y="34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0" y="31"/>
                        </a:lnTo>
                        <a:lnTo>
                          <a:pt x="1" y="31"/>
                        </a:lnTo>
                        <a:lnTo>
                          <a:pt x="0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3" y="28"/>
                        </a:lnTo>
                        <a:lnTo>
                          <a:pt x="4" y="27"/>
                        </a:lnTo>
                        <a:lnTo>
                          <a:pt x="5" y="26"/>
                        </a:lnTo>
                        <a:lnTo>
                          <a:pt x="4" y="26"/>
                        </a:lnTo>
                        <a:lnTo>
                          <a:pt x="5" y="25"/>
                        </a:lnTo>
                        <a:lnTo>
                          <a:pt x="4" y="25"/>
                        </a:lnTo>
                        <a:lnTo>
                          <a:pt x="5" y="24"/>
                        </a:lnTo>
                        <a:lnTo>
                          <a:pt x="6" y="23"/>
                        </a:lnTo>
                        <a:lnTo>
                          <a:pt x="6" y="22"/>
                        </a:lnTo>
                        <a:lnTo>
                          <a:pt x="6" y="21"/>
                        </a:lnTo>
                        <a:lnTo>
                          <a:pt x="7" y="21"/>
                        </a:lnTo>
                        <a:lnTo>
                          <a:pt x="9" y="20"/>
                        </a:lnTo>
                        <a:lnTo>
                          <a:pt x="9" y="19"/>
                        </a:lnTo>
                        <a:lnTo>
                          <a:pt x="11" y="18"/>
                        </a:lnTo>
                        <a:lnTo>
                          <a:pt x="11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5" y="13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1" y="8"/>
                        </a:lnTo>
                        <a:lnTo>
                          <a:pt x="22" y="6"/>
                        </a:lnTo>
                        <a:lnTo>
                          <a:pt x="23" y="5"/>
                        </a:lnTo>
                        <a:lnTo>
                          <a:pt x="24" y="5"/>
                        </a:lnTo>
                        <a:lnTo>
                          <a:pt x="26" y="5"/>
                        </a:lnTo>
                        <a:lnTo>
                          <a:pt x="26" y="4"/>
                        </a:lnTo>
                        <a:lnTo>
                          <a:pt x="27" y="3"/>
                        </a:lnTo>
                        <a:lnTo>
                          <a:pt x="29" y="3"/>
                        </a:lnTo>
                        <a:lnTo>
                          <a:pt x="30" y="1"/>
                        </a:lnTo>
                        <a:lnTo>
                          <a:pt x="31" y="0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8" name="Freeform 259"/>
                  <p:cNvSpPr>
                    <a:spLocks/>
                  </p:cNvSpPr>
                  <p:nvPr/>
                </p:nvSpPr>
                <p:spPr bwMode="auto">
                  <a:xfrm>
                    <a:off x="1577" y="2283"/>
                    <a:ext cx="53" cy="17"/>
                  </a:xfrm>
                  <a:custGeom>
                    <a:avLst/>
                    <a:gdLst>
                      <a:gd name="T0" fmla="*/ 0 w 53"/>
                      <a:gd name="T1" fmla="*/ 11 h 17"/>
                      <a:gd name="T2" fmla="*/ 1 w 53"/>
                      <a:gd name="T3" fmla="*/ 12 h 17"/>
                      <a:gd name="T4" fmla="*/ 2 w 53"/>
                      <a:gd name="T5" fmla="*/ 13 h 17"/>
                      <a:gd name="T6" fmla="*/ 3 w 53"/>
                      <a:gd name="T7" fmla="*/ 14 h 17"/>
                      <a:gd name="T8" fmla="*/ 4 w 53"/>
                      <a:gd name="T9" fmla="*/ 14 h 17"/>
                      <a:gd name="T10" fmla="*/ 5 w 53"/>
                      <a:gd name="T11" fmla="*/ 14 h 17"/>
                      <a:gd name="T12" fmla="*/ 6 w 53"/>
                      <a:gd name="T13" fmla="*/ 14 h 17"/>
                      <a:gd name="T14" fmla="*/ 6 w 53"/>
                      <a:gd name="T15" fmla="*/ 14 h 17"/>
                      <a:gd name="T16" fmla="*/ 7 w 53"/>
                      <a:gd name="T17" fmla="*/ 14 h 17"/>
                      <a:gd name="T18" fmla="*/ 7 w 53"/>
                      <a:gd name="T19" fmla="*/ 14 h 17"/>
                      <a:gd name="T20" fmla="*/ 10 w 53"/>
                      <a:gd name="T21" fmla="*/ 14 h 17"/>
                      <a:gd name="T22" fmla="*/ 11 w 53"/>
                      <a:gd name="T23" fmla="*/ 14 h 17"/>
                      <a:gd name="T24" fmla="*/ 11 w 53"/>
                      <a:gd name="T25" fmla="*/ 14 h 17"/>
                      <a:gd name="T26" fmla="*/ 12 w 53"/>
                      <a:gd name="T27" fmla="*/ 13 h 17"/>
                      <a:gd name="T28" fmla="*/ 13 w 53"/>
                      <a:gd name="T29" fmla="*/ 13 h 17"/>
                      <a:gd name="T30" fmla="*/ 14 w 53"/>
                      <a:gd name="T31" fmla="*/ 14 h 17"/>
                      <a:gd name="T32" fmla="*/ 15 w 53"/>
                      <a:gd name="T33" fmla="*/ 13 h 17"/>
                      <a:gd name="T34" fmla="*/ 16 w 53"/>
                      <a:gd name="T35" fmla="*/ 14 h 17"/>
                      <a:gd name="T36" fmla="*/ 20 w 53"/>
                      <a:gd name="T37" fmla="*/ 13 h 17"/>
                      <a:gd name="T38" fmla="*/ 22 w 53"/>
                      <a:gd name="T39" fmla="*/ 11 h 17"/>
                      <a:gd name="T40" fmla="*/ 23 w 53"/>
                      <a:gd name="T41" fmla="*/ 11 h 17"/>
                      <a:gd name="T42" fmla="*/ 26 w 53"/>
                      <a:gd name="T43" fmla="*/ 10 h 17"/>
                      <a:gd name="T44" fmla="*/ 28 w 53"/>
                      <a:gd name="T45" fmla="*/ 11 h 17"/>
                      <a:gd name="T46" fmla="*/ 30 w 53"/>
                      <a:gd name="T47" fmla="*/ 10 h 17"/>
                      <a:gd name="T48" fmla="*/ 33 w 53"/>
                      <a:gd name="T49" fmla="*/ 9 h 17"/>
                      <a:gd name="T50" fmla="*/ 35 w 53"/>
                      <a:gd name="T51" fmla="*/ 7 h 17"/>
                      <a:gd name="T52" fmla="*/ 37 w 53"/>
                      <a:gd name="T53" fmla="*/ 6 h 17"/>
                      <a:gd name="T54" fmla="*/ 40 w 53"/>
                      <a:gd name="T55" fmla="*/ 6 h 17"/>
                      <a:gd name="T56" fmla="*/ 40 w 53"/>
                      <a:gd name="T57" fmla="*/ 5 h 17"/>
                      <a:gd name="T58" fmla="*/ 46 w 53"/>
                      <a:gd name="T59" fmla="*/ 3 h 17"/>
                      <a:gd name="T60" fmla="*/ 47 w 53"/>
                      <a:gd name="T61" fmla="*/ 3 h 17"/>
                      <a:gd name="T62" fmla="*/ 49 w 53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1" y="11"/>
                        </a:lnTo>
                        <a:lnTo>
                          <a:pt x="1" y="12"/>
                        </a:lnTo>
                        <a:lnTo>
                          <a:pt x="2" y="13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6" y="16"/>
                        </a:lnTo>
                        <a:lnTo>
                          <a:pt x="7" y="14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4"/>
                        </a:lnTo>
                        <a:lnTo>
                          <a:pt x="12" y="13"/>
                        </a:lnTo>
                        <a:lnTo>
                          <a:pt x="13" y="13"/>
                        </a:lnTo>
                        <a:lnTo>
                          <a:pt x="13" y="12"/>
                        </a:lnTo>
                        <a:lnTo>
                          <a:pt x="14" y="14"/>
                        </a:lnTo>
                        <a:lnTo>
                          <a:pt x="15" y="13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9" y="12"/>
                        </a:lnTo>
                        <a:lnTo>
                          <a:pt x="20" y="13"/>
                        </a:lnTo>
                        <a:lnTo>
                          <a:pt x="21" y="12"/>
                        </a:lnTo>
                        <a:lnTo>
                          <a:pt x="22" y="11"/>
                        </a:lnTo>
                        <a:lnTo>
                          <a:pt x="23" y="11"/>
                        </a:lnTo>
                        <a:lnTo>
                          <a:pt x="24" y="11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30" y="10"/>
                        </a:lnTo>
                        <a:lnTo>
                          <a:pt x="31" y="9"/>
                        </a:lnTo>
                        <a:lnTo>
                          <a:pt x="33" y="9"/>
                        </a:lnTo>
                        <a:lnTo>
                          <a:pt x="33" y="8"/>
                        </a:lnTo>
                        <a:lnTo>
                          <a:pt x="35" y="7"/>
                        </a:lnTo>
                        <a:lnTo>
                          <a:pt x="37" y="6"/>
                        </a:lnTo>
                        <a:lnTo>
                          <a:pt x="39" y="7"/>
                        </a:lnTo>
                        <a:lnTo>
                          <a:pt x="40" y="6"/>
                        </a:lnTo>
                        <a:lnTo>
                          <a:pt x="40" y="5"/>
                        </a:lnTo>
                        <a:lnTo>
                          <a:pt x="41" y="5"/>
                        </a:lnTo>
                        <a:lnTo>
                          <a:pt x="46" y="3"/>
                        </a:lnTo>
                        <a:lnTo>
                          <a:pt x="47" y="3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5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9" name="Freeform 260"/>
                  <p:cNvSpPr>
                    <a:spLocks/>
                  </p:cNvSpPr>
                  <p:nvPr/>
                </p:nvSpPr>
                <p:spPr bwMode="auto">
                  <a:xfrm>
                    <a:off x="1577" y="2283"/>
                    <a:ext cx="53" cy="17"/>
                  </a:xfrm>
                  <a:custGeom>
                    <a:avLst/>
                    <a:gdLst>
                      <a:gd name="T0" fmla="*/ 0 w 53"/>
                      <a:gd name="T1" fmla="*/ 11 h 17"/>
                      <a:gd name="T2" fmla="*/ 1 w 53"/>
                      <a:gd name="T3" fmla="*/ 12 h 17"/>
                      <a:gd name="T4" fmla="*/ 2 w 53"/>
                      <a:gd name="T5" fmla="*/ 13 h 17"/>
                      <a:gd name="T6" fmla="*/ 3 w 53"/>
                      <a:gd name="T7" fmla="*/ 14 h 17"/>
                      <a:gd name="T8" fmla="*/ 4 w 53"/>
                      <a:gd name="T9" fmla="*/ 14 h 17"/>
                      <a:gd name="T10" fmla="*/ 5 w 53"/>
                      <a:gd name="T11" fmla="*/ 14 h 17"/>
                      <a:gd name="T12" fmla="*/ 6 w 53"/>
                      <a:gd name="T13" fmla="*/ 14 h 17"/>
                      <a:gd name="T14" fmla="*/ 6 w 53"/>
                      <a:gd name="T15" fmla="*/ 14 h 17"/>
                      <a:gd name="T16" fmla="*/ 7 w 53"/>
                      <a:gd name="T17" fmla="*/ 14 h 17"/>
                      <a:gd name="T18" fmla="*/ 7 w 53"/>
                      <a:gd name="T19" fmla="*/ 14 h 17"/>
                      <a:gd name="T20" fmla="*/ 10 w 53"/>
                      <a:gd name="T21" fmla="*/ 14 h 17"/>
                      <a:gd name="T22" fmla="*/ 11 w 53"/>
                      <a:gd name="T23" fmla="*/ 14 h 17"/>
                      <a:gd name="T24" fmla="*/ 11 w 53"/>
                      <a:gd name="T25" fmla="*/ 14 h 17"/>
                      <a:gd name="T26" fmla="*/ 12 w 53"/>
                      <a:gd name="T27" fmla="*/ 13 h 17"/>
                      <a:gd name="T28" fmla="*/ 13 w 53"/>
                      <a:gd name="T29" fmla="*/ 13 h 17"/>
                      <a:gd name="T30" fmla="*/ 14 w 53"/>
                      <a:gd name="T31" fmla="*/ 14 h 17"/>
                      <a:gd name="T32" fmla="*/ 15 w 53"/>
                      <a:gd name="T33" fmla="*/ 13 h 17"/>
                      <a:gd name="T34" fmla="*/ 16 w 53"/>
                      <a:gd name="T35" fmla="*/ 14 h 17"/>
                      <a:gd name="T36" fmla="*/ 20 w 53"/>
                      <a:gd name="T37" fmla="*/ 13 h 17"/>
                      <a:gd name="T38" fmla="*/ 22 w 53"/>
                      <a:gd name="T39" fmla="*/ 11 h 17"/>
                      <a:gd name="T40" fmla="*/ 23 w 53"/>
                      <a:gd name="T41" fmla="*/ 11 h 17"/>
                      <a:gd name="T42" fmla="*/ 26 w 53"/>
                      <a:gd name="T43" fmla="*/ 10 h 17"/>
                      <a:gd name="T44" fmla="*/ 28 w 53"/>
                      <a:gd name="T45" fmla="*/ 11 h 17"/>
                      <a:gd name="T46" fmla="*/ 30 w 53"/>
                      <a:gd name="T47" fmla="*/ 10 h 17"/>
                      <a:gd name="T48" fmla="*/ 33 w 53"/>
                      <a:gd name="T49" fmla="*/ 9 h 17"/>
                      <a:gd name="T50" fmla="*/ 35 w 53"/>
                      <a:gd name="T51" fmla="*/ 7 h 17"/>
                      <a:gd name="T52" fmla="*/ 37 w 53"/>
                      <a:gd name="T53" fmla="*/ 6 h 17"/>
                      <a:gd name="T54" fmla="*/ 40 w 53"/>
                      <a:gd name="T55" fmla="*/ 6 h 17"/>
                      <a:gd name="T56" fmla="*/ 40 w 53"/>
                      <a:gd name="T57" fmla="*/ 5 h 17"/>
                      <a:gd name="T58" fmla="*/ 44 w 53"/>
                      <a:gd name="T59" fmla="*/ 4 h 17"/>
                      <a:gd name="T60" fmla="*/ 47 w 53"/>
                      <a:gd name="T61" fmla="*/ 3 h 17"/>
                      <a:gd name="T62" fmla="*/ 49 w 53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1" y="11"/>
                        </a:lnTo>
                        <a:lnTo>
                          <a:pt x="1" y="12"/>
                        </a:lnTo>
                        <a:lnTo>
                          <a:pt x="2" y="13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6" y="14"/>
                        </a:lnTo>
                        <a:lnTo>
                          <a:pt x="6" y="16"/>
                        </a:lnTo>
                        <a:lnTo>
                          <a:pt x="7" y="14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4"/>
                        </a:lnTo>
                        <a:lnTo>
                          <a:pt x="12" y="13"/>
                        </a:lnTo>
                        <a:lnTo>
                          <a:pt x="13" y="13"/>
                        </a:lnTo>
                        <a:lnTo>
                          <a:pt x="14" y="14"/>
                        </a:lnTo>
                        <a:lnTo>
                          <a:pt x="15" y="13"/>
                        </a:lnTo>
                        <a:lnTo>
                          <a:pt x="16" y="13"/>
                        </a:lnTo>
                        <a:lnTo>
                          <a:pt x="16" y="14"/>
                        </a:lnTo>
                        <a:lnTo>
                          <a:pt x="19" y="12"/>
                        </a:lnTo>
                        <a:lnTo>
                          <a:pt x="20" y="13"/>
                        </a:lnTo>
                        <a:lnTo>
                          <a:pt x="21" y="12"/>
                        </a:lnTo>
                        <a:lnTo>
                          <a:pt x="22" y="11"/>
                        </a:lnTo>
                        <a:lnTo>
                          <a:pt x="23" y="11"/>
                        </a:lnTo>
                        <a:lnTo>
                          <a:pt x="24" y="11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1"/>
                        </a:lnTo>
                        <a:lnTo>
                          <a:pt x="30" y="10"/>
                        </a:lnTo>
                        <a:lnTo>
                          <a:pt x="31" y="9"/>
                        </a:lnTo>
                        <a:lnTo>
                          <a:pt x="33" y="9"/>
                        </a:lnTo>
                        <a:lnTo>
                          <a:pt x="33" y="8"/>
                        </a:lnTo>
                        <a:lnTo>
                          <a:pt x="35" y="7"/>
                        </a:lnTo>
                        <a:lnTo>
                          <a:pt x="37" y="6"/>
                        </a:lnTo>
                        <a:lnTo>
                          <a:pt x="39" y="7"/>
                        </a:lnTo>
                        <a:lnTo>
                          <a:pt x="40" y="6"/>
                        </a:lnTo>
                        <a:lnTo>
                          <a:pt x="40" y="5"/>
                        </a:lnTo>
                        <a:lnTo>
                          <a:pt x="42" y="5"/>
                        </a:lnTo>
                        <a:lnTo>
                          <a:pt x="44" y="4"/>
                        </a:lnTo>
                        <a:lnTo>
                          <a:pt x="46" y="3"/>
                        </a:lnTo>
                        <a:lnTo>
                          <a:pt x="47" y="3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52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0" name="Freeform 261"/>
                  <p:cNvSpPr>
                    <a:spLocks/>
                  </p:cNvSpPr>
                  <p:nvPr/>
                </p:nvSpPr>
                <p:spPr bwMode="auto">
                  <a:xfrm>
                    <a:off x="1578" y="2259"/>
                    <a:ext cx="35" cy="38"/>
                  </a:xfrm>
                  <a:custGeom>
                    <a:avLst/>
                    <a:gdLst>
                      <a:gd name="T0" fmla="*/ 1 w 35"/>
                      <a:gd name="T1" fmla="*/ 37 h 38"/>
                      <a:gd name="T2" fmla="*/ 0 w 35"/>
                      <a:gd name="T3" fmla="*/ 35 h 38"/>
                      <a:gd name="T4" fmla="*/ 1 w 35"/>
                      <a:gd name="T5" fmla="*/ 34 h 38"/>
                      <a:gd name="T6" fmla="*/ 1 w 35"/>
                      <a:gd name="T7" fmla="*/ 34 h 38"/>
                      <a:gd name="T8" fmla="*/ 0 w 35"/>
                      <a:gd name="T9" fmla="*/ 33 h 38"/>
                      <a:gd name="T10" fmla="*/ 0 w 35"/>
                      <a:gd name="T11" fmla="*/ 32 h 38"/>
                      <a:gd name="T12" fmla="*/ 0 w 35"/>
                      <a:gd name="T13" fmla="*/ 31 h 38"/>
                      <a:gd name="T14" fmla="*/ 0 w 35"/>
                      <a:gd name="T15" fmla="*/ 31 h 38"/>
                      <a:gd name="T16" fmla="*/ 2 w 35"/>
                      <a:gd name="T17" fmla="*/ 31 h 38"/>
                      <a:gd name="T18" fmla="*/ 2 w 35"/>
                      <a:gd name="T19" fmla="*/ 30 h 38"/>
                      <a:gd name="T20" fmla="*/ 3 w 35"/>
                      <a:gd name="T21" fmla="*/ 29 h 38"/>
                      <a:gd name="T22" fmla="*/ 2 w 35"/>
                      <a:gd name="T23" fmla="*/ 28 h 38"/>
                      <a:gd name="T24" fmla="*/ 4 w 35"/>
                      <a:gd name="T25" fmla="*/ 27 h 38"/>
                      <a:gd name="T26" fmla="*/ 4 w 35"/>
                      <a:gd name="T27" fmla="*/ 26 h 38"/>
                      <a:gd name="T28" fmla="*/ 4 w 35"/>
                      <a:gd name="T29" fmla="*/ 26 h 38"/>
                      <a:gd name="T30" fmla="*/ 3 w 35"/>
                      <a:gd name="T31" fmla="*/ 25 h 38"/>
                      <a:gd name="T32" fmla="*/ 4 w 35"/>
                      <a:gd name="T33" fmla="*/ 24 h 38"/>
                      <a:gd name="T34" fmla="*/ 6 w 35"/>
                      <a:gd name="T35" fmla="*/ 22 h 38"/>
                      <a:gd name="T36" fmla="*/ 7 w 35"/>
                      <a:gd name="T37" fmla="*/ 22 h 38"/>
                      <a:gd name="T38" fmla="*/ 10 w 35"/>
                      <a:gd name="T39" fmla="*/ 20 h 38"/>
                      <a:gd name="T40" fmla="*/ 10 w 35"/>
                      <a:gd name="T41" fmla="*/ 18 h 38"/>
                      <a:gd name="T42" fmla="*/ 13 w 35"/>
                      <a:gd name="T43" fmla="*/ 17 h 38"/>
                      <a:gd name="T44" fmla="*/ 14 w 35"/>
                      <a:gd name="T45" fmla="*/ 15 h 38"/>
                      <a:gd name="T46" fmla="*/ 14 w 35"/>
                      <a:gd name="T47" fmla="*/ 14 h 38"/>
                      <a:gd name="T48" fmla="*/ 17 w 35"/>
                      <a:gd name="T49" fmla="*/ 11 h 38"/>
                      <a:gd name="T50" fmla="*/ 18 w 35"/>
                      <a:gd name="T51" fmla="*/ 11 h 38"/>
                      <a:gd name="T52" fmla="*/ 21 w 35"/>
                      <a:gd name="T53" fmla="*/ 9 h 38"/>
                      <a:gd name="T54" fmla="*/ 22 w 35"/>
                      <a:gd name="T55" fmla="*/ 8 h 38"/>
                      <a:gd name="T56" fmla="*/ 24 w 35"/>
                      <a:gd name="T57" fmla="*/ 6 h 38"/>
                      <a:gd name="T58" fmla="*/ 28 w 35"/>
                      <a:gd name="T59" fmla="*/ 5 h 38"/>
                      <a:gd name="T60" fmla="*/ 30 w 35"/>
                      <a:gd name="T61" fmla="*/ 3 h 38"/>
                      <a:gd name="T62" fmla="*/ 31 w 35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1" y="37"/>
                        </a:move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0" y="35"/>
                        </a:lnTo>
                        <a:lnTo>
                          <a:pt x="1" y="34"/>
                        </a:lnTo>
                        <a:lnTo>
                          <a:pt x="0" y="33"/>
                        </a:lnTo>
                        <a:lnTo>
                          <a:pt x="0" y="32"/>
                        </a:lnTo>
                        <a:lnTo>
                          <a:pt x="0" y="31"/>
                        </a:lnTo>
                        <a:lnTo>
                          <a:pt x="2" y="31"/>
                        </a:lnTo>
                        <a:lnTo>
                          <a:pt x="2" y="30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2" y="28"/>
                        </a:lnTo>
                        <a:lnTo>
                          <a:pt x="3" y="28"/>
                        </a:lnTo>
                        <a:lnTo>
                          <a:pt x="4" y="27"/>
                        </a:lnTo>
                        <a:lnTo>
                          <a:pt x="4" y="26"/>
                        </a:lnTo>
                        <a:lnTo>
                          <a:pt x="3" y="25"/>
                        </a:lnTo>
                        <a:lnTo>
                          <a:pt x="4" y="24"/>
                        </a:lnTo>
                        <a:lnTo>
                          <a:pt x="5" y="23"/>
                        </a:lnTo>
                        <a:lnTo>
                          <a:pt x="6" y="22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9" y="20"/>
                        </a:lnTo>
                        <a:lnTo>
                          <a:pt x="10" y="20"/>
                        </a:lnTo>
                        <a:lnTo>
                          <a:pt x="10" y="19"/>
                        </a:lnTo>
                        <a:lnTo>
                          <a:pt x="10" y="18"/>
                        </a:lnTo>
                        <a:lnTo>
                          <a:pt x="10" y="17"/>
                        </a:lnTo>
                        <a:lnTo>
                          <a:pt x="13" y="17"/>
                        </a:lnTo>
                        <a:lnTo>
                          <a:pt x="14" y="16"/>
                        </a:lnTo>
                        <a:lnTo>
                          <a:pt x="14" y="15"/>
                        </a:lnTo>
                        <a:lnTo>
                          <a:pt x="14" y="14"/>
                        </a:lnTo>
                        <a:lnTo>
                          <a:pt x="15" y="13"/>
                        </a:lnTo>
                        <a:lnTo>
                          <a:pt x="17" y="11"/>
                        </a:lnTo>
                        <a:lnTo>
                          <a:pt x="18" y="11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2" y="8"/>
                        </a:lnTo>
                        <a:lnTo>
                          <a:pt x="23" y="7"/>
                        </a:lnTo>
                        <a:lnTo>
                          <a:pt x="24" y="6"/>
                        </a:lnTo>
                        <a:lnTo>
                          <a:pt x="27" y="6"/>
                        </a:lnTo>
                        <a:lnTo>
                          <a:pt x="28" y="5"/>
                        </a:lnTo>
                        <a:lnTo>
                          <a:pt x="28" y="4"/>
                        </a:lnTo>
                        <a:lnTo>
                          <a:pt x="30" y="3"/>
                        </a:lnTo>
                        <a:lnTo>
                          <a:pt x="30" y="1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1" name="Freeform 262"/>
                  <p:cNvSpPr>
                    <a:spLocks/>
                  </p:cNvSpPr>
                  <p:nvPr/>
                </p:nvSpPr>
                <p:spPr bwMode="auto">
                  <a:xfrm>
                    <a:off x="1610" y="2223"/>
                    <a:ext cx="37" cy="38"/>
                  </a:xfrm>
                  <a:custGeom>
                    <a:avLst/>
                    <a:gdLst>
                      <a:gd name="T0" fmla="*/ 33 w 37"/>
                      <a:gd name="T1" fmla="*/ 0 h 38"/>
                      <a:gd name="T2" fmla="*/ 33 w 37"/>
                      <a:gd name="T3" fmla="*/ 1 h 38"/>
                      <a:gd name="T4" fmla="*/ 34 w 37"/>
                      <a:gd name="T5" fmla="*/ 1 h 38"/>
                      <a:gd name="T6" fmla="*/ 34 w 37"/>
                      <a:gd name="T7" fmla="*/ 2 h 38"/>
                      <a:gd name="T8" fmla="*/ 34 w 37"/>
                      <a:gd name="T9" fmla="*/ 3 h 38"/>
                      <a:gd name="T10" fmla="*/ 34 w 37"/>
                      <a:gd name="T11" fmla="*/ 4 h 38"/>
                      <a:gd name="T12" fmla="*/ 36 w 37"/>
                      <a:gd name="T13" fmla="*/ 4 h 38"/>
                      <a:gd name="T14" fmla="*/ 34 w 37"/>
                      <a:gd name="T15" fmla="*/ 5 h 38"/>
                      <a:gd name="T16" fmla="*/ 33 w 37"/>
                      <a:gd name="T17" fmla="*/ 6 h 38"/>
                      <a:gd name="T18" fmla="*/ 32 w 37"/>
                      <a:gd name="T19" fmla="*/ 6 h 38"/>
                      <a:gd name="T20" fmla="*/ 32 w 37"/>
                      <a:gd name="T21" fmla="*/ 7 h 38"/>
                      <a:gd name="T22" fmla="*/ 32 w 37"/>
                      <a:gd name="T23" fmla="*/ 9 h 38"/>
                      <a:gd name="T24" fmla="*/ 31 w 37"/>
                      <a:gd name="T25" fmla="*/ 9 h 38"/>
                      <a:gd name="T26" fmla="*/ 31 w 37"/>
                      <a:gd name="T27" fmla="*/ 10 h 38"/>
                      <a:gd name="T28" fmla="*/ 31 w 37"/>
                      <a:gd name="T29" fmla="*/ 11 h 38"/>
                      <a:gd name="T30" fmla="*/ 31 w 37"/>
                      <a:gd name="T31" fmla="*/ 11 h 38"/>
                      <a:gd name="T32" fmla="*/ 30 w 37"/>
                      <a:gd name="T33" fmla="*/ 12 h 38"/>
                      <a:gd name="T34" fmla="*/ 27 w 37"/>
                      <a:gd name="T35" fmla="*/ 14 h 38"/>
                      <a:gd name="T36" fmla="*/ 26 w 37"/>
                      <a:gd name="T37" fmla="*/ 16 h 38"/>
                      <a:gd name="T38" fmla="*/ 25 w 37"/>
                      <a:gd name="T39" fmla="*/ 17 h 38"/>
                      <a:gd name="T40" fmla="*/ 25 w 37"/>
                      <a:gd name="T41" fmla="*/ 18 h 38"/>
                      <a:gd name="T42" fmla="*/ 22 w 37"/>
                      <a:gd name="T43" fmla="*/ 20 h 38"/>
                      <a:gd name="T44" fmla="*/ 20 w 37"/>
                      <a:gd name="T45" fmla="*/ 22 h 38"/>
                      <a:gd name="T46" fmla="*/ 19 w 37"/>
                      <a:gd name="T47" fmla="*/ 23 h 38"/>
                      <a:gd name="T48" fmla="*/ 18 w 37"/>
                      <a:gd name="T49" fmla="*/ 24 h 38"/>
                      <a:gd name="T50" fmla="*/ 15 w 37"/>
                      <a:gd name="T51" fmla="*/ 25 h 38"/>
                      <a:gd name="T52" fmla="*/ 13 w 37"/>
                      <a:gd name="T53" fmla="*/ 27 h 38"/>
                      <a:gd name="T54" fmla="*/ 12 w 37"/>
                      <a:gd name="T55" fmla="*/ 29 h 38"/>
                      <a:gd name="T56" fmla="*/ 9 w 37"/>
                      <a:gd name="T57" fmla="*/ 31 h 38"/>
                      <a:gd name="T58" fmla="*/ 6 w 37"/>
                      <a:gd name="T59" fmla="*/ 31 h 38"/>
                      <a:gd name="T60" fmla="*/ 4 w 37"/>
                      <a:gd name="T61" fmla="*/ 33 h 38"/>
                      <a:gd name="T62" fmla="*/ 3 w 37"/>
                      <a:gd name="T63" fmla="*/ 35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38"/>
                      <a:gd name="T98" fmla="*/ 37 w 37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38">
                        <a:moveTo>
                          <a:pt x="33" y="0"/>
                        </a:moveTo>
                        <a:lnTo>
                          <a:pt x="33" y="0"/>
                        </a:lnTo>
                        <a:lnTo>
                          <a:pt x="34" y="0"/>
                        </a:lnTo>
                        <a:lnTo>
                          <a:pt x="33" y="1"/>
                        </a:lnTo>
                        <a:lnTo>
                          <a:pt x="34" y="1"/>
                        </a:lnTo>
                        <a:lnTo>
                          <a:pt x="34" y="2"/>
                        </a:lnTo>
                        <a:lnTo>
                          <a:pt x="34" y="3"/>
                        </a:lnTo>
                        <a:lnTo>
                          <a:pt x="34" y="4"/>
                        </a:lnTo>
                        <a:lnTo>
                          <a:pt x="36" y="4"/>
                        </a:lnTo>
                        <a:lnTo>
                          <a:pt x="34" y="5"/>
                        </a:lnTo>
                        <a:lnTo>
                          <a:pt x="33" y="6"/>
                        </a:lnTo>
                        <a:lnTo>
                          <a:pt x="32" y="6"/>
                        </a:lnTo>
                        <a:lnTo>
                          <a:pt x="32" y="7"/>
                        </a:lnTo>
                        <a:lnTo>
                          <a:pt x="32" y="8"/>
                        </a:lnTo>
                        <a:lnTo>
                          <a:pt x="32" y="9"/>
                        </a:lnTo>
                        <a:lnTo>
                          <a:pt x="31" y="9"/>
                        </a:lnTo>
                        <a:lnTo>
                          <a:pt x="31" y="10"/>
                        </a:lnTo>
                        <a:lnTo>
                          <a:pt x="31" y="11"/>
                        </a:lnTo>
                        <a:lnTo>
                          <a:pt x="30" y="12"/>
                        </a:lnTo>
                        <a:lnTo>
                          <a:pt x="27" y="13"/>
                        </a:lnTo>
                        <a:lnTo>
                          <a:pt x="27" y="14"/>
                        </a:lnTo>
                        <a:lnTo>
                          <a:pt x="27" y="15"/>
                        </a:lnTo>
                        <a:lnTo>
                          <a:pt x="26" y="16"/>
                        </a:lnTo>
                        <a:lnTo>
                          <a:pt x="25" y="17"/>
                        </a:lnTo>
                        <a:lnTo>
                          <a:pt x="25" y="18"/>
                        </a:lnTo>
                        <a:lnTo>
                          <a:pt x="24" y="20"/>
                        </a:lnTo>
                        <a:lnTo>
                          <a:pt x="22" y="20"/>
                        </a:lnTo>
                        <a:lnTo>
                          <a:pt x="22" y="21"/>
                        </a:lnTo>
                        <a:lnTo>
                          <a:pt x="20" y="22"/>
                        </a:lnTo>
                        <a:lnTo>
                          <a:pt x="19" y="22"/>
                        </a:lnTo>
                        <a:lnTo>
                          <a:pt x="19" y="23"/>
                        </a:lnTo>
                        <a:lnTo>
                          <a:pt x="18" y="23"/>
                        </a:lnTo>
                        <a:lnTo>
                          <a:pt x="18" y="24"/>
                        </a:lnTo>
                        <a:lnTo>
                          <a:pt x="15" y="25"/>
                        </a:lnTo>
                        <a:lnTo>
                          <a:pt x="13" y="26"/>
                        </a:lnTo>
                        <a:lnTo>
                          <a:pt x="13" y="27"/>
                        </a:lnTo>
                        <a:lnTo>
                          <a:pt x="12" y="28"/>
                        </a:lnTo>
                        <a:lnTo>
                          <a:pt x="12" y="29"/>
                        </a:lnTo>
                        <a:lnTo>
                          <a:pt x="10" y="30"/>
                        </a:lnTo>
                        <a:lnTo>
                          <a:pt x="9" y="31"/>
                        </a:lnTo>
                        <a:lnTo>
                          <a:pt x="8" y="32"/>
                        </a:lnTo>
                        <a:lnTo>
                          <a:pt x="6" y="31"/>
                        </a:lnTo>
                        <a:lnTo>
                          <a:pt x="5" y="33"/>
                        </a:lnTo>
                        <a:lnTo>
                          <a:pt x="4" y="33"/>
                        </a:lnTo>
                        <a:lnTo>
                          <a:pt x="4" y="34"/>
                        </a:lnTo>
                        <a:lnTo>
                          <a:pt x="3" y="35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2" name="Freeform 263"/>
                  <p:cNvSpPr>
                    <a:spLocks/>
                  </p:cNvSpPr>
                  <p:nvPr/>
                </p:nvSpPr>
                <p:spPr bwMode="auto">
                  <a:xfrm>
                    <a:off x="1591" y="2219"/>
                    <a:ext cx="53" cy="17"/>
                  </a:xfrm>
                  <a:custGeom>
                    <a:avLst/>
                    <a:gdLst>
                      <a:gd name="T0" fmla="*/ 52 w 53"/>
                      <a:gd name="T1" fmla="*/ 4 h 17"/>
                      <a:gd name="T2" fmla="*/ 50 w 53"/>
                      <a:gd name="T3" fmla="*/ 2 h 17"/>
                      <a:gd name="T4" fmla="*/ 49 w 53"/>
                      <a:gd name="T5" fmla="*/ 1 h 17"/>
                      <a:gd name="T6" fmla="*/ 48 w 53"/>
                      <a:gd name="T7" fmla="*/ 1 h 17"/>
                      <a:gd name="T8" fmla="*/ 47 w 53"/>
                      <a:gd name="T9" fmla="*/ 2 h 17"/>
                      <a:gd name="T10" fmla="*/ 47 w 53"/>
                      <a:gd name="T11" fmla="*/ 2 h 17"/>
                      <a:gd name="T12" fmla="*/ 46 w 53"/>
                      <a:gd name="T13" fmla="*/ 0 h 17"/>
                      <a:gd name="T14" fmla="*/ 45 w 53"/>
                      <a:gd name="T15" fmla="*/ 1 h 17"/>
                      <a:gd name="T16" fmla="*/ 44 w 53"/>
                      <a:gd name="T17" fmla="*/ 1 h 17"/>
                      <a:gd name="T18" fmla="*/ 44 w 53"/>
                      <a:gd name="T19" fmla="*/ 1 h 17"/>
                      <a:gd name="T20" fmla="*/ 42 w 53"/>
                      <a:gd name="T21" fmla="*/ 1 h 17"/>
                      <a:gd name="T22" fmla="*/ 40 w 53"/>
                      <a:gd name="T23" fmla="*/ 1 h 17"/>
                      <a:gd name="T24" fmla="*/ 40 w 53"/>
                      <a:gd name="T25" fmla="*/ 2 h 17"/>
                      <a:gd name="T26" fmla="*/ 39 w 53"/>
                      <a:gd name="T27" fmla="*/ 2 h 17"/>
                      <a:gd name="T28" fmla="*/ 39 w 53"/>
                      <a:gd name="T29" fmla="*/ 2 h 17"/>
                      <a:gd name="T30" fmla="*/ 38 w 53"/>
                      <a:gd name="T31" fmla="*/ 1 h 17"/>
                      <a:gd name="T32" fmla="*/ 36 w 53"/>
                      <a:gd name="T33" fmla="*/ 1 h 17"/>
                      <a:gd name="T34" fmla="*/ 35 w 53"/>
                      <a:gd name="T35" fmla="*/ 2 h 17"/>
                      <a:gd name="T36" fmla="*/ 31 w 53"/>
                      <a:gd name="T37" fmla="*/ 3 h 17"/>
                      <a:gd name="T38" fmla="*/ 30 w 53"/>
                      <a:gd name="T39" fmla="*/ 3 h 17"/>
                      <a:gd name="T40" fmla="*/ 27 w 53"/>
                      <a:gd name="T41" fmla="*/ 3 h 17"/>
                      <a:gd name="T42" fmla="*/ 27 w 53"/>
                      <a:gd name="T43" fmla="*/ 4 h 17"/>
                      <a:gd name="T44" fmla="*/ 24 w 53"/>
                      <a:gd name="T45" fmla="*/ 4 h 17"/>
                      <a:gd name="T46" fmla="*/ 20 w 53"/>
                      <a:gd name="T47" fmla="*/ 6 h 17"/>
                      <a:gd name="T48" fmla="*/ 18 w 53"/>
                      <a:gd name="T49" fmla="*/ 6 h 17"/>
                      <a:gd name="T50" fmla="*/ 16 w 53"/>
                      <a:gd name="T51" fmla="*/ 8 h 17"/>
                      <a:gd name="T52" fmla="*/ 14 w 53"/>
                      <a:gd name="T53" fmla="*/ 8 h 17"/>
                      <a:gd name="T54" fmla="*/ 12 w 53"/>
                      <a:gd name="T55" fmla="*/ 9 h 17"/>
                      <a:gd name="T56" fmla="*/ 10 w 53"/>
                      <a:gd name="T57" fmla="*/ 10 h 17"/>
                      <a:gd name="T58" fmla="*/ 6 w 53"/>
                      <a:gd name="T59" fmla="*/ 12 h 17"/>
                      <a:gd name="T60" fmla="*/ 3 w 53"/>
                      <a:gd name="T61" fmla="*/ 13 h 17"/>
                      <a:gd name="T62" fmla="*/ 1 w 53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52" y="4"/>
                        </a:moveTo>
                        <a:lnTo>
                          <a:pt x="52" y="4"/>
                        </a:lnTo>
                        <a:lnTo>
                          <a:pt x="50" y="2"/>
                        </a:lnTo>
                        <a:lnTo>
                          <a:pt x="49" y="1"/>
                        </a:lnTo>
                        <a:lnTo>
                          <a:pt x="48" y="1"/>
                        </a:lnTo>
                        <a:lnTo>
                          <a:pt x="47" y="2"/>
                        </a:lnTo>
                        <a:lnTo>
                          <a:pt x="47" y="1"/>
                        </a:lnTo>
                        <a:lnTo>
                          <a:pt x="46" y="0"/>
                        </a:lnTo>
                        <a:lnTo>
                          <a:pt x="45" y="1"/>
                        </a:lnTo>
                        <a:lnTo>
                          <a:pt x="44" y="1"/>
                        </a:lnTo>
                        <a:lnTo>
                          <a:pt x="41" y="1"/>
                        </a:lnTo>
                        <a:lnTo>
                          <a:pt x="42" y="1"/>
                        </a:lnTo>
                        <a:lnTo>
                          <a:pt x="41" y="1"/>
                        </a:lnTo>
                        <a:lnTo>
                          <a:pt x="40" y="1"/>
                        </a:lnTo>
                        <a:lnTo>
                          <a:pt x="40" y="2"/>
                        </a:lnTo>
                        <a:lnTo>
                          <a:pt x="40" y="1"/>
                        </a:lnTo>
                        <a:lnTo>
                          <a:pt x="39" y="2"/>
                        </a:lnTo>
                        <a:lnTo>
                          <a:pt x="38" y="1"/>
                        </a:lnTo>
                        <a:lnTo>
                          <a:pt x="39" y="2"/>
                        </a:lnTo>
                        <a:lnTo>
                          <a:pt x="38" y="1"/>
                        </a:lnTo>
                        <a:lnTo>
                          <a:pt x="37" y="1"/>
                        </a:lnTo>
                        <a:lnTo>
                          <a:pt x="36" y="1"/>
                        </a:lnTo>
                        <a:lnTo>
                          <a:pt x="35" y="1"/>
                        </a:lnTo>
                        <a:lnTo>
                          <a:pt x="35" y="2"/>
                        </a:lnTo>
                        <a:lnTo>
                          <a:pt x="33" y="2"/>
                        </a:lnTo>
                        <a:lnTo>
                          <a:pt x="31" y="3"/>
                        </a:lnTo>
                        <a:lnTo>
                          <a:pt x="30" y="3"/>
                        </a:lnTo>
                        <a:lnTo>
                          <a:pt x="29" y="4"/>
                        </a:lnTo>
                        <a:lnTo>
                          <a:pt x="27" y="3"/>
                        </a:lnTo>
                        <a:lnTo>
                          <a:pt x="27" y="4"/>
                        </a:lnTo>
                        <a:lnTo>
                          <a:pt x="26" y="5"/>
                        </a:lnTo>
                        <a:lnTo>
                          <a:pt x="24" y="4"/>
                        </a:lnTo>
                        <a:lnTo>
                          <a:pt x="21" y="6"/>
                        </a:lnTo>
                        <a:lnTo>
                          <a:pt x="20" y="6"/>
                        </a:lnTo>
                        <a:lnTo>
                          <a:pt x="20" y="7"/>
                        </a:lnTo>
                        <a:lnTo>
                          <a:pt x="18" y="6"/>
                        </a:lnTo>
                        <a:lnTo>
                          <a:pt x="18" y="8"/>
                        </a:lnTo>
                        <a:lnTo>
                          <a:pt x="16" y="8"/>
                        </a:lnTo>
                        <a:lnTo>
                          <a:pt x="15" y="7"/>
                        </a:lnTo>
                        <a:lnTo>
                          <a:pt x="14" y="8"/>
                        </a:lnTo>
                        <a:lnTo>
                          <a:pt x="13" y="9"/>
                        </a:lnTo>
                        <a:lnTo>
                          <a:pt x="12" y="9"/>
                        </a:lnTo>
                        <a:lnTo>
                          <a:pt x="11" y="11"/>
                        </a:lnTo>
                        <a:lnTo>
                          <a:pt x="10" y="10"/>
                        </a:lnTo>
                        <a:lnTo>
                          <a:pt x="10" y="11"/>
                        </a:lnTo>
                        <a:lnTo>
                          <a:pt x="6" y="12"/>
                        </a:lnTo>
                        <a:lnTo>
                          <a:pt x="5" y="12"/>
                        </a:lnTo>
                        <a:lnTo>
                          <a:pt x="3" y="13"/>
                        </a:lnTo>
                        <a:lnTo>
                          <a:pt x="1" y="16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3" name="Freeform 264"/>
                  <p:cNvSpPr>
                    <a:spLocks/>
                  </p:cNvSpPr>
                  <p:nvPr/>
                </p:nvSpPr>
                <p:spPr bwMode="auto">
                  <a:xfrm>
                    <a:off x="1748" y="2417"/>
                    <a:ext cx="51" cy="17"/>
                  </a:xfrm>
                  <a:custGeom>
                    <a:avLst/>
                    <a:gdLst>
                      <a:gd name="T0" fmla="*/ 50 w 51"/>
                      <a:gd name="T1" fmla="*/ 3 h 17"/>
                      <a:gd name="T2" fmla="*/ 50 w 51"/>
                      <a:gd name="T3" fmla="*/ 1 h 17"/>
                      <a:gd name="T4" fmla="*/ 48 w 51"/>
                      <a:gd name="T5" fmla="*/ 1 h 17"/>
                      <a:gd name="T6" fmla="*/ 47 w 51"/>
                      <a:gd name="T7" fmla="*/ 1 h 17"/>
                      <a:gd name="T8" fmla="*/ 46 w 51"/>
                      <a:gd name="T9" fmla="*/ 0 h 17"/>
                      <a:gd name="T10" fmla="*/ 45 w 51"/>
                      <a:gd name="T11" fmla="*/ 0 h 17"/>
                      <a:gd name="T12" fmla="*/ 44 w 51"/>
                      <a:gd name="T13" fmla="*/ 1 h 17"/>
                      <a:gd name="T14" fmla="*/ 44 w 51"/>
                      <a:gd name="T15" fmla="*/ 0 h 17"/>
                      <a:gd name="T16" fmla="*/ 44 w 51"/>
                      <a:gd name="T17" fmla="*/ 1 h 17"/>
                      <a:gd name="T18" fmla="*/ 43 w 51"/>
                      <a:gd name="T19" fmla="*/ 1 h 17"/>
                      <a:gd name="T20" fmla="*/ 42 w 51"/>
                      <a:gd name="T21" fmla="*/ 0 h 17"/>
                      <a:gd name="T22" fmla="*/ 40 w 51"/>
                      <a:gd name="T23" fmla="*/ 1 h 17"/>
                      <a:gd name="T24" fmla="*/ 40 w 51"/>
                      <a:gd name="T25" fmla="*/ 1 h 17"/>
                      <a:gd name="T26" fmla="*/ 39 w 51"/>
                      <a:gd name="T27" fmla="*/ 0 h 17"/>
                      <a:gd name="T28" fmla="*/ 38 w 51"/>
                      <a:gd name="T29" fmla="*/ 1 h 17"/>
                      <a:gd name="T30" fmla="*/ 37 w 51"/>
                      <a:gd name="T31" fmla="*/ 0 h 17"/>
                      <a:gd name="T32" fmla="*/ 36 w 51"/>
                      <a:gd name="T33" fmla="*/ 1 h 17"/>
                      <a:gd name="T34" fmla="*/ 32 w 51"/>
                      <a:gd name="T35" fmla="*/ 1 h 17"/>
                      <a:gd name="T36" fmla="*/ 31 w 51"/>
                      <a:gd name="T37" fmla="*/ 2 h 17"/>
                      <a:gd name="T38" fmla="*/ 29 w 51"/>
                      <a:gd name="T39" fmla="*/ 3 h 17"/>
                      <a:gd name="T40" fmla="*/ 27 w 51"/>
                      <a:gd name="T41" fmla="*/ 3 h 17"/>
                      <a:gd name="T42" fmla="*/ 23 w 51"/>
                      <a:gd name="T43" fmla="*/ 4 h 17"/>
                      <a:gd name="T44" fmla="*/ 22 w 51"/>
                      <a:gd name="T45" fmla="*/ 4 h 17"/>
                      <a:gd name="T46" fmla="*/ 20 w 51"/>
                      <a:gd name="T47" fmla="*/ 6 h 17"/>
                      <a:gd name="T48" fmla="*/ 19 w 51"/>
                      <a:gd name="T49" fmla="*/ 6 h 17"/>
                      <a:gd name="T50" fmla="*/ 14 w 51"/>
                      <a:gd name="T51" fmla="*/ 8 h 17"/>
                      <a:gd name="T52" fmla="*/ 13 w 51"/>
                      <a:gd name="T53" fmla="*/ 8 h 17"/>
                      <a:gd name="T54" fmla="*/ 12 w 51"/>
                      <a:gd name="T55" fmla="*/ 10 h 17"/>
                      <a:gd name="T56" fmla="*/ 7 w 51"/>
                      <a:gd name="T57" fmla="*/ 10 h 17"/>
                      <a:gd name="T58" fmla="*/ 6 w 51"/>
                      <a:gd name="T59" fmla="*/ 13 h 17"/>
                      <a:gd name="T60" fmla="*/ 4 w 51"/>
                      <a:gd name="T61" fmla="*/ 13 h 17"/>
                      <a:gd name="T62" fmla="*/ 1 w 51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1"/>
                      <a:gd name="T97" fmla="*/ 0 h 17"/>
                      <a:gd name="T98" fmla="*/ 51 w 51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1" h="17">
                        <a:moveTo>
                          <a:pt x="50" y="3"/>
                        </a:moveTo>
                        <a:lnTo>
                          <a:pt x="50" y="3"/>
                        </a:lnTo>
                        <a:lnTo>
                          <a:pt x="50" y="2"/>
                        </a:lnTo>
                        <a:lnTo>
                          <a:pt x="50" y="1"/>
                        </a:lnTo>
                        <a:lnTo>
                          <a:pt x="48" y="1"/>
                        </a:lnTo>
                        <a:lnTo>
                          <a:pt x="47" y="1"/>
                        </a:lnTo>
                        <a:lnTo>
                          <a:pt x="46" y="0"/>
                        </a:lnTo>
                        <a:lnTo>
                          <a:pt x="45" y="0"/>
                        </a:lnTo>
                        <a:lnTo>
                          <a:pt x="44" y="1"/>
                        </a:lnTo>
                        <a:lnTo>
                          <a:pt x="44" y="0"/>
                        </a:lnTo>
                        <a:lnTo>
                          <a:pt x="44" y="1"/>
                        </a:lnTo>
                        <a:lnTo>
                          <a:pt x="43" y="0"/>
                        </a:lnTo>
                        <a:lnTo>
                          <a:pt x="43" y="1"/>
                        </a:lnTo>
                        <a:lnTo>
                          <a:pt x="42" y="0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39" y="1"/>
                        </a:lnTo>
                        <a:lnTo>
                          <a:pt x="38" y="1"/>
                        </a:lnTo>
                        <a:lnTo>
                          <a:pt x="37" y="0"/>
                        </a:lnTo>
                        <a:lnTo>
                          <a:pt x="36" y="1"/>
                        </a:lnTo>
                        <a:lnTo>
                          <a:pt x="34" y="2"/>
                        </a:lnTo>
                        <a:lnTo>
                          <a:pt x="32" y="1"/>
                        </a:lnTo>
                        <a:lnTo>
                          <a:pt x="32" y="2"/>
                        </a:lnTo>
                        <a:lnTo>
                          <a:pt x="31" y="2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6" y="4"/>
                        </a:lnTo>
                        <a:lnTo>
                          <a:pt x="27" y="3"/>
                        </a:lnTo>
                        <a:lnTo>
                          <a:pt x="23" y="4"/>
                        </a:lnTo>
                        <a:lnTo>
                          <a:pt x="22" y="4"/>
                        </a:lnTo>
                        <a:lnTo>
                          <a:pt x="21" y="5"/>
                        </a:lnTo>
                        <a:lnTo>
                          <a:pt x="20" y="6"/>
                        </a:lnTo>
                        <a:lnTo>
                          <a:pt x="19" y="6"/>
                        </a:lnTo>
                        <a:lnTo>
                          <a:pt x="15" y="8"/>
                        </a:lnTo>
                        <a:lnTo>
                          <a:pt x="14" y="8"/>
                        </a:lnTo>
                        <a:lnTo>
                          <a:pt x="14" y="9"/>
                        </a:lnTo>
                        <a:lnTo>
                          <a:pt x="13" y="8"/>
                        </a:lnTo>
                        <a:lnTo>
                          <a:pt x="13" y="10"/>
                        </a:lnTo>
                        <a:lnTo>
                          <a:pt x="12" y="10"/>
                        </a:lnTo>
                        <a:lnTo>
                          <a:pt x="9" y="10"/>
                        </a:lnTo>
                        <a:lnTo>
                          <a:pt x="7" y="10"/>
                        </a:lnTo>
                        <a:lnTo>
                          <a:pt x="6" y="12"/>
                        </a:lnTo>
                        <a:lnTo>
                          <a:pt x="6" y="13"/>
                        </a:lnTo>
                        <a:lnTo>
                          <a:pt x="5" y="13"/>
                        </a:lnTo>
                        <a:lnTo>
                          <a:pt x="4" y="13"/>
                        </a:lnTo>
                        <a:lnTo>
                          <a:pt x="1" y="16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4" name="Freeform 265"/>
                  <p:cNvSpPr>
                    <a:spLocks/>
                  </p:cNvSpPr>
                  <p:nvPr/>
                </p:nvSpPr>
                <p:spPr bwMode="auto">
                  <a:xfrm>
                    <a:off x="1541" y="2207"/>
                    <a:ext cx="36" cy="39"/>
                  </a:xfrm>
                  <a:custGeom>
                    <a:avLst/>
                    <a:gdLst>
                      <a:gd name="T0" fmla="*/ 1 w 36"/>
                      <a:gd name="T1" fmla="*/ 37 h 39"/>
                      <a:gd name="T2" fmla="*/ 1 w 36"/>
                      <a:gd name="T3" fmla="*/ 37 h 39"/>
                      <a:gd name="T4" fmla="*/ 1 w 36"/>
                      <a:gd name="T5" fmla="*/ 35 h 39"/>
                      <a:gd name="T6" fmla="*/ 1 w 36"/>
                      <a:gd name="T7" fmla="*/ 35 h 39"/>
                      <a:gd name="T8" fmla="*/ 1 w 36"/>
                      <a:gd name="T9" fmla="*/ 34 h 39"/>
                      <a:gd name="T10" fmla="*/ 0 w 36"/>
                      <a:gd name="T11" fmla="*/ 32 h 39"/>
                      <a:gd name="T12" fmla="*/ 1 w 36"/>
                      <a:gd name="T13" fmla="*/ 31 h 39"/>
                      <a:gd name="T14" fmla="*/ 1 w 36"/>
                      <a:gd name="T15" fmla="*/ 30 h 39"/>
                      <a:gd name="T16" fmla="*/ 1 w 36"/>
                      <a:gd name="T17" fmla="*/ 29 h 39"/>
                      <a:gd name="T18" fmla="*/ 1 w 36"/>
                      <a:gd name="T19" fmla="*/ 29 h 39"/>
                      <a:gd name="T20" fmla="*/ 2 w 36"/>
                      <a:gd name="T21" fmla="*/ 28 h 39"/>
                      <a:gd name="T22" fmla="*/ 2 w 36"/>
                      <a:gd name="T23" fmla="*/ 28 h 39"/>
                      <a:gd name="T24" fmla="*/ 4 w 36"/>
                      <a:gd name="T25" fmla="*/ 28 h 39"/>
                      <a:gd name="T26" fmla="*/ 4 w 36"/>
                      <a:gd name="T27" fmla="*/ 28 h 39"/>
                      <a:gd name="T28" fmla="*/ 3 w 36"/>
                      <a:gd name="T29" fmla="*/ 26 h 39"/>
                      <a:gd name="T30" fmla="*/ 4 w 36"/>
                      <a:gd name="T31" fmla="*/ 26 h 39"/>
                      <a:gd name="T32" fmla="*/ 5 w 36"/>
                      <a:gd name="T33" fmla="*/ 24 h 39"/>
                      <a:gd name="T34" fmla="*/ 5 w 36"/>
                      <a:gd name="T35" fmla="*/ 22 h 39"/>
                      <a:gd name="T36" fmla="*/ 8 w 36"/>
                      <a:gd name="T37" fmla="*/ 22 h 39"/>
                      <a:gd name="T38" fmla="*/ 9 w 36"/>
                      <a:gd name="T39" fmla="*/ 20 h 39"/>
                      <a:gd name="T40" fmla="*/ 10 w 36"/>
                      <a:gd name="T41" fmla="*/ 18 h 39"/>
                      <a:gd name="T42" fmla="*/ 11 w 36"/>
                      <a:gd name="T43" fmla="*/ 16 h 39"/>
                      <a:gd name="T44" fmla="*/ 15 w 36"/>
                      <a:gd name="T45" fmla="*/ 15 h 39"/>
                      <a:gd name="T46" fmla="*/ 16 w 36"/>
                      <a:gd name="T47" fmla="*/ 14 h 39"/>
                      <a:gd name="T48" fmla="*/ 17 w 36"/>
                      <a:gd name="T49" fmla="*/ 11 h 39"/>
                      <a:gd name="T50" fmla="*/ 21 w 36"/>
                      <a:gd name="T51" fmla="*/ 11 h 39"/>
                      <a:gd name="T52" fmla="*/ 22 w 36"/>
                      <a:gd name="T53" fmla="*/ 10 h 39"/>
                      <a:gd name="T54" fmla="*/ 24 w 36"/>
                      <a:gd name="T55" fmla="*/ 8 h 39"/>
                      <a:gd name="T56" fmla="*/ 26 w 36"/>
                      <a:gd name="T57" fmla="*/ 6 h 39"/>
                      <a:gd name="T58" fmla="*/ 26 w 36"/>
                      <a:gd name="T59" fmla="*/ 5 h 39"/>
                      <a:gd name="T60" fmla="*/ 30 w 36"/>
                      <a:gd name="T61" fmla="*/ 3 h 39"/>
                      <a:gd name="T62" fmla="*/ 33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1" y="38"/>
                        </a:moveTo>
                        <a:lnTo>
                          <a:pt x="1" y="37"/>
                        </a:lnTo>
                        <a:lnTo>
                          <a:pt x="1" y="35"/>
                        </a:lnTo>
                        <a:lnTo>
                          <a:pt x="1" y="34"/>
                        </a:lnTo>
                        <a:lnTo>
                          <a:pt x="0" y="32"/>
                        </a:lnTo>
                        <a:lnTo>
                          <a:pt x="1" y="31"/>
                        </a:lnTo>
                        <a:lnTo>
                          <a:pt x="1" y="30"/>
                        </a:lnTo>
                        <a:lnTo>
                          <a:pt x="1" y="29"/>
                        </a:lnTo>
                        <a:lnTo>
                          <a:pt x="2" y="28"/>
                        </a:lnTo>
                        <a:lnTo>
                          <a:pt x="4" y="28"/>
                        </a:lnTo>
                        <a:lnTo>
                          <a:pt x="3" y="26"/>
                        </a:lnTo>
                        <a:lnTo>
                          <a:pt x="4" y="26"/>
                        </a:lnTo>
                        <a:lnTo>
                          <a:pt x="3" y="25"/>
                        </a:lnTo>
                        <a:lnTo>
                          <a:pt x="5" y="24"/>
                        </a:lnTo>
                        <a:lnTo>
                          <a:pt x="5" y="22"/>
                        </a:lnTo>
                        <a:lnTo>
                          <a:pt x="8" y="22"/>
                        </a:lnTo>
                        <a:lnTo>
                          <a:pt x="9" y="21"/>
                        </a:lnTo>
                        <a:lnTo>
                          <a:pt x="9" y="20"/>
                        </a:lnTo>
                        <a:lnTo>
                          <a:pt x="10" y="19"/>
                        </a:lnTo>
                        <a:lnTo>
                          <a:pt x="10" y="18"/>
                        </a:lnTo>
                        <a:lnTo>
                          <a:pt x="11" y="17"/>
                        </a:lnTo>
                        <a:lnTo>
                          <a:pt x="11" y="16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7" y="11"/>
                        </a:lnTo>
                        <a:lnTo>
                          <a:pt x="21" y="11"/>
                        </a:lnTo>
                        <a:lnTo>
                          <a:pt x="21" y="10"/>
                        </a:lnTo>
                        <a:lnTo>
                          <a:pt x="22" y="10"/>
                        </a:lnTo>
                        <a:lnTo>
                          <a:pt x="22" y="8"/>
                        </a:lnTo>
                        <a:lnTo>
                          <a:pt x="24" y="8"/>
                        </a:lnTo>
                        <a:lnTo>
                          <a:pt x="26" y="6"/>
                        </a:lnTo>
                        <a:lnTo>
                          <a:pt x="26" y="5"/>
                        </a:lnTo>
                        <a:lnTo>
                          <a:pt x="30" y="4"/>
                        </a:lnTo>
                        <a:lnTo>
                          <a:pt x="30" y="3"/>
                        </a:lnTo>
                        <a:lnTo>
                          <a:pt x="32" y="2"/>
                        </a:lnTo>
                        <a:lnTo>
                          <a:pt x="33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5" name="Freeform 266"/>
                  <p:cNvSpPr>
                    <a:spLocks/>
                  </p:cNvSpPr>
                  <p:nvPr/>
                </p:nvSpPr>
                <p:spPr bwMode="auto">
                  <a:xfrm>
                    <a:off x="1541" y="2232"/>
                    <a:ext cx="53" cy="17"/>
                  </a:xfrm>
                  <a:custGeom>
                    <a:avLst/>
                    <a:gdLst>
                      <a:gd name="T0" fmla="*/ 0 w 53"/>
                      <a:gd name="T1" fmla="*/ 11 h 17"/>
                      <a:gd name="T2" fmla="*/ 0 w 53"/>
                      <a:gd name="T3" fmla="*/ 14 h 17"/>
                      <a:gd name="T4" fmla="*/ 1 w 53"/>
                      <a:gd name="T5" fmla="*/ 16 h 17"/>
                      <a:gd name="T6" fmla="*/ 1 w 53"/>
                      <a:gd name="T7" fmla="*/ 16 h 17"/>
                      <a:gd name="T8" fmla="*/ 3 w 53"/>
                      <a:gd name="T9" fmla="*/ 16 h 17"/>
                      <a:gd name="T10" fmla="*/ 4 w 53"/>
                      <a:gd name="T11" fmla="*/ 14 h 17"/>
                      <a:gd name="T12" fmla="*/ 4 w 53"/>
                      <a:gd name="T13" fmla="*/ 14 h 17"/>
                      <a:gd name="T14" fmla="*/ 4 w 53"/>
                      <a:gd name="T15" fmla="*/ 14 h 17"/>
                      <a:gd name="T16" fmla="*/ 6 w 53"/>
                      <a:gd name="T17" fmla="*/ 16 h 17"/>
                      <a:gd name="T18" fmla="*/ 6 w 53"/>
                      <a:gd name="T19" fmla="*/ 14 h 17"/>
                      <a:gd name="T20" fmla="*/ 8 w 53"/>
                      <a:gd name="T21" fmla="*/ 14 h 17"/>
                      <a:gd name="T22" fmla="*/ 9 w 53"/>
                      <a:gd name="T23" fmla="*/ 14 h 17"/>
                      <a:gd name="T24" fmla="*/ 10 w 53"/>
                      <a:gd name="T25" fmla="*/ 14 h 17"/>
                      <a:gd name="T26" fmla="*/ 11 w 53"/>
                      <a:gd name="T27" fmla="*/ 16 h 17"/>
                      <a:gd name="T28" fmla="*/ 12 w 53"/>
                      <a:gd name="T29" fmla="*/ 14 h 17"/>
                      <a:gd name="T30" fmla="*/ 12 w 53"/>
                      <a:gd name="T31" fmla="*/ 14 h 17"/>
                      <a:gd name="T32" fmla="*/ 15 w 53"/>
                      <a:gd name="T33" fmla="*/ 14 h 17"/>
                      <a:gd name="T34" fmla="*/ 17 w 53"/>
                      <a:gd name="T35" fmla="*/ 13 h 17"/>
                      <a:gd name="T36" fmla="*/ 19 w 53"/>
                      <a:gd name="T37" fmla="*/ 13 h 17"/>
                      <a:gd name="T38" fmla="*/ 21 w 53"/>
                      <a:gd name="T39" fmla="*/ 12 h 17"/>
                      <a:gd name="T40" fmla="*/ 23 w 53"/>
                      <a:gd name="T41" fmla="*/ 12 h 17"/>
                      <a:gd name="T42" fmla="*/ 25 w 53"/>
                      <a:gd name="T43" fmla="*/ 11 h 17"/>
                      <a:gd name="T44" fmla="*/ 30 w 53"/>
                      <a:gd name="T45" fmla="*/ 10 h 17"/>
                      <a:gd name="T46" fmla="*/ 32 w 53"/>
                      <a:gd name="T47" fmla="*/ 9 h 17"/>
                      <a:gd name="T48" fmla="*/ 33 w 53"/>
                      <a:gd name="T49" fmla="*/ 9 h 17"/>
                      <a:gd name="T50" fmla="*/ 35 w 53"/>
                      <a:gd name="T51" fmla="*/ 7 h 17"/>
                      <a:gd name="T52" fmla="*/ 38 w 53"/>
                      <a:gd name="T53" fmla="*/ 7 h 17"/>
                      <a:gd name="T54" fmla="*/ 39 w 53"/>
                      <a:gd name="T55" fmla="*/ 5 h 17"/>
                      <a:gd name="T56" fmla="*/ 43 w 53"/>
                      <a:gd name="T57" fmla="*/ 4 h 17"/>
                      <a:gd name="T58" fmla="*/ 46 w 53"/>
                      <a:gd name="T59" fmla="*/ 3 h 17"/>
                      <a:gd name="T60" fmla="*/ 48 w 53"/>
                      <a:gd name="T61" fmla="*/ 2 h 17"/>
                      <a:gd name="T62" fmla="*/ 50 w 53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1" y="13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6"/>
                        </a:lnTo>
                        <a:lnTo>
                          <a:pt x="6" y="14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5" y="14"/>
                        </a:lnTo>
                        <a:lnTo>
                          <a:pt x="16" y="14"/>
                        </a:lnTo>
                        <a:lnTo>
                          <a:pt x="17" y="13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3" y="12"/>
                        </a:lnTo>
                        <a:lnTo>
                          <a:pt x="25" y="12"/>
                        </a:lnTo>
                        <a:lnTo>
                          <a:pt x="25" y="11"/>
                        </a:lnTo>
                        <a:lnTo>
                          <a:pt x="25" y="10"/>
                        </a:lnTo>
                        <a:lnTo>
                          <a:pt x="30" y="10"/>
                        </a:lnTo>
                        <a:lnTo>
                          <a:pt x="32" y="9"/>
                        </a:lnTo>
                        <a:lnTo>
                          <a:pt x="33" y="9"/>
                        </a:lnTo>
                        <a:lnTo>
                          <a:pt x="34" y="8"/>
                        </a:lnTo>
                        <a:lnTo>
                          <a:pt x="35" y="7"/>
                        </a:lnTo>
                        <a:lnTo>
                          <a:pt x="36" y="6"/>
                        </a:lnTo>
                        <a:lnTo>
                          <a:pt x="38" y="7"/>
                        </a:lnTo>
                        <a:lnTo>
                          <a:pt x="39" y="6"/>
                        </a:lnTo>
                        <a:lnTo>
                          <a:pt x="39" y="5"/>
                        </a:lnTo>
                        <a:lnTo>
                          <a:pt x="40" y="5"/>
                        </a:lnTo>
                        <a:lnTo>
                          <a:pt x="43" y="4"/>
                        </a:lnTo>
                        <a:lnTo>
                          <a:pt x="45" y="4"/>
                        </a:lnTo>
                        <a:lnTo>
                          <a:pt x="46" y="3"/>
                        </a:lnTo>
                        <a:lnTo>
                          <a:pt x="46" y="2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50" y="0"/>
                        </a:lnTo>
                        <a:lnTo>
                          <a:pt x="52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6" name="Freeform 267"/>
                  <p:cNvSpPr>
                    <a:spLocks/>
                  </p:cNvSpPr>
                  <p:nvPr/>
                </p:nvSpPr>
                <p:spPr bwMode="auto">
                  <a:xfrm>
                    <a:off x="1541" y="2232"/>
                    <a:ext cx="53" cy="17"/>
                  </a:xfrm>
                  <a:custGeom>
                    <a:avLst/>
                    <a:gdLst>
                      <a:gd name="T0" fmla="*/ 0 w 53"/>
                      <a:gd name="T1" fmla="*/ 11 h 17"/>
                      <a:gd name="T2" fmla="*/ 0 w 53"/>
                      <a:gd name="T3" fmla="*/ 14 h 17"/>
                      <a:gd name="T4" fmla="*/ 1 w 53"/>
                      <a:gd name="T5" fmla="*/ 16 h 17"/>
                      <a:gd name="T6" fmla="*/ 1 w 53"/>
                      <a:gd name="T7" fmla="*/ 16 h 17"/>
                      <a:gd name="T8" fmla="*/ 3 w 53"/>
                      <a:gd name="T9" fmla="*/ 16 h 17"/>
                      <a:gd name="T10" fmla="*/ 4 w 53"/>
                      <a:gd name="T11" fmla="*/ 14 h 17"/>
                      <a:gd name="T12" fmla="*/ 4 w 53"/>
                      <a:gd name="T13" fmla="*/ 14 h 17"/>
                      <a:gd name="T14" fmla="*/ 4 w 53"/>
                      <a:gd name="T15" fmla="*/ 14 h 17"/>
                      <a:gd name="T16" fmla="*/ 6 w 53"/>
                      <a:gd name="T17" fmla="*/ 16 h 17"/>
                      <a:gd name="T18" fmla="*/ 6 w 53"/>
                      <a:gd name="T19" fmla="*/ 14 h 17"/>
                      <a:gd name="T20" fmla="*/ 8 w 53"/>
                      <a:gd name="T21" fmla="*/ 14 h 17"/>
                      <a:gd name="T22" fmla="*/ 9 w 53"/>
                      <a:gd name="T23" fmla="*/ 14 h 17"/>
                      <a:gd name="T24" fmla="*/ 10 w 53"/>
                      <a:gd name="T25" fmla="*/ 14 h 17"/>
                      <a:gd name="T26" fmla="*/ 11 w 53"/>
                      <a:gd name="T27" fmla="*/ 16 h 17"/>
                      <a:gd name="T28" fmla="*/ 12 w 53"/>
                      <a:gd name="T29" fmla="*/ 14 h 17"/>
                      <a:gd name="T30" fmla="*/ 12 w 53"/>
                      <a:gd name="T31" fmla="*/ 14 h 17"/>
                      <a:gd name="T32" fmla="*/ 15 w 53"/>
                      <a:gd name="T33" fmla="*/ 14 h 17"/>
                      <a:gd name="T34" fmla="*/ 17 w 53"/>
                      <a:gd name="T35" fmla="*/ 13 h 17"/>
                      <a:gd name="T36" fmla="*/ 19 w 53"/>
                      <a:gd name="T37" fmla="*/ 13 h 17"/>
                      <a:gd name="T38" fmla="*/ 21 w 53"/>
                      <a:gd name="T39" fmla="*/ 12 h 17"/>
                      <a:gd name="T40" fmla="*/ 23 w 53"/>
                      <a:gd name="T41" fmla="*/ 12 h 17"/>
                      <a:gd name="T42" fmla="*/ 25 w 53"/>
                      <a:gd name="T43" fmla="*/ 11 h 17"/>
                      <a:gd name="T44" fmla="*/ 30 w 53"/>
                      <a:gd name="T45" fmla="*/ 10 h 17"/>
                      <a:gd name="T46" fmla="*/ 32 w 53"/>
                      <a:gd name="T47" fmla="*/ 9 h 17"/>
                      <a:gd name="T48" fmla="*/ 33 w 53"/>
                      <a:gd name="T49" fmla="*/ 9 h 17"/>
                      <a:gd name="T50" fmla="*/ 36 w 53"/>
                      <a:gd name="T51" fmla="*/ 7 h 17"/>
                      <a:gd name="T52" fmla="*/ 38 w 53"/>
                      <a:gd name="T53" fmla="*/ 7 h 17"/>
                      <a:gd name="T54" fmla="*/ 40 w 53"/>
                      <a:gd name="T55" fmla="*/ 5 h 17"/>
                      <a:gd name="T56" fmla="*/ 43 w 53"/>
                      <a:gd name="T57" fmla="*/ 4 h 17"/>
                      <a:gd name="T58" fmla="*/ 46 w 53"/>
                      <a:gd name="T59" fmla="*/ 3 h 17"/>
                      <a:gd name="T60" fmla="*/ 48 w 53"/>
                      <a:gd name="T61" fmla="*/ 2 h 17"/>
                      <a:gd name="T62" fmla="*/ 50 w 53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1" y="13"/>
                        </a:lnTo>
                        <a:lnTo>
                          <a:pt x="0" y="14"/>
                        </a:lnTo>
                        <a:lnTo>
                          <a:pt x="1" y="14"/>
                        </a:lnTo>
                        <a:lnTo>
                          <a:pt x="1" y="16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6"/>
                        </a:lnTo>
                        <a:lnTo>
                          <a:pt x="6" y="14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5" y="14"/>
                        </a:lnTo>
                        <a:lnTo>
                          <a:pt x="16" y="14"/>
                        </a:lnTo>
                        <a:lnTo>
                          <a:pt x="17" y="13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3" y="12"/>
                        </a:lnTo>
                        <a:lnTo>
                          <a:pt x="25" y="12"/>
                        </a:lnTo>
                        <a:lnTo>
                          <a:pt x="25" y="11"/>
                        </a:lnTo>
                        <a:lnTo>
                          <a:pt x="25" y="10"/>
                        </a:lnTo>
                        <a:lnTo>
                          <a:pt x="30" y="10"/>
                        </a:lnTo>
                        <a:lnTo>
                          <a:pt x="32" y="9"/>
                        </a:lnTo>
                        <a:lnTo>
                          <a:pt x="33" y="9"/>
                        </a:lnTo>
                        <a:lnTo>
                          <a:pt x="34" y="8"/>
                        </a:lnTo>
                        <a:lnTo>
                          <a:pt x="36" y="7"/>
                        </a:lnTo>
                        <a:lnTo>
                          <a:pt x="36" y="6"/>
                        </a:lnTo>
                        <a:lnTo>
                          <a:pt x="38" y="7"/>
                        </a:lnTo>
                        <a:lnTo>
                          <a:pt x="39" y="6"/>
                        </a:lnTo>
                        <a:lnTo>
                          <a:pt x="40" y="5"/>
                        </a:lnTo>
                        <a:lnTo>
                          <a:pt x="43" y="4"/>
                        </a:lnTo>
                        <a:lnTo>
                          <a:pt x="45" y="4"/>
                        </a:lnTo>
                        <a:lnTo>
                          <a:pt x="46" y="3"/>
                        </a:lnTo>
                        <a:lnTo>
                          <a:pt x="46" y="2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50" y="0"/>
                        </a:lnTo>
                        <a:lnTo>
                          <a:pt x="52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7" name="Freeform 268"/>
                  <p:cNvSpPr>
                    <a:spLocks/>
                  </p:cNvSpPr>
                  <p:nvPr/>
                </p:nvSpPr>
                <p:spPr bwMode="auto">
                  <a:xfrm>
                    <a:off x="1541" y="2207"/>
                    <a:ext cx="36" cy="39"/>
                  </a:xfrm>
                  <a:custGeom>
                    <a:avLst/>
                    <a:gdLst>
                      <a:gd name="T0" fmla="*/ 1 w 36"/>
                      <a:gd name="T1" fmla="*/ 37 h 39"/>
                      <a:gd name="T2" fmla="*/ 1 w 36"/>
                      <a:gd name="T3" fmla="*/ 37 h 39"/>
                      <a:gd name="T4" fmla="*/ 1 w 36"/>
                      <a:gd name="T5" fmla="*/ 35 h 39"/>
                      <a:gd name="T6" fmla="*/ 1 w 36"/>
                      <a:gd name="T7" fmla="*/ 35 h 39"/>
                      <a:gd name="T8" fmla="*/ 1 w 36"/>
                      <a:gd name="T9" fmla="*/ 33 h 39"/>
                      <a:gd name="T10" fmla="*/ 1 w 36"/>
                      <a:gd name="T11" fmla="*/ 33 h 39"/>
                      <a:gd name="T12" fmla="*/ 2 w 36"/>
                      <a:gd name="T13" fmla="*/ 32 h 39"/>
                      <a:gd name="T14" fmla="*/ 2 w 36"/>
                      <a:gd name="T15" fmla="*/ 31 h 39"/>
                      <a:gd name="T16" fmla="*/ 2 w 36"/>
                      <a:gd name="T17" fmla="*/ 30 h 39"/>
                      <a:gd name="T18" fmla="*/ 2 w 36"/>
                      <a:gd name="T19" fmla="*/ 30 h 39"/>
                      <a:gd name="T20" fmla="*/ 3 w 36"/>
                      <a:gd name="T21" fmla="*/ 28 h 39"/>
                      <a:gd name="T22" fmla="*/ 3 w 36"/>
                      <a:gd name="T23" fmla="*/ 28 h 39"/>
                      <a:gd name="T24" fmla="*/ 4 w 36"/>
                      <a:gd name="T25" fmla="*/ 28 h 39"/>
                      <a:gd name="T26" fmla="*/ 4 w 36"/>
                      <a:gd name="T27" fmla="*/ 28 h 39"/>
                      <a:gd name="T28" fmla="*/ 3 w 36"/>
                      <a:gd name="T29" fmla="*/ 26 h 39"/>
                      <a:gd name="T30" fmla="*/ 4 w 36"/>
                      <a:gd name="T31" fmla="*/ 26 h 39"/>
                      <a:gd name="T32" fmla="*/ 7 w 36"/>
                      <a:gd name="T33" fmla="*/ 24 h 39"/>
                      <a:gd name="T34" fmla="*/ 7 w 36"/>
                      <a:gd name="T35" fmla="*/ 22 h 39"/>
                      <a:gd name="T36" fmla="*/ 8 w 36"/>
                      <a:gd name="T37" fmla="*/ 22 h 39"/>
                      <a:gd name="T38" fmla="*/ 9 w 36"/>
                      <a:gd name="T39" fmla="*/ 20 h 39"/>
                      <a:gd name="T40" fmla="*/ 10 w 36"/>
                      <a:gd name="T41" fmla="*/ 18 h 39"/>
                      <a:gd name="T42" fmla="*/ 12 w 36"/>
                      <a:gd name="T43" fmla="*/ 17 h 39"/>
                      <a:gd name="T44" fmla="*/ 15 w 36"/>
                      <a:gd name="T45" fmla="*/ 15 h 39"/>
                      <a:gd name="T46" fmla="*/ 16 w 36"/>
                      <a:gd name="T47" fmla="*/ 14 h 39"/>
                      <a:gd name="T48" fmla="*/ 18 w 36"/>
                      <a:gd name="T49" fmla="*/ 12 h 39"/>
                      <a:gd name="T50" fmla="*/ 21 w 36"/>
                      <a:gd name="T51" fmla="*/ 11 h 39"/>
                      <a:gd name="T52" fmla="*/ 22 w 36"/>
                      <a:gd name="T53" fmla="*/ 10 h 39"/>
                      <a:gd name="T54" fmla="*/ 24 w 36"/>
                      <a:gd name="T55" fmla="*/ 8 h 39"/>
                      <a:gd name="T56" fmla="*/ 25 w 36"/>
                      <a:gd name="T57" fmla="*/ 7 h 39"/>
                      <a:gd name="T58" fmla="*/ 26 w 36"/>
                      <a:gd name="T59" fmla="*/ 5 h 39"/>
                      <a:gd name="T60" fmla="*/ 30 w 36"/>
                      <a:gd name="T61" fmla="*/ 3 h 39"/>
                      <a:gd name="T62" fmla="*/ 32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1" y="38"/>
                        </a:moveTo>
                        <a:lnTo>
                          <a:pt x="1" y="37"/>
                        </a:lnTo>
                        <a:lnTo>
                          <a:pt x="0" y="36"/>
                        </a:lnTo>
                        <a:lnTo>
                          <a:pt x="1" y="35"/>
                        </a:lnTo>
                        <a:lnTo>
                          <a:pt x="1" y="33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3" y="28"/>
                        </a:lnTo>
                        <a:lnTo>
                          <a:pt x="4" y="28"/>
                        </a:lnTo>
                        <a:lnTo>
                          <a:pt x="3" y="26"/>
                        </a:lnTo>
                        <a:lnTo>
                          <a:pt x="4" y="26"/>
                        </a:lnTo>
                        <a:lnTo>
                          <a:pt x="3" y="25"/>
                        </a:lnTo>
                        <a:lnTo>
                          <a:pt x="7" y="24"/>
                        </a:lnTo>
                        <a:lnTo>
                          <a:pt x="7" y="22"/>
                        </a:lnTo>
                        <a:lnTo>
                          <a:pt x="8" y="22"/>
                        </a:lnTo>
                        <a:lnTo>
                          <a:pt x="9" y="21"/>
                        </a:lnTo>
                        <a:lnTo>
                          <a:pt x="9" y="20"/>
                        </a:lnTo>
                        <a:lnTo>
                          <a:pt x="10" y="18"/>
                        </a:lnTo>
                        <a:lnTo>
                          <a:pt x="12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8" y="12"/>
                        </a:lnTo>
                        <a:lnTo>
                          <a:pt x="21" y="11"/>
                        </a:lnTo>
                        <a:lnTo>
                          <a:pt x="21" y="10"/>
                        </a:lnTo>
                        <a:lnTo>
                          <a:pt x="22" y="10"/>
                        </a:lnTo>
                        <a:lnTo>
                          <a:pt x="22" y="8"/>
                        </a:lnTo>
                        <a:lnTo>
                          <a:pt x="24" y="8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6" y="5"/>
                        </a:lnTo>
                        <a:lnTo>
                          <a:pt x="29" y="4"/>
                        </a:lnTo>
                        <a:lnTo>
                          <a:pt x="30" y="3"/>
                        </a:lnTo>
                        <a:lnTo>
                          <a:pt x="31" y="2"/>
                        </a:lnTo>
                        <a:lnTo>
                          <a:pt x="32" y="2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8" name="Freeform 269"/>
                  <p:cNvSpPr>
                    <a:spLocks/>
                  </p:cNvSpPr>
                  <p:nvPr/>
                </p:nvSpPr>
                <p:spPr bwMode="auto">
                  <a:xfrm>
                    <a:off x="1575" y="2169"/>
                    <a:ext cx="34" cy="40"/>
                  </a:xfrm>
                  <a:custGeom>
                    <a:avLst/>
                    <a:gdLst>
                      <a:gd name="T0" fmla="*/ 30 w 34"/>
                      <a:gd name="T1" fmla="*/ 1 h 40"/>
                      <a:gd name="T2" fmla="*/ 31 w 34"/>
                      <a:gd name="T3" fmla="*/ 3 h 40"/>
                      <a:gd name="T4" fmla="*/ 31 w 34"/>
                      <a:gd name="T5" fmla="*/ 3 h 40"/>
                      <a:gd name="T6" fmla="*/ 33 w 34"/>
                      <a:gd name="T7" fmla="*/ 4 h 40"/>
                      <a:gd name="T8" fmla="*/ 31 w 34"/>
                      <a:gd name="T9" fmla="*/ 5 h 40"/>
                      <a:gd name="T10" fmla="*/ 31 w 34"/>
                      <a:gd name="T11" fmla="*/ 6 h 40"/>
                      <a:gd name="T12" fmla="*/ 31 w 34"/>
                      <a:gd name="T13" fmla="*/ 6 h 40"/>
                      <a:gd name="T14" fmla="*/ 31 w 34"/>
                      <a:gd name="T15" fmla="*/ 7 h 40"/>
                      <a:gd name="T16" fmla="*/ 33 w 34"/>
                      <a:gd name="T17" fmla="*/ 8 h 40"/>
                      <a:gd name="T18" fmla="*/ 29 w 34"/>
                      <a:gd name="T19" fmla="*/ 8 h 40"/>
                      <a:gd name="T20" fmla="*/ 29 w 34"/>
                      <a:gd name="T21" fmla="*/ 9 h 40"/>
                      <a:gd name="T22" fmla="*/ 29 w 34"/>
                      <a:gd name="T23" fmla="*/ 9 h 40"/>
                      <a:gd name="T24" fmla="*/ 29 w 34"/>
                      <a:gd name="T25" fmla="*/ 11 h 40"/>
                      <a:gd name="T26" fmla="*/ 28 w 34"/>
                      <a:gd name="T27" fmla="*/ 12 h 40"/>
                      <a:gd name="T28" fmla="*/ 27 w 34"/>
                      <a:gd name="T29" fmla="*/ 12 h 40"/>
                      <a:gd name="T30" fmla="*/ 27 w 34"/>
                      <a:gd name="T31" fmla="*/ 13 h 40"/>
                      <a:gd name="T32" fmla="*/ 27 w 34"/>
                      <a:gd name="T33" fmla="*/ 15 h 40"/>
                      <a:gd name="T34" fmla="*/ 25 w 34"/>
                      <a:gd name="T35" fmla="*/ 17 h 40"/>
                      <a:gd name="T36" fmla="*/ 23 w 34"/>
                      <a:gd name="T37" fmla="*/ 18 h 40"/>
                      <a:gd name="T38" fmla="*/ 21 w 34"/>
                      <a:gd name="T39" fmla="*/ 19 h 40"/>
                      <a:gd name="T40" fmla="*/ 21 w 34"/>
                      <a:gd name="T41" fmla="*/ 20 h 40"/>
                      <a:gd name="T42" fmla="*/ 19 w 34"/>
                      <a:gd name="T43" fmla="*/ 21 h 40"/>
                      <a:gd name="T44" fmla="*/ 17 w 34"/>
                      <a:gd name="T45" fmla="*/ 23 h 40"/>
                      <a:gd name="T46" fmla="*/ 17 w 34"/>
                      <a:gd name="T47" fmla="*/ 25 h 40"/>
                      <a:gd name="T48" fmla="*/ 13 w 34"/>
                      <a:gd name="T49" fmla="*/ 26 h 40"/>
                      <a:gd name="T50" fmla="*/ 11 w 34"/>
                      <a:gd name="T51" fmla="*/ 28 h 40"/>
                      <a:gd name="T52" fmla="*/ 9 w 34"/>
                      <a:gd name="T53" fmla="*/ 29 h 40"/>
                      <a:gd name="T54" fmla="*/ 9 w 34"/>
                      <a:gd name="T55" fmla="*/ 31 h 40"/>
                      <a:gd name="T56" fmla="*/ 6 w 34"/>
                      <a:gd name="T57" fmla="*/ 33 h 40"/>
                      <a:gd name="T58" fmla="*/ 3 w 34"/>
                      <a:gd name="T59" fmla="*/ 34 h 40"/>
                      <a:gd name="T60" fmla="*/ 1 w 34"/>
                      <a:gd name="T61" fmla="*/ 36 h 40"/>
                      <a:gd name="T62" fmla="*/ 0 w 34"/>
                      <a:gd name="T63" fmla="*/ 39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40"/>
                      <a:gd name="T98" fmla="*/ 34 w 34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40">
                        <a:moveTo>
                          <a:pt x="30" y="0"/>
                        </a:moveTo>
                        <a:lnTo>
                          <a:pt x="30" y="1"/>
                        </a:lnTo>
                        <a:lnTo>
                          <a:pt x="30" y="2"/>
                        </a:lnTo>
                        <a:lnTo>
                          <a:pt x="31" y="3"/>
                        </a:lnTo>
                        <a:lnTo>
                          <a:pt x="31" y="4"/>
                        </a:lnTo>
                        <a:lnTo>
                          <a:pt x="33" y="4"/>
                        </a:lnTo>
                        <a:lnTo>
                          <a:pt x="31" y="5"/>
                        </a:lnTo>
                        <a:lnTo>
                          <a:pt x="31" y="6"/>
                        </a:lnTo>
                        <a:lnTo>
                          <a:pt x="31" y="7"/>
                        </a:lnTo>
                        <a:lnTo>
                          <a:pt x="33" y="8"/>
                        </a:lnTo>
                        <a:lnTo>
                          <a:pt x="30" y="7"/>
                        </a:lnTo>
                        <a:lnTo>
                          <a:pt x="29" y="8"/>
                        </a:lnTo>
                        <a:lnTo>
                          <a:pt x="29" y="9"/>
                        </a:lnTo>
                        <a:lnTo>
                          <a:pt x="29" y="10"/>
                        </a:lnTo>
                        <a:lnTo>
                          <a:pt x="29" y="11"/>
                        </a:lnTo>
                        <a:lnTo>
                          <a:pt x="28" y="12"/>
                        </a:lnTo>
                        <a:lnTo>
                          <a:pt x="27" y="12"/>
                        </a:lnTo>
                        <a:lnTo>
                          <a:pt x="28" y="12"/>
                        </a:lnTo>
                        <a:lnTo>
                          <a:pt x="27" y="13"/>
                        </a:lnTo>
                        <a:lnTo>
                          <a:pt x="28" y="14"/>
                        </a:lnTo>
                        <a:lnTo>
                          <a:pt x="27" y="15"/>
                        </a:lnTo>
                        <a:lnTo>
                          <a:pt x="25" y="16"/>
                        </a:lnTo>
                        <a:lnTo>
                          <a:pt x="25" y="17"/>
                        </a:lnTo>
                        <a:lnTo>
                          <a:pt x="23" y="17"/>
                        </a:lnTo>
                        <a:lnTo>
                          <a:pt x="23" y="18"/>
                        </a:lnTo>
                        <a:lnTo>
                          <a:pt x="21" y="19"/>
                        </a:lnTo>
                        <a:lnTo>
                          <a:pt x="21" y="20"/>
                        </a:lnTo>
                        <a:lnTo>
                          <a:pt x="20" y="21"/>
                        </a:lnTo>
                        <a:lnTo>
                          <a:pt x="19" y="21"/>
                        </a:lnTo>
                        <a:lnTo>
                          <a:pt x="18" y="22"/>
                        </a:lnTo>
                        <a:lnTo>
                          <a:pt x="17" y="23"/>
                        </a:lnTo>
                        <a:lnTo>
                          <a:pt x="17" y="25"/>
                        </a:lnTo>
                        <a:lnTo>
                          <a:pt x="14" y="26"/>
                        </a:lnTo>
                        <a:lnTo>
                          <a:pt x="13" y="26"/>
                        </a:lnTo>
                        <a:lnTo>
                          <a:pt x="13" y="27"/>
                        </a:lnTo>
                        <a:lnTo>
                          <a:pt x="11" y="28"/>
                        </a:lnTo>
                        <a:lnTo>
                          <a:pt x="11" y="29"/>
                        </a:lnTo>
                        <a:lnTo>
                          <a:pt x="9" y="29"/>
                        </a:lnTo>
                        <a:lnTo>
                          <a:pt x="9" y="31"/>
                        </a:lnTo>
                        <a:lnTo>
                          <a:pt x="9" y="32"/>
                        </a:lnTo>
                        <a:lnTo>
                          <a:pt x="6" y="33"/>
                        </a:lnTo>
                        <a:lnTo>
                          <a:pt x="4" y="34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1" y="36"/>
                        </a:lnTo>
                        <a:lnTo>
                          <a:pt x="0" y="38"/>
                        </a:lnTo>
                        <a:lnTo>
                          <a:pt x="0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49" name="Freeform 270"/>
                  <p:cNvSpPr>
                    <a:spLocks/>
                  </p:cNvSpPr>
                  <p:nvPr/>
                </p:nvSpPr>
                <p:spPr bwMode="auto">
                  <a:xfrm>
                    <a:off x="1553" y="2168"/>
                    <a:ext cx="53" cy="17"/>
                  </a:xfrm>
                  <a:custGeom>
                    <a:avLst/>
                    <a:gdLst>
                      <a:gd name="T0" fmla="*/ 52 w 53"/>
                      <a:gd name="T1" fmla="*/ 3 h 17"/>
                      <a:gd name="T2" fmla="*/ 50 w 53"/>
                      <a:gd name="T3" fmla="*/ 2 h 17"/>
                      <a:gd name="T4" fmla="*/ 50 w 53"/>
                      <a:gd name="T5" fmla="*/ 1 h 17"/>
                      <a:gd name="T6" fmla="*/ 49 w 53"/>
                      <a:gd name="T7" fmla="*/ 1 h 17"/>
                      <a:gd name="T8" fmla="*/ 49 w 53"/>
                      <a:gd name="T9" fmla="*/ 0 h 17"/>
                      <a:gd name="T10" fmla="*/ 48 w 53"/>
                      <a:gd name="T11" fmla="*/ 0 h 17"/>
                      <a:gd name="T12" fmla="*/ 47 w 53"/>
                      <a:gd name="T13" fmla="*/ 0 h 17"/>
                      <a:gd name="T14" fmla="*/ 47 w 53"/>
                      <a:gd name="T15" fmla="*/ 0 h 17"/>
                      <a:gd name="T16" fmla="*/ 46 w 53"/>
                      <a:gd name="T17" fmla="*/ 0 h 17"/>
                      <a:gd name="T18" fmla="*/ 45 w 53"/>
                      <a:gd name="T19" fmla="*/ 0 h 17"/>
                      <a:gd name="T20" fmla="*/ 42 w 53"/>
                      <a:gd name="T21" fmla="*/ 0 h 17"/>
                      <a:gd name="T22" fmla="*/ 41 w 53"/>
                      <a:gd name="T23" fmla="*/ 1 h 17"/>
                      <a:gd name="T24" fmla="*/ 40 w 53"/>
                      <a:gd name="T25" fmla="*/ 1 h 17"/>
                      <a:gd name="T26" fmla="*/ 39 w 53"/>
                      <a:gd name="T27" fmla="*/ 2 h 17"/>
                      <a:gd name="T28" fmla="*/ 38 w 53"/>
                      <a:gd name="T29" fmla="*/ 1 h 17"/>
                      <a:gd name="T30" fmla="*/ 38 w 53"/>
                      <a:gd name="T31" fmla="*/ 1 h 17"/>
                      <a:gd name="T32" fmla="*/ 35 w 53"/>
                      <a:gd name="T33" fmla="*/ 1 h 17"/>
                      <a:gd name="T34" fmla="*/ 33 w 53"/>
                      <a:gd name="T35" fmla="*/ 1 h 17"/>
                      <a:gd name="T36" fmla="*/ 31 w 53"/>
                      <a:gd name="T37" fmla="*/ 3 h 17"/>
                      <a:gd name="T38" fmla="*/ 28 w 53"/>
                      <a:gd name="T39" fmla="*/ 3 h 17"/>
                      <a:gd name="T40" fmla="*/ 27 w 53"/>
                      <a:gd name="T41" fmla="*/ 4 h 17"/>
                      <a:gd name="T42" fmla="*/ 25 w 53"/>
                      <a:gd name="T43" fmla="*/ 3 h 17"/>
                      <a:gd name="T44" fmla="*/ 23 w 53"/>
                      <a:gd name="T45" fmla="*/ 5 h 17"/>
                      <a:gd name="T46" fmla="*/ 19 w 53"/>
                      <a:gd name="T47" fmla="*/ 5 h 17"/>
                      <a:gd name="T48" fmla="*/ 17 w 53"/>
                      <a:gd name="T49" fmla="*/ 8 h 17"/>
                      <a:gd name="T50" fmla="*/ 16 w 53"/>
                      <a:gd name="T51" fmla="*/ 8 h 17"/>
                      <a:gd name="T52" fmla="*/ 12 w 53"/>
                      <a:gd name="T53" fmla="*/ 10 h 17"/>
                      <a:gd name="T54" fmla="*/ 11 w 53"/>
                      <a:gd name="T55" fmla="*/ 10 h 17"/>
                      <a:gd name="T56" fmla="*/ 8 w 53"/>
                      <a:gd name="T57" fmla="*/ 11 h 17"/>
                      <a:gd name="T58" fmla="*/ 6 w 53"/>
                      <a:gd name="T59" fmla="*/ 12 h 17"/>
                      <a:gd name="T60" fmla="*/ 2 w 53"/>
                      <a:gd name="T61" fmla="*/ 14 h 17"/>
                      <a:gd name="T62" fmla="*/ 0 w 53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52" y="3"/>
                        </a:moveTo>
                        <a:lnTo>
                          <a:pt x="52" y="3"/>
                        </a:lnTo>
                        <a:lnTo>
                          <a:pt x="50" y="2"/>
                        </a:lnTo>
                        <a:lnTo>
                          <a:pt x="50" y="1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7" y="0"/>
                        </a:lnTo>
                        <a:lnTo>
                          <a:pt x="46" y="0"/>
                        </a:lnTo>
                        <a:lnTo>
                          <a:pt x="45" y="0"/>
                        </a:lnTo>
                        <a:lnTo>
                          <a:pt x="42" y="0"/>
                        </a:lnTo>
                        <a:lnTo>
                          <a:pt x="41" y="1"/>
                        </a:lnTo>
                        <a:lnTo>
                          <a:pt x="40" y="1"/>
                        </a:lnTo>
                        <a:lnTo>
                          <a:pt x="39" y="2"/>
                        </a:lnTo>
                        <a:lnTo>
                          <a:pt x="38" y="1"/>
                        </a:lnTo>
                        <a:lnTo>
                          <a:pt x="35" y="1"/>
                        </a:lnTo>
                        <a:lnTo>
                          <a:pt x="33" y="1"/>
                        </a:lnTo>
                        <a:lnTo>
                          <a:pt x="32" y="2"/>
                        </a:lnTo>
                        <a:lnTo>
                          <a:pt x="31" y="3"/>
                        </a:lnTo>
                        <a:lnTo>
                          <a:pt x="28" y="3"/>
                        </a:lnTo>
                        <a:lnTo>
                          <a:pt x="27" y="3"/>
                        </a:lnTo>
                        <a:lnTo>
                          <a:pt x="27" y="4"/>
                        </a:lnTo>
                        <a:lnTo>
                          <a:pt x="26" y="5"/>
                        </a:lnTo>
                        <a:lnTo>
                          <a:pt x="25" y="3"/>
                        </a:lnTo>
                        <a:lnTo>
                          <a:pt x="24" y="4"/>
                        </a:lnTo>
                        <a:lnTo>
                          <a:pt x="23" y="5"/>
                        </a:lnTo>
                        <a:lnTo>
                          <a:pt x="21" y="5"/>
                        </a:lnTo>
                        <a:lnTo>
                          <a:pt x="19" y="5"/>
                        </a:lnTo>
                        <a:lnTo>
                          <a:pt x="18" y="6"/>
                        </a:lnTo>
                        <a:lnTo>
                          <a:pt x="17" y="8"/>
                        </a:lnTo>
                        <a:lnTo>
                          <a:pt x="16" y="8"/>
                        </a:lnTo>
                        <a:lnTo>
                          <a:pt x="15" y="9"/>
                        </a:lnTo>
                        <a:lnTo>
                          <a:pt x="12" y="10"/>
                        </a:lnTo>
                        <a:lnTo>
                          <a:pt x="11" y="10"/>
                        </a:lnTo>
                        <a:lnTo>
                          <a:pt x="10" y="10"/>
                        </a:lnTo>
                        <a:lnTo>
                          <a:pt x="8" y="11"/>
                        </a:lnTo>
                        <a:lnTo>
                          <a:pt x="8" y="12"/>
                        </a:lnTo>
                        <a:lnTo>
                          <a:pt x="6" y="12"/>
                        </a:lnTo>
                        <a:lnTo>
                          <a:pt x="3" y="13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0" name="Freeform 271"/>
                  <p:cNvSpPr>
                    <a:spLocks/>
                  </p:cNvSpPr>
                  <p:nvPr/>
                </p:nvSpPr>
                <p:spPr bwMode="auto">
                  <a:xfrm>
                    <a:off x="1695" y="2408"/>
                    <a:ext cx="36" cy="40"/>
                  </a:xfrm>
                  <a:custGeom>
                    <a:avLst/>
                    <a:gdLst>
                      <a:gd name="T0" fmla="*/ 1 w 36"/>
                      <a:gd name="T1" fmla="*/ 37 h 40"/>
                      <a:gd name="T2" fmla="*/ 2 w 36"/>
                      <a:gd name="T3" fmla="*/ 36 h 40"/>
                      <a:gd name="T4" fmla="*/ 1 w 36"/>
                      <a:gd name="T5" fmla="*/ 35 h 40"/>
                      <a:gd name="T6" fmla="*/ 0 w 36"/>
                      <a:gd name="T7" fmla="*/ 35 h 40"/>
                      <a:gd name="T8" fmla="*/ 1 w 36"/>
                      <a:gd name="T9" fmla="*/ 33 h 40"/>
                      <a:gd name="T10" fmla="*/ 1 w 36"/>
                      <a:gd name="T11" fmla="*/ 32 h 40"/>
                      <a:gd name="T12" fmla="*/ 1 w 36"/>
                      <a:gd name="T13" fmla="*/ 32 h 40"/>
                      <a:gd name="T14" fmla="*/ 1 w 36"/>
                      <a:gd name="T15" fmla="*/ 31 h 40"/>
                      <a:gd name="T16" fmla="*/ 2 w 36"/>
                      <a:gd name="T17" fmla="*/ 30 h 40"/>
                      <a:gd name="T18" fmla="*/ 2 w 36"/>
                      <a:gd name="T19" fmla="*/ 30 h 40"/>
                      <a:gd name="T20" fmla="*/ 2 w 36"/>
                      <a:gd name="T21" fmla="*/ 29 h 40"/>
                      <a:gd name="T22" fmla="*/ 2 w 36"/>
                      <a:gd name="T23" fmla="*/ 28 h 40"/>
                      <a:gd name="T24" fmla="*/ 2 w 36"/>
                      <a:gd name="T25" fmla="*/ 27 h 40"/>
                      <a:gd name="T26" fmla="*/ 2 w 36"/>
                      <a:gd name="T27" fmla="*/ 27 h 40"/>
                      <a:gd name="T28" fmla="*/ 5 w 36"/>
                      <a:gd name="T29" fmla="*/ 27 h 40"/>
                      <a:gd name="T30" fmla="*/ 5 w 36"/>
                      <a:gd name="T31" fmla="*/ 26 h 40"/>
                      <a:gd name="T32" fmla="*/ 5 w 36"/>
                      <a:gd name="T33" fmla="*/ 25 h 40"/>
                      <a:gd name="T34" fmla="*/ 7 w 36"/>
                      <a:gd name="T35" fmla="*/ 23 h 40"/>
                      <a:gd name="T36" fmla="*/ 7 w 36"/>
                      <a:gd name="T37" fmla="*/ 21 h 40"/>
                      <a:gd name="T38" fmla="*/ 9 w 36"/>
                      <a:gd name="T39" fmla="*/ 20 h 40"/>
                      <a:gd name="T40" fmla="*/ 11 w 36"/>
                      <a:gd name="T41" fmla="*/ 19 h 40"/>
                      <a:gd name="T42" fmla="*/ 12 w 36"/>
                      <a:gd name="T43" fmla="*/ 17 h 40"/>
                      <a:gd name="T44" fmla="*/ 14 w 36"/>
                      <a:gd name="T45" fmla="*/ 15 h 40"/>
                      <a:gd name="T46" fmla="*/ 16 w 36"/>
                      <a:gd name="T47" fmla="*/ 14 h 40"/>
                      <a:gd name="T48" fmla="*/ 18 w 36"/>
                      <a:gd name="T49" fmla="*/ 12 h 40"/>
                      <a:gd name="T50" fmla="*/ 19 w 36"/>
                      <a:gd name="T51" fmla="*/ 10 h 40"/>
                      <a:gd name="T52" fmla="*/ 22 w 36"/>
                      <a:gd name="T53" fmla="*/ 9 h 40"/>
                      <a:gd name="T54" fmla="*/ 24 w 36"/>
                      <a:gd name="T55" fmla="*/ 9 h 40"/>
                      <a:gd name="T56" fmla="*/ 25 w 36"/>
                      <a:gd name="T57" fmla="*/ 7 h 40"/>
                      <a:gd name="T58" fmla="*/ 28 w 36"/>
                      <a:gd name="T59" fmla="*/ 4 h 40"/>
                      <a:gd name="T60" fmla="*/ 31 w 36"/>
                      <a:gd name="T61" fmla="*/ 2 h 40"/>
                      <a:gd name="T62" fmla="*/ 33 w 36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2" y="39"/>
                        </a:moveTo>
                        <a:lnTo>
                          <a:pt x="1" y="37"/>
                        </a:lnTo>
                        <a:lnTo>
                          <a:pt x="2" y="36"/>
                        </a:lnTo>
                        <a:lnTo>
                          <a:pt x="0" y="36"/>
                        </a:lnTo>
                        <a:lnTo>
                          <a:pt x="1" y="35"/>
                        </a:lnTo>
                        <a:lnTo>
                          <a:pt x="0" y="35"/>
                        </a:lnTo>
                        <a:lnTo>
                          <a:pt x="2" y="34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1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7"/>
                        </a:lnTo>
                        <a:lnTo>
                          <a:pt x="3" y="26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5" y="24"/>
                        </a:lnTo>
                        <a:lnTo>
                          <a:pt x="7" y="23"/>
                        </a:lnTo>
                        <a:lnTo>
                          <a:pt x="6" y="21"/>
                        </a:lnTo>
                        <a:lnTo>
                          <a:pt x="7" y="21"/>
                        </a:lnTo>
                        <a:lnTo>
                          <a:pt x="9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2" y="17"/>
                        </a:lnTo>
                        <a:lnTo>
                          <a:pt x="13" y="15"/>
                        </a:lnTo>
                        <a:lnTo>
                          <a:pt x="14" y="15"/>
                        </a:lnTo>
                        <a:lnTo>
                          <a:pt x="16" y="14"/>
                        </a:lnTo>
                        <a:lnTo>
                          <a:pt x="16" y="13"/>
                        </a:lnTo>
                        <a:lnTo>
                          <a:pt x="18" y="12"/>
                        </a:lnTo>
                        <a:lnTo>
                          <a:pt x="19" y="11"/>
                        </a:lnTo>
                        <a:lnTo>
                          <a:pt x="19" y="10"/>
                        </a:lnTo>
                        <a:lnTo>
                          <a:pt x="20" y="10"/>
                        </a:lnTo>
                        <a:lnTo>
                          <a:pt x="22" y="9"/>
                        </a:lnTo>
                        <a:lnTo>
                          <a:pt x="23" y="7"/>
                        </a:lnTo>
                        <a:lnTo>
                          <a:pt x="24" y="9"/>
                        </a:lnTo>
                        <a:lnTo>
                          <a:pt x="24" y="8"/>
                        </a:lnTo>
                        <a:lnTo>
                          <a:pt x="25" y="7"/>
                        </a:lnTo>
                        <a:lnTo>
                          <a:pt x="27" y="5"/>
                        </a:lnTo>
                        <a:lnTo>
                          <a:pt x="28" y="4"/>
                        </a:lnTo>
                        <a:lnTo>
                          <a:pt x="29" y="4"/>
                        </a:lnTo>
                        <a:lnTo>
                          <a:pt x="31" y="2"/>
                        </a:lnTo>
                        <a:lnTo>
                          <a:pt x="32" y="2"/>
                        </a:lnTo>
                        <a:lnTo>
                          <a:pt x="33" y="0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1" name="Freeform 272"/>
                  <p:cNvSpPr>
                    <a:spLocks/>
                  </p:cNvSpPr>
                  <p:nvPr/>
                </p:nvSpPr>
                <p:spPr bwMode="auto">
                  <a:xfrm>
                    <a:off x="1695" y="2433"/>
                    <a:ext cx="51" cy="17"/>
                  </a:xfrm>
                  <a:custGeom>
                    <a:avLst/>
                    <a:gdLst>
                      <a:gd name="T0" fmla="*/ 0 w 51"/>
                      <a:gd name="T1" fmla="*/ 12 h 17"/>
                      <a:gd name="T2" fmla="*/ 1 w 51"/>
                      <a:gd name="T3" fmla="*/ 12 h 17"/>
                      <a:gd name="T4" fmla="*/ 1 w 51"/>
                      <a:gd name="T5" fmla="*/ 14 h 17"/>
                      <a:gd name="T6" fmla="*/ 2 w 51"/>
                      <a:gd name="T7" fmla="*/ 16 h 17"/>
                      <a:gd name="T8" fmla="*/ 3 w 51"/>
                      <a:gd name="T9" fmla="*/ 16 h 17"/>
                      <a:gd name="T10" fmla="*/ 5 w 51"/>
                      <a:gd name="T11" fmla="*/ 14 h 17"/>
                      <a:gd name="T12" fmla="*/ 4 w 51"/>
                      <a:gd name="T13" fmla="*/ 16 h 17"/>
                      <a:gd name="T14" fmla="*/ 5 w 51"/>
                      <a:gd name="T15" fmla="*/ 16 h 17"/>
                      <a:gd name="T16" fmla="*/ 7 w 51"/>
                      <a:gd name="T17" fmla="*/ 16 h 17"/>
                      <a:gd name="T18" fmla="*/ 7 w 51"/>
                      <a:gd name="T19" fmla="*/ 16 h 17"/>
                      <a:gd name="T20" fmla="*/ 9 w 51"/>
                      <a:gd name="T21" fmla="*/ 14 h 17"/>
                      <a:gd name="T22" fmla="*/ 10 w 51"/>
                      <a:gd name="T23" fmla="*/ 14 h 17"/>
                      <a:gd name="T24" fmla="*/ 11 w 51"/>
                      <a:gd name="T25" fmla="*/ 14 h 17"/>
                      <a:gd name="T26" fmla="*/ 11 w 51"/>
                      <a:gd name="T27" fmla="*/ 14 h 17"/>
                      <a:gd name="T28" fmla="*/ 12 w 51"/>
                      <a:gd name="T29" fmla="*/ 14 h 17"/>
                      <a:gd name="T30" fmla="*/ 12 w 51"/>
                      <a:gd name="T31" fmla="*/ 13 h 17"/>
                      <a:gd name="T32" fmla="*/ 14 w 51"/>
                      <a:gd name="T33" fmla="*/ 14 h 17"/>
                      <a:gd name="T34" fmla="*/ 17 w 51"/>
                      <a:gd name="T35" fmla="*/ 13 h 17"/>
                      <a:gd name="T36" fmla="*/ 19 w 51"/>
                      <a:gd name="T37" fmla="*/ 12 h 17"/>
                      <a:gd name="T38" fmla="*/ 22 w 51"/>
                      <a:gd name="T39" fmla="*/ 12 h 17"/>
                      <a:gd name="T40" fmla="*/ 23 w 51"/>
                      <a:gd name="T41" fmla="*/ 12 h 17"/>
                      <a:gd name="T42" fmla="*/ 26 w 51"/>
                      <a:gd name="T43" fmla="*/ 12 h 17"/>
                      <a:gd name="T44" fmla="*/ 27 w 51"/>
                      <a:gd name="T45" fmla="*/ 10 h 17"/>
                      <a:gd name="T46" fmla="*/ 30 w 51"/>
                      <a:gd name="T47" fmla="*/ 10 h 17"/>
                      <a:gd name="T48" fmla="*/ 31 w 51"/>
                      <a:gd name="T49" fmla="*/ 9 h 17"/>
                      <a:gd name="T50" fmla="*/ 34 w 51"/>
                      <a:gd name="T51" fmla="*/ 8 h 17"/>
                      <a:gd name="T52" fmla="*/ 36 w 51"/>
                      <a:gd name="T53" fmla="*/ 6 h 17"/>
                      <a:gd name="T54" fmla="*/ 39 w 51"/>
                      <a:gd name="T55" fmla="*/ 6 h 17"/>
                      <a:gd name="T56" fmla="*/ 42 w 51"/>
                      <a:gd name="T57" fmla="*/ 4 h 17"/>
                      <a:gd name="T58" fmla="*/ 43 w 51"/>
                      <a:gd name="T59" fmla="*/ 4 h 17"/>
                      <a:gd name="T60" fmla="*/ 46 w 51"/>
                      <a:gd name="T61" fmla="*/ 2 h 17"/>
                      <a:gd name="T62" fmla="*/ 48 w 51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1"/>
                      <a:gd name="T97" fmla="*/ 0 h 17"/>
                      <a:gd name="T98" fmla="*/ 51 w 51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1" h="17">
                        <a:moveTo>
                          <a:pt x="0" y="12"/>
                        </a:move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5" y="14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2" y="14"/>
                        </a:lnTo>
                        <a:lnTo>
                          <a:pt x="12" y="13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7" y="13"/>
                        </a:lnTo>
                        <a:lnTo>
                          <a:pt x="19" y="12"/>
                        </a:lnTo>
                        <a:lnTo>
                          <a:pt x="20" y="12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5" y="11"/>
                        </a:lnTo>
                        <a:lnTo>
                          <a:pt x="26" y="12"/>
                        </a:lnTo>
                        <a:lnTo>
                          <a:pt x="27" y="11"/>
                        </a:lnTo>
                        <a:lnTo>
                          <a:pt x="27" y="10"/>
                        </a:lnTo>
                        <a:lnTo>
                          <a:pt x="30" y="10"/>
                        </a:lnTo>
                        <a:lnTo>
                          <a:pt x="31" y="9"/>
                        </a:lnTo>
                        <a:lnTo>
                          <a:pt x="31" y="8"/>
                        </a:lnTo>
                        <a:lnTo>
                          <a:pt x="34" y="8"/>
                        </a:lnTo>
                        <a:lnTo>
                          <a:pt x="35" y="6"/>
                        </a:lnTo>
                        <a:lnTo>
                          <a:pt x="36" y="6"/>
                        </a:lnTo>
                        <a:lnTo>
                          <a:pt x="38" y="4"/>
                        </a:lnTo>
                        <a:lnTo>
                          <a:pt x="39" y="6"/>
                        </a:lnTo>
                        <a:lnTo>
                          <a:pt x="40" y="6"/>
                        </a:lnTo>
                        <a:lnTo>
                          <a:pt x="42" y="4"/>
                        </a:lnTo>
                        <a:lnTo>
                          <a:pt x="43" y="4"/>
                        </a:lnTo>
                        <a:lnTo>
                          <a:pt x="44" y="3"/>
                        </a:lnTo>
                        <a:lnTo>
                          <a:pt x="46" y="2"/>
                        </a:lnTo>
                        <a:lnTo>
                          <a:pt x="47" y="1"/>
                        </a:lnTo>
                        <a:lnTo>
                          <a:pt x="48" y="0"/>
                        </a:lnTo>
                        <a:lnTo>
                          <a:pt x="5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2" name="Freeform 273"/>
                  <p:cNvSpPr>
                    <a:spLocks/>
                  </p:cNvSpPr>
                  <p:nvPr/>
                </p:nvSpPr>
                <p:spPr bwMode="auto">
                  <a:xfrm>
                    <a:off x="1695" y="2433"/>
                    <a:ext cx="51" cy="17"/>
                  </a:xfrm>
                  <a:custGeom>
                    <a:avLst/>
                    <a:gdLst>
                      <a:gd name="T0" fmla="*/ 0 w 51"/>
                      <a:gd name="T1" fmla="*/ 12 h 17"/>
                      <a:gd name="T2" fmla="*/ 1 w 51"/>
                      <a:gd name="T3" fmla="*/ 12 h 17"/>
                      <a:gd name="T4" fmla="*/ 1 w 51"/>
                      <a:gd name="T5" fmla="*/ 14 h 17"/>
                      <a:gd name="T6" fmla="*/ 2 w 51"/>
                      <a:gd name="T7" fmla="*/ 16 h 17"/>
                      <a:gd name="T8" fmla="*/ 3 w 51"/>
                      <a:gd name="T9" fmla="*/ 16 h 17"/>
                      <a:gd name="T10" fmla="*/ 5 w 51"/>
                      <a:gd name="T11" fmla="*/ 14 h 17"/>
                      <a:gd name="T12" fmla="*/ 4 w 51"/>
                      <a:gd name="T13" fmla="*/ 16 h 17"/>
                      <a:gd name="T14" fmla="*/ 5 w 51"/>
                      <a:gd name="T15" fmla="*/ 16 h 17"/>
                      <a:gd name="T16" fmla="*/ 7 w 51"/>
                      <a:gd name="T17" fmla="*/ 16 h 17"/>
                      <a:gd name="T18" fmla="*/ 7 w 51"/>
                      <a:gd name="T19" fmla="*/ 16 h 17"/>
                      <a:gd name="T20" fmla="*/ 9 w 51"/>
                      <a:gd name="T21" fmla="*/ 14 h 17"/>
                      <a:gd name="T22" fmla="*/ 10 w 51"/>
                      <a:gd name="T23" fmla="*/ 14 h 17"/>
                      <a:gd name="T24" fmla="*/ 11 w 51"/>
                      <a:gd name="T25" fmla="*/ 14 h 17"/>
                      <a:gd name="T26" fmla="*/ 11 w 51"/>
                      <a:gd name="T27" fmla="*/ 14 h 17"/>
                      <a:gd name="T28" fmla="*/ 12 w 51"/>
                      <a:gd name="T29" fmla="*/ 14 h 17"/>
                      <a:gd name="T30" fmla="*/ 12 w 51"/>
                      <a:gd name="T31" fmla="*/ 13 h 17"/>
                      <a:gd name="T32" fmla="*/ 14 w 51"/>
                      <a:gd name="T33" fmla="*/ 14 h 17"/>
                      <a:gd name="T34" fmla="*/ 17 w 51"/>
                      <a:gd name="T35" fmla="*/ 13 h 17"/>
                      <a:gd name="T36" fmla="*/ 19 w 51"/>
                      <a:gd name="T37" fmla="*/ 12 h 17"/>
                      <a:gd name="T38" fmla="*/ 22 w 51"/>
                      <a:gd name="T39" fmla="*/ 12 h 17"/>
                      <a:gd name="T40" fmla="*/ 23 w 51"/>
                      <a:gd name="T41" fmla="*/ 12 h 17"/>
                      <a:gd name="T42" fmla="*/ 26 w 51"/>
                      <a:gd name="T43" fmla="*/ 11 h 17"/>
                      <a:gd name="T44" fmla="*/ 27 w 51"/>
                      <a:gd name="T45" fmla="*/ 10 h 17"/>
                      <a:gd name="T46" fmla="*/ 30 w 51"/>
                      <a:gd name="T47" fmla="*/ 10 h 17"/>
                      <a:gd name="T48" fmla="*/ 31 w 51"/>
                      <a:gd name="T49" fmla="*/ 9 h 17"/>
                      <a:gd name="T50" fmla="*/ 34 w 51"/>
                      <a:gd name="T51" fmla="*/ 8 h 17"/>
                      <a:gd name="T52" fmla="*/ 36 w 51"/>
                      <a:gd name="T53" fmla="*/ 6 h 17"/>
                      <a:gd name="T54" fmla="*/ 39 w 51"/>
                      <a:gd name="T55" fmla="*/ 6 h 17"/>
                      <a:gd name="T56" fmla="*/ 42 w 51"/>
                      <a:gd name="T57" fmla="*/ 4 h 17"/>
                      <a:gd name="T58" fmla="*/ 43 w 51"/>
                      <a:gd name="T59" fmla="*/ 4 h 17"/>
                      <a:gd name="T60" fmla="*/ 46 w 51"/>
                      <a:gd name="T61" fmla="*/ 2 h 17"/>
                      <a:gd name="T62" fmla="*/ 48 w 51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1"/>
                      <a:gd name="T97" fmla="*/ 0 h 17"/>
                      <a:gd name="T98" fmla="*/ 51 w 51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1" h="17">
                        <a:moveTo>
                          <a:pt x="0" y="12"/>
                        </a:move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5" y="14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7" y="16"/>
                        </a:lnTo>
                        <a:lnTo>
                          <a:pt x="9" y="14"/>
                        </a:lnTo>
                        <a:lnTo>
                          <a:pt x="10" y="14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12" y="14"/>
                        </a:lnTo>
                        <a:lnTo>
                          <a:pt x="12" y="13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7" y="13"/>
                        </a:lnTo>
                        <a:lnTo>
                          <a:pt x="19" y="12"/>
                        </a:lnTo>
                        <a:lnTo>
                          <a:pt x="20" y="12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5" y="11"/>
                        </a:lnTo>
                        <a:lnTo>
                          <a:pt x="26" y="11"/>
                        </a:lnTo>
                        <a:lnTo>
                          <a:pt x="27" y="11"/>
                        </a:lnTo>
                        <a:lnTo>
                          <a:pt x="27" y="10"/>
                        </a:lnTo>
                        <a:lnTo>
                          <a:pt x="30" y="10"/>
                        </a:lnTo>
                        <a:lnTo>
                          <a:pt x="31" y="9"/>
                        </a:lnTo>
                        <a:lnTo>
                          <a:pt x="31" y="8"/>
                        </a:lnTo>
                        <a:lnTo>
                          <a:pt x="34" y="8"/>
                        </a:lnTo>
                        <a:lnTo>
                          <a:pt x="35" y="6"/>
                        </a:lnTo>
                        <a:lnTo>
                          <a:pt x="36" y="6"/>
                        </a:lnTo>
                        <a:lnTo>
                          <a:pt x="38" y="4"/>
                        </a:lnTo>
                        <a:lnTo>
                          <a:pt x="39" y="6"/>
                        </a:lnTo>
                        <a:lnTo>
                          <a:pt x="40" y="6"/>
                        </a:lnTo>
                        <a:lnTo>
                          <a:pt x="42" y="4"/>
                        </a:lnTo>
                        <a:lnTo>
                          <a:pt x="43" y="4"/>
                        </a:lnTo>
                        <a:lnTo>
                          <a:pt x="44" y="3"/>
                        </a:lnTo>
                        <a:lnTo>
                          <a:pt x="46" y="2"/>
                        </a:lnTo>
                        <a:lnTo>
                          <a:pt x="47" y="1"/>
                        </a:lnTo>
                        <a:lnTo>
                          <a:pt x="48" y="0"/>
                        </a:lnTo>
                        <a:lnTo>
                          <a:pt x="5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3" name="Freeform 274"/>
                  <p:cNvSpPr>
                    <a:spLocks/>
                  </p:cNvSpPr>
                  <p:nvPr/>
                </p:nvSpPr>
                <p:spPr bwMode="auto">
                  <a:xfrm>
                    <a:off x="1695" y="2408"/>
                    <a:ext cx="36" cy="40"/>
                  </a:xfrm>
                  <a:custGeom>
                    <a:avLst/>
                    <a:gdLst>
                      <a:gd name="T0" fmla="*/ 1 w 36"/>
                      <a:gd name="T1" fmla="*/ 37 h 40"/>
                      <a:gd name="T2" fmla="*/ 2 w 36"/>
                      <a:gd name="T3" fmla="*/ 36 h 40"/>
                      <a:gd name="T4" fmla="*/ 1 w 36"/>
                      <a:gd name="T5" fmla="*/ 35 h 40"/>
                      <a:gd name="T6" fmla="*/ 0 w 36"/>
                      <a:gd name="T7" fmla="*/ 35 h 40"/>
                      <a:gd name="T8" fmla="*/ 1 w 36"/>
                      <a:gd name="T9" fmla="*/ 33 h 40"/>
                      <a:gd name="T10" fmla="*/ 1 w 36"/>
                      <a:gd name="T11" fmla="*/ 32 h 40"/>
                      <a:gd name="T12" fmla="*/ 1 w 36"/>
                      <a:gd name="T13" fmla="*/ 32 h 40"/>
                      <a:gd name="T14" fmla="*/ 1 w 36"/>
                      <a:gd name="T15" fmla="*/ 31 h 40"/>
                      <a:gd name="T16" fmla="*/ 2 w 36"/>
                      <a:gd name="T17" fmla="*/ 30 h 40"/>
                      <a:gd name="T18" fmla="*/ 2 w 36"/>
                      <a:gd name="T19" fmla="*/ 30 h 40"/>
                      <a:gd name="T20" fmla="*/ 2 w 36"/>
                      <a:gd name="T21" fmla="*/ 29 h 40"/>
                      <a:gd name="T22" fmla="*/ 2 w 36"/>
                      <a:gd name="T23" fmla="*/ 28 h 40"/>
                      <a:gd name="T24" fmla="*/ 2 w 36"/>
                      <a:gd name="T25" fmla="*/ 27 h 40"/>
                      <a:gd name="T26" fmla="*/ 3 w 36"/>
                      <a:gd name="T27" fmla="*/ 26 h 40"/>
                      <a:gd name="T28" fmla="*/ 5 w 36"/>
                      <a:gd name="T29" fmla="*/ 27 h 40"/>
                      <a:gd name="T30" fmla="*/ 5 w 36"/>
                      <a:gd name="T31" fmla="*/ 26 h 40"/>
                      <a:gd name="T32" fmla="*/ 5 w 36"/>
                      <a:gd name="T33" fmla="*/ 25 h 40"/>
                      <a:gd name="T34" fmla="*/ 7 w 36"/>
                      <a:gd name="T35" fmla="*/ 23 h 40"/>
                      <a:gd name="T36" fmla="*/ 7 w 36"/>
                      <a:gd name="T37" fmla="*/ 21 h 40"/>
                      <a:gd name="T38" fmla="*/ 9 w 36"/>
                      <a:gd name="T39" fmla="*/ 20 h 40"/>
                      <a:gd name="T40" fmla="*/ 11 w 36"/>
                      <a:gd name="T41" fmla="*/ 19 h 40"/>
                      <a:gd name="T42" fmla="*/ 12 w 36"/>
                      <a:gd name="T43" fmla="*/ 17 h 40"/>
                      <a:gd name="T44" fmla="*/ 14 w 36"/>
                      <a:gd name="T45" fmla="*/ 15 h 40"/>
                      <a:gd name="T46" fmla="*/ 16 w 36"/>
                      <a:gd name="T47" fmla="*/ 13 h 40"/>
                      <a:gd name="T48" fmla="*/ 18 w 36"/>
                      <a:gd name="T49" fmla="*/ 12 h 40"/>
                      <a:gd name="T50" fmla="*/ 19 w 36"/>
                      <a:gd name="T51" fmla="*/ 10 h 40"/>
                      <a:gd name="T52" fmla="*/ 22 w 36"/>
                      <a:gd name="T53" fmla="*/ 9 h 40"/>
                      <a:gd name="T54" fmla="*/ 24 w 36"/>
                      <a:gd name="T55" fmla="*/ 9 h 40"/>
                      <a:gd name="T56" fmla="*/ 25 w 36"/>
                      <a:gd name="T57" fmla="*/ 7 h 40"/>
                      <a:gd name="T58" fmla="*/ 28 w 36"/>
                      <a:gd name="T59" fmla="*/ 5 h 40"/>
                      <a:gd name="T60" fmla="*/ 31 w 36"/>
                      <a:gd name="T61" fmla="*/ 2 h 40"/>
                      <a:gd name="T62" fmla="*/ 33 w 36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2" y="39"/>
                        </a:moveTo>
                        <a:lnTo>
                          <a:pt x="1" y="37"/>
                        </a:lnTo>
                        <a:lnTo>
                          <a:pt x="2" y="36"/>
                        </a:lnTo>
                        <a:lnTo>
                          <a:pt x="0" y="36"/>
                        </a:lnTo>
                        <a:lnTo>
                          <a:pt x="1" y="35"/>
                        </a:lnTo>
                        <a:lnTo>
                          <a:pt x="0" y="35"/>
                        </a:lnTo>
                        <a:lnTo>
                          <a:pt x="2" y="33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1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7"/>
                        </a:lnTo>
                        <a:lnTo>
                          <a:pt x="3" y="26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5" y="24"/>
                        </a:lnTo>
                        <a:lnTo>
                          <a:pt x="7" y="23"/>
                        </a:lnTo>
                        <a:lnTo>
                          <a:pt x="6" y="21"/>
                        </a:lnTo>
                        <a:lnTo>
                          <a:pt x="7" y="21"/>
                        </a:lnTo>
                        <a:lnTo>
                          <a:pt x="7" y="20"/>
                        </a:lnTo>
                        <a:lnTo>
                          <a:pt x="9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2" y="17"/>
                        </a:lnTo>
                        <a:lnTo>
                          <a:pt x="13" y="15"/>
                        </a:lnTo>
                        <a:lnTo>
                          <a:pt x="14" y="15"/>
                        </a:lnTo>
                        <a:lnTo>
                          <a:pt x="16" y="13"/>
                        </a:lnTo>
                        <a:lnTo>
                          <a:pt x="18" y="12"/>
                        </a:lnTo>
                        <a:lnTo>
                          <a:pt x="19" y="11"/>
                        </a:lnTo>
                        <a:lnTo>
                          <a:pt x="19" y="10"/>
                        </a:lnTo>
                        <a:lnTo>
                          <a:pt x="20" y="10"/>
                        </a:lnTo>
                        <a:lnTo>
                          <a:pt x="22" y="9"/>
                        </a:lnTo>
                        <a:lnTo>
                          <a:pt x="23" y="7"/>
                        </a:lnTo>
                        <a:lnTo>
                          <a:pt x="24" y="9"/>
                        </a:lnTo>
                        <a:lnTo>
                          <a:pt x="24" y="8"/>
                        </a:lnTo>
                        <a:lnTo>
                          <a:pt x="25" y="7"/>
                        </a:lnTo>
                        <a:lnTo>
                          <a:pt x="27" y="5"/>
                        </a:lnTo>
                        <a:lnTo>
                          <a:pt x="28" y="5"/>
                        </a:lnTo>
                        <a:lnTo>
                          <a:pt x="29" y="4"/>
                        </a:lnTo>
                        <a:lnTo>
                          <a:pt x="31" y="2"/>
                        </a:lnTo>
                        <a:lnTo>
                          <a:pt x="32" y="2"/>
                        </a:lnTo>
                        <a:lnTo>
                          <a:pt x="33" y="0"/>
                        </a:lnTo>
                        <a:lnTo>
                          <a:pt x="35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4" name="Freeform 275"/>
                  <p:cNvSpPr>
                    <a:spLocks/>
                  </p:cNvSpPr>
                  <p:nvPr/>
                </p:nvSpPr>
                <p:spPr bwMode="auto">
                  <a:xfrm>
                    <a:off x="1728" y="2372"/>
                    <a:ext cx="37" cy="37"/>
                  </a:xfrm>
                  <a:custGeom>
                    <a:avLst/>
                    <a:gdLst>
                      <a:gd name="T0" fmla="*/ 34 w 37"/>
                      <a:gd name="T1" fmla="*/ 1 h 37"/>
                      <a:gd name="T2" fmla="*/ 34 w 37"/>
                      <a:gd name="T3" fmla="*/ 1 h 37"/>
                      <a:gd name="T4" fmla="*/ 34 w 37"/>
                      <a:gd name="T5" fmla="*/ 1 h 37"/>
                      <a:gd name="T6" fmla="*/ 36 w 37"/>
                      <a:gd name="T7" fmla="*/ 2 h 37"/>
                      <a:gd name="T8" fmla="*/ 33 w 37"/>
                      <a:gd name="T9" fmla="*/ 3 h 37"/>
                      <a:gd name="T10" fmla="*/ 36 w 37"/>
                      <a:gd name="T11" fmla="*/ 4 h 37"/>
                      <a:gd name="T12" fmla="*/ 34 w 37"/>
                      <a:gd name="T13" fmla="*/ 5 h 37"/>
                      <a:gd name="T14" fmla="*/ 33 w 37"/>
                      <a:gd name="T15" fmla="*/ 6 h 37"/>
                      <a:gd name="T16" fmla="*/ 33 w 37"/>
                      <a:gd name="T17" fmla="*/ 7 h 37"/>
                      <a:gd name="T18" fmla="*/ 33 w 37"/>
                      <a:gd name="T19" fmla="*/ 7 h 37"/>
                      <a:gd name="T20" fmla="*/ 33 w 37"/>
                      <a:gd name="T21" fmla="*/ 7 h 37"/>
                      <a:gd name="T22" fmla="*/ 31 w 37"/>
                      <a:gd name="T23" fmla="*/ 8 h 37"/>
                      <a:gd name="T24" fmla="*/ 31 w 37"/>
                      <a:gd name="T25" fmla="*/ 9 h 37"/>
                      <a:gd name="T26" fmla="*/ 31 w 37"/>
                      <a:gd name="T27" fmla="*/ 10 h 37"/>
                      <a:gd name="T28" fmla="*/ 31 w 37"/>
                      <a:gd name="T29" fmla="*/ 10 h 37"/>
                      <a:gd name="T30" fmla="*/ 31 w 37"/>
                      <a:gd name="T31" fmla="*/ 11 h 37"/>
                      <a:gd name="T32" fmla="*/ 29 w 37"/>
                      <a:gd name="T33" fmla="*/ 13 h 37"/>
                      <a:gd name="T34" fmla="*/ 27 w 37"/>
                      <a:gd name="T35" fmla="*/ 14 h 37"/>
                      <a:gd name="T36" fmla="*/ 26 w 37"/>
                      <a:gd name="T37" fmla="*/ 16 h 37"/>
                      <a:gd name="T38" fmla="*/ 26 w 37"/>
                      <a:gd name="T39" fmla="*/ 17 h 37"/>
                      <a:gd name="T40" fmla="*/ 23 w 37"/>
                      <a:gd name="T41" fmla="*/ 19 h 37"/>
                      <a:gd name="T42" fmla="*/ 22 w 37"/>
                      <a:gd name="T43" fmla="*/ 20 h 37"/>
                      <a:gd name="T44" fmla="*/ 20 w 37"/>
                      <a:gd name="T45" fmla="*/ 21 h 37"/>
                      <a:gd name="T46" fmla="*/ 19 w 37"/>
                      <a:gd name="T47" fmla="*/ 23 h 37"/>
                      <a:gd name="T48" fmla="*/ 17 w 37"/>
                      <a:gd name="T49" fmla="*/ 25 h 37"/>
                      <a:gd name="T50" fmla="*/ 15 w 37"/>
                      <a:gd name="T51" fmla="*/ 26 h 37"/>
                      <a:gd name="T52" fmla="*/ 13 w 37"/>
                      <a:gd name="T53" fmla="*/ 27 h 37"/>
                      <a:gd name="T54" fmla="*/ 11 w 37"/>
                      <a:gd name="T55" fmla="*/ 28 h 37"/>
                      <a:gd name="T56" fmla="*/ 9 w 37"/>
                      <a:gd name="T57" fmla="*/ 31 h 37"/>
                      <a:gd name="T58" fmla="*/ 5 w 37"/>
                      <a:gd name="T59" fmla="*/ 32 h 37"/>
                      <a:gd name="T60" fmla="*/ 3 w 37"/>
                      <a:gd name="T61" fmla="*/ 34 h 37"/>
                      <a:gd name="T62" fmla="*/ 2 w 37"/>
                      <a:gd name="T63" fmla="*/ 36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37"/>
                      <a:gd name="T98" fmla="*/ 37 w 37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37">
                        <a:moveTo>
                          <a:pt x="34" y="0"/>
                        </a:moveTo>
                        <a:lnTo>
                          <a:pt x="34" y="1"/>
                        </a:lnTo>
                        <a:lnTo>
                          <a:pt x="33" y="2"/>
                        </a:lnTo>
                        <a:lnTo>
                          <a:pt x="34" y="1"/>
                        </a:lnTo>
                        <a:lnTo>
                          <a:pt x="34" y="2"/>
                        </a:lnTo>
                        <a:lnTo>
                          <a:pt x="36" y="2"/>
                        </a:lnTo>
                        <a:lnTo>
                          <a:pt x="34" y="3"/>
                        </a:lnTo>
                        <a:lnTo>
                          <a:pt x="33" y="3"/>
                        </a:lnTo>
                        <a:lnTo>
                          <a:pt x="36" y="4"/>
                        </a:lnTo>
                        <a:lnTo>
                          <a:pt x="34" y="5"/>
                        </a:lnTo>
                        <a:lnTo>
                          <a:pt x="33" y="6"/>
                        </a:lnTo>
                        <a:lnTo>
                          <a:pt x="33" y="7"/>
                        </a:lnTo>
                        <a:lnTo>
                          <a:pt x="32" y="9"/>
                        </a:lnTo>
                        <a:lnTo>
                          <a:pt x="31" y="8"/>
                        </a:lnTo>
                        <a:lnTo>
                          <a:pt x="31" y="9"/>
                        </a:lnTo>
                        <a:lnTo>
                          <a:pt x="31" y="10"/>
                        </a:lnTo>
                        <a:lnTo>
                          <a:pt x="32" y="10"/>
                        </a:lnTo>
                        <a:lnTo>
                          <a:pt x="31" y="10"/>
                        </a:lnTo>
                        <a:lnTo>
                          <a:pt x="31" y="11"/>
                        </a:lnTo>
                        <a:lnTo>
                          <a:pt x="29" y="13"/>
                        </a:lnTo>
                        <a:lnTo>
                          <a:pt x="27" y="14"/>
                        </a:lnTo>
                        <a:lnTo>
                          <a:pt x="27" y="15"/>
                        </a:lnTo>
                        <a:lnTo>
                          <a:pt x="26" y="16"/>
                        </a:lnTo>
                        <a:lnTo>
                          <a:pt x="26" y="17"/>
                        </a:lnTo>
                        <a:lnTo>
                          <a:pt x="25" y="18"/>
                        </a:lnTo>
                        <a:lnTo>
                          <a:pt x="23" y="19"/>
                        </a:lnTo>
                        <a:lnTo>
                          <a:pt x="23" y="20"/>
                        </a:lnTo>
                        <a:lnTo>
                          <a:pt x="22" y="20"/>
                        </a:lnTo>
                        <a:lnTo>
                          <a:pt x="22" y="21"/>
                        </a:lnTo>
                        <a:lnTo>
                          <a:pt x="20" y="21"/>
                        </a:lnTo>
                        <a:lnTo>
                          <a:pt x="19" y="23"/>
                        </a:lnTo>
                        <a:lnTo>
                          <a:pt x="17" y="25"/>
                        </a:lnTo>
                        <a:lnTo>
                          <a:pt x="15" y="26"/>
                        </a:lnTo>
                        <a:lnTo>
                          <a:pt x="13" y="27"/>
                        </a:lnTo>
                        <a:lnTo>
                          <a:pt x="12" y="28"/>
                        </a:lnTo>
                        <a:lnTo>
                          <a:pt x="11" y="28"/>
                        </a:lnTo>
                        <a:lnTo>
                          <a:pt x="9" y="30"/>
                        </a:lnTo>
                        <a:lnTo>
                          <a:pt x="9" y="31"/>
                        </a:lnTo>
                        <a:lnTo>
                          <a:pt x="8" y="32"/>
                        </a:lnTo>
                        <a:lnTo>
                          <a:pt x="5" y="32"/>
                        </a:lnTo>
                        <a:lnTo>
                          <a:pt x="4" y="32"/>
                        </a:lnTo>
                        <a:lnTo>
                          <a:pt x="3" y="34"/>
                        </a:lnTo>
                        <a:lnTo>
                          <a:pt x="2" y="36"/>
                        </a:lnTo>
                        <a:lnTo>
                          <a:pt x="0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5" name="Freeform 276"/>
                  <p:cNvSpPr>
                    <a:spLocks/>
                  </p:cNvSpPr>
                  <p:nvPr/>
                </p:nvSpPr>
                <p:spPr bwMode="auto">
                  <a:xfrm>
                    <a:off x="1707" y="2368"/>
                    <a:ext cx="54" cy="17"/>
                  </a:xfrm>
                  <a:custGeom>
                    <a:avLst/>
                    <a:gdLst>
                      <a:gd name="T0" fmla="*/ 51 w 54"/>
                      <a:gd name="T1" fmla="*/ 3 h 17"/>
                      <a:gd name="T2" fmla="*/ 50 w 54"/>
                      <a:gd name="T3" fmla="*/ 2 h 17"/>
                      <a:gd name="T4" fmla="*/ 49 w 54"/>
                      <a:gd name="T5" fmla="*/ 1 h 17"/>
                      <a:gd name="T6" fmla="*/ 49 w 54"/>
                      <a:gd name="T7" fmla="*/ 0 h 17"/>
                      <a:gd name="T8" fmla="*/ 48 w 54"/>
                      <a:gd name="T9" fmla="*/ 0 h 17"/>
                      <a:gd name="T10" fmla="*/ 48 w 54"/>
                      <a:gd name="T11" fmla="*/ 0 h 17"/>
                      <a:gd name="T12" fmla="*/ 47 w 54"/>
                      <a:gd name="T13" fmla="*/ 0 h 17"/>
                      <a:gd name="T14" fmla="*/ 47 w 54"/>
                      <a:gd name="T15" fmla="*/ 0 h 17"/>
                      <a:gd name="T16" fmla="*/ 44 w 54"/>
                      <a:gd name="T17" fmla="*/ 0 h 17"/>
                      <a:gd name="T18" fmla="*/ 43 w 54"/>
                      <a:gd name="T19" fmla="*/ 0 h 17"/>
                      <a:gd name="T20" fmla="*/ 43 w 54"/>
                      <a:gd name="T21" fmla="*/ 0 h 17"/>
                      <a:gd name="T22" fmla="*/ 42 w 54"/>
                      <a:gd name="T23" fmla="*/ 1 h 17"/>
                      <a:gd name="T24" fmla="*/ 41 w 54"/>
                      <a:gd name="T25" fmla="*/ 1 h 17"/>
                      <a:gd name="T26" fmla="*/ 40 w 54"/>
                      <a:gd name="T27" fmla="*/ 0 h 17"/>
                      <a:gd name="T28" fmla="*/ 40 w 54"/>
                      <a:gd name="T29" fmla="*/ 1 h 17"/>
                      <a:gd name="T30" fmla="*/ 39 w 54"/>
                      <a:gd name="T31" fmla="*/ 0 h 17"/>
                      <a:gd name="T32" fmla="*/ 36 w 54"/>
                      <a:gd name="T33" fmla="*/ 0 h 17"/>
                      <a:gd name="T34" fmla="*/ 35 w 54"/>
                      <a:gd name="T35" fmla="*/ 1 h 17"/>
                      <a:gd name="T36" fmla="*/ 32 w 54"/>
                      <a:gd name="T37" fmla="*/ 3 h 17"/>
                      <a:gd name="T38" fmla="*/ 29 w 54"/>
                      <a:gd name="T39" fmla="*/ 3 h 17"/>
                      <a:gd name="T40" fmla="*/ 27 w 54"/>
                      <a:gd name="T41" fmla="*/ 2 h 17"/>
                      <a:gd name="T42" fmla="*/ 26 w 54"/>
                      <a:gd name="T43" fmla="*/ 3 h 17"/>
                      <a:gd name="T44" fmla="*/ 24 w 54"/>
                      <a:gd name="T45" fmla="*/ 5 h 17"/>
                      <a:gd name="T46" fmla="*/ 20 w 54"/>
                      <a:gd name="T47" fmla="*/ 5 h 17"/>
                      <a:gd name="T48" fmla="*/ 19 w 54"/>
                      <a:gd name="T49" fmla="*/ 8 h 17"/>
                      <a:gd name="T50" fmla="*/ 16 w 54"/>
                      <a:gd name="T51" fmla="*/ 9 h 17"/>
                      <a:gd name="T52" fmla="*/ 14 w 54"/>
                      <a:gd name="T53" fmla="*/ 9 h 17"/>
                      <a:gd name="T54" fmla="*/ 11 w 54"/>
                      <a:gd name="T55" fmla="*/ 9 h 17"/>
                      <a:gd name="T56" fmla="*/ 10 w 54"/>
                      <a:gd name="T57" fmla="*/ 11 h 17"/>
                      <a:gd name="T58" fmla="*/ 6 w 54"/>
                      <a:gd name="T59" fmla="*/ 12 h 17"/>
                      <a:gd name="T60" fmla="*/ 4 w 54"/>
                      <a:gd name="T61" fmla="*/ 14 h 17"/>
                      <a:gd name="T62" fmla="*/ 2 w 54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53" y="3"/>
                        </a:moveTo>
                        <a:lnTo>
                          <a:pt x="51" y="3"/>
                        </a:lnTo>
                        <a:lnTo>
                          <a:pt x="50" y="2"/>
                        </a:lnTo>
                        <a:lnTo>
                          <a:pt x="50" y="1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7" y="0"/>
                        </a:lnTo>
                        <a:lnTo>
                          <a:pt x="44" y="0"/>
                        </a:lnTo>
                        <a:lnTo>
                          <a:pt x="43" y="0"/>
                        </a:lnTo>
                        <a:lnTo>
                          <a:pt x="43" y="1"/>
                        </a:lnTo>
                        <a:lnTo>
                          <a:pt x="43" y="0"/>
                        </a:lnTo>
                        <a:lnTo>
                          <a:pt x="42" y="1"/>
                        </a:lnTo>
                        <a:lnTo>
                          <a:pt x="41" y="1"/>
                        </a:lnTo>
                        <a:lnTo>
                          <a:pt x="40" y="0"/>
                        </a:lnTo>
                        <a:lnTo>
                          <a:pt x="40" y="1"/>
                        </a:lnTo>
                        <a:lnTo>
                          <a:pt x="39" y="1"/>
                        </a:lnTo>
                        <a:lnTo>
                          <a:pt x="39" y="0"/>
                        </a:lnTo>
                        <a:lnTo>
                          <a:pt x="39" y="1"/>
                        </a:lnTo>
                        <a:lnTo>
                          <a:pt x="36" y="0"/>
                        </a:lnTo>
                        <a:lnTo>
                          <a:pt x="36" y="1"/>
                        </a:lnTo>
                        <a:lnTo>
                          <a:pt x="35" y="1"/>
                        </a:lnTo>
                        <a:lnTo>
                          <a:pt x="34" y="2"/>
                        </a:lnTo>
                        <a:lnTo>
                          <a:pt x="32" y="3"/>
                        </a:lnTo>
                        <a:lnTo>
                          <a:pt x="29" y="3"/>
                        </a:lnTo>
                        <a:lnTo>
                          <a:pt x="28" y="3"/>
                        </a:lnTo>
                        <a:lnTo>
                          <a:pt x="27" y="2"/>
                        </a:lnTo>
                        <a:lnTo>
                          <a:pt x="27" y="3"/>
                        </a:lnTo>
                        <a:lnTo>
                          <a:pt x="26" y="3"/>
                        </a:lnTo>
                        <a:lnTo>
                          <a:pt x="25" y="4"/>
                        </a:lnTo>
                        <a:lnTo>
                          <a:pt x="24" y="5"/>
                        </a:lnTo>
                        <a:lnTo>
                          <a:pt x="23" y="4"/>
                        </a:lnTo>
                        <a:lnTo>
                          <a:pt x="20" y="5"/>
                        </a:ln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16" y="9"/>
                        </a:lnTo>
                        <a:lnTo>
                          <a:pt x="16" y="8"/>
                        </a:lnTo>
                        <a:lnTo>
                          <a:pt x="14" y="9"/>
                        </a:lnTo>
                        <a:lnTo>
                          <a:pt x="13" y="8"/>
                        </a:lnTo>
                        <a:lnTo>
                          <a:pt x="11" y="9"/>
                        </a:lnTo>
                        <a:lnTo>
                          <a:pt x="11" y="10"/>
                        </a:lnTo>
                        <a:lnTo>
                          <a:pt x="10" y="11"/>
                        </a:lnTo>
                        <a:lnTo>
                          <a:pt x="9" y="11"/>
                        </a:lnTo>
                        <a:lnTo>
                          <a:pt x="6" y="12"/>
                        </a:lnTo>
                        <a:lnTo>
                          <a:pt x="5" y="13"/>
                        </a:lnTo>
                        <a:lnTo>
                          <a:pt x="4" y="14"/>
                        </a:lnTo>
                        <a:lnTo>
                          <a:pt x="3" y="14"/>
                        </a:lnTo>
                        <a:lnTo>
                          <a:pt x="2" y="16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6" name="Freeform 277"/>
                  <p:cNvSpPr>
                    <a:spLocks/>
                  </p:cNvSpPr>
                  <p:nvPr/>
                </p:nvSpPr>
                <p:spPr bwMode="auto">
                  <a:xfrm>
                    <a:off x="1501" y="2157"/>
                    <a:ext cx="35" cy="40"/>
                  </a:xfrm>
                  <a:custGeom>
                    <a:avLst/>
                    <a:gdLst>
                      <a:gd name="T0" fmla="*/ 1 w 35"/>
                      <a:gd name="T1" fmla="*/ 38 h 40"/>
                      <a:gd name="T2" fmla="*/ 0 w 35"/>
                      <a:gd name="T3" fmla="*/ 36 h 40"/>
                      <a:gd name="T4" fmla="*/ 0 w 35"/>
                      <a:gd name="T5" fmla="*/ 36 h 40"/>
                      <a:gd name="T6" fmla="*/ 1 w 35"/>
                      <a:gd name="T7" fmla="*/ 35 h 40"/>
                      <a:gd name="T8" fmla="*/ 1 w 35"/>
                      <a:gd name="T9" fmla="*/ 34 h 40"/>
                      <a:gd name="T10" fmla="*/ 1 w 35"/>
                      <a:gd name="T11" fmla="*/ 34 h 40"/>
                      <a:gd name="T12" fmla="*/ 1 w 35"/>
                      <a:gd name="T13" fmla="*/ 33 h 40"/>
                      <a:gd name="T14" fmla="*/ 0 w 35"/>
                      <a:gd name="T15" fmla="*/ 32 h 40"/>
                      <a:gd name="T16" fmla="*/ 2 w 35"/>
                      <a:gd name="T17" fmla="*/ 31 h 40"/>
                      <a:gd name="T18" fmla="*/ 1 w 35"/>
                      <a:gd name="T19" fmla="*/ 30 h 40"/>
                      <a:gd name="T20" fmla="*/ 2 w 35"/>
                      <a:gd name="T21" fmla="*/ 29 h 40"/>
                      <a:gd name="T22" fmla="*/ 2 w 35"/>
                      <a:gd name="T23" fmla="*/ 29 h 40"/>
                      <a:gd name="T24" fmla="*/ 2 w 35"/>
                      <a:gd name="T25" fmla="*/ 28 h 40"/>
                      <a:gd name="T26" fmla="*/ 3 w 35"/>
                      <a:gd name="T27" fmla="*/ 27 h 40"/>
                      <a:gd name="T28" fmla="*/ 3 w 35"/>
                      <a:gd name="T29" fmla="*/ 26 h 40"/>
                      <a:gd name="T30" fmla="*/ 5 w 35"/>
                      <a:gd name="T31" fmla="*/ 27 h 40"/>
                      <a:gd name="T32" fmla="*/ 5 w 35"/>
                      <a:gd name="T33" fmla="*/ 26 h 40"/>
                      <a:gd name="T34" fmla="*/ 7 w 35"/>
                      <a:gd name="T35" fmla="*/ 24 h 40"/>
                      <a:gd name="T36" fmla="*/ 7 w 35"/>
                      <a:gd name="T37" fmla="*/ 22 h 40"/>
                      <a:gd name="T38" fmla="*/ 9 w 35"/>
                      <a:gd name="T39" fmla="*/ 20 h 40"/>
                      <a:gd name="T40" fmla="*/ 11 w 35"/>
                      <a:gd name="T41" fmla="*/ 19 h 40"/>
                      <a:gd name="T42" fmla="*/ 13 w 35"/>
                      <a:gd name="T43" fmla="*/ 17 h 40"/>
                      <a:gd name="T44" fmla="*/ 13 w 35"/>
                      <a:gd name="T45" fmla="*/ 15 h 40"/>
                      <a:gd name="T46" fmla="*/ 17 w 35"/>
                      <a:gd name="T47" fmla="*/ 14 h 40"/>
                      <a:gd name="T48" fmla="*/ 17 w 35"/>
                      <a:gd name="T49" fmla="*/ 12 h 40"/>
                      <a:gd name="T50" fmla="*/ 18 w 35"/>
                      <a:gd name="T51" fmla="*/ 11 h 40"/>
                      <a:gd name="T52" fmla="*/ 21 w 35"/>
                      <a:gd name="T53" fmla="*/ 9 h 40"/>
                      <a:gd name="T54" fmla="*/ 22 w 35"/>
                      <a:gd name="T55" fmla="*/ 7 h 40"/>
                      <a:gd name="T56" fmla="*/ 26 w 35"/>
                      <a:gd name="T57" fmla="*/ 6 h 40"/>
                      <a:gd name="T58" fmla="*/ 26 w 35"/>
                      <a:gd name="T59" fmla="*/ 5 h 40"/>
                      <a:gd name="T60" fmla="*/ 30 w 35"/>
                      <a:gd name="T61" fmla="*/ 2 h 40"/>
                      <a:gd name="T62" fmla="*/ 31 w 35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1" y="39"/>
                        </a:moveTo>
                        <a:lnTo>
                          <a:pt x="1" y="38"/>
                        </a:lnTo>
                        <a:lnTo>
                          <a:pt x="0" y="36"/>
                        </a:lnTo>
                        <a:lnTo>
                          <a:pt x="2" y="35"/>
                        </a:lnTo>
                        <a:lnTo>
                          <a:pt x="1" y="35"/>
                        </a:lnTo>
                        <a:lnTo>
                          <a:pt x="1" y="34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0" y="32"/>
                        </a:lnTo>
                        <a:lnTo>
                          <a:pt x="2" y="31"/>
                        </a:lnTo>
                        <a:lnTo>
                          <a:pt x="1" y="31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5" y="27"/>
                        </a:lnTo>
                        <a:lnTo>
                          <a:pt x="4" y="25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7" y="24"/>
                        </a:lnTo>
                        <a:lnTo>
                          <a:pt x="6" y="23"/>
                        </a:lnTo>
                        <a:lnTo>
                          <a:pt x="7" y="22"/>
                        </a:lnTo>
                        <a:lnTo>
                          <a:pt x="7" y="21"/>
                        </a:lnTo>
                        <a:lnTo>
                          <a:pt x="9" y="20"/>
                        </a:lnTo>
                        <a:lnTo>
                          <a:pt x="9" y="19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4" y="15"/>
                        </a:lnTo>
                        <a:lnTo>
                          <a:pt x="17" y="14"/>
                        </a:lnTo>
                        <a:lnTo>
                          <a:pt x="17" y="12"/>
                        </a:lnTo>
                        <a:lnTo>
                          <a:pt x="18" y="12"/>
                        </a:lnTo>
                        <a:lnTo>
                          <a:pt x="18" y="11"/>
                        </a:lnTo>
                        <a:lnTo>
                          <a:pt x="21" y="10"/>
                        </a:lnTo>
                        <a:lnTo>
                          <a:pt x="21" y="9"/>
                        </a:lnTo>
                        <a:lnTo>
                          <a:pt x="22" y="8"/>
                        </a:lnTo>
                        <a:lnTo>
                          <a:pt x="22" y="7"/>
                        </a:lnTo>
                        <a:lnTo>
                          <a:pt x="23" y="7"/>
                        </a:lnTo>
                        <a:lnTo>
                          <a:pt x="26" y="6"/>
                        </a:lnTo>
                        <a:lnTo>
                          <a:pt x="26" y="5"/>
                        </a:lnTo>
                        <a:lnTo>
                          <a:pt x="27" y="4"/>
                        </a:lnTo>
                        <a:lnTo>
                          <a:pt x="30" y="2"/>
                        </a:lnTo>
                        <a:lnTo>
                          <a:pt x="30" y="1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7" name="Freeform 278"/>
                  <p:cNvSpPr>
                    <a:spLocks/>
                  </p:cNvSpPr>
                  <p:nvPr/>
                </p:nvSpPr>
                <p:spPr bwMode="auto">
                  <a:xfrm>
                    <a:off x="1501" y="2182"/>
                    <a:ext cx="54" cy="17"/>
                  </a:xfrm>
                  <a:custGeom>
                    <a:avLst/>
                    <a:gdLst>
                      <a:gd name="T0" fmla="*/ 1 w 54"/>
                      <a:gd name="T1" fmla="*/ 13 h 17"/>
                      <a:gd name="T2" fmla="*/ 1 w 54"/>
                      <a:gd name="T3" fmla="*/ 14 h 17"/>
                      <a:gd name="T4" fmla="*/ 1 w 54"/>
                      <a:gd name="T5" fmla="*/ 14 h 17"/>
                      <a:gd name="T6" fmla="*/ 2 w 54"/>
                      <a:gd name="T7" fmla="*/ 14 h 17"/>
                      <a:gd name="T8" fmla="*/ 3 w 54"/>
                      <a:gd name="T9" fmla="*/ 16 h 17"/>
                      <a:gd name="T10" fmla="*/ 4 w 54"/>
                      <a:gd name="T11" fmla="*/ 16 h 17"/>
                      <a:gd name="T12" fmla="*/ 5 w 54"/>
                      <a:gd name="T13" fmla="*/ 16 h 17"/>
                      <a:gd name="T14" fmla="*/ 5 w 54"/>
                      <a:gd name="T15" fmla="*/ 16 h 17"/>
                      <a:gd name="T16" fmla="*/ 6 w 54"/>
                      <a:gd name="T17" fmla="*/ 16 h 17"/>
                      <a:gd name="T18" fmla="*/ 9 w 54"/>
                      <a:gd name="T19" fmla="*/ 16 h 17"/>
                      <a:gd name="T20" fmla="*/ 10 w 54"/>
                      <a:gd name="T21" fmla="*/ 16 h 17"/>
                      <a:gd name="T22" fmla="*/ 10 w 54"/>
                      <a:gd name="T23" fmla="*/ 14 h 17"/>
                      <a:gd name="T24" fmla="*/ 11 w 54"/>
                      <a:gd name="T25" fmla="*/ 14 h 17"/>
                      <a:gd name="T26" fmla="*/ 12 w 54"/>
                      <a:gd name="T27" fmla="*/ 14 h 17"/>
                      <a:gd name="T28" fmla="*/ 12 w 54"/>
                      <a:gd name="T29" fmla="*/ 14 h 17"/>
                      <a:gd name="T30" fmla="*/ 14 w 54"/>
                      <a:gd name="T31" fmla="*/ 14 h 17"/>
                      <a:gd name="T32" fmla="*/ 16 w 54"/>
                      <a:gd name="T33" fmla="*/ 16 h 17"/>
                      <a:gd name="T34" fmla="*/ 19 w 54"/>
                      <a:gd name="T35" fmla="*/ 13 h 17"/>
                      <a:gd name="T36" fmla="*/ 21 w 54"/>
                      <a:gd name="T37" fmla="*/ 12 h 17"/>
                      <a:gd name="T38" fmla="*/ 22 w 54"/>
                      <a:gd name="T39" fmla="*/ 12 h 17"/>
                      <a:gd name="T40" fmla="*/ 25 w 54"/>
                      <a:gd name="T41" fmla="*/ 12 h 17"/>
                      <a:gd name="T42" fmla="*/ 27 w 54"/>
                      <a:gd name="T43" fmla="*/ 11 h 17"/>
                      <a:gd name="T44" fmla="*/ 28 w 54"/>
                      <a:gd name="T45" fmla="*/ 10 h 17"/>
                      <a:gd name="T46" fmla="*/ 31 w 54"/>
                      <a:gd name="T47" fmla="*/ 10 h 17"/>
                      <a:gd name="T48" fmla="*/ 33 w 54"/>
                      <a:gd name="T49" fmla="*/ 9 h 17"/>
                      <a:gd name="T50" fmla="*/ 36 w 54"/>
                      <a:gd name="T51" fmla="*/ 8 h 17"/>
                      <a:gd name="T52" fmla="*/ 37 w 54"/>
                      <a:gd name="T53" fmla="*/ 7 h 17"/>
                      <a:gd name="T54" fmla="*/ 40 w 54"/>
                      <a:gd name="T55" fmla="*/ 6 h 17"/>
                      <a:gd name="T56" fmla="*/ 42 w 54"/>
                      <a:gd name="T57" fmla="*/ 5 h 17"/>
                      <a:gd name="T58" fmla="*/ 47 w 54"/>
                      <a:gd name="T59" fmla="*/ 3 h 17"/>
                      <a:gd name="T60" fmla="*/ 48 w 54"/>
                      <a:gd name="T61" fmla="*/ 2 h 17"/>
                      <a:gd name="T62" fmla="*/ 50 w 54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12"/>
                        </a:moveTo>
                        <a:lnTo>
                          <a:pt x="1" y="13"/>
                        </a:lnTo>
                        <a:lnTo>
                          <a:pt x="2" y="13"/>
                        </a:lnTo>
                        <a:lnTo>
                          <a:pt x="1" y="14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6" y="16"/>
                        </a:lnTo>
                        <a:lnTo>
                          <a:pt x="7" y="14"/>
                        </a:lnTo>
                        <a:lnTo>
                          <a:pt x="9" y="16"/>
                        </a:lnTo>
                        <a:lnTo>
                          <a:pt x="10" y="16"/>
                        </a:lnTo>
                        <a:lnTo>
                          <a:pt x="10" y="14"/>
                        </a:lnTo>
                        <a:lnTo>
                          <a:pt x="11" y="14"/>
                        </a:lnTo>
                        <a:lnTo>
                          <a:pt x="12" y="14"/>
                        </a:lnTo>
                        <a:lnTo>
                          <a:pt x="13" y="16"/>
                        </a:lnTo>
                        <a:lnTo>
                          <a:pt x="14" y="14"/>
                        </a:lnTo>
                        <a:lnTo>
                          <a:pt x="16" y="16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24" y="12"/>
                        </a:lnTo>
                        <a:lnTo>
                          <a:pt x="25" y="12"/>
                        </a:lnTo>
                        <a:lnTo>
                          <a:pt x="27" y="11"/>
                        </a:lnTo>
                        <a:lnTo>
                          <a:pt x="28" y="11"/>
                        </a:lnTo>
                        <a:lnTo>
                          <a:pt x="28" y="10"/>
                        </a:lnTo>
                        <a:lnTo>
                          <a:pt x="30" y="9"/>
                        </a:lnTo>
                        <a:lnTo>
                          <a:pt x="31" y="10"/>
                        </a:lnTo>
                        <a:lnTo>
                          <a:pt x="33" y="9"/>
                        </a:lnTo>
                        <a:lnTo>
                          <a:pt x="34" y="8"/>
                        </a:lnTo>
                        <a:lnTo>
                          <a:pt x="36" y="8"/>
                        </a:lnTo>
                        <a:lnTo>
                          <a:pt x="37" y="8"/>
                        </a:lnTo>
                        <a:lnTo>
                          <a:pt x="37" y="7"/>
                        </a:lnTo>
                        <a:lnTo>
                          <a:pt x="39" y="6"/>
                        </a:lnTo>
                        <a:lnTo>
                          <a:pt x="40" y="6"/>
                        </a:lnTo>
                        <a:lnTo>
                          <a:pt x="41" y="5"/>
                        </a:lnTo>
                        <a:lnTo>
                          <a:pt x="42" y="5"/>
                        </a:lnTo>
                        <a:lnTo>
                          <a:pt x="45" y="4"/>
                        </a:lnTo>
                        <a:lnTo>
                          <a:pt x="47" y="3"/>
                        </a:lnTo>
                        <a:lnTo>
                          <a:pt x="47" y="2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50" y="2"/>
                        </a:lnTo>
                        <a:lnTo>
                          <a:pt x="5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8" name="Freeform 279"/>
                  <p:cNvSpPr>
                    <a:spLocks/>
                  </p:cNvSpPr>
                  <p:nvPr/>
                </p:nvSpPr>
                <p:spPr bwMode="auto">
                  <a:xfrm>
                    <a:off x="1501" y="2182"/>
                    <a:ext cx="54" cy="17"/>
                  </a:xfrm>
                  <a:custGeom>
                    <a:avLst/>
                    <a:gdLst>
                      <a:gd name="T0" fmla="*/ 1 w 54"/>
                      <a:gd name="T1" fmla="*/ 13 h 17"/>
                      <a:gd name="T2" fmla="*/ 1 w 54"/>
                      <a:gd name="T3" fmla="*/ 14 h 17"/>
                      <a:gd name="T4" fmla="*/ 1 w 54"/>
                      <a:gd name="T5" fmla="*/ 14 h 17"/>
                      <a:gd name="T6" fmla="*/ 2 w 54"/>
                      <a:gd name="T7" fmla="*/ 14 h 17"/>
                      <a:gd name="T8" fmla="*/ 3 w 54"/>
                      <a:gd name="T9" fmla="*/ 16 h 17"/>
                      <a:gd name="T10" fmla="*/ 4 w 54"/>
                      <a:gd name="T11" fmla="*/ 16 h 17"/>
                      <a:gd name="T12" fmla="*/ 5 w 54"/>
                      <a:gd name="T13" fmla="*/ 16 h 17"/>
                      <a:gd name="T14" fmla="*/ 5 w 54"/>
                      <a:gd name="T15" fmla="*/ 16 h 17"/>
                      <a:gd name="T16" fmla="*/ 6 w 54"/>
                      <a:gd name="T17" fmla="*/ 16 h 17"/>
                      <a:gd name="T18" fmla="*/ 9 w 54"/>
                      <a:gd name="T19" fmla="*/ 16 h 17"/>
                      <a:gd name="T20" fmla="*/ 10 w 54"/>
                      <a:gd name="T21" fmla="*/ 16 h 17"/>
                      <a:gd name="T22" fmla="*/ 10 w 54"/>
                      <a:gd name="T23" fmla="*/ 14 h 17"/>
                      <a:gd name="T24" fmla="*/ 11 w 54"/>
                      <a:gd name="T25" fmla="*/ 14 h 17"/>
                      <a:gd name="T26" fmla="*/ 12 w 54"/>
                      <a:gd name="T27" fmla="*/ 14 h 17"/>
                      <a:gd name="T28" fmla="*/ 12 w 54"/>
                      <a:gd name="T29" fmla="*/ 14 h 17"/>
                      <a:gd name="T30" fmla="*/ 14 w 54"/>
                      <a:gd name="T31" fmla="*/ 14 h 17"/>
                      <a:gd name="T32" fmla="*/ 16 w 54"/>
                      <a:gd name="T33" fmla="*/ 16 h 17"/>
                      <a:gd name="T34" fmla="*/ 19 w 54"/>
                      <a:gd name="T35" fmla="*/ 13 h 17"/>
                      <a:gd name="T36" fmla="*/ 21 w 54"/>
                      <a:gd name="T37" fmla="*/ 12 h 17"/>
                      <a:gd name="T38" fmla="*/ 23 w 54"/>
                      <a:gd name="T39" fmla="*/ 12 h 17"/>
                      <a:gd name="T40" fmla="*/ 25 w 54"/>
                      <a:gd name="T41" fmla="*/ 12 h 17"/>
                      <a:gd name="T42" fmla="*/ 27 w 54"/>
                      <a:gd name="T43" fmla="*/ 11 h 17"/>
                      <a:gd name="T44" fmla="*/ 28 w 54"/>
                      <a:gd name="T45" fmla="*/ 10 h 17"/>
                      <a:gd name="T46" fmla="*/ 31 w 54"/>
                      <a:gd name="T47" fmla="*/ 10 h 17"/>
                      <a:gd name="T48" fmla="*/ 33 w 54"/>
                      <a:gd name="T49" fmla="*/ 9 h 17"/>
                      <a:gd name="T50" fmla="*/ 36 w 54"/>
                      <a:gd name="T51" fmla="*/ 8 h 17"/>
                      <a:gd name="T52" fmla="*/ 37 w 54"/>
                      <a:gd name="T53" fmla="*/ 7 h 17"/>
                      <a:gd name="T54" fmla="*/ 40 w 54"/>
                      <a:gd name="T55" fmla="*/ 6 h 17"/>
                      <a:gd name="T56" fmla="*/ 42 w 54"/>
                      <a:gd name="T57" fmla="*/ 5 h 17"/>
                      <a:gd name="T58" fmla="*/ 47 w 54"/>
                      <a:gd name="T59" fmla="*/ 3 h 17"/>
                      <a:gd name="T60" fmla="*/ 48 w 54"/>
                      <a:gd name="T61" fmla="*/ 2 h 17"/>
                      <a:gd name="T62" fmla="*/ 50 w 54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12"/>
                        </a:moveTo>
                        <a:lnTo>
                          <a:pt x="1" y="13"/>
                        </a:lnTo>
                        <a:lnTo>
                          <a:pt x="2" y="13"/>
                        </a:lnTo>
                        <a:lnTo>
                          <a:pt x="1" y="14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5" y="16"/>
                        </a:lnTo>
                        <a:lnTo>
                          <a:pt x="6" y="16"/>
                        </a:lnTo>
                        <a:lnTo>
                          <a:pt x="7" y="14"/>
                        </a:lnTo>
                        <a:lnTo>
                          <a:pt x="9" y="16"/>
                        </a:lnTo>
                        <a:lnTo>
                          <a:pt x="10" y="16"/>
                        </a:lnTo>
                        <a:lnTo>
                          <a:pt x="10" y="14"/>
                        </a:lnTo>
                        <a:lnTo>
                          <a:pt x="11" y="14"/>
                        </a:lnTo>
                        <a:lnTo>
                          <a:pt x="12" y="14"/>
                        </a:lnTo>
                        <a:lnTo>
                          <a:pt x="13" y="16"/>
                        </a:lnTo>
                        <a:lnTo>
                          <a:pt x="14" y="14"/>
                        </a:lnTo>
                        <a:lnTo>
                          <a:pt x="15" y="14"/>
                        </a:lnTo>
                        <a:lnTo>
                          <a:pt x="16" y="16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23" y="12"/>
                        </a:lnTo>
                        <a:lnTo>
                          <a:pt x="24" y="12"/>
                        </a:lnTo>
                        <a:lnTo>
                          <a:pt x="25" y="12"/>
                        </a:lnTo>
                        <a:lnTo>
                          <a:pt x="27" y="11"/>
                        </a:lnTo>
                        <a:lnTo>
                          <a:pt x="28" y="11"/>
                        </a:lnTo>
                        <a:lnTo>
                          <a:pt x="28" y="10"/>
                        </a:lnTo>
                        <a:lnTo>
                          <a:pt x="30" y="9"/>
                        </a:lnTo>
                        <a:lnTo>
                          <a:pt x="31" y="10"/>
                        </a:lnTo>
                        <a:lnTo>
                          <a:pt x="33" y="9"/>
                        </a:lnTo>
                        <a:lnTo>
                          <a:pt x="34" y="8"/>
                        </a:lnTo>
                        <a:lnTo>
                          <a:pt x="36" y="8"/>
                        </a:lnTo>
                        <a:lnTo>
                          <a:pt x="37" y="8"/>
                        </a:lnTo>
                        <a:lnTo>
                          <a:pt x="37" y="7"/>
                        </a:lnTo>
                        <a:lnTo>
                          <a:pt x="39" y="6"/>
                        </a:lnTo>
                        <a:lnTo>
                          <a:pt x="40" y="6"/>
                        </a:lnTo>
                        <a:lnTo>
                          <a:pt x="41" y="5"/>
                        </a:lnTo>
                        <a:lnTo>
                          <a:pt x="42" y="5"/>
                        </a:lnTo>
                        <a:lnTo>
                          <a:pt x="45" y="4"/>
                        </a:lnTo>
                        <a:lnTo>
                          <a:pt x="47" y="3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50" y="2"/>
                        </a:lnTo>
                        <a:lnTo>
                          <a:pt x="5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59" name="Freeform 280"/>
                  <p:cNvSpPr>
                    <a:spLocks/>
                  </p:cNvSpPr>
                  <p:nvPr/>
                </p:nvSpPr>
                <p:spPr bwMode="auto">
                  <a:xfrm>
                    <a:off x="1501" y="2157"/>
                    <a:ext cx="35" cy="40"/>
                  </a:xfrm>
                  <a:custGeom>
                    <a:avLst/>
                    <a:gdLst>
                      <a:gd name="T0" fmla="*/ 1 w 35"/>
                      <a:gd name="T1" fmla="*/ 38 h 40"/>
                      <a:gd name="T2" fmla="*/ 0 w 35"/>
                      <a:gd name="T3" fmla="*/ 36 h 40"/>
                      <a:gd name="T4" fmla="*/ 0 w 35"/>
                      <a:gd name="T5" fmla="*/ 36 h 40"/>
                      <a:gd name="T6" fmla="*/ 1 w 35"/>
                      <a:gd name="T7" fmla="*/ 35 h 40"/>
                      <a:gd name="T8" fmla="*/ 1 w 35"/>
                      <a:gd name="T9" fmla="*/ 34 h 40"/>
                      <a:gd name="T10" fmla="*/ 1 w 35"/>
                      <a:gd name="T11" fmla="*/ 34 h 40"/>
                      <a:gd name="T12" fmla="*/ 1 w 35"/>
                      <a:gd name="T13" fmla="*/ 33 h 40"/>
                      <a:gd name="T14" fmla="*/ 2 w 35"/>
                      <a:gd name="T15" fmla="*/ 31 h 40"/>
                      <a:gd name="T16" fmla="*/ 2 w 35"/>
                      <a:gd name="T17" fmla="*/ 31 h 40"/>
                      <a:gd name="T18" fmla="*/ 1 w 35"/>
                      <a:gd name="T19" fmla="*/ 30 h 40"/>
                      <a:gd name="T20" fmla="*/ 2 w 35"/>
                      <a:gd name="T21" fmla="*/ 29 h 40"/>
                      <a:gd name="T22" fmla="*/ 2 w 35"/>
                      <a:gd name="T23" fmla="*/ 29 h 40"/>
                      <a:gd name="T24" fmla="*/ 2 w 35"/>
                      <a:gd name="T25" fmla="*/ 28 h 40"/>
                      <a:gd name="T26" fmla="*/ 3 w 35"/>
                      <a:gd name="T27" fmla="*/ 27 h 40"/>
                      <a:gd name="T28" fmla="*/ 3 w 35"/>
                      <a:gd name="T29" fmla="*/ 26 h 40"/>
                      <a:gd name="T30" fmla="*/ 5 w 35"/>
                      <a:gd name="T31" fmla="*/ 27 h 40"/>
                      <a:gd name="T32" fmla="*/ 4 w 35"/>
                      <a:gd name="T33" fmla="*/ 24 h 40"/>
                      <a:gd name="T34" fmla="*/ 7 w 35"/>
                      <a:gd name="T35" fmla="*/ 24 h 40"/>
                      <a:gd name="T36" fmla="*/ 7 w 35"/>
                      <a:gd name="T37" fmla="*/ 22 h 40"/>
                      <a:gd name="T38" fmla="*/ 9 w 35"/>
                      <a:gd name="T39" fmla="*/ 20 h 40"/>
                      <a:gd name="T40" fmla="*/ 11 w 35"/>
                      <a:gd name="T41" fmla="*/ 19 h 40"/>
                      <a:gd name="T42" fmla="*/ 13 w 35"/>
                      <a:gd name="T43" fmla="*/ 17 h 40"/>
                      <a:gd name="T44" fmla="*/ 13 w 35"/>
                      <a:gd name="T45" fmla="*/ 15 h 40"/>
                      <a:gd name="T46" fmla="*/ 17 w 35"/>
                      <a:gd name="T47" fmla="*/ 14 h 40"/>
                      <a:gd name="T48" fmla="*/ 17 w 35"/>
                      <a:gd name="T49" fmla="*/ 12 h 40"/>
                      <a:gd name="T50" fmla="*/ 18 w 35"/>
                      <a:gd name="T51" fmla="*/ 11 h 40"/>
                      <a:gd name="T52" fmla="*/ 21 w 35"/>
                      <a:gd name="T53" fmla="*/ 9 h 40"/>
                      <a:gd name="T54" fmla="*/ 22 w 35"/>
                      <a:gd name="T55" fmla="*/ 7 h 40"/>
                      <a:gd name="T56" fmla="*/ 26 w 35"/>
                      <a:gd name="T57" fmla="*/ 6 h 40"/>
                      <a:gd name="T58" fmla="*/ 26 w 35"/>
                      <a:gd name="T59" fmla="*/ 5 h 40"/>
                      <a:gd name="T60" fmla="*/ 30 w 35"/>
                      <a:gd name="T61" fmla="*/ 2 h 40"/>
                      <a:gd name="T62" fmla="*/ 31 w 35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1" y="39"/>
                        </a:moveTo>
                        <a:lnTo>
                          <a:pt x="1" y="38"/>
                        </a:lnTo>
                        <a:lnTo>
                          <a:pt x="0" y="36"/>
                        </a:lnTo>
                        <a:lnTo>
                          <a:pt x="2" y="35"/>
                        </a:lnTo>
                        <a:lnTo>
                          <a:pt x="1" y="35"/>
                        </a:lnTo>
                        <a:lnTo>
                          <a:pt x="1" y="34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2" y="31"/>
                        </a:lnTo>
                        <a:lnTo>
                          <a:pt x="0" y="32"/>
                        </a:lnTo>
                        <a:lnTo>
                          <a:pt x="2" y="31"/>
                        </a:lnTo>
                        <a:lnTo>
                          <a:pt x="1" y="31"/>
                        </a:lnTo>
                        <a:lnTo>
                          <a:pt x="1" y="30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3" y="27"/>
                        </a:lnTo>
                        <a:lnTo>
                          <a:pt x="3" y="26"/>
                        </a:lnTo>
                        <a:lnTo>
                          <a:pt x="5" y="27"/>
                        </a:lnTo>
                        <a:lnTo>
                          <a:pt x="4" y="25"/>
                        </a:lnTo>
                        <a:lnTo>
                          <a:pt x="4" y="24"/>
                        </a:lnTo>
                        <a:lnTo>
                          <a:pt x="5" y="25"/>
                        </a:lnTo>
                        <a:lnTo>
                          <a:pt x="7" y="24"/>
                        </a:lnTo>
                        <a:lnTo>
                          <a:pt x="6" y="23"/>
                        </a:lnTo>
                        <a:lnTo>
                          <a:pt x="7" y="22"/>
                        </a:lnTo>
                        <a:lnTo>
                          <a:pt x="7" y="21"/>
                        </a:lnTo>
                        <a:lnTo>
                          <a:pt x="9" y="20"/>
                        </a:lnTo>
                        <a:lnTo>
                          <a:pt x="9" y="19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4" y="15"/>
                        </a:lnTo>
                        <a:lnTo>
                          <a:pt x="17" y="14"/>
                        </a:lnTo>
                        <a:lnTo>
                          <a:pt x="17" y="12"/>
                        </a:lnTo>
                        <a:lnTo>
                          <a:pt x="18" y="12"/>
                        </a:lnTo>
                        <a:lnTo>
                          <a:pt x="18" y="11"/>
                        </a:lnTo>
                        <a:lnTo>
                          <a:pt x="21" y="10"/>
                        </a:lnTo>
                        <a:lnTo>
                          <a:pt x="21" y="9"/>
                        </a:lnTo>
                        <a:lnTo>
                          <a:pt x="22" y="8"/>
                        </a:lnTo>
                        <a:lnTo>
                          <a:pt x="22" y="7"/>
                        </a:lnTo>
                        <a:lnTo>
                          <a:pt x="23" y="7"/>
                        </a:lnTo>
                        <a:lnTo>
                          <a:pt x="26" y="6"/>
                        </a:lnTo>
                        <a:lnTo>
                          <a:pt x="26" y="5"/>
                        </a:lnTo>
                        <a:lnTo>
                          <a:pt x="27" y="4"/>
                        </a:lnTo>
                        <a:lnTo>
                          <a:pt x="30" y="2"/>
                        </a:lnTo>
                        <a:lnTo>
                          <a:pt x="30" y="1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0" name="Freeform 281"/>
                  <p:cNvSpPr>
                    <a:spLocks/>
                  </p:cNvSpPr>
                  <p:nvPr/>
                </p:nvSpPr>
                <p:spPr bwMode="auto">
                  <a:xfrm>
                    <a:off x="1534" y="2120"/>
                    <a:ext cx="34" cy="38"/>
                  </a:xfrm>
                  <a:custGeom>
                    <a:avLst/>
                    <a:gdLst>
                      <a:gd name="T0" fmla="*/ 31 w 34"/>
                      <a:gd name="T1" fmla="*/ 0 h 38"/>
                      <a:gd name="T2" fmla="*/ 31 w 34"/>
                      <a:gd name="T3" fmla="*/ 1 h 38"/>
                      <a:gd name="T4" fmla="*/ 33 w 34"/>
                      <a:gd name="T5" fmla="*/ 1 h 38"/>
                      <a:gd name="T6" fmla="*/ 31 w 34"/>
                      <a:gd name="T7" fmla="*/ 3 h 38"/>
                      <a:gd name="T8" fmla="*/ 31 w 34"/>
                      <a:gd name="T9" fmla="*/ 4 h 38"/>
                      <a:gd name="T10" fmla="*/ 31 w 34"/>
                      <a:gd name="T11" fmla="*/ 4 h 38"/>
                      <a:gd name="T12" fmla="*/ 33 w 34"/>
                      <a:gd name="T13" fmla="*/ 4 h 38"/>
                      <a:gd name="T14" fmla="*/ 31 w 34"/>
                      <a:gd name="T15" fmla="*/ 6 h 38"/>
                      <a:gd name="T16" fmla="*/ 31 w 34"/>
                      <a:gd name="T17" fmla="*/ 6 h 38"/>
                      <a:gd name="T18" fmla="*/ 30 w 34"/>
                      <a:gd name="T19" fmla="*/ 7 h 38"/>
                      <a:gd name="T20" fmla="*/ 30 w 34"/>
                      <a:gd name="T21" fmla="*/ 8 h 38"/>
                      <a:gd name="T22" fmla="*/ 29 w 34"/>
                      <a:gd name="T23" fmla="*/ 9 h 38"/>
                      <a:gd name="T24" fmla="*/ 30 w 34"/>
                      <a:gd name="T25" fmla="*/ 9 h 38"/>
                      <a:gd name="T26" fmla="*/ 28 w 34"/>
                      <a:gd name="T27" fmla="*/ 11 h 38"/>
                      <a:gd name="T28" fmla="*/ 28 w 34"/>
                      <a:gd name="T29" fmla="*/ 11 h 38"/>
                      <a:gd name="T30" fmla="*/ 27 w 34"/>
                      <a:gd name="T31" fmla="*/ 11 h 38"/>
                      <a:gd name="T32" fmla="*/ 28 w 34"/>
                      <a:gd name="T33" fmla="*/ 12 h 38"/>
                      <a:gd name="T34" fmla="*/ 26 w 34"/>
                      <a:gd name="T35" fmla="*/ 14 h 38"/>
                      <a:gd name="T36" fmla="*/ 26 w 34"/>
                      <a:gd name="T37" fmla="*/ 16 h 38"/>
                      <a:gd name="T38" fmla="*/ 23 w 34"/>
                      <a:gd name="T39" fmla="*/ 18 h 38"/>
                      <a:gd name="T40" fmla="*/ 21 w 34"/>
                      <a:gd name="T41" fmla="*/ 18 h 38"/>
                      <a:gd name="T42" fmla="*/ 21 w 34"/>
                      <a:gd name="T43" fmla="*/ 20 h 38"/>
                      <a:gd name="T44" fmla="*/ 19 w 34"/>
                      <a:gd name="T45" fmla="*/ 22 h 38"/>
                      <a:gd name="T46" fmla="*/ 17 w 34"/>
                      <a:gd name="T47" fmla="*/ 23 h 38"/>
                      <a:gd name="T48" fmla="*/ 15 w 34"/>
                      <a:gd name="T49" fmla="*/ 25 h 38"/>
                      <a:gd name="T50" fmla="*/ 13 w 34"/>
                      <a:gd name="T51" fmla="*/ 27 h 38"/>
                      <a:gd name="T52" fmla="*/ 11 w 34"/>
                      <a:gd name="T53" fmla="*/ 28 h 38"/>
                      <a:gd name="T54" fmla="*/ 10 w 34"/>
                      <a:gd name="T55" fmla="*/ 30 h 38"/>
                      <a:gd name="T56" fmla="*/ 7 w 34"/>
                      <a:gd name="T57" fmla="*/ 32 h 38"/>
                      <a:gd name="T58" fmla="*/ 5 w 34"/>
                      <a:gd name="T59" fmla="*/ 33 h 38"/>
                      <a:gd name="T60" fmla="*/ 3 w 34"/>
                      <a:gd name="T61" fmla="*/ 35 h 38"/>
                      <a:gd name="T62" fmla="*/ 1 w 34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8"/>
                      <a:gd name="T98" fmla="*/ 34 w 34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8">
                        <a:moveTo>
                          <a:pt x="31" y="0"/>
                        </a:moveTo>
                        <a:lnTo>
                          <a:pt x="31" y="0"/>
                        </a:lnTo>
                        <a:lnTo>
                          <a:pt x="31" y="1"/>
                        </a:lnTo>
                        <a:lnTo>
                          <a:pt x="33" y="1"/>
                        </a:lnTo>
                        <a:lnTo>
                          <a:pt x="33" y="2"/>
                        </a:lnTo>
                        <a:lnTo>
                          <a:pt x="31" y="3"/>
                        </a:lnTo>
                        <a:lnTo>
                          <a:pt x="31" y="4"/>
                        </a:lnTo>
                        <a:lnTo>
                          <a:pt x="33" y="4"/>
                        </a:lnTo>
                        <a:lnTo>
                          <a:pt x="31" y="5"/>
                        </a:lnTo>
                        <a:lnTo>
                          <a:pt x="31" y="6"/>
                        </a:lnTo>
                        <a:lnTo>
                          <a:pt x="30" y="7"/>
                        </a:lnTo>
                        <a:lnTo>
                          <a:pt x="30" y="8"/>
                        </a:lnTo>
                        <a:lnTo>
                          <a:pt x="29" y="9"/>
                        </a:lnTo>
                        <a:lnTo>
                          <a:pt x="30" y="9"/>
                        </a:lnTo>
                        <a:lnTo>
                          <a:pt x="29" y="10"/>
                        </a:lnTo>
                        <a:lnTo>
                          <a:pt x="28" y="11"/>
                        </a:lnTo>
                        <a:lnTo>
                          <a:pt x="27" y="11"/>
                        </a:lnTo>
                        <a:lnTo>
                          <a:pt x="28" y="12"/>
                        </a:lnTo>
                        <a:lnTo>
                          <a:pt x="27" y="13"/>
                        </a:lnTo>
                        <a:lnTo>
                          <a:pt x="26" y="14"/>
                        </a:lnTo>
                        <a:lnTo>
                          <a:pt x="25" y="15"/>
                        </a:lnTo>
                        <a:lnTo>
                          <a:pt x="26" y="16"/>
                        </a:lnTo>
                        <a:lnTo>
                          <a:pt x="25" y="17"/>
                        </a:lnTo>
                        <a:lnTo>
                          <a:pt x="23" y="18"/>
                        </a:lnTo>
                        <a:lnTo>
                          <a:pt x="23" y="19"/>
                        </a:lnTo>
                        <a:lnTo>
                          <a:pt x="21" y="18"/>
                        </a:lnTo>
                        <a:lnTo>
                          <a:pt x="21" y="19"/>
                        </a:lnTo>
                        <a:lnTo>
                          <a:pt x="21" y="20"/>
                        </a:lnTo>
                        <a:lnTo>
                          <a:pt x="19" y="21"/>
                        </a:lnTo>
                        <a:lnTo>
                          <a:pt x="19" y="22"/>
                        </a:lnTo>
                        <a:lnTo>
                          <a:pt x="18" y="22"/>
                        </a:lnTo>
                        <a:lnTo>
                          <a:pt x="17" y="23"/>
                        </a:lnTo>
                        <a:lnTo>
                          <a:pt x="15" y="24"/>
                        </a:lnTo>
                        <a:lnTo>
                          <a:pt x="15" y="25"/>
                        </a:lnTo>
                        <a:lnTo>
                          <a:pt x="13" y="26"/>
                        </a:lnTo>
                        <a:lnTo>
                          <a:pt x="13" y="27"/>
                        </a:lnTo>
                        <a:lnTo>
                          <a:pt x="12" y="27"/>
                        </a:lnTo>
                        <a:lnTo>
                          <a:pt x="11" y="28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7" y="31"/>
                        </a:lnTo>
                        <a:lnTo>
                          <a:pt x="7" y="32"/>
                        </a:lnTo>
                        <a:lnTo>
                          <a:pt x="6" y="31"/>
                        </a:lnTo>
                        <a:lnTo>
                          <a:pt x="5" y="33"/>
                        </a:lnTo>
                        <a:lnTo>
                          <a:pt x="4" y="33"/>
                        </a:lnTo>
                        <a:lnTo>
                          <a:pt x="3" y="35"/>
                        </a:lnTo>
                        <a:lnTo>
                          <a:pt x="2" y="35"/>
                        </a:lnTo>
                        <a:lnTo>
                          <a:pt x="1" y="36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1" name="Freeform 282"/>
                  <p:cNvSpPr>
                    <a:spLocks/>
                  </p:cNvSpPr>
                  <p:nvPr/>
                </p:nvSpPr>
                <p:spPr bwMode="auto">
                  <a:xfrm>
                    <a:off x="1515" y="2118"/>
                    <a:ext cx="52" cy="17"/>
                  </a:xfrm>
                  <a:custGeom>
                    <a:avLst/>
                    <a:gdLst>
                      <a:gd name="T0" fmla="*/ 51 w 52"/>
                      <a:gd name="T1" fmla="*/ 3 h 17"/>
                      <a:gd name="T2" fmla="*/ 49 w 52"/>
                      <a:gd name="T3" fmla="*/ 2 h 17"/>
                      <a:gd name="T4" fmla="*/ 48 w 52"/>
                      <a:gd name="T5" fmla="*/ 0 h 17"/>
                      <a:gd name="T6" fmla="*/ 47 w 52"/>
                      <a:gd name="T7" fmla="*/ 0 h 17"/>
                      <a:gd name="T8" fmla="*/ 47 w 52"/>
                      <a:gd name="T9" fmla="*/ 0 h 17"/>
                      <a:gd name="T10" fmla="*/ 47 w 52"/>
                      <a:gd name="T11" fmla="*/ 0 h 17"/>
                      <a:gd name="T12" fmla="*/ 46 w 52"/>
                      <a:gd name="T13" fmla="*/ 0 h 17"/>
                      <a:gd name="T14" fmla="*/ 46 w 52"/>
                      <a:gd name="T15" fmla="*/ 0 h 17"/>
                      <a:gd name="T16" fmla="*/ 43 w 52"/>
                      <a:gd name="T17" fmla="*/ 0 h 17"/>
                      <a:gd name="T18" fmla="*/ 43 w 52"/>
                      <a:gd name="T19" fmla="*/ 0 h 17"/>
                      <a:gd name="T20" fmla="*/ 41 w 52"/>
                      <a:gd name="T21" fmla="*/ 0 h 17"/>
                      <a:gd name="T22" fmla="*/ 39 w 52"/>
                      <a:gd name="T23" fmla="*/ 0 h 17"/>
                      <a:gd name="T24" fmla="*/ 39 w 52"/>
                      <a:gd name="T25" fmla="*/ 0 h 17"/>
                      <a:gd name="T26" fmla="*/ 38 w 52"/>
                      <a:gd name="T27" fmla="*/ 1 h 17"/>
                      <a:gd name="T28" fmla="*/ 37 w 52"/>
                      <a:gd name="T29" fmla="*/ 0 h 17"/>
                      <a:gd name="T30" fmla="*/ 37 w 52"/>
                      <a:gd name="T31" fmla="*/ 0 h 17"/>
                      <a:gd name="T32" fmla="*/ 35 w 52"/>
                      <a:gd name="T33" fmla="*/ 0 h 17"/>
                      <a:gd name="T34" fmla="*/ 34 w 52"/>
                      <a:gd name="T35" fmla="*/ 1 h 17"/>
                      <a:gd name="T36" fmla="*/ 30 w 52"/>
                      <a:gd name="T37" fmla="*/ 2 h 17"/>
                      <a:gd name="T38" fmla="*/ 28 w 52"/>
                      <a:gd name="T39" fmla="*/ 2 h 17"/>
                      <a:gd name="T40" fmla="*/ 27 w 52"/>
                      <a:gd name="T41" fmla="*/ 2 h 17"/>
                      <a:gd name="T42" fmla="*/ 26 w 52"/>
                      <a:gd name="T43" fmla="*/ 4 h 17"/>
                      <a:gd name="T44" fmla="*/ 22 w 52"/>
                      <a:gd name="T45" fmla="*/ 4 h 17"/>
                      <a:gd name="T46" fmla="*/ 19 w 52"/>
                      <a:gd name="T47" fmla="*/ 5 h 17"/>
                      <a:gd name="T48" fmla="*/ 18 w 52"/>
                      <a:gd name="T49" fmla="*/ 6 h 17"/>
                      <a:gd name="T50" fmla="*/ 15 w 52"/>
                      <a:gd name="T51" fmla="*/ 8 h 17"/>
                      <a:gd name="T52" fmla="*/ 13 w 52"/>
                      <a:gd name="T53" fmla="*/ 10 h 17"/>
                      <a:gd name="T54" fmla="*/ 11 w 52"/>
                      <a:gd name="T55" fmla="*/ 9 h 17"/>
                      <a:gd name="T56" fmla="*/ 9 w 52"/>
                      <a:gd name="T57" fmla="*/ 11 h 17"/>
                      <a:gd name="T58" fmla="*/ 4 w 52"/>
                      <a:gd name="T59" fmla="*/ 12 h 17"/>
                      <a:gd name="T60" fmla="*/ 3 w 52"/>
                      <a:gd name="T61" fmla="*/ 13 h 17"/>
                      <a:gd name="T62" fmla="*/ 1 w 52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2"/>
                      <a:gd name="T97" fmla="*/ 0 h 17"/>
                      <a:gd name="T98" fmla="*/ 52 w 52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2" h="17">
                        <a:moveTo>
                          <a:pt x="51" y="3"/>
                        </a:moveTo>
                        <a:lnTo>
                          <a:pt x="51" y="3"/>
                        </a:lnTo>
                        <a:lnTo>
                          <a:pt x="51" y="2"/>
                        </a:lnTo>
                        <a:lnTo>
                          <a:pt x="49" y="2"/>
                        </a:lnTo>
                        <a:lnTo>
                          <a:pt x="48" y="0"/>
                        </a:lnTo>
                        <a:lnTo>
                          <a:pt x="47" y="0"/>
                        </a:lnTo>
                        <a:lnTo>
                          <a:pt x="46" y="0"/>
                        </a:lnTo>
                        <a:lnTo>
                          <a:pt x="44" y="0"/>
                        </a:lnTo>
                        <a:lnTo>
                          <a:pt x="43" y="0"/>
                        </a:lnTo>
                        <a:lnTo>
                          <a:pt x="41" y="0"/>
                        </a:lnTo>
                        <a:lnTo>
                          <a:pt x="40" y="1"/>
                        </a:lnTo>
                        <a:lnTo>
                          <a:pt x="39" y="0"/>
                        </a:lnTo>
                        <a:lnTo>
                          <a:pt x="38" y="1"/>
                        </a:lnTo>
                        <a:lnTo>
                          <a:pt x="37" y="0"/>
                        </a:lnTo>
                        <a:lnTo>
                          <a:pt x="35" y="0"/>
                        </a:lnTo>
                        <a:lnTo>
                          <a:pt x="35" y="1"/>
                        </a:lnTo>
                        <a:lnTo>
                          <a:pt x="34" y="1"/>
                        </a:lnTo>
                        <a:lnTo>
                          <a:pt x="32" y="2"/>
                        </a:lnTo>
                        <a:lnTo>
                          <a:pt x="30" y="2"/>
                        </a:lnTo>
                        <a:lnTo>
                          <a:pt x="29" y="2"/>
                        </a:lnTo>
                        <a:lnTo>
                          <a:pt x="28" y="2"/>
                        </a:lnTo>
                        <a:lnTo>
                          <a:pt x="28" y="3"/>
                        </a:lnTo>
                        <a:lnTo>
                          <a:pt x="27" y="2"/>
                        </a:lnTo>
                        <a:lnTo>
                          <a:pt x="26" y="4"/>
                        </a:lnTo>
                        <a:lnTo>
                          <a:pt x="24" y="4"/>
                        </a:lnTo>
                        <a:lnTo>
                          <a:pt x="22" y="4"/>
                        </a:lnTo>
                        <a:lnTo>
                          <a:pt x="21" y="4"/>
                        </a:lnTo>
                        <a:lnTo>
                          <a:pt x="19" y="5"/>
                        </a:lnTo>
                        <a:lnTo>
                          <a:pt x="19" y="6"/>
                        </a:lnTo>
                        <a:lnTo>
                          <a:pt x="18" y="6"/>
                        </a:lnTo>
                        <a:lnTo>
                          <a:pt x="17" y="8"/>
                        </a:lnTo>
                        <a:lnTo>
                          <a:pt x="15" y="8"/>
                        </a:lnTo>
                        <a:lnTo>
                          <a:pt x="14" y="9"/>
                        </a:lnTo>
                        <a:lnTo>
                          <a:pt x="13" y="10"/>
                        </a:lnTo>
                        <a:lnTo>
                          <a:pt x="12" y="9"/>
                        </a:lnTo>
                        <a:lnTo>
                          <a:pt x="11" y="9"/>
                        </a:lnTo>
                        <a:lnTo>
                          <a:pt x="10" y="10"/>
                        </a:lnTo>
                        <a:lnTo>
                          <a:pt x="9" y="11"/>
                        </a:lnTo>
                        <a:lnTo>
                          <a:pt x="6" y="11"/>
                        </a:lnTo>
                        <a:lnTo>
                          <a:pt x="4" y="12"/>
                        </a:lnTo>
                        <a:lnTo>
                          <a:pt x="4" y="13"/>
                        </a:lnTo>
                        <a:lnTo>
                          <a:pt x="3" y="13"/>
                        </a:lnTo>
                        <a:lnTo>
                          <a:pt x="2" y="13"/>
                        </a:lnTo>
                        <a:lnTo>
                          <a:pt x="1" y="16"/>
                        </a:lnTo>
                        <a:lnTo>
                          <a:pt x="0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2" name="Freeform 283"/>
                  <p:cNvSpPr>
                    <a:spLocks/>
                  </p:cNvSpPr>
                  <p:nvPr/>
                </p:nvSpPr>
                <p:spPr bwMode="auto">
                  <a:xfrm>
                    <a:off x="1655" y="2357"/>
                    <a:ext cx="35" cy="39"/>
                  </a:xfrm>
                  <a:custGeom>
                    <a:avLst/>
                    <a:gdLst>
                      <a:gd name="T0" fmla="*/ 2 w 35"/>
                      <a:gd name="T1" fmla="*/ 38 h 39"/>
                      <a:gd name="T2" fmla="*/ 1 w 35"/>
                      <a:gd name="T3" fmla="*/ 38 h 39"/>
                      <a:gd name="T4" fmla="*/ 1 w 35"/>
                      <a:gd name="T5" fmla="*/ 36 h 39"/>
                      <a:gd name="T6" fmla="*/ 1 w 35"/>
                      <a:gd name="T7" fmla="*/ 36 h 39"/>
                      <a:gd name="T8" fmla="*/ 1 w 35"/>
                      <a:gd name="T9" fmla="*/ 34 h 39"/>
                      <a:gd name="T10" fmla="*/ 1 w 35"/>
                      <a:gd name="T11" fmla="*/ 33 h 39"/>
                      <a:gd name="T12" fmla="*/ 0 w 35"/>
                      <a:gd name="T13" fmla="*/ 32 h 39"/>
                      <a:gd name="T14" fmla="*/ 0 w 35"/>
                      <a:gd name="T15" fmla="*/ 32 h 39"/>
                      <a:gd name="T16" fmla="*/ 1 w 35"/>
                      <a:gd name="T17" fmla="*/ 32 h 39"/>
                      <a:gd name="T18" fmla="*/ 2 w 35"/>
                      <a:gd name="T19" fmla="*/ 31 h 39"/>
                      <a:gd name="T20" fmla="*/ 2 w 35"/>
                      <a:gd name="T21" fmla="*/ 31 h 39"/>
                      <a:gd name="T22" fmla="*/ 3 w 35"/>
                      <a:gd name="T23" fmla="*/ 30 h 39"/>
                      <a:gd name="T24" fmla="*/ 4 w 35"/>
                      <a:gd name="T25" fmla="*/ 28 h 39"/>
                      <a:gd name="T26" fmla="*/ 4 w 35"/>
                      <a:gd name="T27" fmla="*/ 28 h 39"/>
                      <a:gd name="T28" fmla="*/ 4 w 35"/>
                      <a:gd name="T29" fmla="*/ 27 h 39"/>
                      <a:gd name="T30" fmla="*/ 5 w 35"/>
                      <a:gd name="T31" fmla="*/ 26 h 39"/>
                      <a:gd name="T32" fmla="*/ 5 w 35"/>
                      <a:gd name="T33" fmla="*/ 25 h 39"/>
                      <a:gd name="T34" fmla="*/ 7 w 35"/>
                      <a:gd name="T35" fmla="*/ 25 h 39"/>
                      <a:gd name="T36" fmla="*/ 8 w 35"/>
                      <a:gd name="T37" fmla="*/ 23 h 39"/>
                      <a:gd name="T38" fmla="*/ 10 w 35"/>
                      <a:gd name="T39" fmla="*/ 21 h 39"/>
                      <a:gd name="T40" fmla="*/ 11 w 35"/>
                      <a:gd name="T41" fmla="*/ 19 h 39"/>
                      <a:gd name="T42" fmla="*/ 12 w 35"/>
                      <a:gd name="T43" fmla="*/ 18 h 39"/>
                      <a:gd name="T44" fmla="*/ 14 w 35"/>
                      <a:gd name="T45" fmla="*/ 17 h 39"/>
                      <a:gd name="T46" fmla="*/ 17 w 35"/>
                      <a:gd name="T47" fmla="*/ 15 h 39"/>
                      <a:gd name="T48" fmla="*/ 18 w 35"/>
                      <a:gd name="T49" fmla="*/ 13 h 39"/>
                      <a:gd name="T50" fmla="*/ 19 w 35"/>
                      <a:gd name="T51" fmla="*/ 11 h 39"/>
                      <a:gd name="T52" fmla="*/ 22 w 35"/>
                      <a:gd name="T53" fmla="*/ 9 h 39"/>
                      <a:gd name="T54" fmla="*/ 24 w 35"/>
                      <a:gd name="T55" fmla="*/ 8 h 39"/>
                      <a:gd name="T56" fmla="*/ 26 w 35"/>
                      <a:gd name="T57" fmla="*/ 7 h 39"/>
                      <a:gd name="T58" fmla="*/ 29 w 35"/>
                      <a:gd name="T59" fmla="*/ 6 h 39"/>
                      <a:gd name="T60" fmla="*/ 31 w 35"/>
                      <a:gd name="T61" fmla="*/ 3 h 39"/>
                      <a:gd name="T62" fmla="*/ 34 w 35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9"/>
                      <a:gd name="T98" fmla="*/ 35 w 35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9">
                        <a:moveTo>
                          <a:pt x="2" y="38"/>
                        </a:moveTo>
                        <a:lnTo>
                          <a:pt x="2" y="38"/>
                        </a:lnTo>
                        <a:lnTo>
                          <a:pt x="2" y="37"/>
                        </a:lnTo>
                        <a:lnTo>
                          <a:pt x="1" y="38"/>
                        </a:ln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1" y="34"/>
                        </a:lnTo>
                        <a:lnTo>
                          <a:pt x="1" y="33"/>
                        </a:lnTo>
                        <a:lnTo>
                          <a:pt x="0" y="32"/>
                        </a:lnTo>
                        <a:lnTo>
                          <a:pt x="1" y="32"/>
                        </a:lnTo>
                        <a:lnTo>
                          <a:pt x="0" y="32"/>
                        </a:lnTo>
                        <a:lnTo>
                          <a:pt x="1" y="32"/>
                        </a:lnTo>
                        <a:lnTo>
                          <a:pt x="2" y="31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8"/>
                        </a:lnTo>
                        <a:lnTo>
                          <a:pt x="3" y="28"/>
                        </a:lnTo>
                        <a:lnTo>
                          <a:pt x="4" y="28"/>
                        </a:lnTo>
                        <a:lnTo>
                          <a:pt x="5" y="27"/>
                        </a:lnTo>
                        <a:lnTo>
                          <a:pt x="4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5" y="24"/>
                        </a:lnTo>
                        <a:lnTo>
                          <a:pt x="7" y="25"/>
                        </a:lnTo>
                        <a:lnTo>
                          <a:pt x="7" y="22"/>
                        </a:lnTo>
                        <a:lnTo>
                          <a:pt x="8" y="23"/>
                        </a:lnTo>
                        <a:lnTo>
                          <a:pt x="10" y="22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11" y="19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4" y="17"/>
                        </a:lnTo>
                        <a:lnTo>
                          <a:pt x="15" y="15"/>
                        </a:lnTo>
                        <a:lnTo>
                          <a:pt x="17" y="15"/>
                        </a:lnTo>
                        <a:lnTo>
                          <a:pt x="17" y="14"/>
                        </a:lnTo>
                        <a:lnTo>
                          <a:pt x="18" y="13"/>
                        </a:lnTo>
                        <a:lnTo>
                          <a:pt x="19" y="13"/>
                        </a:lnTo>
                        <a:lnTo>
                          <a:pt x="19" y="11"/>
                        </a:lnTo>
                        <a:lnTo>
                          <a:pt x="21" y="10"/>
                        </a:lnTo>
                        <a:lnTo>
                          <a:pt x="22" y="9"/>
                        </a:lnTo>
                        <a:lnTo>
                          <a:pt x="23" y="9"/>
                        </a:lnTo>
                        <a:lnTo>
                          <a:pt x="24" y="8"/>
                        </a:lnTo>
                        <a:lnTo>
                          <a:pt x="26" y="7"/>
                        </a:lnTo>
                        <a:lnTo>
                          <a:pt x="28" y="6"/>
                        </a:lnTo>
                        <a:lnTo>
                          <a:pt x="29" y="6"/>
                        </a:lnTo>
                        <a:lnTo>
                          <a:pt x="29" y="5"/>
                        </a:lnTo>
                        <a:lnTo>
                          <a:pt x="31" y="3"/>
                        </a:lnTo>
                        <a:lnTo>
                          <a:pt x="32" y="2"/>
                        </a:lnTo>
                        <a:lnTo>
                          <a:pt x="34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3" name="Freeform 284"/>
                  <p:cNvSpPr>
                    <a:spLocks/>
                  </p:cNvSpPr>
                  <p:nvPr/>
                </p:nvSpPr>
                <p:spPr bwMode="auto">
                  <a:xfrm>
                    <a:off x="1656" y="2383"/>
                    <a:ext cx="54" cy="17"/>
                  </a:xfrm>
                  <a:custGeom>
                    <a:avLst/>
                    <a:gdLst>
                      <a:gd name="T0" fmla="*/ 0 w 54"/>
                      <a:gd name="T1" fmla="*/ 11 h 17"/>
                      <a:gd name="T2" fmla="*/ 1 w 54"/>
                      <a:gd name="T3" fmla="*/ 12 h 17"/>
                      <a:gd name="T4" fmla="*/ 1 w 54"/>
                      <a:gd name="T5" fmla="*/ 13 h 17"/>
                      <a:gd name="T6" fmla="*/ 2 w 54"/>
                      <a:gd name="T7" fmla="*/ 13 h 17"/>
                      <a:gd name="T8" fmla="*/ 3 w 54"/>
                      <a:gd name="T9" fmla="*/ 14 h 17"/>
                      <a:gd name="T10" fmla="*/ 3 w 54"/>
                      <a:gd name="T11" fmla="*/ 14 h 17"/>
                      <a:gd name="T12" fmla="*/ 4 w 54"/>
                      <a:gd name="T13" fmla="*/ 14 h 17"/>
                      <a:gd name="T14" fmla="*/ 5 w 54"/>
                      <a:gd name="T15" fmla="*/ 14 h 17"/>
                      <a:gd name="T16" fmla="*/ 7 w 54"/>
                      <a:gd name="T17" fmla="*/ 13 h 17"/>
                      <a:gd name="T18" fmla="*/ 7 w 54"/>
                      <a:gd name="T19" fmla="*/ 13 h 17"/>
                      <a:gd name="T20" fmla="*/ 8 w 54"/>
                      <a:gd name="T21" fmla="*/ 14 h 17"/>
                      <a:gd name="T22" fmla="*/ 10 w 54"/>
                      <a:gd name="T23" fmla="*/ 13 h 17"/>
                      <a:gd name="T24" fmla="*/ 11 w 54"/>
                      <a:gd name="T25" fmla="*/ 13 h 17"/>
                      <a:gd name="T26" fmla="*/ 11 w 54"/>
                      <a:gd name="T27" fmla="*/ 13 h 17"/>
                      <a:gd name="T28" fmla="*/ 12 w 54"/>
                      <a:gd name="T29" fmla="*/ 13 h 17"/>
                      <a:gd name="T30" fmla="*/ 14 w 54"/>
                      <a:gd name="T31" fmla="*/ 14 h 17"/>
                      <a:gd name="T32" fmla="*/ 15 w 54"/>
                      <a:gd name="T33" fmla="*/ 13 h 17"/>
                      <a:gd name="T34" fmla="*/ 17 w 54"/>
                      <a:gd name="T35" fmla="*/ 13 h 17"/>
                      <a:gd name="T36" fmla="*/ 20 w 54"/>
                      <a:gd name="T37" fmla="*/ 12 h 17"/>
                      <a:gd name="T38" fmla="*/ 21 w 54"/>
                      <a:gd name="T39" fmla="*/ 11 h 17"/>
                      <a:gd name="T40" fmla="*/ 23 w 54"/>
                      <a:gd name="T41" fmla="*/ 12 h 17"/>
                      <a:gd name="T42" fmla="*/ 27 w 54"/>
                      <a:gd name="T43" fmla="*/ 10 h 17"/>
                      <a:gd name="T44" fmla="*/ 29 w 54"/>
                      <a:gd name="T45" fmla="*/ 9 h 17"/>
                      <a:gd name="T46" fmla="*/ 30 w 54"/>
                      <a:gd name="T47" fmla="*/ 8 h 17"/>
                      <a:gd name="T48" fmla="*/ 32 w 54"/>
                      <a:gd name="T49" fmla="*/ 9 h 17"/>
                      <a:gd name="T50" fmla="*/ 35 w 54"/>
                      <a:gd name="T51" fmla="*/ 6 h 17"/>
                      <a:gd name="T52" fmla="*/ 37 w 54"/>
                      <a:gd name="T53" fmla="*/ 6 h 17"/>
                      <a:gd name="T54" fmla="*/ 42 w 54"/>
                      <a:gd name="T55" fmla="*/ 5 h 17"/>
                      <a:gd name="T56" fmla="*/ 43 w 54"/>
                      <a:gd name="T57" fmla="*/ 4 h 17"/>
                      <a:gd name="T58" fmla="*/ 45 w 54"/>
                      <a:gd name="T59" fmla="*/ 3 h 17"/>
                      <a:gd name="T60" fmla="*/ 49 w 54"/>
                      <a:gd name="T61" fmla="*/ 1 h 17"/>
                      <a:gd name="T62" fmla="*/ 51 w 5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1" y="12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3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7" y="13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9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12" y="13"/>
                        </a:lnTo>
                        <a:lnTo>
                          <a:pt x="14" y="14"/>
                        </a:lnTo>
                        <a:lnTo>
                          <a:pt x="14" y="13"/>
                        </a:lnTo>
                        <a:lnTo>
                          <a:pt x="15" y="13"/>
                        </a:lnTo>
                        <a:lnTo>
                          <a:pt x="16" y="13"/>
                        </a:lnTo>
                        <a:lnTo>
                          <a:pt x="17" y="13"/>
                        </a:lnTo>
                        <a:lnTo>
                          <a:pt x="20" y="12"/>
                        </a:lnTo>
                        <a:lnTo>
                          <a:pt x="20" y="11"/>
                        </a:lnTo>
                        <a:lnTo>
                          <a:pt x="21" y="11"/>
                        </a:lnTo>
                        <a:lnTo>
                          <a:pt x="23" y="11"/>
                        </a:lnTo>
                        <a:lnTo>
                          <a:pt x="23" y="12"/>
                        </a:lnTo>
                        <a:lnTo>
                          <a:pt x="25" y="11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30" y="9"/>
                        </a:lnTo>
                        <a:lnTo>
                          <a:pt x="30" y="8"/>
                        </a:lnTo>
                        <a:lnTo>
                          <a:pt x="31" y="9"/>
                        </a:lnTo>
                        <a:lnTo>
                          <a:pt x="32" y="9"/>
                        </a:lnTo>
                        <a:lnTo>
                          <a:pt x="35" y="7"/>
                        </a:lnTo>
                        <a:lnTo>
                          <a:pt x="35" y="6"/>
                        </a:lnTo>
                        <a:lnTo>
                          <a:pt x="36" y="7"/>
                        </a:lnTo>
                        <a:lnTo>
                          <a:pt x="37" y="6"/>
                        </a:lnTo>
                        <a:lnTo>
                          <a:pt x="38" y="6"/>
                        </a:lnTo>
                        <a:lnTo>
                          <a:pt x="42" y="5"/>
                        </a:lnTo>
                        <a:lnTo>
                          <a:pt x="43" y="4"/>
                        </a:lnTo>
                        <a:lnTo>
                          <a:pt x="44" y="3"/>
                        </a:lnTo>
                        <a:lnTo>
                          <a:pt x="45" y="3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51" y="0"/>
                        </a:lnTo>
                        <a:lnTo>
                          <a:pt x="5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4" name="Freeform 285"/>
                  <p:cNvSpPr>
                    <a:spLocks/>
                  </p:cNvSpPr>
                  <p:nvPr/>
                </p:nvSpPr>
                <p:spPr bwMode="auto">
                  <a:xfrm>
                    <a:off x="1656" y="2383"/>
                    <a:ext cx="54" cy="17"/>
                  </a:xfrm>
                  <a:custGeom>
                    <a:avLst/>
                    <a:gdLst>
                      <a:gd name="T0" fmla="*/ 0 w 54"/>
                      <a:gd name="T1" fmla="*/ 11 h 17"/>
                      <a:gd name="T2" fmla="*/ 1 w 54"/>
                      <a:gd name="T3" fmla="*/ 12 h 17"/>
                      <a:gd name="T4" fmla="*/ 1 w 54"/>
                      <a:gd name="T5" fmla="*/ 13 h 17"/>
                      <a:gd name="T6" fmla="*/ 2 w 54"/>
                      <a:gd name="T7" fmla="*/ 13 h 17"/>
                      <a:gd name="T8" fmla="*/ 3 w 54"/>
                      <a:gd name="T9" fmla="*/ 14 h 17"/>
                      <a:gd name="T10" fmla="*/ 3 w 54"/>
                      <a:gd name="T11" fmla="*/ 14 h 17"/>
                      <a:gd name="T12" fmla="*/ 4 w 54"/>
                      <a:gd name="T13" fmla="*/ 14 h 17"/>
                      <a:gd name="T14" fmla="*/ 5 w 54"/>
                      <a:gd name="T15" fmla="*/ 14 h 17"/>
                      <a:gd name="T16" fmla="*/ 7 w 54"/>
                      <a:gd name="T17" fmla="*/ 13 h 17"/>
                      <a:gd name="T18" fmla="*/ 7 w 54"/>
                      <a:gd name="T19" fmla="*/ 13 h 17"/>
                      <a:gd name="T20" fmla="*/ 8 w 54"/>
                      <a:gd name="T21" fmla="*/ 14 h 17"/>
                      <a:gd name="T22" fmla="*/ 10 w 54"/>
                      <a:gd name="T23" fmla="*/ 13 h 17"/>
                      <a:gd name="T24" fmla="*/ 11 w 54"/>
                      <a:gd name="T25" fmla="*/ 13 h 17"/>
                      <a:gd name="T26" fmla="*/ 11 w 54"/>
                      <a:gd name="T27" fmla="*/ 13 h 17"/>
                      <a:gd name="T28" fmla="*/ 12 w 54"/>
                      <a:gd name="T29" fmla="*/ 13 h 17"/>
                      <a:gd name="T30" fmla="*/ 14 w 54"/>
                      <a:gd name="T31" fmla="*/ 14 h 17"/>
                      <a:gd name="T32" fmla="*/ 15 w 54"/>
                      <a:gd name="T33" fmla="*/ 13 h 17"/>
                      <a:gd name="T34" fmla="*/ 17 w 54"/>
                      <a:gd name="T35" fmla="*/ 13 h 17"/>
                      <a:gd name="T36" fmla="*/ 20 w 54"/>
                      <a:gd name="T37" fmla="*/ 12 h 17"/>
                      <a:gd name="T38" fmla="*/ 22 w 54"/>
                      <a:gd name="T39" fmla="*/ 10 h 17"/>
                      <a:gd name="T40" fmla="*/ 23 w 54"/>
                      <a:gd name="T41" fmla="*/ 12 h 17"/>
                      <a:gd name="T42" fmla="*/ 27 w 54"/>
                      <a:gd name="T43" fmla="*/ 10 h 17"/>
                      <a:gd name="T44" fmla="*/ 29 w 54"/>
                      <a:gd name="T45" fmla="*/ 9 h 17"/>
                      <a:gd name="T46" fmla="*/ 30 w 54"/>
                      <a:gd name="T47" fmla="*/ 8 h 17"/>
                      <a:gd name="T48" fmla="*/ 32 w 54"/>
                      <a:gd name="T49" fmla="*/ 9 h 17"/>
                      <a:gd name="T50" fmla="*/ 35 w 54"/>
                      <a:gd name="T51" fmla="*/ 6 h 17"/>
                      <a:gd name="T52" fmla="*/ 37 w 54"/>
                      <a:gd name="T53" fmla="*/ 6 h 17"/>
                      <a:gd name="T54" fmla="*/ 42 w 54"/>
                      <a:gd name="T55" fmla="*/ 5 h 17"/>
                      <a:gd name="T56" fmla="*/ 43 w 54"/>
                      <a:gd name="T57" fmla="*/ 4 h 17"/>
                      <a:gd name="T58" fmla="*/ 45 w 54"/>
                      <a:gd name="T59" fmla="*/ 3 h 17"/>
                      <a:gd name="T60" fmla="*/ 49 w 54"/>
                      <a:gd name="T61" fmla="*/ 1 h 17"/>
                      <a:gd name="T62" fmla="*/ 51 w 5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11"/>
                        </a:moveTo>
                        <a:lnTo>
                          <a:pt x="0" y="11"/>
                        </a:lnTo>
                        <a:lnTo>
                          <a:pt x="1" y="12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3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4"/>
                        </a:lnTo>
                        <a:lnTo>
                          <a:pt x="7" y="13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9" y="14"/>
                        </a:lnTo>
                        <a:lnTo>
                          <a:pt x="11" y="13"/>
                        </a:lnTo>
                        <a:lnTo>
                          <a:pt x="11" y="12"/>
                        </a:lnTo>
                        <a:lnTo>
                          <a:pt x="12" y="13"/>
                        </a:lnTo>
                        <a:lnTo>
                          <a:pt x="14" y="14"/>
                        </a:lnTo>
                        <a:lnTo>
                          <a:pt x="14" y="13"/>
                        </a:lnTo>
                        <a:lnTo>
                          <a:pt x="15" y="13"/>
                        </a:lnTo>
                        <a:lnTo>
                          <a:pt x="16" y="13"/>
                        </a:lnTo>
                        <a:lnTo>
                          <a:pt x="17" y="13"/>
                        </a:lnTo>
                        <a:lnTo>
                          <a:pt x="20" y="12"/>
                        </a:lnTo>
                        <a:lnTo>
                          <a:pt x="20" y="11"/>
                        </a:lnTo>
                        <a:lnTo>
                          <a:pt x="22" y="10"/>
                        </a:lnTo>
                        <a:lnTo>
                          <a:pt x="23" y="11"/>
                        </a:lnTo>
                        <a:lnTo>
                          <a:pt x="23" y="12"/>
                        </a:lnTo>
                        <a:lnTo>
                          <a:pt x="25" y="11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30" y="9"/>
                        </a:lnTo>
                        <a:lnTo>
                          <a:pt x="30" y="8"/>
                        </a:lnTo>
                        <a:lnTo>
                          <a:pt x="31" y="9"/>
                        </a:lnTo>
                        <a:lnTo>
                          <a:pt x="32" y="9"/>
                        </a:lnTo>
                        <a:lnTo>
                          <a:pt x="35" y="7"/>
                        </a:lnTo>
                        <a:lnTo>
                          <a:pt x="35" y="6"/>
                        </a:lnTo>
                        <a:lnTo>
                          <a:pt x="36" y="7"/>
                        </a:lnTo>
                        <a:lnTo>
                          <a:pt x="37" y="6"/>
                        </a:lnTo>
                        <a:lnTo>
                          <a:pt x="38" y="6"/>
                        </a:lnTo>
                        <a:lnTo>
                          <a:pt x="42" y="5"/>
                        </a:lnTo>
                        <a:lnTo>
                          <a:pt x="43" y="4"/>
                        </a:lnTo>
                        <a:lnTo>
                          <a:pt x="44" y="3"/>
                        </a:lnTo>
                        <a:lnTo>
                          <a:pt x="45" y="3"/>
                        </a:lnTo>
                        <a:lnTo>
                          <a:pt x="48" y="2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51" y="0"/>
                        </a:lnTo>
                        <a:lnTo>
                          <a:pt x="5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5" name="Freeform 286"/>
                  <p:cNvSpPr>
                    <a:spLocks/>
                  </p:cNvSpPr>
                  <p:nvPr/>
                </p:nvSpPr>
                <p:spPr bwMode="auto">
                  <a:xfrm>
                    <a:off x="1655" y="2357"/>
                    <a:ext cx="35" cy="39"/>
                  </a:xfrm>
                  <a:custGeom>
                    <a:avLst/>
                    <a:gdLst>
                      <a:gd name="T0" fmla="*/ 2 w 35"/>
                      <a:gd name="T1" fmla="*/ 38 h 39"/>
                      <a:gd name="T2" fmla="*/ 1 w 35"/>
                      <a:gd name="T3" fmla="*/ 38 h 39"/>
                      <a:gd name="T4" fmla="*/ 1 w 35"/>
                      <a:gd name="T5" fmla="*/ 36 h 39"/>
                      <a:gd name="T6" fmla="*/ 1 w 35"/>
                      <a:gd name="T7" fmla="*/ 36 h 39"/>
                      <a:gd name="T8" fmla="*/ 1 w 35"/>
                      <a:gd name="T9" fmla="*/ 34 h 39"/>
                      <a:gd name="T10" fmla="*/ 1 w 35"/>
                      <a:gd name="T11" fmla="*/ 33 h 39"/>
                      <a:gd name="T12" fmla="*/ 0 w 35"/>
                      <a:gd name="T13" fmla="*/ 32 h 39"/>
                      <a:gd name="T14" fmla="*/ 0 w 35"/>
                      <a:gd name="T15" fmla="*/ 32 h 39"/>
                      <a:gd name="T16" fmla="*/ 1 w 35"/>
                      <a:gd name="T17" fmla="*/ 32 h 39"/>
                      <a:gd name="T18" fmla="*/ 2 w 35"/>
                      <a:gd name="T19" fmla="*/ 31 h 39"/>
                      <a:gd name="T20" fmla="*/ 2 w 35"/>
                      <a:gd name="T21" fmla="*/ 31 h 39"/>
                      <a:gd name="T22" fmla="*/ 3 w 35"/>
                      <a:gd name="T23" fmla="*/ 30 h 39"/>
                      <a:gd name="T24" fmla="*/ 4 w 35"/>
                      <a:gd name="T25" fmla="*/ 28 h 39"/>
                      <a:gd name="T26" fmla="*/ 4 w 35"/>
                      <a:gd name="T27" fmla="*/ 28 h 39"/>
                      <a:gd name="T28" fmla="*/ 4 w 35"/>
                      <a:gd name="T29" fmla="*/ 27 h 39"/>
                      <a:gd name="T30" fmla="*/ 5 w 35"/>
                      <a:gd name="T31" fmla="*/ 26 h 39"/>
                      <a:gd name="T32" fmla="*/ 5 w 35"/>
                      <a:gd name="T33" fmla="*/ 25 h 39"/>
                      <a:gd name="T34" fmla="*/ 7 w 35"/>
                      <a:gd name="T35" fmla="*/ 23 h 39"/>
                      <a:gd name="T36" fmla="*/ 8 w 35"/>
                      <a:gd name="T37" fmla="*/ 23 h 39"/>
                      <a:gd name="T38" fmla="*/ 10 w 35"/>
                      <a:gd name="T39" fmla="*/ 21 h 39"/>
                      <a:gd name="T40" fmla="*/ 11 w 35"/>
                      <a:gd name="T41" fmla="*/ 19 h 39"/>
                      <a:gd name="T42" fmla="*/ 12 w 35"/>
                      <a:gd name="T43" fmla="*/ 18 h 39"/>
                      <a:gd name="T44" fmla="*/ 14 w 35"/>
                      <a:gd name="T45" fmla="*/ 16 h 39"/>
                      <a:gd name="T46" fmla="*/ 17 w 35"/>
                      <a:gd name="T47" fmla="*/ 15 h 39"/>
                      <a:gd name="T48" fmla="*/ 18 w 35"/>
                      <a:gd name="T49" fmla="*/ 13 h 39"/>
                      <a:gd name="T50" fmla="*/ 19 w 35"/>
                      <a:gd name="T51" fmla="*/ 11 h 39"/>
                      <a:gd name="T52" fmla="*/ 22 w 35"/>
                      <a:gd name="T53" fmla="*/ 9 h 39"/>
                      <a:gd name="T54" fmla="*/ 24 w 35"/>
                      <a:gd name="T55" fmla="*/ 8 h 39"/>
                      <a:gd name="T56" fmla="*/ 26 w 35"/>
                      <a:gd name="T57" fmla="*/ 7 h 39"/>
                      <a:gd name="T58" fmla="*/ 29 w 35"/>
                      <a:gd name="T59" fmla="*/ 6 h 39"/>
                      <a:gd name="T60" fmla="*/ 31 w 35"/>
                      <a:gd name="T61" fmla="*/ 3 h 39"/>
                      <a:gd name="T62" fmla="*/ 34 w 35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9"/>
                      <a:gd name="T98" fmla="*/ 35 w 35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9">
                        <a:moveTo>
                          <a:pt x="2" y="38"/>
                        </a:moveTo>
                        <a:lnTo>
                          <a:pt x="2" y="38"/>
                        </a:lnTo>
                        <a:lnTo>
                          <a:pt x="2" y="37"/>
                        </a:lnTo>
                        <a:lnTo>
                          <a:pt x="1" y="38"/>
                        </a:ln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1" y="34"/>
                        </a:lnTo>
                        <a:lnTo>
                          <a:pt x="1" y="33"/>
                        </a:lnTo>
                        <a:lnTo>
                          <a:pt x="0" y="32"/>
                        </a:lnTo>
                        <a:lnTo>
                          <a:pt x="1" y="32"/>
                        </a:lnTo>
                        <a:lnTo>
                          <a:pt x="0" y="32"/>
                        </a:lnTo>
                        <a:lnTo>
                          <a:pt x="1" y="32"/>
                        </a:lnTo>
                        <a:lnTo>
                          <a:pt x="2" y="31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4" y="28"/>
                        </a:lnTo>
                        <a:lnTo>
                          <a:pt x="3" y="28"/>
                        </a:lnTo>
                        <a:lnTo>
                          <a:pt x="4" y="28"/>
                        </a:lnTo>
                        <a:lnTo>
                          <a:pt x="5" y="27"/>
                        </a:lnTo>
                        <a:lnTo>
                          <a:pt x="4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5" y="24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8" y="23"/>
                        </a:lnTo>
                        <a:lnTo>
                          <a:pt x="9" y="22"/>
                        </a:lnTo>
                        <a:lnTo>
                          <a:pt x="10" y="21"/>
                        </a:lnTo>
                        <a:lnTo>
                          <a:pt x="10" y="20"/>
                        </a:lnTo>
                        <a:lnTo>
                          <a:pt x="11" y="19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7" y="15"/>
                        </a:lnTo>
                        <a:lnTo>
                          <a:pt x="17" y="14"/>
                        </a:lnTo>
                        <a:lnTo>
                          <a:pt x="18" y="13"/>
                        </a:lnTo>
                        <a:lnTo>
                          <a:pt x="19" y="12"/>
                        </a:lnTo>
                        <a:lnTo>
                          <a:pt x="19" y="11"/>
                        </a:lnTo>
                        <a:lnTo>
                          <a:pt x="21" y="10"/>
                        </a:lnTo>
                        <a:lnTo>
                          <a:pt x="22" y="9"/>
                        </a:lnTo>
                        <a:lnTo>
                          <a:pt x="23" y="9"/>
                        </a:lnTo>
                        <a:lnTo>
                          <a:pt x="24" y="8"/>
                        </a:lnTo>
                        <a:lnTo>
                          <a:pt x="26" y="7"/>
                        </a:lnTo>
                        <a:lnTo>
                          <a:pt x="28" y="6"/>
                        </a:lnTo>
                        <a:lnTo>
                          <a:pt x="29" y="6"/>
                        </a:lnTo>
                        <a:lnTo>
                          <a:pt x="29" y="5"/>
                        </a:lnTo>
                        <a:lnTo>
                          <a:pt x="31" y="3"/>
                        </a:lnTo>
                        <a:lnTo>
                          <a:pt x="32" y="2"/>
                        </a:lnTo>
                        <a:lnTo>
                          <a:pt x="34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6" name="Freeform 287"/>
                  <p:cNvSpPr>
                    <a:spLocks/>
                  </p:cNvSpPr>
                  <p:nvPr/>
                </p:nvSpPr>
                <p:spPr bwMode="auto">
                  <a:xfrm>
                    <a:off x="1690" y="2321"/>
                    <a:ext cx="36" cy="38"/>
                  </a:xfrm>
                  <a:custGeom>
                    <a:avLst/>
                    <a:gdLst>
                      <a:gd name="T0" fmla="*/ 33 w 36"/>
                      <a:gd name="T1" fmla="*/ 0 h 38"/>
                      <a:gd name="T2" fmla="*/ 32 w 36"/>
                      <a:gd name="T3" fmla="*/ 1 h 38"/>
                      <a:gd name="T4" fmla="*/ 32 w 36"/>
                      <a:gd name="T5" fmla="*/ 2 h 38"/>
                      <a:gd name="T6" fmla="*/ 32 w 36"/>
                      <a:gd name="T7" fmla="*/ 3 h 38"/>
                      <a:gd name="T8" fmla="*/ 33 w 36"/>
                      <a:gd name="T9" fmla="*/ 3 h 38"/>
                      <a:gd name="T10" fmla="*/ 35 w 36"/>
                      <a:gd name="T11" fmla="*/ 4 h 38"/>
                      <a:gd name="T12" fmla="*/ 32 w 36"/>
                      <a:gd name="T13" fmla="*/ 5 h 38"/>
                      <a:gd name="T14" fmla="*/ 32 w 36"/>
                      <a:gd name="T15" fmla="*/ 6 h 38"/>
                      <a:gd name="T16" fmla="*/ 32 w 36"/>
                      <a:gd name="T17" fmla="*/ 7 h 38"/>
                      <a:gd name="T18" fmla="*/ 32 w 36"/>
                      <a:gd name="T19" fmla="*/ 7 h 38"/>
                      <a:gd name="T20" fmla="*/ 32 w 36"/>
                      <a:gd name="T21" fmla="*/ 8 h 38"/>
                      <a:gd name="T22" fmla="*/ 30 w 36"/>
                      <a:gd name="T23" fmla="*/ 9 h 38"/>
                      <a:gd name="T24" fmla="*/ 30 w 36"/>
                      <a:gd name="T25" fmla="*/ 10 h 38"/>
                      <a:gd name="T26" fmla="*/ 30 w 36"/>
                      <a:gd name="T27" fmla="*/ 10 h 38"/>
                      <a:gd name="T28" fmla="*/ 29 w 36"/>
                      <a:gd name="T29" fmla="*/ 10 h 38"/>
                      <a:gd name="T30" fmla="*/ 29 w 36"/>
                      <a:gd name="T31" fmla="*/ 11 h 38"/>
                      <a:gd name="T32" fmla="*/ 28 w 36"/>
                      <a:gd name="T33" fmla="*/ 12 h 38"/>
                      <a:gd name="T34" fmla="*/ 28 w 36"/>
                      <a:gd name="T35" fmla="*/ 14 h 38"/>
                      <a:gd name="T36" fmla="*/ 26 w 36"/>
                      <a:gd name="T37" fmla="*/ 16 h 38"/>
                      <a:gd name="T38" fmla="*/ 23 w 36"/>
                      <a:gd name="T39" fmla="*/ 17 h 38"/>
                      <a:gd name="T40" fmla="*/ 23 w 36"/>
                      <a:gd name="T41" fmla="*/ 18 h 38"/>
                      <a:gd name="T42" fmla="*/ 22 w 36"/>
                      <a:gd name="T43" fmla="*/ 20 h 38"/>
                      <a:gd name="T44" fmla="*/ 19 w 36"/>
                      <a:gd name="T45" fmla="*/ 22 h 38"/>
                      <a:gd name="T46" fmla="*/ 17 w 36"/>
                      <a:gd name="T47" fmla="*/ 22 h 38"/>
                      <a:gd name="T48" fmla="*/ 16 w 36"/>
                      <a:gd name="T49" fmla="*/ 24 h 38"/>
                      <a:gd name="T50" fmla="*/ 14 w 36"/>
                      <a:gd name="T51" fmla="*/ 27 h 38"/>
                      <a:gd name="T52" fmla="*/ 12 w 36"/>
                      <a:gd name="T53" fmla="*/ 27 h 38"/>
                      <a:gd name="T54" fmla="*/ 9 w 36"/>
                      <a:gd name="T55" fmla="*/ 30 h 38"/>
                      <a:gd name="T56" fmla="*/ 8 w 36"/>
                      <a:gd name="T57" fmla="*/ 31 h 38"/>
                      <a:gd name="T58" fmla="*/ 5 w 36"/>
                      <a:gd name="T59" fmla="*/ 33 h 38"/>
                      <a:gd name="T60" fmla="*/ 3 w 36"/>
                      <a:gd name="T61" fmla="*/ 34 h 38"/>
                      <a:gd name="T62" fmla="*/ 2 w 36"/>
                      <a:gd name="T63" fmla="*/ 35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2" y="0"/>
                        </a:moveTo>
                        <a:lnTo>
                          <a:pt x="33" y="0"/>
                        </a:lnTo>
                        <a:lnTo>
                          <a:pt x="32" y="1"/>
                        </a:lnTo>
                        <a:lnTo>
                          <a:pt x="32" y="2"/>
                        </a:lnTo>
                        <a:lnTo>
                          <a:pt x="32" y="3"/>
                        </a:lnTo>
                        <a:lnTo>
                          <a:pt x="33" y="3"/>
                        </a:lnTo>
                        <a:lnTo>
                          <a:pt x="33" y="4"/>
                        </a:lnTo>
                        <a:lnTo>
                          <a:pt x="35" y="4"/>
                        </a:lnTo>
                        <a:lnTo>
                          <a:pt x="33" y="4"/>
                        </a:lnTo>
                        <a:lnTo>
                          <a:pt x="32" y="5"/>
                        </a:lnTo>
                        <a:lnTo>
                          <a:pt x="32" y="6"/>
                        </a:lnTo>
                        <a:lnTo>
                          <a:pt x="32" y="7"/>
                        </a:lnTo>
                        <a:lnTo>
                          <a:pt x="32" y="8"/>
                        </a:lnTo>
                        <a:lnTo>
                          <a:pt x="30" y="9"/>
                        </a:lnTo>
                        <a:lnTo>
                          <a:pt x="30" y="10"/>
                        </a:lnTo>
                        <a:lnTo>
                          <a:pt x="29" y="10"/>
                        </a:lnTo>
                        <a:lnTo>
                          <a:pt x="30" y="11"/>
                        </a:lnTo>
                        <a:lnTo>
                          <a:pt x="29" y="11"/>
                        </a:lnTo>
                        <a:lnTo>
                          <a:pt x="28" y="12"/>
                        </a:lnTo>
                        <a:lnTo>
                          <a:pt x="28" y="13"/>
                        </a:lnTo>
                        <a:lnTo>
                          <a:pt x="28" y="14"/>
                        </a:lnTo>
                        <a:lnTo>
                          <a:pt x="28" y="15"/>
                        </a:lnTo>
                        <a:lnTo>
                          <a:pt x="26" y="16"/>
                        </a:lnTo>
                        <a:lnTo>
                          <a:pt x="24" y="17"/>
                        </a:lnTo>
                        <a:lnTo>
                          <a:pt x="23" y="17"/>
                        </a:lnTo>
                        <a:lnTo>
                          <a:pt x="23" y="18"/>
                        </a:lnTo>
                        <a:lnTo>
                          <a:pt x="22" y="19"/>
                        </a:lnTo>
                        <a:lnTo>
                          <a:pt x="22" y="20"/>
                        </a:lnTo>
                        <a:lnTo>
                          <a:pt x="21" y="21"/>
                        </a:lnTo>
                        <a:lnTo>
                          <a:pt x="19" y="22"/>
                        </a:lnTo>
                        <a:lnTo>
                          <a:pt x="17" y="22"/>
                        </a:lnTo>
                        <a:lnTo>
                          <a:pt x="16" y="24"/>
                        </a:lnTo>
                        <a:lnTo>
                          <a:pt x="16" y="25"/>
                        </a:lnTo>
                        <a:lnTo>
                          <a:pt x="14" y="27"/>
                        </a:lnTo>
                        <a:lnTo>
                          <a:pt x="12" y="27"/>
                        </a:lnTo>
                        <a:lnTo>
                          <a:pt x="11" y="28"/>
                        </a:lnTo>
                        <a:lnTo>
                          <a:pt x="9" y="30"/>
                        </a:lnTo>
                        <a:lnTo>
                          <a:pt x="8" y="31"/>
                        </a:lnTo>
                        <a:lnTo>
                          <a:pt x="7" y="32"/>
                        </a:lnTo>
                        <a:lnTo>
                          <a:pt x="5" y="33"/>
                        </a:lnTo>
                        <a:lnTo>
                          <a:pt x="4" y="33"/>
                        </a:lnTo>
                        <a:lnTo>
                          <a:pt x="3" y="34"/>
                        </a:lnTo>
                        <a:lnTo>
                          <a:pt x="2" y="34"/>
                        </a:lnTo>
                        <a:lnTo>
                          <a:pt x="2" y="35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7" name="Freeform 288"/>
                  <p:cNvSpPr>
                    <a:spLocks/>
                  </p:cNvSpPr>
                  <p:nvPr/>
                </p:nvSpPr>
                <p:spPr bwMode="auto">
                  <a:xfrm>
                    <a:off x="1666" y="2317"/>
                    <a:ext cx="56" cy="17"/>
                  </a:xfrm>
                  <a:custGeom>
                    <a:avLst/>
                    <a:gdLst>
                      <a:gd name="T0" fmla="*/ 53 w 56"/>
                      <a:gd name="T1" fmla="*/ 1 h 17"/>
                      <a:gd name="T2" fmla="*/ 53 w 56"/>
                      <a:gd name="T3" fmla="*/ 1 h 17"/>
                      <a:gd name="T4" fmla="*/ 53 w 56"/>
                      <a:gd name="T5" fmla="*/ 0 h 17"/>
                      <a:gd name="T6" fmla="*/ 51 w 56"/>
                      <a:gd name="T7" fmla="*/ 1 h 17"/>
                      <a:gd name="T8" fmla="*/ 51 w 56"/>
                      <a:gd name="T9" fmla="*/ 0 h 17"/>
                      <a:gd name="T10" fmla="*/ 49 w 56"/>
                      <a:gd name="T11" fmla="*/ 0 h 17"/>
                      <a:gd name="T12" fmla="*/ 48 w 56"/>
                      <a:gd name="T13" fmla="*/ 0 h 17"/>
                      <a:gd name="T14" fmla="*/ 48 w 56"/>
                      <a:gd name="T15" fmla="*/ 0 h 17"/>
                      <a:gd name="T16" fmla="*/ 48 w 56"/>
                      <a:gd name="T17" fmla="*/ 0 h 17"/>
                      <a:gd name="T18" fmla="*/ 45 w 56"/>
                      <a:gd name="T19" fmla="*/ 1 h 17"/>
                      <a:gd name="T20" fmla="*/ 45 w 56"/>
                      <a:gd name="T21" fmla="*/ 1 h 17"/>
                      <a:gd name="T22" fmla="*/ 44 w 56"/>
                      <a:gd name="T23" fmla="*/ 1 h 17"/>
                      <a:gd name="T24" fmla="*/ 43 w 56"/>
                      <a:gd name="T25" fmla="*/ 1 h 17"/>
                      <a:gd name="T26" fmla="*/ 43 w 56"/>
                      <a:gd name="T27" fmla="*/ 1 h 17"/>
                      <a:gd name="T28" fmla="*/ 42 w 56"/>
                      <a:gd name="T29" fmla="*/ 1 h 17"/>
                      <a:gd name="T30" fmla="*/ 41 w 56"/>
                      <a:gd name="T31" fmla="*/ 0 h 17"/>
                      <a:gd name="T32" fmla="*/ 40 w 56"/>
                      <a:gd name="T33" fmla="*/ 1 h 17"/>
                      <a:gd name="T34" fmla="*/ 37 w 56"/>
                      <a:gd name="T35" fmla="*/ 2 h 17"/>
                      <a:gd name="T36" fmla="*/ 33 w 56"/>
                      <a:gd name="T37" fmla="*/ 3 h 17"/>
                      <a:gd name="T38" fmla="*/ 32 w 56"/>
                      <a:gd name="T39" fmla="*/ 3 h 17"/>
                      <a:gd name="T40" fmla="*/ 29 w 56"/>
                      <a:gd name="T41" fmla="*/ 4 h 17"/>
                      <a:gd name="T42" fmla="*/ 28 w 56"/>
                      <a:gd name="T43" fmla="*/ 4 h 17"/>
                      <a:gd name="T44" fmla="*/ 26 w 56"/>
                      <a:gd name="T45" fmla="*/ 5 h 17"/>
                      <a:gd name="T46" fmla="*/ 24 w 56"/>
                      <a:gd name="T47" fmla="*/ 6 h 17"/>
                      <a:gd name="T48" fmla="*/ 21 w 56"/>
                      <a:gd name="T49" fmla="*/ 7 h 17"/>
                      <a:gd name="T50" fmla="*/ 19 w 56"/>
                      <a:gd name="T51" fmla="*/ 8 h 17"/>
                      <a:gd name="T52" fmla="*/ 16 w 56"/>
                      <a:gd name="T53" fmla="*/ 8 h 17"/>
                      <a:gd name="T54" fmla="*/ 13 w 56"/>
                      <a:gd name="T55" fmla="*/ 10 h 17"/>
                      <a:gd name="T56" fmla="*/ 11 w 56"/>
                      <a:gd name="T57" fmla="*/ 11 h 17"/>
                      <a:gd name="T58" fmla="*/ 8 w 56"/>
                      <a:gd name="T59" fmla="*/ 12 h 17"/>
                      <a:gd name="T60" fmla="*/ 6 w 56"/>
                      <a:gd name="T61" fmla="*/ 13 h 17"/>
                      <a:gd name="T62" fmla="*/ 2 w 56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17"/>
                      <a:gd name="T98" fmla="*/ 56 w 5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17">
                        <a:moveTo>
                          <a:pt x="55" y="4"/>
                        </a:moveTo>
                        <a:lnTo>
                          <a:pt x="53" y="1"/>
                        </a:lnTo>
                        <a:lnTo>
                          <a:pt x="53" y="0"/>
                        </a:lnTo>
                        <a:lnTo>
                          <a:pt x="52" y="1"/>
                        </a:lnTo>
                        <a:lnTo>
                          <a:pt x="51" y="1"/>
                        </a:lnTo>
                        <a:lnTo>
                          <a:pt x="52" y="0"/>
                        </a:lnTo>
                        <a:lnTo>
                          <a:pt x="51" y="0"/>
                        </a:lnTo>
                        <a:lnTo>
                          <a:pt x="50" y="1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5" y="1"/>
                        </a:lnTo>
                        <a:lnTo>
                          <a:pt x="44" y="1"/>
                        </a:lnTo>
                        <a:lnTo>
                          <a:pt x="43" y="1"/>
                        </a:lnTo>
                        <a:lnTo>
                          <a:pt x="42" y="1"/>
                        </a:lnTo>
                        <a:lnTo>
                          <a:pt x="41" y="1"/>
                        </a:lnTo>
                        <a:lnTo>
                          <a:pt x="41" y="0"/>
                        </a:lnTo>
                        <a:lnTo>
                          <a:pt x="40" y="1"/>
                        </a:lnTo>
                        <a:lnTo>
                          <a:pt x="38" y="1"/>
                        </a:lnTo>
                        <a:lnTo>
                          <a:pt x="37" y="2"/>
                        </a:lnTo>
                        <a:lnTo>
                          <a:pt x="36" y="1"/>
                        </a:lnTo>
                        <a:lnTo>
                          <a:pt x="33" y="3"/>
                        </a:lnTo>
                        <a:lnTo>
                          <a:pt x="32" y="3"/>
                        </a:lnTo>
                        <a:lnTo>
                          <a:pt x="30" y="4"/>
                        </a:lnTo>
                        <a:lnTo>
                          <a:pt x="29" y="4"/>
                        </a:lnTo>
                        <a:lnTo>
                          <a:pt x="28" y="4"/>
                        </a:lnTo>
                        <a:lnTo>
                          <a:pt x="27" y="4"/>
                        </a:lnTo>
                        <a:lnTo>
                          <a:pt x="26" y="5"/>
                        </a:lnTo>
                        <a:lnTo>
                          <a:pt x="24" y="6"/>
                        </a:lnTo>
                        <a:lnTo>
                          <a:pt x="22" y="6"/>
                        </a:lnTo>
                        <a:lnTo>
                          <a:pt x="21" y="7"/>
                        </a:lnTo>
                        <a:lnTo>
                          <a:pt x="20" y="7"/>
                        </a:lnTo>
                        <a:lnTo>
                          <a:pt x="19" y="8"/>
                        </a:lnTo>
                        <a:lnTo>
                          <a:pt x="17" y="8"/>
                        </a:lnTo>
                        <a:lnTo>
                          <a:pt x="16" y="8"/>
                        </a:lnTo>
                        <a:lnTo>
                          <a:pt x="14" y="9"/>
                        </a:lnTo>
                        <a:lnTo>
                          <a:pt x="13" y="10"/>
                        </a:lnTo>
                        <a:lnTo>
                          <a:pt x="12" y="10"/>
                        </a:lnTo>
                        <a:lnTo>
                          <a:pt x="11" y="11"/>
                        </a:lnTo>
                        <a:lnTo>
                          <a:pt x="10" y="11"/>
                        </a:lnTo>
                        <a:lnTo>
                          <a:pt x="8" y="12"/>
                        </a:lnTo>
                        <a:lnTo>
                          <a:pt x="6" y="13"/>
                        </a:lnTo>
                        <a:lnTo>
                          <a:pt x="5" y="14"/>
                        </a:lnTo>
                        <a:lnTo>
                          <a:pt x="2" y="14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8" name="Freeform 289"/>
                  <p:cNvSpPr>
                    <a:spLocks/>
                  </p:cNvSpPr>
                  <p:nvPr/>
                </p:nvSpPr>
                <p:spPr bwMode="auto">
                  <a:xfrm>
                    <a:off x="1463" y="2107"/>
                    <a:ext cx="35" cy="40"/>
                  </a:xfrm>
                  <a:custGeom>
                    <a:avLst/>
                    <a:gdLst>
                      <a:gd name="T0" fmla="*/ 1 w 35"/>
                      <a:gd name="T1" fmla="*/ 39 h 40"/>
                      <a:gd name="T2" fmla="*/ 1 w 35"/>
                      <a:gd name="T3" fmla="*/ 37 h 40"/>
                      <a:gd name="T4" fmla="*/ 1 w 35"/>
                      <a:gd name="T5" fmla="*/ 38 h 40"/>
                      <a:gd name="T6" fmla="*/ 0 w 35"/>
                      <a:gd name="T7" fmla="*/ 35 h 40"/>
                      <a:gd name="T8" fmla="*/ 0 w 35"/>
                      <a:gd name="T9" fmla="*/ 34 h 40"/>
                      <a:gd name="T10" fmla="*/ 1 w 35"/>
                      <a:gd name="T11" fmla="*/ 33 h 40"/>
                      <a:gd name="T12" fmla="*/ 1 w 35"/>
                      <a:gd name="T13" fmla="*/ 32 h 40"/>
                      <a:gd name="T14" fmla="*/ 1 w 35"/>
                      <a:gd name="T15" fmla="*/ 32 h 40"/>
                      <a:gd name="T16" fmla="*/ 1 w 35"/>
                      <a:gd name="T17" fmla="*/ 32 h 40"/>
                      <a:gd name="T18" fmla="*/ 3 w 35"/>
                      <a:gd name="T19" fmla="*/ 30 h 40"/>
                      <a:gd name="T20" fmla="*/ 3 w 35"/>
                      <a:gd name="T21" fmla="*/ 30 h 40"/>
                      <a:gd name="T22" fmla="*/ 3 w 35"/>
                      <a:gd name="T23" fmla="*/ 30 h 40"/>
                      <a:gd name="T24" fmla="*/ 4 w 35"/>
                      <a:gd name="T25" fmla="*/ 29 h 40"/>
                      <a:gd name="T26" fmla="*/ 3 w 35"/>
                      <a:gd name="T27" fmla="*/ 28 h 40"/>
                      <a:gd name="T28" fmla="*/ 3 w 35"/>
                      <a:gd name="T29" fmla="*/ 28 h 40"/>
                      <a:gd name="T30" fmla="*/ 3 w 35"/>
                      <a:gd name="T31" fmla="*/ 28 h 40"/>
                      <a:gd name="T32" fmla="*/ 4 w 35"/>
                      <a:gd name="T33" fmla="*/ 25 h 40"/>
                      <a:gd name="T34" fmla="*/ 6 w 35"/>
                      <a:gd name="T35" fmla="*/ 24 h 40"/>
                      <a:gd name="T36" fmla="*/ 9 w 35"/>
                      <a:gd name="T37" fmla="*/ 23 h 40"/>
                      <a:gd name="T38" fmla="*/ 9 w 35"/>
                      <a:gd name="T39" fmla="*/ 21 h 40"/>
                      <a:gd name="T40" fmla="*/ 11 w 35"/>
                      <a:gd name="T41" fmla="*/ 19 h 40"/>
                      <a:gd name="T42" fmla="*/ 12 w 35"/>
                      <a:gd name="T43" fmla="*/ 18 h 40"/>
                      <a:gd name="T44" fmla="*/ 14 w 35"/>
                      <a:gd name="T45" fmla="*/ 16 h 40"/>
                      <a:gd name="T46" fmla="*/ 15 w 35"/>
                      <a:gd name="T47" fmla="*/ 14 h 40"/>
                      <a:gd name="T48" fmla="*/ 18 w 35"/>
                      <a:gd name="T49" fmla="*/ 13 h 40"/>
                      <a:gd name="T50" fmla="*/ 19 w 35"/>
                      <a:gd name="T51" fmla="*/ 11 h 40"/>
                      <a:gd name="T52" fmla="*/ 21 w 35"/>
                      <a:gd name="T53" fmla="*/ 10 h 40"/>
                      <a:gd name="T54" fmla="*/ 24 w 35"/>
                      <a:gd name="T55" fmla="*/ 9 h 40"/>
                      <a:gd name="T56" fmla="*/ 24 w 35"/>
                      <a:gd name="T57" fmla="*/ 7 h 40"/>
                      <a:gd name="T58" fmla="*/ 29 w 35"/>
                      <a:gd name="T59" fmla="*/ 5 h 40"/>
                      <a:gd name="T60" fmla="*/ 30 w 35"/>
                      <a:gd name="T61" fmla="*/ 3 h 40"/>
                      <a:gd name="T62" fmla="*/ 32 w 35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1" y="39"/>
                        </a:moveTo>
                        <a:lnTo>
                          <a:pt x="1" y="39"/>
                        </a:lnTo>
                        <a:lnTo>
                          <a:pt x="2" y="38"/>
                        </a:lnTo>
                        <a:lnTo>
                          <a:pt x="1" y="37"/>
                        </a:lnTo>
                        <a:lnTo>
                          <a:pt x="1" y="38"/>
                        </a:lnTo>
                        <a:lnTo>
                          <a:pt x="1" y="36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2" y="31"/>
                        </a:lnTo>
                        <a:lnTo>
                          <a:pt x="3" y="30"/>
                        </a:lnTo>
                        <a:lnTo>
                          <a:pt x="4" y="29"/>
                        </a:lnTo>
                        <a:lnTo>
                          <a:pt x="3" y="28"/>
                        </a:lnTo>
                        <a:lnTo>
                          <a:pt x="4" y="27"/>
                        </a:lnTo>
                        <a:lnTo>
                          <a:pt x="4" y="25"/>
                        </a:lnTo>
                        <a:lnTo>
                          <a:pt x="5" y="25"/>
                        </a:lnTo>
                        <a:lnTo>
                          <a:pt x="6" y="24"/>
                        </a:lnTo>
                        <a:lnTo>
                          <a:pt x="6" y="23"/>
                        </a:lnTo>
                        <a:lnTo>
                          <a:pt x="9" y="23"/>
                        </a:lnTo>
                        <a:lnTo>
                          <a:pt x="9" y="21"/>
                        </a:lnTo>
                        <a:lnTo>
                          <a:pt x="10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7" y="14"/>
                        </a:lnTo>
                        <a:lnTo>
                          <a:pt x="18" y="13"/>
                        </a:lnTo>
                        <a:lnTo>
                          <a:pt x="19" y="12"/>
                        </a:lnTo>
                        <a:lnTo>
                          <a:pt x="19" y="11"/>
                        </a:lnTo>
                        <a:lnTo>
                          <a:pt x="21" y="11"/>
                        </a:lnTo>
                        <a:lnTo>
                          <a:pt x="21" y="10"/>
                        </a:lnTo>
                        <a:lnTo>
                          <a:pt x="23" y="10"/>
                        </a:lnTo>
                        <a:lnTo>
                          <a:pt x="24" y="9"/>
                        </a:lnTo>
                        <a:lnTo>
                          <a:pt x="24" y="7"/>
                        </a:lnTo>
                        <a:lnTo>
                          <a:pt x="27" y="6"/>
                        </a:lnTo>
                        <a:lnTo>
                          <a:pt x="29" y="5"/>
                        </a:lnTo>
                        <a:lnTo>
                          <a:pt x="29" y="4"/>
                        </a:lnTo>
                        <a:lnTo>
                          <a:pt x="30" y="3"/>
                        </a:lnTo>
                        <a:lnTo>
                          <a:pt x="32" y="3"/>
                        </a:lnTo>
                        <a:lnTo>
                          <a:pt x="32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69" name="Freeform 290"/>
                  <p:cNvSpPr>
                    <a:spLocks/>
                  </p:cNvSpPr>
                  <p:nvPr/>
                </p:nvSpPr>
                <p:spPr bwMode="auto">
                  <a:xfrm>
                    <a:off x="1462" y="2132"/>
                    <a:ext cx="55" cy="17"/>
                  </a:xfrm>
                  <a:custGeom>
                    <a:avLst/>
                    <a:gdLst>
                      <a:gd name="T0" fmla="*/ 1 w 55"/>
                      <a:gd name="T1" fmla="*/ 12 h 17"/>
                      <a:gd name="T2" fmla="*/ 1 w 55"/>
                      <a:gd name="T3" fmla="*/ 14 h 17"/>
                      <a:gd name="T4" fmla="*/ 1 w 55"/>
                      <a:gd name="T5" fmla="*/ 14 h 17"/>
                      <a:gd name="T6" fmla="*/ 2 w 55"/>
                      <a:gd name="T7" fmla="*/ 14 h 17"/>
                      <a:gd name="T8" fmla="*/ 3 w 55"/>
                      <a:gd name="T9" fmla="*/ 14 h 17"/>
                      <a:gd name="T10" fmla="*/ 4 w 55"/>
                      <a:gd name="T11" fmla="*/ 14 h 17"/>
                      <a:gd name="T12" fmla="*/ 5 w 55"/>
                      <a:gd name="T13" fmla="*/ 16 h 17"/>
                      <a:gd name="T14" fmla="*/ 6 w 55"/>
                      <a:gd name="T15" fmla="*/ 14 h 17"/>
                      <a:gd name="T16" fmla="*/ 6 w 55"/>
                      <a:gd name="T17" fmla="*/ 16 h 17"/>
                      <a:gd name="T18" fmla="*/ 8 w 55"/>
                      <a:gd name="T19" fmla="*/ 14 h 17"/>
                      <a:gd name="T20" fmla="*/ 8 w 55"/>
                      <a:gd name="T21" fmla="*/ 14 h 17"/>
                      <a:gd name="T22" fmla="*/ 10 w 55"/>
                      <a:gd name="T23" fmla="*/ 13 h 17"/>
                      <a:gd name="T24" fmla="*/ 11 w 55"/>
                      <a:gd name="T25" fmla="*/ 14 h 17"/>
                      <a:gd name="T26" fmla="*/ 12 w 55"/>
                      <a:gd name="T27" fmla="*/ 14 h 17"/>
                      <a:gd name="T28" fmla="*/ 13 w 55"/>
                      <a:gd name="T29" fmla="*/ 14 h 17"/>
                      <a:gd name="T30" fmla="*/ 14 w 55"/>
                      <a:gd name="T31" fmla="*/ 13 h 17"/>
                      <a:gd name="T32" fmla="*/ 17 w 55"/>
                      <a:gd name="T33" fmla="*/ 13 h 17"/>
                      <a:gd name="T34" fmla="*/ 18 w 55"/>
                      <a:gd name="T35" fmla="*/ 13 h 17"/>
                      <a:gd name="T36" fmla="*/ 20 w 55"/>
                      <a:gd name="T37" fmla="*/ 12 h 17"/>
                      <a:gd name="T38" fmla="*/ 22 w 55"/>
                      <a:gd name="T39" fmla="*/ 11 h 17"/>
                      <a:gd name="T40" fmla="*/ 25 w 55"/>
                      <a:gd name="T41" fmla="*/ 12 h 17"/>
                      <a:gd name="T42" fmla="*/ 27 w 55"/>
                      <a:gd name="T43" fmla="*/ 10 h 17"/>
                      <a:gd name="T44" fmla="*/ 28 w 55"/>
                      <a:gd name="T45" fmla="*/ 10 h 17"/>
                      <a:gd name="T46" fmla="*/ 31 w 55"/>
                      <a:gd name="T47" fmla="*/ 9 h 17"/>
                      <a:gd name="T48" fmla="*/ 34 w 55"/>
                      <a:gd name="T49" fmla="*/ 9 h 17"/>
                      <a:gd name="T50" fmla="*/ 36 w 55"/>
                      <a:gd name="T51" fmla="*/ 7 h 17"/>
                      <a:gd name="T52" fmla="*/ 39 w 55"/>
                      <a:gd name="T53" fmla="*/ 7 h 17"/>
                      <a:gd name="T54" fmla="*/ 41 w 55"/>
                      <a:gd name="T55" fmla="*/ 6 h 17"/>
                      <a:gd name="T56" fmla="*/ 43 w 55"/>
                      <a:gd name="T57" fmla="*/ 5 h 17"/>
                      <a:gd name="T58" fmla="*/ 47 w 55"/>
                      <a:gd name="T59" fmla="*/ 2 h 17"/>
                      <a:gd name="T60" fmla="*/ 49 w 55"/>
                      <a:gd name="T61" fmla="*/ 2 h 17"/>
                      <a:gd name="T62" fmla="*/ 51 w 55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17"/>
                      <a:gd name="T98" fmla="*/ 55 w 5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17">
                        <a:moveTo>
                          <a:pt x="0" y="11"/>
                        </a:moveTo>
                        <a:lnTo>
                          <a:pt x="1" y="12"/>
                        </a:lnTo>
                        <a:lnTo>
                          <a:pt x="2" y="13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6" y="16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11" y="14"/>
                        </a:lnTo>
                        <a:lnTo>
                          <a:pt x="12" y="14"/>
                        </a:lnTo>
                        <a:lnTo>
                          <a:pt x="13" y="14"/>
                        </a:lnTo>
                        <a:lnTo>
                          <a:pt x="14" y="13"/>
                        </a:lnTo>
                        <a:lnTo>
                          <a:pt x="17" y="13"/>
                        </a:lnTo>
                        <a:lnTo>
                          <a:pt x="18" y="13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2" y="11"/>
                        </a:lnTo>
                        <a:lnTo>
                          <a:pt x="24" y="10"/>
                        </a:lnTo>
                        <a:lnTo>
                          <a:pt x="25" y="12"/>
                        </a:lnTo>
                        <a:lnTo>
                          <a:pt x="26" y="11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31" y="9"/>
                        </a:lnTo>
                        <a:lnTo>
                          <a:pt x="33" y="8"/>
                        </a:lnTo>
                        <a:lnTo>
                          <a:pt x="34" y="9"/>
                        </a:lnTo>
                        <a:lnTo>
                          <a:pt x="35" y="8"/>
                        </a:lnTo>
                        <a:lnTo>
                          <a:pt x="36" y="7"/>
                        </a:lnTo>
                        <a:lnTo>
                          <a:pt x="37" y="8"/>
                        </a:lnTo>
                        <a:lnTo>
                          <a:pt x="39" y="7"/>
                        </a:lnTo>
                        <a:lnTo>
                          <a:pt x="41" y="6"/>
                        </a:lnTo>
                        <a:lnTo>
                          <a:pt x="42" y="4"/>
                        </a:lnTo>
                        <a:lnTo>
                          <a:pt x="43" y="5"/>
                        </a:lnTo>
                        <a:lnTo>
                          <a:pt x="44" y="4"/>
                        </a:lnTo>
                        <a:lnTo>
                          <a:pt x="47" y="2"/>
                        </a:lnTo>
                        <a:lnTo>
                          <a:pt x="49" y="2"/>
                        </a:lnTo>
                        <a:lnTo>
                          <a:pt x="51" y="2"/>
                        </a:lnTo>
                        <a:lnTo>
                          <a:pt x="51" y="1"/>
                        </a:lnTo>
                        <a:lnTo>
                          <a:pt x="5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0" name="Freeform 291"/>
                  <p:cNvSpPr>
                    <a:spLocks/>
                  </p:cNvSpPr>
                  <p:nvPr/>
                </p:nvSpPr>
                <p:spPr bwMode="auto">
                  <a:xfrm>
                    <a:off x="1462" y="2132"/>
                    <a:ext cx="55" cy="17"/>
                  </a:xfrm>
                  <a:custGeom>
                    <a:avLst/>
                    <a:gdLst>
                      <a:gd name="T0" fmla="*/ 1 w 55"/>
                      <a:gd name="T1" fmla="*/ 12 h 17"/>
                      <a:gd name="T2" fmla="*/ 1 w 55"/>
                      <a:gd name="T3" fmla="*/ 14 h 17"/>
                      <a:gd name="T4" fmla="*/ 1 w 55"/>
                      <a:gd name="T5" fmla="*/ 14 h 17"/>
                      <a:gd name="T6" fmla="*/ 2 w 55"/>
                      <a:gd name="T7" fmla="*/ 14 h 17"/>
                      <a:gd name="T8" fmla="*/ 4 w 55"/>
                      <a:gd name="T9" fmla="*/ 14 h 17"/>
                      <a:gd name="T10" fmla="*/ 4 w 55"/>
                      <a:gd name="T11" fmla="*/ 14 h 17"/>
                      <a:gd name="T12" fmla="*/ 5 w 55"/>
                      <a:gd name="T13" fmla="*/ 16 h 17"/>
                      <a:gd name="T14" fmla="*/ 6 w 55"/>
                      <a:gd name="T15" fmla="*/ 14 h 17"/>
                      <a:gd name="T16" fmla="*/ 6 w 55"/>
                      <a:gd name="T17" fmla="*/ 16 h 17"/>
                      <a:gd name="T18" fmla="*/ 8 w 55"/>
                      <a:gd name="T19" fmla="*/ 14 h 17"/>
                      <a:gd name="T20" fmla="*/ 8 w 55"/>
                      <a:gd name="T21" fmla="*/ 14 h 17"/>
                      <a:gd name="T22" fmla="*/ 10 w 55"/>
                      <a:gd name="T23" fmla="*/ 13 h 17"/>
                      <a:gd name="T24" fmla="*/ 11 w 55"/>
                      <a:gd name="T25" fmla="*/ 14 h 17"/>
                      <a:gd name="T26" fmla="*/ 12 w 55"/>
                      <a:gd name="T27" fmla="*/ 14 h 17"/>
                      <a:gd name="T28" fmla="*/ 13 w 55"/>
                      <a:gd name="T29" fmla="*/ 14 h 17"/>
                      <a:gd name="T30" fmla="*/ 14 w 55"/>
                      <a:gd name="T31" fmla="*/ 13 h 17"/>
                      <a:gd name="T32" fmla="*/ 17 w 55"/>
                      <a:gd name="T33" fmla="*/ 13 h 17"/>
                      <a:gd name="T34" fmla="*/ 18 w 55"/>
                      <a:gd name="T35" fmla="*/ 13 h 17"/>
                      <a:gd name="T36" fmla="*/ 20 w 55"/>
                      <a:gd name="T37" fmla="*/ 12 h 17"/>
                      <a:gd name="T38" fmla="*/ 22 w 55"/>
                      <a:gd name="T39" fmla="*/ 11 h 17"/>
                      <a:gd name="T40" fmla="*/ 25 w 55"/>
                      <a:gd name="T41" fmla="*/ 12 h 17"/>
                      <a:gd name="T42" fmla="*/ 27 w 55"/>
                      <a:gd name="T43" fmla="*/ 10 h 17"/>
                      <a:gd name="T44" fmla="*/ 28 w 55"/>
                      <a:gd name="T45" fmla="*/ 10 h 17"/>
                      <a:gd name="T46" fmla="*/ 31 w 55"/>
                      <a:gd name="T47" fmla="*/ 9 h 17"/>
                      <a:gd name="T48" fmla="*/ 33 w 55"/>
                      <a:gd name="T49" fmla="*/ 8 h 17"/>
                      <a:gd name="T50" fmla="*/ 36 w 55"/>
                      <a:gd name="T51" fmla="*/ 7 h 17"/>
                      <a:gd name="T52" fmla="*/ 37 w 55"/>
                      <a:gd name="T53" fmla="*/ 8 h 17"/>
                      <a:gd name="T54" fmla="*/ 40 w 55"/>
                      <a:gd name="T55" fmla="*/ 6 h 17"/>
                      <a:gd name="T56" fmla="*/ 43 w 55"/>
                      <a:gd name="T57" fmla="*/ 5 h 17"/>
                      <a:gd name="T58" fmla="*/ 44 w 55"/>
                      <a:gd name="T59" fmla="*/ 3 h 17"/>
                      <a:gd name="T60" fmla="*/ 49 w 55"/>
                      <a:gd name="T61" fmla="*/ 2 h 17"/>
                      <a:gd name="T62" fmla="*/ 51 w 55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17"/>
                      <a:gd name="T98" fmla="*/ 55 w 5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17">
                        <a:moveTo>
                          <a:pt x="0" y="11"/>
                        </a:moveTo>
                        <a:lnTo>
                          <a:pt x="1" y="12"/>
                        </a:lnTo>
                        <a:lnTo>
                          <a:pt x="2" y="13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6" y="16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11" y="14"/>
                        </a:lnTo>
                        <a:lnTo>
                          <a:pt x="12" y="14"/>
                        </a:lnTo>
                        <a:lnTo>
                          <a:pt x="13" y="14"/>
                        </a:lnTo>
                        <a:lnTo>
                          <a:pt x="14" y="13"/>
                        </a:lnTo>
                        <a:lnTo>
                          <a:pt x="17" y="13"/>
                        </a:lnTo>
                        <a:lnTo>
                          <a:pt x="17" y="14"/>
                        </a:lnTo>
                        <a:lnTo>
                          <a:pt x="18" y="13"/>
                        </a:lnTo>
                        <a:lnTo>
                          <a:pt x="19" y="13"/>
                        </a:lnTo>
                        <a:lnTo>
                          <a:pt x="20" y="12"/>
                        </a:lnTo>
                        <a:lnTo>
                          <a:pt x="21" y="12"/>
                        </a:lnTo>
                        <a:lnTo>
                          <a:pt x="22" y="11"/>
                        </a:lnTo>
                        <a:lnTo>
                          <a:pt x="24" y="10"/>
                        </a:lnTo>
                        <a:lnTo>
                          <a:pt x="25" y="12"/>
                        </a:lnTo>
                        <a:lnTo>
                          <a:pt x="26" y="11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31" y="9"/>
                        </a:lnTo>
                        <a:lnTo>
                          <a:pt x="32" y="8"/>
                        </a:lnTo>
                        <a:lnTo>
                          <a:pt x="33" y="8"/>
                        </a:lnTo>
                        <a:lnTo>
                          <a:pt x="35" y="8"/>
                        </a:lnTo>
                        <a:lnTo>
                          <a:pt x="36" y="7"/>
                        </a:lnTo>
                        <a:lnTo>
                          <a:pt x="37" y="8"/>
                        </a:lnTo>
                        <a:lnTo>
                          <a:pt x="39" y="7"/>
                        </a:lnTo>
                        <a:lnTo>
                          <a:pt x="40" y="6"/>
                        </a:lnTo>
                        <a:lnTo>
                          <a:pt x="42" y="4"/>
                        </a:lnTo>
                        <a:lnTo>
                          <a:pt x="43" y="5"/>
                        </a:lnTo>
                        <a:lnTo>
                          <a:pt x="44" y="4"/>
                        </a:lnTo>
                        <a:lnTo>
                          <a:pt x="44" y="3"/>
                        </a:lnTo>
                        <a:lnTo>
                          <a:pt x="47" y="2"/>
                        </a:lnTo>
                        <a:lnTo>
                          <a:pt x="49" y="2"/>
                        </a:lnTo>
                        <a:lnTo>
                          <a:pt x="50" y="0"/>
                        </a:lnTo>
                        <a:lnTo>
                          <a:pt x="51" y="1"/>
                        </a:lnTo>
                        <a:lnTo>
                          <a:pt x="5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1" name="Freeform 292"/>
                  <p:cNvSpPr>
                    <a:spLocks/>
                  </p:cNvSpPr>
                  <p:nvPr/>
                </p:nvSpPr>
                <p:spPr bwMode="auto">
                  <a:xfrm>
                    <a:off x="1463" y="2107"/>
                    <a:ext cx="35" cy="40"/>
                  </a:xfrm>
                  <a:custGeom>
                    <a:avLst/>
                    <a:gdLst>
                      <a:gd name="T0" fmla="*/ 1 w 35"/>
                      <a:gd name="T1" fmla="*/ 39 h 40"/>
                      <a:gd name="T2" fmla="*/ 1 w 35"/>
                      <a:gd name="T3" fmla="*/ 37 h 40"/>
                      <a:gd name="T4" fmla="*/ 1 w 35"/>
                      <a:gd name="T5" fmla="*/ 38 h 40"/>
                      <a:gd name="T6" fmla="*/ 0 w 35"/>
                      <a:gd name="T7" fmla="*/ 35 h 40"/>
                      <a:gd name="T8" fmla="*/ 0 w 35"/>
                      <a:gd name="T9" fmla="*/ 34 h 40"/>
                      <a:gd name="T10" fmla="*/ 1 w 35"/>
                      <a:gd name="T11" fmla="*/ 33 h 40"/>
                      <a:gd name="T12" fmla="*/ 1 w 35"/>
                      <a:gd name="T13" fmla="*/ 32 h 40"/>
                      <a:gd name="T14" fmla="*/ 1 w 35"/>
                      <a:gd name="T15" fmla="*/ 32 h 40"/>
                      <a:gd name="T16" fmla="*/ 1 w 35"/>
                      <a:gd name="T17" fmla="*/ 32 h 40"/>
                      <a:gd name="T18" fmla="*/ 2 w 35"/>
                      <a:gd name="T19" fmla="*/ 31 h 40"/>
                      <a:gd name="T20" fmla="*/ 3 w 35"/>
                      <a:gd name="T21" fmla="*/ 30 h 40"/>
                      <a:gd name="T22" fmla="*/ 3 w 35"/>
                      <a:gd name="T23" fmla="*/ 30 h 40"/>
                      <a:gd name="T24" fmla="*/ 3 w 35"/>
                      <a:gd name="T25" fmla="*/ 29 h 40"/>
                      <a:gd name="T26" fmla="*/ 3 w 35"/>
                      <a:gd name="T27" fmla="*/ 28 h 40"/>
                      <a:gd name="T28" fmla="*/ 3 w 35"/>
                      <a:gd name="T29" fmla="*/ 28 h 40"/>
                      <a:gd name="T30" fmla="*/ 3 w 35"/>
                      <a:gd name="T31" fmla="*/ 28 h 40"/>
                      <a:gd name="T32" fmla="*/ 4 w 35"/>
                      <a:gd name="T33" fmla="*/ 25 h 40"/>
                      <a:gd name="T34" fmla="*/ 6 w 35"/>
                      <a:gd name="T35" fmla="*/ 24 h 40"/>
                      <a:gd name="T36" fmla="*/ 9 w 35"/>
                      <a:gd name="T37" fmla="*/ 23 h 40"/>
                      <a:gd name="T38" fmla="*/ 9 w 35"/>
                      <a:gd name="T39" fmla="*/ 21 h 40"/>
                      <a:gd name="T40" fmla="*/ 11 w 35"/>
                      <a:gd name="T41" fmla="*/ 19 h 40"/>
                      <a:gd name="T42" fmla="*/ 12 w 35"/>
                      <a:gd name="T43" fmla="*/ 18 h 40"/>
                      <a:gd name="T44" fmla="*/ 14 w 35"/>
                      <a:gd name="T45" fmla="*/ 16 h 40"/>
                      <a:gd name="T46" fmla="*/ 15 w 35"/>
                      <a:gd name="T47" fmla="*/ 14 h 40"/>
                      <a:gd name="T48" fmla="*/ 18 w 35"/>
                      <a:gd name="T49" fmla="*/ 13 h 40"/>
                      <a:gd name="T50" fmla="*/ 19 w 35"/>
                      <a:gd name="T51" fmla="*/ 11 h 40"/>
                      <a:gd name="T52" fmla="*/ 21 w 35"/>
                      <a:gd name="T53" fmla="*/ 10 h 40"/>
                      <a:gd name="T54" fmla="*/ 24 w 35"/>
                      <a:gd name="T55" fmla="*/ 9 h 40"/>
                      <a:gd name="T56" fmla="*/ 24 w 35"/>
                      <a:gd name="T57" fmla="*/ 7 h 40"/>
                      <a:gd name="T58" fmla="*/ 29 w 35"/>
                      <a:gd name="T59" fmla="*/ 5 h 40"/>
                      <a:gd name="T60" fmla="*/ 31 w 35"/>
                      <a:gd name="T61" fmla="*/ 2 h 40"/>
                      <a:gd name="T62" fmla="*/ 32 w 35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1" y="39"/>
                        </a:moveTo>
                        <a:lnTo>
                          <a:pt x="1" y="39"/>
                        </a:lnTo>
                        <a:lnTo>
                          <a:pt x="2" y="38"/>
                        </a:lnTo>
                        <a:lnTo>
                          <a:pt x="1" y="37"/>
                        </a:lnTo>
                        <a:lnTo>
                          <a:pt x="1" y="38"/>
                        </a:lnTo>
                        <a:lnTo>
                          <a:pt x="1" y="36"/>
                        </a:lnTo>
                        <a:lnTo>
                          <a:pt x="0" y="35"/>
                        </a:lnTo>
                        <a:lnTo>
                          <a:pt x="0" y="34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2" y="31"/>
                        </a:lnTo>
                        <a:lnTo>
                          <a:pt x="3" y="30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4" y="27"/>
                        </a:lnTo>
                        <a:lnTo>
                          <a:pt x="4" y="25"/>
                        </a:lnTo>
                        <a:lnTo>
                          <a:pt x="5" y="25"/>
                        </a:lnTo>
                        <a:lnTo>
                          <a:pt x="6" y="24"/>
                        </a:lnTo>
                        <a:lnTo>
                          <a:pt x="6" y="23"/>
                        </a:lnTo>
                        <a:lnTo>
                          <a:pt x="9" y="23"/>
                        </a:lnTo>
                        <a:lnTo>
                          <a:pt x="9" y="21"/>
                        </a:lnTo>
                        <a:lnTo>
                          <a:pt x="10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4" y="16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7" y="14"/>
                        </a:lnTo>
                        <a:lnTo>
                          <a:pt x="18" y="13"/>
                        </a:lnTo>
                        <a:lnTo>
                          <a:pt x="19" y="12"/>
                        </a:lnTo>
                        <a:lnTo>
                          <a:pt x="19" y="11"/>
                        </a:lnTo>
                        <a:lnTo>
                          <a:pt x="21" y="11"/>
                        </a:lnTo>
                        <a:lnTo>
                          <a:pt x="21" y="10"/>
                        </a:lnTo>
                        <a:lnTo>
                          <a:pt x="23" y="10"/>
                        </a:lnTo>
                        <a:lnTo>
                          <a:pt x="24" y="9"/>
                        </a:lnTo>
                        <a:lnTo>
                          <a:pt x="24" y="7"/>
                        </a:lnTo>
                        <a:lnTo>
                          <a:pt x="27" y="6"/>
                        </a:lnTo>
                        <a:lnTo>
                          <a:pt x="29" y="5"/>
                        </a:lnTo>
                        <a:lnTo>
                          <a:pt x="29" y="4"/>
                        </a:lnTo>
                        <a:lnTo>
                          <a:pt x="31" y="2"/>
                        </a:lnTo>
                        <a:lnTo>
                          <a:pt x="32" y="3"/>
                        </a:lnTo>
                        <a:lnTo>
                          <a:pt x="32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2" name="Freeform 293"/>
                  <p:cNvSpPr>
                    <a:spLocks/>
                  </p:cNvSpPr>
                  <p:nvPr/>
                </p:nvSpPr>
                <p:spPr bwMode="auto">
                  <a:xfrm>
                    <a:off x="1496" y="2071"/>
                    <a:ext cx="36" cy="38"/>
                  </a:xfrm>
                  <a:custGeom>
                    <a:avLst/>
                    <a:gdLst>
                      <a:gd name="T0" fmla="*/ 35 w 36"/>
                      <a:gd name="T1" fmla="*/ 0 h 38"/>
                      <a:gd name="T2" fmla="*/ 33 w 36"/>
                      <a:gd name="T3" fmla="*/ 1 h 38"/>
                      <a:gd name="T4" fmla="*/ 35 w 36"/>
                      <a:gd name="T5" fmla="*/ 2 h 38"/>
                      <a:gd name="T6" fmla="*/ 35 w 36"/>
                      <a:gd name="T7" fmla="*/ 2 h 38"/>
                      <a:gd name="T8" fmla="*/ 35 w 36"/>
                      <a:gd name="T9" fmla="*/ 3 h 38"/>
                      <a:gd name="T10" fmla="*/ 33 w 36"/>
                      <a:gd name="T11" fmla="*/ 4 h 38"/>
                      <a:gd name="T12" fmla="*/ 33 w 36"/>
                      <a:gd name="T13" fmla="*/ 5 h 38"/>
                      <a:gd name="T14" fmla="*/ 33 w 36"/>
                      <a:gd name="T15" fmla="*/ 6 h 38"/>
                      <a:gd name="T16" fmla="*/ 33 w 36"/>
                      <a:gd name="T17" fmla="*/ 7 h 38"/>
                      <a:gd name="T18" fmla="*/ 33 w 36"/>
                      <a:gd name="T19" fmla="*/ 7 h 38"/>
                      <a:gd name="T20" fmla="*/ 33 w 36"/>
                      <a:gd name="T21" fmla="*/ 8 h 38"/>
                      <a:gd name="T22" fmla="*/ 32 w 36"/>
                      <a:gd name="T23" fmla="*/ 9 h 38"/>
                      <a:gd name="T24" fmla="*/ 31 w 36"/>
                      <a:gd name="T25" fmla="*/ 10 h 38"/>
                      <a:gd name="T26" fmla="*/ 31 w 36"/>
                      <a:gd name="T27" fmla="*/ 11 h 38"/>
                      <a:gd name="T28" fmla="*/ 31 w 36"/>
                      <a:gd name="T29" fmla="*/ 11 h 38"/>
                      <a:gd name="T30" fmla="*/ 31 w 36"/>
                      <a:gd name="T31" fmla="*/ 12 h 38"/>
                      <a:gd name="T32" fmla="*/ 28 w 36"/>
                      <a:gd name="T33" fmla="*/ 13 h 38"/>
                      <a:gd name="T34" fmla="*/ 28 w 36"/>
                      <a:gd name="T35" fmla="*/ 15 h 38"/>
                      <a:gd name="T36" fmla="*/ 25 w 36"/>
                      <a:gd name="T37" fmla="*/ 17 h 38"/>
                      <a:gd name="T38" fmla="*/ 25 w 36"/>
                      <a:gd name="T39" fmla="*/ 19 h 38"/>
                      <a:gd name="T40" fmla="*/ 23 w 36"/>
                      <a:gd name="T41" fmla="*/ 20 h 38"/>
                      <a:gd name="T42" fmla="*/ 22 w 36"/>
                      <a:gd name="T43" fmla="*/ 22 h 38"/>
                      <a:gd name="T44" fmla="*/ 19 w 36"/>
                      <a:gd name="T45" fmla="*/ 23 h 38"/>
                      <a:gd name="T46" fmla="*/ 18 w 36"/>
                      <a:gd name="T47" fmla="*/ 24 h 38"/>
                      <a:gd name="T48" fmla="*/ 16 w 36"/>
                      <a:gd name="T49" fmla="*/ 25 h 38"/>
                      <a:gd name="T50" fmla="*/ 14 w 36"/>
                      <a:gd name="T51" fmla="*/ 27 h 38"/>
                      <a:gd name="T52" fmla="*/ 12 w 36"/>
                      <a:gd name="T53" fmla="*/ 29 h 38"/>
                      <a:gd name="T54" fmla="*/ 10 w 36"/>
                      <a:gd name="T55" fmla="*/ 31 h 38"/>
                      <a:gd name="T56" fmla="*/ 8 w 36"/>
                      <a:gd name="T57" fmla="*/ 32 h 38"/>
                      <a:gd name="T58" fmla="*/ 5 w 36"/>
                      <a:gd name="T59" fmla="*/ 34 h 38"/>
                      <a:gd name="T60" fmla="*/ 3 w 36"/>
                      <a:gd name="T61" fmla="*/ 35 h 38"/>
                      <a:gd name="T62" fmla="*/ 0 w 36"/>
                      <a:gd name="T63" fmla="*/ 37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3" y="0"/>
                        </a:moveTo>
                        <a:lnTo>
                          <a:pt x="35" y="0"/>
                        </a:lnTo>
                        <a:lnTo>
                          <a:pt x="33" y="1"/>
                        </a:lnTo>
                        <a:lnTo>
                          <a:pt x="35" y="1"/>
                        </a:lnTo>
                        <a:lnTo>
                          <a:pt x="35" y="2"/>
                        </a:lnTo>
                        <a:lnTo>
                          <a:pt x="35" y="3"/>
                        </a:lnTo>
                        <a:lnTo>
                          <a:pt x="33" y="4"/>
                        </a:lnTo>
                        <a:lnTo>
                          <a:pt x="33" y="5"/>
                        </a:lnTo>
                        <a:lnTo>
                          <a:pt x="33" y="6"/>
                        </a:lnTo>
                        <a:lnTo>
                          <a:pt x="33" y="7"/>
                        </a:lnTo>
                        <a:lnTo>
                          <a:pt x="33" y="8"/>
                        </a:lnTo>
                        <a:lnTo>
                          <a:pt x="32" y="9"/>
                        </a:lnTo>
                        <a:lnTo>
                          <a:pt x="31" y="10"/>
                        </a:lnTo>
                        <a:lnTo>
                          <a:pt x="31" y="11"/>
                        </a:lnTo>
                        <a:lnTo>
                          <a:pt x="31" y="12"/>
                        </a:lnTo>
                        <a:lnTo>
                          <a:pt x="30" y="13"/>
                        </a:lnTo>
                        <a:lnTo>
                          <a:pt x="28" y="13"/>
                        </a:lnTo>
                        <a:lnTo>
                          <a:pt x="28" y="14"/>
                        </a:lnTo>
                        <a:lnTo>
                          <a:pt x="28" y="15"/>
                        </a:lnTo>
                        <a:lnTo>
                          <a:pt x="25" y="16"/>
                        </a:lnTo>
                        <a:lnTo>
                          <a:pt x="25" y="17"/>
                        </a:lnTo>
                        <a:lnTo>
                          <a:pt x="25" y="18"/>
                        </a:lnTo>
                        <a:lnTo>
                          <a:pt x="25" y="19"/>
                        </a:lnTo>
                        <a:lnTo>
                          <a:pt x="24" y="20"/>
                        </a:lnTo>
                        <a:lnTo>
                          <a:pt x="23" y="20"/>
                        </a:lnTo>
                        <a:lnTo>
                          <a:pt x="22" y="21"/>
                        </a:lnTo>
                        <a:lnTo>
                          <a:pt x="22" y="22"/>
                        </a:lnTo>
                        <a:lnTo>
                          <a:pt x="21" y="21"/>
                        </a:lnTo>
                        <a:lnTo>
                          <a:pt x="19" y="23"/>
                        </a:lnTo>
                        <a:lnTo>
                          <a:pt x="18" y="23"/>
                        </a:lnTo>
                        <a:lnTo>
                          <a:pt x="18" y="24"/>
                        </a:lnTo>
                        <a:lnTo>
                          <a:pt x="17" y="24"/>
                        </a:lnTo>
                        <a:lnTo>
                          <a:pt x="16" y="25"/>
                        </a:lnTo>
                        <a:lnTo>
                          <a:pt x="15" y="27"/>
                        </a:lnTo>
                        <a:lnTo>
                          <a:pt x="14" y="27"/>
                        </a:lnTo>
                        <a:lnTo>
                          <a:pt x="12" y="28"/>
                        </a:lnTo>
                        <a:lnTo>
                          <a:pt x="12" y="29"/>
                        </a:lnTo>
                        <a:lnTo>
                          <a:pt x="10" y="30"/>
                        </a:lnTo>
                        <a:lnTo>
                          <a:pt x="10" y="31"/>
                        </a:lnTo>
                        <a:lnTo>
                          <a:pt x="8" y="31"/>
                        </a:lnTo>
                        <a:lnTo>
                          <a:pt x="8" y="32"/>
                        </a:lnTo>
                        <a:lnTo>
                          <a:pt x="7" y="33"/>
                        </a:lnTo>
                        <a:lnTo>
                          <a:pt x="5" y="34"/>
                        </a:lnTo>
                        <a:lnTo>
                          <a:pt x="4" y="36"/>
                        </a:lnTo>
                        <a:lnTo>
                          <a:pt x="3" y="35"/>
                        </a:lnTo>
                        <a:lnTo>
                          <a:pt x="1" y="36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3" name="Freeform 294"/>
                  <p:cNvSpPr>
                    <a:spLocks/>
                  </p:cNvSpPr>
                  <p:nvPr/>
                </p:nvSpPr>
                <p:spPr bwMode="auto">
                  <a:xfrm>
                    <a:off x="1476" y="2067"/>
                    <a:ext cx="52" cy="17"/>
                  </a:xfrm>
                  <a:custGeom>
                    <a:avLst/>
                    <a:gdLst>
                      <a:gd name="T0" fmla="*/ 51 w 52"/>
                      <a:gd name="T1" fmla="*/ 3 h 17"/>
                      <a:gd name="T2" fmla="*/ 51 w 52"/>
                      <a:gd name="T3" fmla="*/ 2 h 17"/>
                      <a:gd name="T4" fmla="*/ 49 w 52"/>
                      <a:gd name="T5" fmla="*/ 2 h 17"/>
                      <a:gd name="T6" fmla="*/ 48 w 52"/>
                      <a:gd name="T7" fmla="*/ 1 h 17"/>
                      <a:gd name="T8" fmla="*/ 48 w 52"/>
                      <a:gd name="T9" fmla="*/ 1 h 17"/>
                      <a:gd name="T10" fmla="*/ 47 w 52"/>
                      <a:gd name="T11" fmla="*/ 1 h 17"/>
                      <a:gd name="T12" fmla="*/ 46 w 52"/>
                      <a:gd name="T13" fmla="*/ 0 h 17"/>
                      <a:gd name="T14" fmla="*/ 46 w 52"/>
                      <a:gd name="T15" fmla="*/ 0 h 17"/>
                      <a:gd name="T16" fmla="*/ 45 w 52"/>
                      <a:gd name="T17" fmla="*/ 0 h 17"/>
                      <a:gd name="T18" fmla="*/ 43 w 52"/>
                      <a:gd name="T19" fmla="*/ 1 h 17"/>
                      <a:gd name="T20" fmla="*/ 41 w 52"/>
                      <a:gd name="T21" fmla="*/ 0 h 17"/>
                      <a:gd name="T22" fmla="*/ 41 w 52"/>
                      <a:gd name="T23" fmla="*/ 1 h 17"/>
                      <a:gd name="T24" fmla="*/ 40 w 52"/>
                      <a:gd name="T25" fmla="*/ 1 h 17"/>
                      <a:gd name="T26" fmla="*/ 39 w 52"/>
                      <a:gd name="T27" fmla="*/ 2 h 17"/>
                      <a:gd name="T28" fmla="*/ 38 w 52"/>
                      <a:gd name="T29" fmla="*/ 1 h 17"/>
                      <a:gd name="T30" fmla="*/ 38 w 52"/>
                      <a:gd name="T31" fmla="*/ 1 h 17"/>
                      <a:gd name="T32" fmla="*/ 36 w 52"/>
                      <a:gd name="T33" fmla="*/ 1 h 17"/>
                      <a:gd name="T34" fmla="*/ 34 w 52"/>
                      <a:gd name="T35" fmla="*/ 1 h 17"/>
                      <a:gd name="T36" fmla="*/ 31 w 52"/>
                      <a:gd name="T37" fmla="*/ 3 h 17"/>
                      <a:gd name="T38" fmla="*/ 30 w 52"/>
                      <a:gd name="T39" fmla="*/ 3 h 17"/>
                      <a:gd name="T40" fmla="*/ 28 w 52"/>
                      <a:gd name="T41" fmla="*/ 4 h 17"/>
                      <a:gd name="T42" fmla="*/ 27 w 52"/>
                      <a:gd name="T43" fmla="*/ 5 h 17"/>
                      <a:gd name="T44" fmla="*/ 24 w 52"/>
                      <a:gd name="T45" fmla="*/ 4 h 17"/>
                      <a:gd name="T46" fmla="*/ 20 w 52"/>
                      <a:gd name="T47" fmla="*/ 6 h 17"/>
                      <a:gd name="T48" fmla="*/ 19 w 52"/>
                      <a:gd name="T49" fmla="*/ 6 h 17"/>
                      <a:gd name="T50" fmla="*/ 17 w 52"/>
                      <a:gd name="T51" fmla="*/ 8 h 17"/>
                      <a:gd name="T52" fmla="*/ 13 w 52"/>
                      <a:gd name="T53" fmla="*/ 9 h 17"/>
                      <a:gd name="T54" fmla="*/ 12 w 52"/>
                      <a:gd name="T55" fmla="*/ 10 h 17"/>
                      <a:gd name="T56" fmla="*/ 10 w 52"/>
                      <a:gd name="T57" fmla="*/ 10 h 17"/>
                      <a:gd name="T58" fmla="*/ 5 w 52"/>
                      <a:gd name="T59" fmla="*/ 11 h 17"/>
                      <a:gd name="T60" fmla="*/ 4 w 52"/>
                      <a:gd name="T61" fmla="*/ 12 h 17"/>
                      <a:gd name="T62" fmla="*/ 1 w 52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2"/>
                      <a:gd name="T97" fmla="*/ 0 h 17"/>
                      <a:gd name="T98" fmla="*/ 52 w 52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2" h="17">
                        <a:moveTo>
                          <a:pt x="51" y="3"/>
                        </a:moveTo>
                        <a:lnTo>
                          <a:pt x="51" y="3"/>
                        </a:lnTo>
                        <a:lnTo>
                          <a:pt x="51" y="2"/>
                        </a:lnTo>
                        <a:lnTo>
                          <a:pt x="49" y="2"/>
                        </a:lnTo>
                        <a:lnTo>
                          <a:pt x="48" y="1"/>
                        </a:lnTo>
                        <a:lnTo>
                          <a:pt x="47" y="1"/>
                        </a:lnTo>
                        <a:lnTo>
                          <a:pt x="46" y="0"/>
                        </a:lnTo>
                        <a:lnTo>
                          <a:pt x="45" y="0"/>
                        </a:lnTo>
                        <a:lnTo>
                          <a:pt x="43" y="1"/>
                        </a:lnTo>
                        <a:lnTo>
                          <a:pt x="41" y="0"/>
                        </a:lnTo>
                        <a:lnTo>
                          <a:pt x="41" y="1"/>
                        </a:lnTo>
                        <a:lnTo>
                          <a:pt x="40" y="1"/>
                        </a:lnTo>
                        <a:lnTo>
                          <a:pt x="39" y="2"/>
                        </a:lnTo>
                        <a:lnTo>
                          <a:pt x="38" y="1"/>
                        </a:lnTo>
                        <a:lnTo>
                          <a:pt x="37" y="0"/>
                        </a:lnTo>
                        <a:lnTo>
                          <a:pt x="36" y="1"/>
                        </a:lnTo>
                        <a:lnTo>
                          <a:pt x="36" y="2"/>
                        </a:lnTo>
                        <a:lnTo>
                          <a:pt x="34" y="1"/>
                        </a:lnTo>
                        <a:lnTo>
                          <a:pt x="34" y="2"/>
                        </a:lnTo>
                        <a:lnTo>
                          <a:pt x="31" y="3"/>
                        </a:lnTo>
                        <a:lnTo>
                          <a:pt x="30" y="3"/>
                        </a:lnTo>
                        <a:lnTo>
                          <a:pt x="29" y="3"/>
                        </a:lnTo>
                        <a:lnTo>
                          <a:pt x="28" y="4"/>
                        </a:lnTo>
                        <a:lnTo>
                          <a:pt x="27" y="4"/>
                        </a:lnTo>
                        <a:lnTo>
                          <a:pt x="27" y="5"/>
                        </a:lnTo>
                        <a:lnTo>
                          <a:pt x="24" y="4"/>
                        </a:lnTo>
                        <a:lnTo>
                          <a:pt x="22" y="5"/>
                        </a:lnTo>
                        <a:lnTo>
                          <a:pt x="20" y="6"/>
                        </a:lnTo>
                        <a:lnTo>
                          <a:pt x="19" y="6"/>
                        </a:lnTo>
                        <a:lnTo>
                          <a:pt x="18" y="7"/>
                        </a:lnTo>
                        <a:lnTo>
                          <a:pt x="17" y="8"/>
                        </a:lnTo>
                        <a:lnTo>
                          <a:pt x="15" y="9"/>
                        </a:lnTo>
                        <a:lnTo>
                          <a:pt x="13" y="9"/>
                        </a:lnTo>
                        <a:lnTo>
                          <a:pt x="12" y="10"/>
                        </a:lnTo>
                        <a:lnTo>
                          <a:pt x="10" y="10"/>
                        </a:lnTo>
                        <a:lnTo>
                          <a:pt x="9" y="11"/>
                        </a:lnTo>
                        <a:lnTo>
                          <a:pt x="5" y="11"/>
                        </a:lnTo>
                        <a:lnTo>
                          <a:pt x="5" y="12"/>
                        </a:lnTo>
                        <a:lnTo>
                          <a:pt x="4" y="12"/>
                        </a:lnTo>
                        <a:lnTo>
                          <a:pt x="3" y="14"/>
                        </a:lnTo>
                        <a:lnTo>
                          <a:pt x="1" y="14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4" name="Freeform 295"/>
                  <p:cNvSpPr>
                    <a:spLocks/>
                  </p:cNvSpPr>
                  <p:nvPr/>
                </p:nvSpPr>
                <p:spPr bwMode="auto">
                  <a:xfrm>
                    <a:off x="1617" y="2306"/>
                    <a:ext cx="35" cy="40"/>
                  </a:xfrm>
                  <a:custGeom>
                    <a:avLst/>
                    <a:gdLst>
                      <a:gd name="T0" fmla="*/ 1 w 35"/>
                      <a:gd name="T1" fmla="*/ 37 h 40"/>
                      <a:gd name="T2" fmla="*/ 0 w 35"/>
                      <a:gd name="T3" fmla="*/ 37 h 40"/>
                      <a:gd name="T4" fmla="*/ 0 w 35"/>
                      <a:gd name="T5" fmla="*/ 36 h 40"/>
                      <a:gd name="T6" fmla="*/ 0 w 35"/>
                      <a:gd name="T7" fmla="*/ 35 h 40"/>
                      <a:gd name="T8" fmla="*/ 2 w 35"/>
                      <a:gd name="T9" fmla="*/ 34 h 40"/>
                      <a:gd name="T10" fmla="*/ 1 w 35"/>
                      <a:gd name="T11" fmla="*/ 34 h 40"/>
                      <a:gd name="T12" fmla="*/ 1 w 35"/>
                      <a:gd name="T13" fmla="*/ 33 h 40"/>
                      <a:gd name="T14" fmla="*/ 1 w 35"/>
                      <a:gd name="T15" fmla="*/ 32 h 40"/>
                      <a:gd name="T16" fmla="*/ 1 w 35"/>
                      <a:gd name="T17" fmla="*/ 31 h 40"/>
                      <a:gd name="T18" fmla="*/ 1 w 35"/>
                      <a:gd name="T19" fmla="*/ 31 h 40"/>
                      <a:gd name="T20" fmla="*/ 2 w 35"/>
                      <a:gd name="T21" fmla="*/ 30 h 40"/>
                      <a:gd name="T22" fmla="*/ 2 w 35"/>
                      <a:gd name="T23" fmla="*/ 29 h 40"/>
                      <a:gd name="T24" fmla="*/ 2 w 35"/>
                      <a:gd name="T25" fmla="*/ 28 h 40"/>
                      <a:gd name="T26" fmla="*/ 2 w 35"/>
                      <a:gd name="T27" fmla="*/ 27 h 40"/>
                      <a:gd name="T28" fmla="*/ 3 w 35"/>
                      <a:gd name="T29" fmla="*/ 27 h 40"/>
                      <a:gd name="T30" fmla="*/ 5 w 35"/>
                      <a:gd name="T31" fmla="*/ 27 h 40"/>
                      <a:gd name="T32" fmla="*/ 5 w 35"/>
                      <a:gd name="T33" fmla="*/ 26 h 40"/>
                      <a:gd name="T34" fmla="*/ 5 w 35"/>
                      <a:gd name="T35" fmla="*/ 24 h 40"/>
                      <a:gd name="T36" fmla="*/ 6 w 35"/>
                      <a:gd name="T37" fmla="*/ 22 h 40"/>
                      <a:gd name="T38" fmla="*/ 9 w 35"/>
                      <a:gd name="T39" fmla="*/ 21 h 40"/>
                      <a:gd name="T40" fmla="*/ 11 w 35"/>
                      <a:gd name="T41" fmla="*/ 20 h 40"/>
                      <a:gd name="T42" fmla="*/ 12 w 35"/>
                      <a:gd name="T43" fmla="*/ 18 h 40"/>
                      <a:gd name="T44" fmla="*/ 14 w 35"/>
                      <a:gd name="T45" fmla="*/ 15 h 40"/>
                      <a:gd name="T46" fmla="*/ 15 w 35"/>
                      <a:gd name="T47" fmla="*/ 15 h 40"/>
                      <a:gd name="T48" fmla="*/ 19 w 35"/>
                      <a:gd name="T49" fmla="*/ 13 h 40"/>
                      <a:gd name="T50" fmla="*/ 20 w 35"/>
                      <a:gd name="T51" fmla="*/ 11 h 40"/>
                      <a:gd name="T52" fmla="*/ 22 w 35"/>
                      <a:gd name="T53" fmla="*/ 10 h 40"/>
                      <a:gd name="T54" fmla="*/ 22 w 35"/>
                      <a:gd name="T55" fmla="*/ 8 h 40"/>
                      <a:gd name="T56" fmla="*/ 26 w 35"/>
                      <a:gd name="T57" fmla="*/ 7 h 40"/>
                      <a:gd name="T58" fmla="*/ 28 w 35"/>
                      <a:gd name="T59" fmla="*/ 5 h 40"/>
                      <a:gd name="T60" fmla="*/ 29 w 35"/>
                      <a:gd name="T61" fmla="*/ 4 h 40"/>
                      <a:gd name="T62" fmla="*/ 32 w 35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1" y="39"/>
                        </a:moveTo>
                        <a:lnTo>
                          <a:pt x="1" y="37"/>
                        </a:lnTo>
                        <a:lnTo>
                          <a:pt x="0" y="37"/>
                        </a:lnTo>
                        <a:lnTo>
                          <a:pt x="0" y="36"/>
                        </a:lnTo>
                        <a:lnTo>
                          <a:pt x="1" y="35"/>
                        </a:lnTo>
                        <a:lnTo>
                          <a:pt x="0" y="35"/>
                        </a:lnTo>
                        <a:lnTo>
                          <a:pt x="2" y="34"/>
                        </a:lnTo>
                        <a:lnTo>
                          <a:pt x="1" y="34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1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2" y="28"/>
                        </a:lnTo>
                        <a:lnTo>
                          <a:pt x="2" y="27"/>
                        </a:lnTo>
                        <a:lnTo>
                          <a:pt x="3" y="27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4"/>
                        </a:lnTo>
                        <a:lnTo>
                          <a:pt x="7" y="23"/>
                        </a:lnTo>
                        <a:lnTo>
                          <a:pt x="6" y="22"/>
                        </a:lnTo>
                        <a:lnTo>
                          <a:pt x="7" y="22"/>
                        </a:lnTo>
                        <a:lnTo>
                          <a:pt x="9" y="21"/>
                        </a:lnTo>
                        <a:lnTo>
                          <a:pt x="11" y="20"/>
                        </a:lnTo>
                        <a:lnTo>
                          <a:pt x="11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4" y="15"/>
                        </a:lnTo>
                        <a:lnTo>
                          <a:pt x="15" y="15"/>
                        </a:lnTo>
                        <a:lnTo>
                          <a:pt x="18" y="13"/>
                        </a:lnTo>
                        <a:lnTo>
                          <a:pt x="19" y="13"/>
                        </a:lnTo>
                        <a:lnTo>
                          <a:pt x="19" y="12"/>
                        </a:lnTo>
                        <a:lnTo>
                          <a:pt x="20" y="11"/>
                        </a:lnTo>
                        <a:lnTo>
                          <a:pt x="21" y="10"/>
                        </a:lnTo>
                        <a:lnTo>
                          <a:pt x="22" y="10"/>
                        </a:lnTo>
                        <a:lnTo>
                          <a:pt x="22" y="9"/>
                        </a:lnTo>
                        <a:lnTo>
                          <a:pt x="22" y="8"/>
                        </a:lnTo>
                        <a:lnTo>
                          <a:pt x="24" y="7"/>
                        </a:lnTo>
                        <a:lnTo>
                          <a:pt x="26" y="7"/>
                        </a:lnTo>
                        <a:lnTo>
                          <a:pt x="28" y="5"/>
                        </a:lnTo>
                        <a:lnTo>
                          <a:pt x="29" y="4"/>
                        </a:lnTo>
                        <a:lnTo>
                          <a:pt x="30" y="3"/>
                        </a:lnTo>
                        <a:lnTo>
                          <a:pt x="32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5" name="Freeform 296"/>
                  <p:cNvSpPr>
                    <a:spLocks/>
                  </p:cNvSpPr>
                  <p:nvPr/>
                </p:nvSpPr>
                <p:spPr bwMode="auto">
                  <a:xfrm>
                    <a:off x="1618" y="2332"/>
                    <a:ext cx="50" cy="17"/>
                  </a:xfrm>
                  <a:custGeom>
                    <a:avLst/>
                    <a:gdLst>
                      <a:gd name="T0" fmla="*/ 0 w 50"/>
                      <a:gd name="T1" fmla="*/ 12 h 17"/>
                      <a:gd name="T2" fmla="*/ 1 w 50"/>
                      <a:gd name="T3" fmla="*/ 12 h 17"/>
                      <a:gd name="T4" fmla="*/ 1 w 50"/>
                      <a:gd name="T5" fmla="*/ 14 h 17"/>
                      <a:gd name="T6" fmla="*/ 2 w 50"/>
                      <a:gd name="T7" fmla="*/ 14 h 17"/>
                      <a:gd name="T8" fmla="*/ 2 w 50"/>
                      <a:gd name="T9" fmla="*/ 16 h 17"/>
                      <a:gd name="T10" fmla="*/ 3 w 50"/>
                      <a:gd name="T11" fmla="*/ 16 h 17"/>
                      <a:gd name="T12" fmla="*/ 4 w 50"/>
                      <a:gd name="T13" fmla="*/ 14 h 17"/>
                      <a:gd name="T14" fmla="*/ 5 w 50"/>
                      <a:gd name="T15" fmla="*/ 16 h 17"/>
                      <a:gd name="T16" fmla="*/ 6 w 50"/>
                      <a:gd name="T17" fmla="*/ 14 h 17"/>
                      <a:gd name="T18" fmla="*/ 7 w 50"/>
                      <a:gd name="T19" fmla="*/ 14 h 17"/>
                      <a:gd name="T20" fmla="*/ 7 w 50"/>
                      <a:gd name="T21" fmla="*/ 14 h 17"/>
                      <a:gd name="T22" fmla="*/ 10 w 50"/>
                      <a:gd name="T23" fmla="*/ 13 h 17"/>
                      <a:gd name="T24" fmla="*/ 11 w 50"/>
                      <a:gd name="T25" fmla="*/ 14 h 17"/>
                      <a:gd name="T26" fmla="*/ 11 w 50"/>
                      <a:gd name="T27" fmla="*/ 14 h 17"/>
                      <a:gd name="T28" fmla="*/ 11 w 50"/>
                      <a:gd name="T29" fmla="*/ 14 h 17"/>
                      <a:gd name="T30" fmla="*/ 12 w 50"/>
                      <a:gd name="T31" fmla="*/ 13 h 17"/>
                      <a:gd name="T32" fmla="*/ 13 w 50"/>
                      <a:gd name="T33" fmla="*/ 14 h 17"/>
                      <a:gd name="T34" fmla="*/ 15 w 50"/>
                      <a:gd name="T35" fmla="*/ 13 h 17"/>
                      <a:gd name="T36" fmla="*/ 18 w 50"/>
                      <a:gd name="T37" fmla="*/ 12 h 17"/>
                      <a:gd name="T38" fmla="*/ 20 w 50"/>
                      <a:gd name="T39" fmla="*/ 12 h 17"/>
                      <a:gd name="T40" fmla="*/ 22 w 50"/>
                      <a:gd name="T41" fmla="*/ 11 h 17"/>
                      <a:gd name="T42" fmla="*/ 26 w 50"/>
                      <a:gd name="T43" fmla="*/ 11 h 17"/>
                      <a:gd name="T44" fmla="*/ 27 w 50"/>
                      <a:gd name="T45" fmla="*/ 10 h 17"/>
                      <a:gd name="T46" fmla="*/ 28 w 50"/>
                      <a:gd name="T47" fmla="*/ 10 h 17"/>
                      <a:gd name="T48" fmla="*/ 30 w 50"/>
                      <a:gd name="T49" fmla="*/ 9 h 17"/>
                      <a:gd name="T50" fmla="*/ 33 w 50"/>
                      <a:gd name="T51" fmla="*/ 7 h 17"/>
                      <a:gd name="T52" fmla="*/ 35 w 50"/>
                      <a:gd name="T53" fmla="*/ 6 h 17"/>
                      <a:gd name="T54" fmla="*/ 37 w 50"/>
                      <a:gd name="T55" fmla="*/ 7 h 17"/>
                      <a:gd name="T56" fmla="*/ 41 w 50"/>
                      <a:gd name="T57" fmla="*/ 5 h 17"/>
                      <a:gd name="T58" fmla="*/ 43 w 50"/>
                      <a:gd name="T59" fmla="*/ 4 h 17"/>
                      <a:gd name="T60" fmla="*/ 46 w 50"/>
                      <a:gd name="T61" fmla="*/ 2 h 17"/>
                      <a:gd name="T62" fmla="*/ 47 w 50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"/>
                      <a:gd name="T97" fmla="*/ 0 h 17"/>
                      <a:gd name="T98" fmla="*/ 50 w 50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" h="17">
                        <a:moveTo>
                          <a:pt x="0" y="11"/>
                        </a:move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10" y="13"/>
                        </a:lnTo>
                        <a:lnTo>
                          <a:pt x="11" y="14"/>
                        </a:lnTo>
                        <a:lnTo>
                          <a:pt x="12" y="13"/>
                        </a:lnTo>
                        <a:lnTo>
                          <a:pt x="12" y="14"/>
                        </a:lnTo>
                        <a:lnTo>
                          <a:pt x="13" y="14"/>
                        </a:lnTo>
                        <a:lnTo>
                          <a:pt x="15" y="14"/>
                        </a:lnTo>
                        <a:lnTo>
                          <a:pt x="15" y="13"/>
                        </a:lnTo>
                        <a:lnTo>
                          <a:pt x="17" y="13"/>
                        </a:lnTo>
                        <a:lnTo>
                          <a:pt x="18" y="12"/>
                        </a:lnTo>
                        <a:lnTo>
                          <a:pt x="19" y="12"/>
                        </a:lnTo>
                        <a:lnTo>
                          <a:pt x="20" y="12"/>
                        </a:lnTo>
                        <a:lnTo>
                          <a:pt x="21" y="11"/>
                        </a:lnTo>
                        <a:lnTo>
                          <a:pt x="22" y="11"/>
                        </a:lnTo>
                        <a:lnTo>
                          <a:pt x="23" y="10"/>
                        </a:lnTo>
                        <a:lnTo>
                          <a:pt x="26" y="11"/>
                        </a:lnTo>
                        <a:lnTo>
                          <a:pt x="27" y="11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30" y="9"/>
                        </a:lnTo>
                        <a:lnTo>
                          <a:pt x="33" y="8"/>
                        </a:lnTo>
                        <a:lnTo>
                          <a:pt x="33" y="7"/>
                        </a:lnTo>
                        <a:lnTo>
                          <a:pt x="34" y="8"/>
                        </a:lnTo>
                        <a:lnTo>
                          <a:pt x="35" y="6"/>
                        </a:lnTo>
                        <a:lnTo>
                          <a:pt x="36" y="6"/>
                        </a:lnTo>
                        <a:lnTo>
                          <a:pt x="37" y="7"/>
                        </a:lnTo>
                        <a:lnTo>
                          <a:pt x="37" y="6"/>
                        </a:lnTo>
                        <a:lnTo>
                          <a:pt x="41" y="5"/>
                        </a:lnTo>
                        <a:lnTo>
                          <a:pt x="42" y="4"/>
                        </a:lnTo>
                        <a:lnTo>
                          <a:pt x="43" y="4"/>
                        </a:lnTo>
                        <a:lnTo>
                          <a:pt x="43" y="3"/>
                        </a:lnTo>
                        <a:lnTo>
                          <a:pt x="46" y="2"/>
                        </a:lnTo>
                        <a:lnTo>
                          <a:pt x="47" y="2"/>
                        </a:lnTo>
                        <a:lnTo>
                          <a:pt x="47" y="1"/>
                        </a:lnTo>
                        <a:lnTo>
                          <a:pt x="49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6" name="Freeform 297"/>
                  <p:cNvSpPr>
                    <a:spLocks/>
                  </p:cNvSpPr>
                  <p:nvPr/>
                </p:nvSpPr>
                <p:spPr bwMode="auto">
                  <a:xfrm>
                    <a:off x="1618" y="2332"/>
                    <a:ext cx="50" cy="17"/>
                  </a:xfrm>
                  <a:custGeom>
                    <a:avLst/>
                    <a:gdLst>
                      <a:gd name="T0" fmla="*/ 0 w 50"/>
                      <a:gd name="T1" fmla="*/ 12 h 17"/>
                      <a:gd name="T2" fmla="*/ 1 w 50"/>
                      <a:gd name="T3" fmla="*/ 12 h 17"/>
                      <a:gd name="T4" fmla="*/ 1 w 50"/>
                      <a:gd name="T5" fmla="*/ 14 h 17"/>
                      <a:gd name="T6" fmla="*/ 2 w 50"/>
                      <a:gd name="T7" fmla="*/ 14 h 17"/>
                      <a:gd name="T8" fmla="*/ 2 w 50"/>
                      <a:gd name="T9" fmla="*/ 16 h 17"/>
                      <a:gd name="T10" fmla="*/ 3 w 50"/>
                      <a:gd name="T11" fmla="*/ 16 h 17"/>
                      <a:gd name="T12" fmla="*/ 4 w 50"/>
                      <a:gd name="T13" fmla="*/ 14 h 17"/>
                      <a:gd name="T14" fmla="*/ 5 w 50"/>
                      <a:gd name="T15" fmla="*/ 16 h 17"/>
                      <a:gd name="T16" fmla="*/ 6 w 50"/>
                      <a:gd name="T17" fmla="*/ 14 h 17"/>
                      <a:gd name="T18" fmla="*/ 7 w 50"/>
                      <a:gd name="T19" fmla="*/ 14 h 17"/>
                      <a:gd name="T20" fmla="*/ 7 w 50"/>
                      <a:gd name="T21" fmla="*/ 14 h 17"/>
                      <a:gd name="T22" fmla="*/ 10 w 50"/>
                      <a:gd name="T23" fmla="*/ 13 h 17"/>
                      <a:gd name="T24" fmla="*/ 11 w 50"/>
                      <a:gd name="T25" fmla="*/ 14 h 17"/>
                      <a:gd name="T26" fmla="*/ 11 w 50"/>
                      <a:gd name="T27" fmla="*/ 14 h 17"/>
                      <a:gd name="T28" fmla="*/ 11 w 50"/>
                      <a:gd name="T29" fmla="*/ 14 h 17"/>
                      <a:gd name="T30" fmla="*/ 12 w 50"/>
                      <a:gd name="T31" fmla="*/ 13 h 17"/>
                      <a:gd name="T32" fmla="*/ 13 w 50"/>
                      <a:gd name="T33" fmla="*/ 14 h 17"/>
                      <a:gd name="T34" fmla="*/ 15 w 50"/>
                      <a:gd name="T35" fmla="*/ 13 h 17"/>
                      <a:gd name="T36" fmla="*/ 18 w 50"/>
                      <a:gd name="T37" fmla="*/ 12 h 17"/>
                      <a:gd name="T38" fmla="*/ 20 w 50"/>
                      <a:gd name="T39" fmla="*/ 12 h 17"/>
                      <a:gd name="T40" fmla="*/ 22 w 50"/>
                      <a:gd name="T41" fmla="*/ 11 h 17"/>
                      <a:gd name="T42" fmla="*/ 26 w 50"/>
                      <a:gd name="T43" fmla="*/ 11 h 17"/>
                      <a:gd name="T44" fmla="*/ 27 w 50"/>
                      <a:gd name="T45" fmla="*/ 10 h 17"/>
                      <a:gd name="T46" fmla="*/ 28 w 50"/>
                      <a:gd name="T47" fmla="*/ 10 h 17"/>
                      <a:gd name="T48" fmla="*/ 30 w 50"/>
                      <a:gd name="T49" fmla="*/ 9 h 17"/>
                      <a:gd name="T50" fmla="*/ 33 w 50"/>
                      <a:gd name="T51" fmla="*/ 7 h 17"/>
                      <a:gd name="T52" fmla="*/ 35 w 50"/>
                      <a:gd name="T53" fmla="*/ 6 h 17"/>
                      <a:gd name="T54" fmla="*/ 37 w 50"/>
                      <a:gd name="T55" fmla="*/ 7 h 17"/>
                      <a:gd name="T56" fmla="*/ 41 w 50"/>
                      <a:gd name="T57" fmla="*/ 5 h 17"/>
                      <a:gd name="T58" fmla="*/ 43 w 50"/>
                      <a:gd name="T59" fmla="*/ 4 h 17"/>
                      <a:gd name="T60" fmla="*/ 46 w 50"/>
                      <a:gd name="T61" fmla="*/ 2 h 17"/>
                      <a:gd name="T62" fmla="*/ 47 w 50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0"/>
                      <a:gd name="T97" fmla="*/ 0 h 17"/>
                      <a:gd name="T98" fmla="*/ 50 w 50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0" h="17">
                        <a:moveTo>
                          <a:pt x="0" y="11"/>
                        </a:moveTo>
                        <a:lnTo>
                          <a:pt x="0" y="12"/>
                        </a:lnTo>
                        <a:lnTo>
                          <a:pt x="1" y="12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3" y="16"/>
                        </a:lnTo>
                        <a:lnTo>
                          <a:pt x="4" y="14"/>
                        </a:lnTo>
                        <a:lnTo>
                          <a:pt x="5" y="16"/>
                        </a:lnTo>
                        <a:lnTo>
                          <a:pt x="6" y="14"/>
                        </a:lnTo>
                        <a:lnTo>
                          <a:pt x="7" y="14"/>
                        </a:lnTo>
                        <a:lnTo>
                          <a:pt x="10" y="13"/>
                        </a:lnTo>
                        <a:lnTo>
                          <a:pt x="11" y="14"/>
                        </a:lnTo>
                        <a:lnTo>
                          <a:pt x="12" y="13"/>
                        </a:lnTo>
                        <a:lnTo>
                          <a:pt x="12" y="14"/>
                        </a:lnTo>
                        <a:lnTo>
                          <a:pt x="13" y="14"/>
                        </a:lnTo>
                        <a:lnTo>
                          <a:pt x="15" y="14"/>
                        </a:lnTo>
                        <a:lnTo>
                          <a:pt x="15" y="13"/>
                        </a:lnTo>
                        <a:lnTo>
                          <a:pt x="17" y="13"/>
                        </a:lnTo>
                        <a:lnTo>
                          <a:pt x="18" y="12"/>
                        </a:lnTo>
                        <a:lnTo>
                          <a:pt x="19" y="12"/>
                        </a:lnTo>
                        <a:lnTo>
                          <a:pt x="20" y="12"/>
                        </a:lnTo>
                        <a:lnTo>
                          <a:pt x="21" y="11"/>
                        </a:lnTo>
                        <a:lnTo>
                          <a:pt x="22" y="11"/>
                        </a:lnTo>
                        <a:lnTo>
                          <a:pt x="23" y="10"/>
                        </a:lnTo>
                        <a:lnTo>
                          <a:pt x="26" y="11"/>
                        </a:lnTo>
                        <a:lnTo>
                          <a:pt x="27" y="11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9" y="9"/>
                        </a:lnTo>
                        <a:lnTo>
                          <a:pt x="30" y="9"/>
                        </a:lnTo>
                        <a:lnTo>
                          <a:pt x="33" y="8"/>
                        </a:lnTo>
                        <a:lnTo>
                          <a:pt x="33" y="7"/>
                        </a:lnTo>
                        <a:lnTo>
                          <a:pt x="34" y="8"/>
                        </a:lnTo>
                        <a:lnTo>
                          <a:pt x="35" y="6"/>
                        </a:lnTo>
                        <a:lnTo>
                          <a:pt x="36" y="6"/>
                        </a:lnTo>
                        <a:lnTo>
                          <a:pt x="37" y="7"/>
                        </a:lnTo>
                        <a:lnTo>
                          <a:pt x="37" y="6"/>
                        </a:lnTo>
                        <a:lnTo>
                          <a:pt x="41" y="5"/>
                        </a:lnTo>
                        <a:lnTo>
                          <a:pt x="42" y="4"/>
                        </a:lnTo>
                        <a:lnTo>
                          <a:pt x="43" y="4"/>
                        </a:lnTo>
                        <a:lnTo>
                          <a:pt x="43" y="3"/>
                        </a:lnTo>
                        <a:lnTo>
                          <a:pt x="46" y="2"/>
                        </a:lnTo>
                        <a:lnTo>
                          <a:pt x="47" y="2"/>
                        </a:lnTo>
                        <a:lnTo>
                          <a:pt x="47" y="1"/>
                        </a:lnTo>
                        <a:lnTo>
                          <a:pt x="49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7" name="Freeform 298"/>
                  <p:cNvSpPr>
                    <a:spLocks/>
                  </p:cNvSpPr>
                  <p:nvPr/>
                </p:nvSpPr>
                <p:spPr bwMode="auto">
                  <a:xfrm>
                    <a:off x="1617" y="2306"/>
                    <a:ext cx="35" cy="40"/>
                  </a:xfrm>
                  <a:custGeom>
                    <a:avLst/>
                    <a:gdLst>
                      <a:gd name="T0" fmla="*/ 1 w 35"/>
                      <a:gd name="T1" fmla="*/ 37 h 40"/>
                      <a:gd name="T2" fmla="*/ 1 w 35"/>
                      <a:gd name="T3" fmla="*/ 37 h 40"/>
                      <a:gd name="T4" fmla="*/ 0 w 35"/>
                      <a:gd name="T5" fmla="*/ 36 h 40"/>
                      <a:gd name="T6" fmla="*/ 1 w 35"/>
                      <a:gd name="T7" fmla="*/ 35 h 40"/>
                      <a:gd name="T8" fmla="*/ 2 w 35"/>
                      <a:gd name="T9" fmla="*/ 34 h 40"/>
                      <a:gd name="T10" fmla="*/ 1 w 35"/>
                      <a:gd name="T11" fmla="*/ 34 h 40"/>
                      <a:gd name="T12" fmla="*/ 1 w 35"/>
                      <a:gd name="T13" fmla="*/ 33 h 40"/>
                      <a:gd name="T14" fmla="*/ 1 w 35"/>
                      <a:gd name="T15" fmla="*/ 32 h 40"/>
                      <a:gd name="T16" fmla="*/ 1 w 35"/>
                      <a:gd name="T17" fmla="*/ 31 h 40"/>
                      <a:gd name="T18" fmla="*/ 2 w 35"/>
                      <a:gd name="T19" fmla="*/ 30 h 40"/>
                      <a:gd name="T20" fmla="*/ 2 w 35"/>
                      <a:gd name="T21" fmla="*/ 30 h 40"/>
                      <a:gd name="T22" fmla="*/ 2 w 35"/>
                      <a:gd name="T23" fmla="*/ 29 h 40"/>
                      <a:gd name="T24" fmla="*/ 3 w 35"/>
                      <a:gd name="T25" fmla="*/ 28 h 40"/>
                      <a:gd name="T26" fmla="*/ 3 w 35"/>
                      <a:gd name="T27" fmla="*/ 27 h 40"/>
                      <a:gd name="T28" fmla="*/ 3 w 35"/>
                      <a:gd name="T29" fmla="*/ 27 h 40"/>
                      <a:gd name="T30" fmla="*/ 5 w 35"/>
                      <a:gd name="T31" fmla="*/ 27 h 40"/>
                      <a:gd name="T32" fmla="*/ 5 w 35"/>
                      <a:gd name="T33" fmla="*/ 25 h 40"/>
                      <a:gd name="T34" fmla="*/ 7 w 35"/>
                      <a:gd name="T35" fmla="*/ 23 h 40"/>
                      <a:gd name="T36" fmla="*/ 7 w 35"/>
                      <a:gd name="T37" fmla="*/ 22 h 40"/>
                      <a:gd name="T38" fmla="*/ 9 w 35"/>
                      <a:gd name="T39" fmla="*/ 21 h 40"/>
                      <a:gd name="T40" fmla="*/ 11 w 35"/>
                      <a:gd name="T41" fmla="*/ 20 h 40"/>
                      <a:gd name="T42" fmla="*/ 12 w 35"/>
                      <a:gd name="T43" fmla="*/ 18 h 40"/>
                      <a:gd name="T44" fmla="*/ 14 w 35"/>
                      <a:gd name="T45" fmla="*/ 15 h 40"/>
                      <a:gd name="T46" fmla="*/ 15 w 35"/>
                      <a:gd name="T47" fmla="*/ 15 h 40"/>
                      <a:gd name="T48" fmla="*/ 19 w 35"/>
                      <a:gd name="T49" fmla="*/ 12 h 40"/>
                      <a:gd name="T50" fmla="*/ 20 w 35"/>
                      <a:gd name="T51" fmla="*/ 11 h 40"/>
                      <a:gd name="T52" fmla="*/ 22 w 35"/>
                      <a:gd name="T53" fmla="*/ 10 h 40"/>
                      <a:gd name="T54" fmla="*/ 22 w 35"/>
                      <a:gd name="T55" fmla="*/ 8 h 40"/>
                      <a:gd name="T56" fmla="*/ 26 w 35"/>
                      <a:gd name="T57" fmla="*/ 7 h 40"/>
                      <a:gd name="T58" fmla="*/ 27 w 35"/>
                      <a:gd name="T59" fmla="*/ 5 h 40"/>
                      <a:gd name="T60" fmla="*/ 29 w 35"/>
                      <a:gd name="T61" fmla="*/ 4 h 40"/>
                      <a:gd name="T62" fmla="*/ 32 w 35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1" y="39"/>
                        </a:moveTo>
                        <a:lnTo>
                          <a:pt x="1" y="37"/>
                        </a:lnTo>
                        <a:lnTo>
                          <a:pt x="0" y="37"/>
                        </a:lnTo>
                        <a:lnTo>
                          <a:pt x="0" y="36"/>
                        </a:lnTo>
                        <a:lnTo>
                          <a:pt x="1" y="35"/>
                        </a:lnTo>
                        <a:lnTo>
                          <a:pt x="2" y="34"/>
                        </a:lnTo>
                        <a:lnTo>
                          <a:pt x="1" y="34"/>
                        </a:lnTo>
                        <a:lnTo>
                          <a:pt x="2" y="33"/>
                        </a:lnTo>
                        <a:lnTo>
                          <a:pt x="1" y="33"/>
                        </a:lnTo>
                        <a:lnTo>
                          <a:pt x="1" y="32"/>
                        </a:lnTo>
                        <a:lnTo>
                          <a:pt x="1" y="31"/>
                        </a:lnTo>
                        <a:lnTo>
                          <a:pt x="2" y="30"/>
                        </a:lnTo>
                        <a:lnTo>
                          <a:pt x="2" y="29"/>
                        </a:lnTo>
                        <a:lnTo>
                          <a:pt x="3" y="28"/>
                        </a:lnTo>
                        <a:lnTo>
                          <a:pt x="2" y="27"/>
                        </a:lnTo>
                        <a:lnTo>
                          <a:pt x="3" y="27"/>
                        </a:lnTo>
                        <a:lnTo>
                          <a:pt x="5" y="27"/>
                        </a:lnTo>
                        <a:lnTo>
                          <a:pt x="5" y="26"/>
                        </a:lnTo>
                        <a:lnTo>
                          <a:pt x="5" y="25"/>
                        </a:lnTo>
                        <a:lnTo>
                          <a:pt x="5" y="24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9" y="21"/>
                        </a:lnTo>
                        <a:lnTo>
                          <a:pt x="11" y="20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3" y="17"/>
                        </a:lnTo>
                        <a:lnTo>
                          <a:pt x="14" y="15"/>
                        </a:lnTo>
                        <a:lnTo>
                          <a:pt x="15" y="15"/>
                        </a:lnTo>
                        <a:lnTo>
                          <a:pt x="18" y="13"/>
                        </a:lnTo>
                        <a:lnTo>
                          <a:pt x="19" y="12"/>
                        </a:lnTo>
                        <a:lnTo>
                          <a:pt x="20" y="11"/>
                        </a:lnTo>
                        <a:lnTo>
                          <a:pt x="21" y="10"/>
                        </a:lnTo>
                        <a:lnTo>
                          <a:pt x="22" y="10"/>
                        </a:lnTo>
                        <a:lnTo>
                          <a:pt x="22" y="9"/>
                        </a:lnTo>
                        <a:lnTo>
                          <a:pt x="22" y="8"/>
                        </a:lnTo>
                        <a:lnTo>
                          <a:pt x="24" y="7"/>
                        </a:lnTo>
                        <a:lnTo>
                          <a:pt x="26" y="7"/>
                        </a:lnTo>
                        <a:lnTo>
                          <a:pt x="27" y="6"/>
                        </a:lnTo>
                        <a:lnTo>
                          <a:pt x="27" y="5"/>
                        </a:lnTo>
                        <a:lnTo>
                          <a:pt x="29" y="4"/>
                        </a:lnTo>
                        <a:lnTo>
                          <a:pt x="32" y="3"/>
                        </a:lnTo>
                        <a:lnTo>
                          <a:pt x="32" y="2"/>
                        </a:lnTo>
                        <a:lnTo>
                          <a:pt x="34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8" name="Freeform 299"/>
                  <p:cNvSpPr>
                    <a:spLocks/>
                  </p:cNvSpPr>
                  <p:nvPr/>
                </p:nvSpPr>
                <p:spPr bwMode="auto">
                  <a:xfrm>
                    <a:off x="1651" y="2271"/>
                    <a:ext cx="35" cy="38"/>
                  </a:xfrm>
                  <a:custGeom>
                    <a:avLst/>
                    <a:gdLst>
                      <a:gd name="T0" fmla="*/ 32 w 35"/>
                      <a:gd name="T1" fmla="*/ 1 h 38"/>
                      <a:gd name="T2" fmla="*/ 34 w 35"/>
                      <a:gd name="T3" fmla="*/ 1 h 38"/>
                      <a:gd name="T4" fmla="*/ 34 w 35"/>
                      <a:gd name="T5" fmla="*/ 2 h 38"/>
                      <a:gd name="T6" fmla="*/ 32 w 35"/>
                      <a:gd name="T7" fmla="*/ 3 h 38"/>
                      <a:gd name="T8" fmla="*/ 34 w 35"/>
                      <a:gd name="T9" fmla="*/ 4 h 38"/>
                      <a:gd name="T10" fmla="*/ 34 w 35"/>
                      <a:gd name="T11" fmla="*/ 4 h 38"/>
                      <a:gd name="T12" fmla="*/ 32 w 35"/>
                      <a:gd name="T13" fmla="*/ 5 h 38"/>
                      <a:gd name="T14" fmla="*/ 32 w 35"/>
                      <a:gd name="T15" fmla="*/ 7 h 38"/>
                      <a:gd name="T16" fmla="*/ 32 w 35"/>
                      <a:gd name="T17" fmla="*/ 7 h 38"/>
                      <a:gd name="T18" fmla="*/ 32 w 35"/>
                      <a:gd name="T19" fmla="*/ 7 h 38"/>
                      <a:gd name="T20" fmla="*/ 31 w 35"/>
                      <a:gd name="T21" fmla="*/ 8 h 38"/>
                      <a:gd name="T22" fmla="*/ 31 w 35"/>
                      <a:gd name="T23" fmla="*/ 9 h 38"/>
                      <a:gd name="T24" fmla="*/ 31 w 35"/>
                      <a:gd name="T25" fmla="*/ 10 h 38"/>
                      <a:gd name="T26" fmla="*/ 30 w 35"/>
                      <a:gd name="T27" fmla="*/ 10 h 38"/>
                      <a:gd name="T28" fmla="*/ 29 w 35"/>
                      <a:gd name="T29" fmla="*/ 11 h 38"/>
                      <a:gd name="T30" fmla="*/ 28 w 35"/>
                      <a:gd name="T31" fmla="*/ 12 h 38"/>
                      <a:gd name="T32" fmla="*/ 28 w 35"/>
                      <a:gd name="T33" fmla="*/ 14 h 38"/>
                      <a:gd name="T34" fmla="*/ 27 w 35"/>
                      <a:gd name="T35" fmla="*/ 16 h 38"/>
                      <a:gd name="T36" fmla="*/ 26 w 35"/>
                      <a:gd name="T37" fmla="*/ 17 h 38"/>
                      <a:gd name="T38" fmla="*/ 22 w 35"/>
                      <a:gd name="T39" fmla="*/ 19 h 38"/>
                      <a:gd name="T40" fmla="*/ 22 w 35"/>
                      <a:gd name="T41" fmla="*/ 20 h 38"/>
                      <a:gd name="T42" fmla="*/ 21 w 35"/>
                      <a:gd name="T43" fmla="*/ 22 h 38"/>
                      <a:gd name="T44" fmla="*/ 18 w 35"/>
                      <a:gd name="T45" fmla="*/ 22 h 38"/>
                      <a:gd name="T46" fmla="*/ 17 w 35"/>
                      <a:gd name="T47" fmla="*/ 24 h 38"/>
                      <a:gd name="T48" fmla="*/ 14 w 35"/>
                      <a:gd name="T49" fmla="*/ 25 h 38"/>
                      <a:gd name="T50" fmla="*/ 14 w 35"/>
                      <a:gd name="T51" fmla="*/ 27 h 38"/>
                      <a:gd name="T52" fmla="*/ 10 w 35"/>
                      <a:gd name="T53" fmla="*/ 29 h 38"/>
                      <a:gd name="T54" fmla="*/ 9 w 35"/>
                      <a:gd name="T55" fmla="*/ 30 h 38"/>
                      <a:gd name="T56" fmla="*/ 5 w 35"/>
                      <a:gd name="T57" fmla="*/ 33 h 38"/>
                      <a:gd name="T58" fmla="*/ 4 w 35"/>
                      <a:gd name="T59" fmla="*/ 33 h 38"/>
                      <a:gd name="T60" fmla="*/ 3 w 35"/>
                      <a:gd name="T61" fmla="*/ 35 h 38"/>
                      <a:gd name="T62" fmla="*/ 0 w 35"/>
                      <a:gd name="T63" fmla="*/ 37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34" y="0"/>
                        </a:moveTo>
                        <a:lnTo>
                          <a:pt x="32" y="1"/>
                        </a:lnTo>
                        <a:lnTo>
                          <a:pt x="31" y="1"/>
                        </a:lnTo>
                        <a:lnTo>
                          <a:pt x="34" y="1"/>
                        </a:lnTo>
                        <a:lnTo>
                          <a:pt x="34" y="2"/>
                        </a:lnTo>
                        <a:lnTo>
                          <a:pt x="32" y="3"/>
                        </a:lnTo>
                        <a:lnTo>
                          <a:pt x="34" y="4"/>
                        </a:lnTo>
                        <a:lnTo>
                          <a:pt x="32" y="5"/>
                        </a:lnTo>
                        <a:lnTo>
                          <a:pt x="32" y="6"/>
                        </a:lnTo>
                        <a:lnTo>
                          <a:pt x="32" y="7"/>
                        </a:lnTo>
                        <a:lnTo>
                          <a:pt x="31" y="8"/>
                        </a:lnTo>
                        <a:lnTo>
                          <a:pt x="31" y="9"/>
                        </a:lnTo>
                        <a:lnTo>
                          <a:pt x="31" y="10"/>
                        </a:lnTo>
                        <a:lnTo>
                          <a:pt x="30" y="10"/>
                        </a:lnTo>
                        <a:lnTo>
                          <a:pt x="29" y="11"/>
                        </a:lnTo>
                        <a:lnTo>
                          <a:pt x="28" y="12"/>
                        </a:lnTo>
                        <a:lnTo>
                          <a:pt x="28" y="13"/>
                        </a:lnTo>
                        <a:lnTo>
                          <a:pt x="28" y="14"/>
                        </a:lnTo>
                        <a:lnTo>
                          <a:pt x="27" y="16"/>
                        </a:lnTo>
                        <a:lnTo>
                          <a:pt x="26" y="17"/>
                        </a:lnTo>
                        <a:lnTo>
                          <a:pt x="26" y="18"/>
                        </a:lnTo>
                        <a:lnTo>
                          <a:pt x="22" y="19"/>
                        </a:lnTo>
                        <a:lnTo>
                          <a:pt x="22" y="20"/>
                        </a:lnTo>
                        <a:lnTo>
                          <a:pt x="22" y="21"/>
                        </a:lnTo>
                        <a:lnTo>
                          <a:pt x="21" y="22"/>
                        </a:lnTo>
                        <a:lnTo>
                          <a:pt x="18" y="22"/>
                        </a:lnTo>
                        <a:lnTo>
                          <a:pt x="17" y="23"/>
                        </a:lnTo>
                        <a:lnTo>
                          <a:pt x="17" y="24"/>
                        </a:lnTo>
                        <a:lnTo>
                          <a:pt x="17" y="25"/>
                        </a:lnTo>
                        <a:lnTo>
                          <a:pt x="14" y="25"/>
                        </a:lnTo>
                        <a:lnTo>
                          <a:pt x="13" y="26"/>
                        </a:lnTo>
                        <a:lnTo>
                          <a:pt x="14" y="27"/>
                        </a:lnTo>
                        <a:lnTo>
                          <a:pt x="12" y="28"/>
                        </a:lnTo>
                        <a:lnTo>
                          <a:pt x="10" y="29"/>
                        </a:lnTo>
                        <a:lnTo>
                          <a:pt x="10" y="30"/>
                        </a:lnTo>
                        <a:lnTo>
                          <a:pt x="9" y="30"/>
                        </a:lnTo>
                        <a:lnTo>
                          <a:pt x="7" y="31"/>
                        </a:lnTo>
                        <a:lnTo>
                          <a:pt x="5" y="33"/>
                        </a:lnTo>
                        <a:lnTo>
                          <a:pt x="5" y="34"/>
                        </a:lnTo>
                        <a:lnTo>
                          <a:pt x="4" y="33"/>
                        </a:lnTo>
                        <a:lnTo>
                          <a:pt x="3" y="34"/>
                        </a:lnTo>
                        <a:lnTo>
                          <a:pt x="3" y="35"/>
                        </a:lnTo>
                        <a:lnTo>
                          <a:pt x="0" y="36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79" name="Freeform 300"/>
                  <p:cNvSpPr>
                    <a:spLocks/>
                  </p:cNvSpPr>
                  <p:nvPr/>
                </p:nvSpPr>
                <p:spPr bwMode="auto">
                  <a:xfrm>
                    <a:off x="1629" y="2267"/>
                    <a:ext cx="55" cy="17"/>
                  </a:xfrm>
                  <a:custGeom>
                    <a:avLst/>
                    <a:gdLst>
                      <a:gd name="T0" fmla="*/ 52 w 55"/>
                      <a:gd name="T1" fmla="*/ 3 h 17"/>
                      <a:gd name="T2" fmla="*/ 51 w 55"/>
                      <a:gd name="T3" fmla="*/ 2 h 17"/>
                      <a:gd name="T4" fmla="*/ 50 w 55"/>
                      <a:gd name="T5" fmla="*/ 1 h 17"/>
                      <a:gd name="T6" fmla="*/ 50 w 55"/>
                      <a:gd name="T7" fmla="*/ 1 h 17"/>
                      <a:gd name="T8" fmla="*/ 49 w 55"/>
                      <a:gd name="T9" fmla="*/ 0 h 17"/>
                      <a:gd name="T10" fmla="*/ 48 w 55"/>
                      <a:gd name="T11" fmla="*/ 1 h 17"/>
                      <a:gd name="T12" fmla="*/ 47 w 55"/>
                      <a:gd name="T13" fmla="*/ 1 h 17"/>
                      <a:gd name="T14" fmla="*/ 47 w 55"/>
                      <a:gd name="T15" fmla="*/ 1 h 17"/>
                      <a:gd name="T16" fmla="*/ 44 w 55"/>
                      <a:gd name="T17" fmla="*/ 0 h 17"/>
                      <a:gd name="T18" fmla="*/ 44 w 55"/>
                      <a:gd name="T19" fmla="*/ 0 h 17"/>
                      <a:gd name="T20" fmla="*/ 43 w 55"/>
                      <a:gd name="T21" fmla="*/ 1 h 17"/>
                      <a:gd name="T22" fmla="*/ 43 w 55"/>
                      <a:gd name="T23" fmla="*/ 1 h 17"/>
                      <a:gd name="T24" fmla="*/ 42 w 55"/>
                      <a:gd name="T25" fmla="*/ 2 h 17"/>
                      <a:gd name="T26" fmla="*/ 41 w 55"/>
                      <a:gd name="T27" fmla="*/ 0 h 17"/>
                      <a:gd name="T28" fmla="*/ 40 w 55"/>
                      <a:gd name="T29" fmla="*/ 1 h 17"/>
                      <a:gd name="T30" fmla="*/ 40 w 55"/>
                      <a:gd name="T31" fmla="*/ 0 h 17"/>
                      <a:gd name="T32" fmla="*/ 39 w 55"/>
                      <a:gd name="T33" fmla="*/ 1 h 17"/>
                      <a:gd name="T34" fmla="*/ 33 w 55"/>
                      <a:gd name="T35" fmla="*/ 2 h 17"/>
                      <a:gd name="T36" fmla="*/ 32 w 55"/>
                      <a:gd name="T37" fmla="*/ 2 h 17"/>
                      <a:gd name="T38" fmla="*/ 29 w 55"/>
                      <a:gd name="T39" fmla="*/ 3 h 17"/>
                      <a:gd name="T40" fmla="*/ 28 w 55"/>
                      <a:gd name="T41" fmla="*/ 4 h 17"/>
                      <a:gd name="T42" fmla="*/ 26 w 55"/>
                      <a:gd name="T43" fmla="*/ 3 h 17"/>
                      <a:gd name="T44" fmla="*/ 24 w 55"/>
                      <a:gd name="T45" fmla="*/ 5 h 17"/>
                      <a:gd name="T46" fmla="*/ 21 w 55"/>
                      <a:gd name="T47" fmla="*/ 6 h 17"/>
                      <a:gd name="T48" fmla="*/ 20 w 55"/>
                      <a:gd name="T49" fmla="*/ 8 h 17"/>
                      <a:gd name="T50" fmla="*/ 18 w 55"/>
                      <a:gd name="T51" fmla="*/ 8 h 17"/>
                      <a:gd name="T52" fmla="*/ 14 w 55"/>
                      <a:gd name="T53" fmla="*/ 10 h 17"/>
                      <a:gd name="T54" fmla="*/ 12 w 55"/>
                      <a:gd name="T55" fmla="*/ 10 h 17"/>
                      <a:gd name="T56" fmla="*/ 11 w 55"/>
                      <a:gd name="T57" fmla="*/ 11 h 17"/>
                      <a:gd name="T58" fmla="*/ 8 w 55"/>
                      <a:gd name="T59" fmla="*/ 13 h 17"/>
                      <a:gd name="T60" fmla="*/ 5 w 55"/>
                      <a:gd name="T61" fmla="*/ 14 h 17"/>
                      <a:gd name="T62" fmla="*/ 1 w 55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17"/>
                      <a:gd name="T98" fmla="*/ 55 w 5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17">
                        <a:moveTo>
                          <a:pt x="54" y="3"/>
                        </a:moveTo>
                        <a:lnTo>
                          <a:pt x="52" y="3"/>
                        </a:lnTo>
                        <a:lnTo>
                          <a:pt x="51" y="2"/>
                        </a:lnTo>
                        <a:lnTo>
                          <a:pt x="50" y="1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8" y="1"/>
                        </a:lnTo>
                        <a:lnTo>
                          <a:pt x="47" y="1"/>
                        </a:lnTo>
                        <a:lnTo>
                          <a:pt x="47" y="0"/>
                        </a:lnTo>
                        <a:lnTo>
                          <a:pt x="47" y="1"/>
                        </a:lnTo>
                        <a:lnTo>
                          <a:pt x="45" y="0"/>
                        </a:lnTo>
                        <a:lnTo>
                          <a:pt x="44" y="0"/>
                        </a:lnTo>
                        <a:lnTo>
                          <a:pt x="44" y="1"/>
                        </a:lnTo>
                        <a:lnTo>
                          <a:pt x="44" y="0"/>
                        </a:lnTo>
                        <a:lnTo>
                          <a:pt x="43" y="1"/>
                        </a:lnTo>
                        <a:lnTo>
                          <a:pt x="42" y="2"/>
                        </a:lnTo>
                        <a:lnTo>
                          <a:pt x="41" y="0"/>
                        </a:lnTo>
                        <a:lnTo>
                          <a:pt x="41" y="1"/>
                        </a:lnTo>
                        <a:lnTo>
                          <a:pt x="40" y="1"/>
                        </a:lnTo>
                        <a:lnTo>
                          <a:pt x="40" y="0"/>
                        </a:lnTo>
                        <a:lnTo>
                          <a:pt x="39" y="1"/>
                        </a:lnTo>
                        <a:lnTo>
                          <a:pt x="36" y="1"/>
                        </a:lnTo>
                        <a:lnTo>
                          <a:pt x="33" y="2"/>
                        </a:lnTo>
                        <a:lnTo>
                          <a:pt x="32" y="2"/>
                        </a:lnTo>
                        <a:lnTo>
                          <a:pt x="31" y="3"/>
                        </a:lnTo>
                        <a:lnTo>
                          <a:pt x="29" y="3"/>
                        </a:lnTo>
                        <a:lnTo>
                          <a:pt x="29" y="4"/>
                        </a:lnTo>
                        <a:lnTo>
                          <a:pt x="28" y="4"/>
                        </a:lnTo>
                        <a:lnTo>
                          <a:pt x="27" y="3"/>
                        </a:lnTo>
                        <a:lnTo>
                          <a:pt x="26" y="3"/>
                        </a:lnTo>
                        <a:lnTo>
                          <a:pt x="26" y="4"/>
                        </a:lnTo>
                        <a:lnTo>
                          <a:pt x="24" y="5"/>
                        </a:lnTo>
                        <a:lnTo>
                          <a:pt x="22" y="5"/>
                        </a:lnTo>
                        <a:lnTo>
                          <a:pt x="21" y="6"/>
                        </a:lnTo>
                        <a:lnTo>
                          <a:pt x="20" y="8"/>
                        </a:lnTo>
                        <a:lnTo>
                          <a:pt x="18" y="8"/>
                        </a:lnTo>
                        <a:lnTo>
                          <a:pt x="16" y="9"/>
                        </a:lnTo>
                        <a:lnTo>
                          <a:pt x="14" y="10"/>
                        </a:lnTo>
                        <a:lnTo>
                          <a:pt x="13" y="10"/>
                        </a:lnTo>
                        <a:lnTo>
                          <a:pt x="12" y="10"/>
                        </a:lnTo>
                        <a:lnTo>
                          <a:pt x="11" y="11"/>
                        </a:lnTo>
                        <a:lnTo>
                          <a:pt x="9" y="13"/>
                        </a:lnTo>
                        <a:lnTo>
                          <a:pt x="8" y="13"/>
                        </a:lnTo>
                        <a:lnTo>
                          <a:pt x="6" y="13"/>
                        </a:lnTo>
                        <a:lnTo>
                          <a:pt x="5" y="14"/>
                        </a:lnTo>
                        <a:lnTo>
                          <a:pt x="2" y="16"/>
                        </a:lnTo>
                        <a:lnTo>
                          <a:pt x="1" y="16"/>
                        </a:lnTo>
                        <a:lnTo>
                          <a:pt x="0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0" name="Freeform 301"/>
                  <p:cNvSpPr>
                    <a:spLocks/>
                  </p:cNvSpPr>
                  <p:nvPr/>
                </p:nvSpPr>
                <p:spPr bwMode="auto">
                  <a:xfrm>
                    <a:off x="1422" y="2056"/>
                    <a:ext cx="37" cy="40"/>
                  </a:xfrm>
                  <a:custGeom>
                    <a:avLst/>
                    <a:gdLst>
                      <a:gd name="T0" fmla="*/ 2 w 37"/>
                      <a:gd name="T1" fmla="*/ 39 h 40"/>
                      <a:gd name="T2" fmla="*/ 2 w 37"/>
                      <a:gd name="T3" fmla="*/ 37 h 40"/>
                      <a:gd name="T4" fmla="*/ 2 w 37"/>
                      <a:gd name="T5" fmla="*/ 36 h 40"/>
                      <a:gd name="T6" fmla="*/ 2 w 37"/>
                      <a:gd name="T7" fmla="*/ 35 h 40"/>
                      <a:gd name="T8" fmla="*/ 1 w 37"/>
                      <a:gd name="T9" fmla="*/ 35 h 40"/>
                      <a:gd name="T10" fmla="*/ 3 w 37"/>
                      <a:gd name="T11" fmla="*/ 34 h 40"/>
                      <a:gd name="T12" fmla="*/ 3 w 37"/>
                      <a:gd name="T13" fmla="*/ 33 h 40"/>
                      <a:gd name="T14" fmla="*/ 3 w 37"/>
                      <a:gd name="T15" fmla="*/ 33 h 40"/>
                      <a:gd name="T16" fmla="*/ 2 w 37"/>
                      <a:gd name="T17" fmla="*/ 32 h 40"/>
                      <a:gd name="T18" fmla="*/ 3 w 37"/>
                      <a:gd name="T19" fmla="*/ 31 h 40"/>
                      <a:gd name="T20" fmla="*/ 4 w 37"/>
                      <a:gd name="T21" fmla="*/ 30 h 40"/>
                      <a:gd name="T22" fmla="*/ 4 w 37"/>
                      <a:gd name="T23" fmla="*/ 29 h 40"/>
                      <a:gd name="T24" fmla="*/ 5 w 37"/>
                      <a:gd name="T25" fmla="*/ 29 h 40"/>
                      <a:gd name="T26" fmla="*/ 4 w 37"/>
                      <a:gd name="T27" fmla="*/ 27 h 40"/>
                      <a:gd name="T28" fmla="*/ 4 w 37"/>
                      <a:gd name="T29" fmla="*/ 27 h 40"/>
                      <a:gd name="T30" fmla="*/ 4 w 37"/>
                      <a:gd name="T31" fmla="*/ 27 h 40"/>
                      <a:gd name="T32" fmla="*/ 6 w 37"/>
                      <a:gd name="T33" fmla="*/ 26 h 40"/>
                      <a:gd name="T34" fmla="*/ 8 w 37"/>
                      <a:gd name="T35" fmla="*/ 24 h 40"/>
                      <a:gd name="T36" fmla="*/ 10 w 37"/>
                      <a:gd name="T37" fmla="*/ 23 h 40"/>
                      <a:gd name="T38" fmla="*/ 11 w 37"/>
                      <a:gd name="T39" fmla="*/ 20 h 40"/>
                      <a:gd name="T40" fmla="*/ 12 w 37"/>
                      <a:gd name="T41" fmla="*/ 19 h 40"/>
                      <a:gd name="T42" fmla="*/ 13 w 37"/>
                      <a:gd name="T43" fmla="*/ 18 h 40"/>
                      <a:gd name="T44" fmla="*/ 16 w 37"/>
                      <a:gd name="T45" fmla="*/ 16 h 40"/>
                      <a:gd name="T46" fmla="*/ 17 w 37"/>
                      <a:gd name="T47" fmla="*/ 15 h 40"/>
                      <a:gd name="T48" fmla="*/ 18 w 37"/>
                      <a:gd name="T49" fmla="*/ 14 h 40"/>
                      <a:gd name="T50" fmla="*/ 20 w 37"/>
                      <a:gd name="T51" fmla="*/ 11 h 40"/>
                      <a:gd name="T52" fmla="*/ 24 w 37"/>
                      <a:gd name="T53" fmla="*/ 10 h 40"/>
                      <a:gd name="T54" fmla="*/ 25 w 37"/>
                      <a:gd name="T55" fmla="*/ 8 h 40"/>
                      <a:gd name="T56" fmla="*/ 26 w 37"/>
                      <a:gd name="T57" fmla="*/ 7 h 40"/>
                      <a:gd name="T58" fmla="*/ 29 w 37"/>
                      <a:gd name="T59" fmla="*/ 6 h 40"/>
                      <a:gd name="T60" fmla="*/ 30 w 37"/>
                      <a:gd name="T61" fmla="*/ 3 h 40"/>
                      <a:gd name="T62" fmla="*/ 34 w 37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40"/>
                      <a:gd name="T98" fmla="*/ 37 w 3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40">
                        <a:moveTo>
                          <a:pt x="2" y="39"/>
                        </a:moveTo>
                        <a:lnTo>
                          <a:pt x="2" y="39"/>
                        </a:lnTo>
                        <a:lnTo>
                          <a:pt x="3" y="38"/>
                        </a:lnTo>
                        <a:lnTo>
                          <a:pt x="2" y="37"/>
                        </a:lnTo>
                        <a:lnTo>
                          <a:pt x="2" y="36"/>
                        </a:lnTo>
                        <a:lnTo>
                          <a:pt x="2" y="35"/>
                        </a:lnTo>
                        <a:lnTo>
                          <a:pt x="1" y="35"/>
                        </a:lnTo>
                        <a:lnTo>
                          <a:pt x="0" y="34"/>
                        </a:lnTo>
                        <a:lnTo>
                          <a:pt x="3" y="34"/>
                        </a:lnTo>
                        <a:lnTo>
                          <a:pt x="2" y="34"/>
                        </a:lnTo>
                        <a:lnTo>
                          <a:pt x="3" y="33"/>
                        </a:lnTo>
                        <a:lnTo>
                          <a:pt x="2" y="33"/>
                        </a:lnTo>
                        <a:lnTo>
                          <a:pt x="3" y="33"/>
                        </a:lnTo>
                        <a:lnTo>
                          <a:pt x="2" y="32"/>
                        </a:lnTo>
                        <a:lnTo>
                          <a:pt x="3" y="31"/>
                        </a:lnTo>
                        <a:lnTo>
                          <a:pt x="4" y="30"/>
                        </a:lnTo>
                        <a:lnTo>
                          <a:pt x="4" y="29"/>
                        </a:lnTo>
                        <a:lnTo>
                          <a:pt x="5" y="29"/>
                        </a:lnTo>
                        <a:lnTo>
                          <a:pt x="4" y="28"/>
                        </a:lnTo>
                        <a:lnTo>
                          <a:pt x="4" y="27"/>
                        </a:lnTo>
                        <a:lnTo>
                          <a:pt x="5" y="27"/>
                        </a:lnTo>
                        <a:lnTo>
                          <a:pt x="6" y="26"/>
                        </a:lnTo>
                        <a:lnTo>
                          <a:pt x="8" y="25"/>
                        </a:lnTo>
                        <a:lnTo>
                          <a:pt x="8" y="24"/>
                        </a:lnTo>
                        <a:lnTo>
                          <a:pt x="9" y="23"/>
                        </a:lnTo>
                        <a:lnTo>
                          <a:pt x="10" y="23"/>
                        </a:lnTo>
                        <a:lnTo>
                          <a:pt x="10" y="21"/>
                        </a:lnTo>
                        <a:lnTo>
                          <a:pt x="11" y="20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13" y="18"/>
                        </a:lnTo>
                        <a:lnTo>
                          <a:pt x="15" y="17"/>
                        </a:lnTo>
                        <a:lnTo>
                          <a:pt x="16" y="16"/>
                        </a:lnTo>
                        <a:lnTo>
                          <a:pt x="17" y="15"/>
                        </a:lnTo>
                        <a:lnTo>
                          <a:pt x="17" y="14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20" y="11"/>
                        </a:lnTo>
                        <a:lnTo>
                          <a:pt x="22" y="10"/>
                        </a:lnTo>
                        <a:lnTo>
                          <a:pt x="24" y="10"/>
                        </a:lnTo>
                        <a:lnTo>
                          <a:pt x="25" y="8"/>
                        </a:lnTo>
                        <a:lnTo>
                          <a:pt x="26" y="7"/>
                        </a:lnTo>
                        <a:lnTo>
                          <a:pt x="27" y="6"/>
                        </a:lnTo>
                        <a:lnTo>
                          <a:pt x="29" y="6"/>
                        </a:lnTo>
                        <a:lnTo>
                          <a:pt x="30" y="5"/>
                        </a:lnTo>
                        <a:lnTo>
                          <a:pt x="30" y="3"/>
                        </a:lnTo>
                        <a:lnTo>
                          <a:pt x="33" y="3"/>
                        </a:lnTo>
                        <a:lnTo>
                          <a:pt x="34" y="2"/>
                        </a:lnTo>
                        <a:lnTo>
                          <a:pt x="3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1" name="Freeform 302"/>
                  <p:cNvSpPr>
                    <a:spLocks/>
                  </p:cNvSpPr>
                  <p:nvPr/>
                </p:nvSpPr>
                <p:spPr bwMode="auto">
                  <a:xfrm>
                    <a:off x="1424" y="2082"/>
                    <a:ext cx="54" cy="17"/>
                  </a:xfrm>
                  <a:custGeom>
                    <a:avLst/>
                    <a:gdLst>
                      <a:gd name="T0" fmla="*/ 0 w 54"/>
                      <a:gd name="T1" fmla="*/ 13 h 17"/>
                      <a:gd name="T2" fmla="*/ 0 w 54"/>
                      <a:gd name="T3" fmla="*/ 13 h 17"/>
                      <a:gd name="T4" fmla="*/ 1 w 54"/>
                      <a:gd name="T5" fmla="*/ 14 h 17"/>
                      <a:gd name="T6" fmla="*/ 3 w 54"/>
                      <a:gd name="T7" fmla="*/ 14 h 17"/>
                      <a:gd name="T8" fmla="*/ 3 w 54"/>
                      <a:gd name="T9" fmla="*/ 16 h 17"/>
                      <a:gd name="T10" fmla="*/ 4 w 54"/>
                      <a:gd name="T11" fmla="*/ 16 h 17"/>
                      <a:gd name="T12" fmla="*/ 4 w 54"/>
                      <a:gd name="T13" fmla="*/ 16 h 17"/>
                      <a:gd name="T14" fmla="*/ 5 w 54"/>
                      <a:gd name="T15" fmla="*/ 14 h 17"/>
                      <a:gd name="T16" fmla="*/ 6 w 54"/>
                      <a:gd name="T17" fmla="*/ 16 h 17"/>
                      <a:gd name="T18" fmla="*/ 8 w 54"/>
                      <a:gd name="T19" fmla="*/ 14 h 17"/>
                      <a:gd name="T20" fmla="*/ 8 w 54"/>
                      <a:gd name="T21" fmla="*/ 14 h 17"/>
                      <a:gd name="T22" fmla="*/ 9 w 54"/>
                      <a:gd name="T23" fmla="*/ 14 h 17"/>
                      <a:gd name="T24" fmla="*/ 10 w 54"/>
                      <a:gd name="T25" fmla="*/ 14 h 17"/>
                      <a:gd name="T26" fmla="*/ 11 w 54"/>
                      <a:gd name="T27" fmla="*/ 16 h 17"/>
                      <a:gd name="T28" fmla="*/ 12 w 54"/>
                      <a:gd name="T29" fmla="*/ 14 h 17"/>
                      <a:gd name="T30" fmla="*/ 12 w 54"/>
                      <a:gd name="T31" fmla="*/ 14 h 17"/>
                      <a:gd name="T32" fmla="*/ 14 w 54"/>
                      <a:gd name="T33" fmla="*/ 13 h 17"/>
                      <a:gd name="T34" fmla="*/ 17 w 54"/>
                      <a:gd name="T35" fmla="*/ 14 h 17"/>
                      <a:gd name="T36" fmla="*/ 19 w 54"/>
                      <a:gd name="T37" fmla="*/ 12 h 17"/>
                      <a:gd name="T38" fmla="*/ 21 w 54"/>
                      <a:gd name="T39" fmla="*/ 12 h 17"/>
                      <a:gd name="T40" fmla="*/ 24 w 54"/>
                      <a:gd name="T41" fmla="*/ 11 h 17"/>
                      <a:gd name="T42" fmla="*/ 26 w 54"/>
                      <a:gd name="T43" fmla="*/ 11 h 17"/>
                      <a:gd name="T44" fmla="*/ 29 w 54"/>
                      <a:gd name="T45" fmla="*/ 11 h 17"/>
                      <a:gd name="T46" fmla="*/ 29 w 54"/>
                      <a:gd name="T47" fmla="*/ 10 h 17"/>
                      <a:gd name="T48" fmla="*/ 33 w 54"/>
                      <a:gd name="T49" fmla="*/ 8 h 17"/>
                      <a:gd name="T50" fmla="*/ 36 w 54"/>
                      <a:gd name="T51" fmla="*/ 7 h 17"/>
                      <a:gd name="T52" fmla="*/ 38 w 54"/>
                      <a:gd name="T53" fmla="*/ 7 h 17"/>
                      <a:gd name="T54" fmla="*/ 40 w 54"/>
                      <a:gd name="T55" fmla="*/ 7 h 17"/>
                      <a:gd name="T56" fmla="*/ 42 w 54"/>
                      <a:gd name="T57" fmla="*/ 5 h 17"/>
                      <a:gd name="T58" fmla="*/ 46 w 54"/>
                      <a:gd name="T59" fmla="*/ 4 h 17"/>
                      <a:gd name="T60" fmla="*/ 49 w 54"/>
                      <a:gd name="T61" fmla="*/ 2 h 17"/>
                      <a:gd name="T62" fmla="*/ 51 w 54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12"/>
                        </a:moveTo>
                        <a:lnTo>
                          <a:pt x="0" y="13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6"/>
                        </a:lnTo>
                        <a:lnTo>
                          <a:pt x="8" y="16"/>
                        </a:lnTo>
                        <a:lnTo>
                          <a:pt x="8" y="14"/>
                        </a:lnTo>
                        <a:lnTo>
                          <a:pt x="8" y="16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10" y="14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4" y="13"/>
                        </a:lnTo>
                        <a:lnTo>
                          <a:pt x="16" y="13"/>
                        </a:lnTo>
                        <a:lnTo>
                          <a:pt x="17" y="14"/>
                        </a:lnTo>
                        <a:lnTo>
                          <a:pt x="19" y="13"/>
                        </a:lnTo>
                        <a:lnTo>
                          <a:pt x="19" y="12"/>
                        </a:lnTo>
                        <a:lnTo>
                          <a:pt x="21" y="13"/>
                        </a:lnTo>
                        <a:lnTo>
                          <a:pt x="21" y="12"/>
                        </a:lnTo>
                        <a:lnTo>
                          <a:pt x="24" y="11"/>
                        </a:lnTo>
                        <a:lnTo>
                          <a:pt x="26" y="11"/>
                        </a:lnTo>
                        <a:lnTo>
                          <a:pt x="27" y="11"/>
                        </a:lnTo>
                        <a:lnTo>
                          <a:pt x="29" y="11"/>
                        </a:lnTo>
                        <a:lnTo>
                          <a:pt x="29" y="10"/>
                        </a:lnTo>
                        <a:lnTo>
                          <a:pt x="32" y="9"/>
                        </a:lnTo>
                        <a:lnTo>
                          <a:pt x="33" y="8"/>
                        </a:lnTo>
                        <a:lnTo>
                          <a:pt x="35" y="8"/>
                        </a:lnTo>
                        <a:lnTo>
                          <a:pt x="36" y="7"/>
                        </a:lnTo>
                        <a:lnTo>
                          <a:pt x="38" y="7"/>
                        </a:lnTo>
                        <a:lnTo>
                          <a:pt x="39" y="7"/>
                        </a:lnTo>
                        <a:lnTo>
                          <a:pt x="40" y="7"/>
                        </a:lnTo>
                        <a:lnTo>
                          <a:pt x="42" y="5"/>
                        </a:lnTo>
                        <a:lnTo>
                          <a:pt x="43" y="3"/>
                        </a:lnTo>
                        <a:lnTo>
                          <a:pt x="46" y="4"/>
                        </a:lnTo>
                        <a:lnTo>
                          <a:pt x="47" y="2"/>
                        </a:lnTo>
                        <a:lnTo>
                          <a:pt x="49" y="2"/>
                        </a:lnTo>
                        <a:lnTo>
                          <a:pt x="50" y="2"/>
                        </a:lnTo>
                        <a:lnTo>
                          <a:pt x="51" y="2"/>
                        </a:lnTo>
                        <a:lnTo>
                          <a:pt x="5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2" name="Freeform 303"/>
                  <p:cNvSpPr>
                    <a:spLocks/>
                  </p:cNvSpPr>
                  <p:nvPr/>
                </p:nvSpPr>
                <p:spPr bwMode="auto">
                  <a:xfrm>
                    <a:off x="1424" y="2082"/>
                    <a:ext cx="54" cy="17"/>
                  </a:xfrm>
                  <a:custGeom>
                    <a:avLst/>
                    <a:gdLst>
                      <a:gd name="T0" fmla="*/ 0 w 54"/>
                      <a:gd name="T1" fmla="*/ 13 h 17"/>
                      <a:gd name="T2" fmla="*/ 0 w 54"/>
                      <a:gd name="T3" fmla="*/ 13 h 17"/>
                      <a:gd name="T4" fmla="*/ 1 w 54"/>
                      <a:gd name="T5" fmla="*/ 14 h 17"/>
                      <a:gd name="T6" fmla="*/ 3 w 54"/>
                      <a:gd name="T7" fmla="*/ 14 h 17"/>
                      <a:gd name="T8" fmla="*/ 3 w 54"/>
                      <a:gd name="T9" fmla="*/ 16 h 17"/>
                      <a:gd name="T10" fmla="*/ 4 w 54"/>
                      <a:gd name="T11" fmla="*/ 16 h 17"/>
                      <a:gd name="T12" fmla="*/ 4 w 54"/>
                      <a:gd name="T13" fmla="*/ 16 h 17"/>
                      <a:gd name="T14" fmla="*/ 5 w 54"/>
                      <a:gd name="T15" fmla="*/ 14 h 17"/>
                      <a:gd name="T16" fmla="*/ 6 w 54"/>
                      <a:gd name="T17" fmla="*/ 16 h 17"/>
                      <a:gd name="T18" fmla="*/ 8 w 54"/>
                      <a:gd name="T19" fmla="*/ 14 h 17"/>
                      <a:gd name="T20" fmla="*/ 8 w 54"/>
                      <a:gd name="T21" fmla="*/ 14 h 17"/>
                      <a:gd name="T22" fmla="*/ 10 w 54"/>
                      <a:gd name="T23" fmla="*/ 13 h 17"/>
                      <a:gd name="T24" fmla="*/ 10 w 54"/>
                      <a:gd name="T25" fmla="*/ 14 h 17"/>
                      <a:gd name="T26" fmla="*/ 12 w 54"/>
                      <a:gd name="T27" fmla="*/ 14 h 17"/>
                      <a:gd name="T28" fmla="*/ 12 w 54"/>
                      <a:gd name="T29" fmla="*/ 14 h 17"/>
                      <a:gd name="T30" fmla="*/ 12 w 54"/>
                      <a:gd name="T31" fmla="*/ 14 h 17"/>
                      <a:gd name="T32" fmla="*/ 16 w 54"/>
                      <a:gd name="T33" fmla="*/ 13 h 17"/>
                      <a:gd name="T34" fmla="*/ 19 w 54"/>
                      <a:gd name="T35" fmla="*/ 13 h 17"/>
                      <a:gd name="T36" fmla="*/ 21 w 54"/>
                      <a:gd name="T37" fmla="*/ 13 h 17"/>
                      <a:gd name="T38" fmla="*/ 24 w 54"/>
                      <a:gd name="T39" fmla="*/ 11 h 17"/>
                      <a:gd name="T40" fmla="*/ 24 w 54"/>
                      <a:gd name="T41" fmla="*/ 11 h 17"/>
                      <a:gd name="T42" fmla="*/ 27 w 54"/>
                      <a:gd name="T43" fmla="*/ 11 h 17"/>
                      <a:gd name="T44" fmla="*/ 29 w 54"/>
                      <a:gd name="T45" fmla="*/ 10 h 17"/>
                      <a:gd name="T46" fmla="*/ 32 w 54"/>
                      <a:gd name="T47" fmla="*/ 9 h 17"/>
                      <a:gd name="T48" fmla="*/ 35 w 54"/>
                      <a:gd name="T49" fmla="*/ 8 h 17"/>
                      <a:gd name="T50" fmla="*/ 36 w 54"/>
                      <a:gd name="T51" fmla="*/ 7 h 17"/>
                      <a:gd name="T52" fmla="*/ 39 w 54"/>
                      <a:gd name="T53" fmla="*/ 7 h 17"/>
                      <a:gd name="T54" fmla="*/ 42 w 54"/>
                      <a:gd name="T55" fmla="*/ 5 h 17"/>
                      <a:gd name="T56" fmla="*/ 44 w 54"/>
                      <a:gd name="T57" fmla="*/ 4 h 17"/>
                      <a:gd name="T58" fmla="*/ 47 w 54"/>
                      <a:gd name="T59" fmla="*/ 2 h 17"/>
                      <a:gd name="T60" fmla="*/ 50 w 54"/>
                      <a:gd name="T61" fmla="*/ 1 h 17"/>
                      <a:gd name="T62" fmla="*/ 53 w 5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12"/>
                        </a:moveTo>
                        <a:lnTo>
                          <a:pt x="0" y="13"/>
                        </a:lnTo>
                        <a:lnTo>
                          <a:pt x="1" y="13"/>
                        </a:lnTo>
                        <a:lnTo>
                          <a:pt x="1" y="14"/>
                        </a:lnTo>
                        <a:lnTo>
                          <a:pt x="2" y="14"/>
                        </a:lnTo>
                        <a:lnTo>
                          <a:pt x="3" y="14"/>
                        </a:lnTo>
                        <a:lnTo>
                          <a:pt x="3" y="16"/>
                        </a:lnTo>
                        <a:lnTo>
                          <a:pt x="4" y="16"/>
                        </a:lnTo>
                        <a:lnTo>
                          <a:pt x="5" y="14"/>
                        </a:lnTo>
                        <a:lnTo>
                          <a:pt x="6" y="16"/>
                        </a:lnTo>
                        <a:lnTo>
                          <a:pt x="8" y="16"/>
                        </a:lnTo>
                        <a:lnTo>
                          <a:pt x="8" y="14"/>
                        </a:lnTo>
                        <a:lnTo>
                          <a:pt x="8" y="16"/>
                        </a:lnTo>
                        <a:lnTo>
                          <a:pt x="8" y="14"/>
                        </a:lnTo>
                        <a:lnTo>
                          <a:pt x="9" y="14"/>
                        </a:lnTo>
                        <a:lnTo>
                          <a:pt x="10" y="13"/>
                        </a:lnTo>
                        <a:lnTo>
                          <a:pt x="10" y="14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4" y="13"/>
                        </a:lnTo>
                        <a:lnTo>
                          <a:pt x="16" y="13"/>
                        </a:lnTo>
                        <a:lnTo>
                          <a:pt x="17" y="14"/>
                        </a:lnTo>
                        <a:lnTo>
                          <a:pt x="19" y="13"/>
                        </a:lnTo>
                        <a:lnTo>
                          <a:pt x="20" y="13"/>
                        </a:lnTo>
                        <a:lnTo>
                          <a:pt x="21" y="13"/>
                        </a:lnTo>
                        <a:lnTo>
                          <a:pt x="21" y="12"/>
                        </a:lnTo>
                        <a:lnTo>
                          <a:pt x="24" y="11"/>
                        </a:lnTo>
                        <a:lnTo>
                          <a:pt x="26" y="11"/>
                        </a:lnTo>
                        <a:lnTo>
                          <a:pt x="27" y="11"/>
                        </a:lnTo>
                        <a:lnTo>
                          <a:pt x="29" y="11"/>
                        </a:lnTo>
                        <a:lnTo>
                          <a:pt x="29" y="10"/>
                        </a:lnTo>
                        <a:lnTo>
                          <a:pt x="32" y="9"/>
                        </a:lnTo>
                        <a:lnTo>
                          <a:pt x="34" y="8"/>
                        </a:lnTo>
                        <a:lnTo>
                          <a:pt x="35" y="8"/>
                        </a:lnTo>
                        <a:lnTo>
                          <a:pt x="36" y="7"/>
                        </a:lnTo>
                        <a:lnTo>
                          <a:pt x="38" y="7"/>
                        </a:lnTo>
                        <a:lnTo>
                          <a:pt x="39" y="7"/>
                        </a:lnTo>
                        <a:lnTo>
                          <a:pt x="40" y="7"/>
                        </a:lnTo>
                        <a:lnTo>
                          <a:pt x="42" y="5"/>
                        </a:lnTo>
                        <a:lnTo>
                          <a:pt x="43" y="4"/>
                        </a:lnTo>
                        <a:lnTo>
                          <a:pt x="44" y="4"/>
                        </a:lnTo>
                        <a:lnTo>
                          <a:pt x="46" y="4"/>
                        </a:lnTo>
                        <a:lnTo>
                          <a:pt x="47" y="2"/>
                        </a:lnTo>
                        <a:lnTo>
                          <a:pt x="49" y="2"/>
                        </a:lnTo>
                        <a:lnTo>
                          <a:pt x="50" y="1"/>
                        </a:lnTo>
                        <a:lnTo>
                          <a:pt x="51" y="2"/>
                        </a:lnTo>
                        <a:lnTo>
                          <a:pt x="5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3" name="Freeform 304"/>
                  <p:cNvSpPr>
                    <a:spLocks/>
                  </p:cNvSpPr>
                  <p:nvPr/>
                </p:nvSpPr>
                <p:spPr bwMode="auto">
                  <a:xfrm>
                    <a:off x="1422" y="2056"/>
                    <a:ext cx="37" cy="40"/>
                  </a:xfrm>
                  <a:custGeom>
                    <a:avLst/>
                    <a:gdLst>
                      <a:gd name="T0" fmla="*/ 2 w 37"/>
                      <a:gd name="T1" fmla="*/ 39 h 40"/>
                      <a:gd name="T2" fmla="*/ 2 w 37"/>
                      <a:gd name="T3" fmla="*/ 37 h 40"/>
                      <a:gd name="T4" fmla="*/ 2 w 37"/>
                      <a:gd name="T5" fmla="*/ 36 h 40"/>
                      <a:gd name="T6" fmla="*/ 2 w 37"/>
                      <a:gd name="T7" fmla="*/ 35 h 40"/>
                      <a:gd name="T8" fmla="*/ 1 w 37"/>
                      <a:gd name="T9" fmla="*/ 35 h 40"/>
                      <a:gd name="T10" fmla="*/ 3 w 37"/>
                      <a:gd name="T11" fmla="*/ 34 h 40"/>
                      <a:gd name="T12" fmla="*/ 2 w 37"/>
                      <a:gd name="T13" fmla="*/ 33 h 40"/>
                      <a:gd name="T14" fmla="*/ 2 w 37"/>
                      <a:gd name="T15" fmla="*/ 33 h 40"/>
                      <a:gd name="T16" fmla="*/ 3 w 37"/>
                      <a:gd name="T17" fmla="*/ 32 h 40"/>
                      <a:gd name="T18" fmla="*/ 3 w 37"/>
                      <a:gd name="T19" fmla="*/ 31 h 40"/>
                      <a:gd name="T20" fmla="*/ 4 w 37"/>
                      <a:gd name="T21" fmla="*/ 30 h 40"/>
                      <a:gd name="T22" fmla="*/ 4 w 37"/>
                      <a:gd name="T23" fmla="*/ 29 h 40"/>
                      <a:gd name="T24" fmla="*/ 5 w 37"/>
                      <a:gd name="T25" fmla="*/ 29 h 40"/>
                      <a:gd name="T26" fmla="*/ 5 w 37"/>
                      <a:gd name="T27" fmla="*/ 28 h 40"/>
                      <a:gd name="T28" fmla="*/ 4 w 37"/>
                      <a:gd name="T29" fmla="*/ 27 h 40"/>
                      <a:gd name="T30" fmla="*/ 4 w 37"/>
                      <a:gd name="T31" fmla="*/ 27 h 40"/>
                      <a:gd name="T32" fmla="*/ 6 w 37"/>
                      <a:gd name="T33" fmla="*/ 26 h 40"/>
                      <a:gd name="T34" fmla="*/ 9 w 37"/>
                      <a:gd name="T35" fmla="*/ 24 h 40"/>
                      <a:gd name="T36" fmla="*/ 10 w 37"/>
                      <a:gd name="T37" fmla="*/ 23 h 40"/>
                      <a:gd name="T38" fmla="*/ 11 w 37"/>
                      <a:gd name="T39" fmla="*/ 20 h 40"/>
                      <a:gd name="T40" fmla="*/ 12 w 37"/>
                      <a:gd name="T41" fmla="*/ 19 h 40"/>
                      <a:gd name="T42" fmla="*/ 13 w 37"/>
                      <a:gd name="T43" fmla="*/ 18 h 40"/>
                      <a:gd name="T44" fmla="*/ 17 w 37"/>
                      <a:gd name="T45" fmla="*/ 16 h 40"/>
                      <a:gd name="T46" fmla="*/ 17 w 37"/>
                      <a:gd name="T47" fmla="*/ 14 h 40"/>
                      <a:gd name="T48" fmla="*/ 19 w 37"/>
                      <a:gd name="T49" fmla="*/ 13 h 40"/>
                      <a:gd name="T50" fmla="*/ 20 w 37"/>
                      <a:gd name="T51" fmla="*/ 11 h 40"/>
                      <a:gd name="T52" fmla="*/ 24 w 37"/>
                      <a:gd name="T53" fmla="*/ 10 h 40"/>
                      <a:gd name="T54" fmla="*/ 25 w 37"/>
                      <a:gd name="T55" fmla="*/ 8 h 40"/>
                      <a:gd name="T56" fmla="*/ 26 w 37"/>
                      <a:gd name="T57" fmla="*/ 7 h 40"/>
                      <a:gd name="T58" fmla="*/ 30 w 37"/>
                      <a:gd name="T59" fmla="*/ 5 h 40"/>
                      <a:gd name="T60" fmla="*/ 31 w 37"/>
                      <a:gd name="T61" fmla="*/ 3 h 40"/>
                      <a:gd name="T62" fmla="*/ 34 w 37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7"/>
                      <a:gd name="T97" fmla="*/ 0 h 40"/>
                      <a:gd name="T98" fmla="*/ 37 w 37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7" h="40">
                        <a:moveTo>
                          <a:pt x="2" y="39"/>
                        </a:moveTo>
                        <a:lnTo>
                          <a:pt x="2" y="39"/>
                        </a:lnTo>
                        <a:lnTo>
                          <a:pt x="3" y="38"/>
                        </a:lnTo>
                        <a:lnTo>
                          <a:pt x="2" y="37"/>
                        </a:lnTo>
                        <a:lnTo>
                          <a:pt x="2" y="36"/>
                        </a:lnTo>
                        <a:lnTo>
                          <a:pt x="2" y="35"/>
                        </a:lnTo>
                        <a:lnTo>
                          <a:pt x="1" y="35"/>
                        </a:lnTo>
                        <a:lnTo>
                          <a:pt x="0" y="34"/>
                        </a:lnTo>
                        <a:lnTo>
                          <a:pt x="3" y="34"/>
                        </a:lnTo>
                        <a:lnTo>
                          <a:pt x="2" y="34"/>
                        </a:lnTo>
                        <a:lnTo>
                          <a:pt x="2" y="33"/>
                        </a:lnTo>
                        <a:lnTo>
                          <a:pt x="3" y="33"/>
                        </a:lnTo>
                        <a:lnTo>
                          <a:pt x="2" y="33"/>
                        </a:lnTo>
                        <a:lnTo>
                          <a:pt x="2" y="32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4" y="30"/>
                        </a:lnTo>
                        <a:lnTo>
                          <a:pt x="4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4" y="27"/>
                        </a:lnTo>
                        <a:lnTo>
                          <a:pt x="5" y="27"/>
                        </a:lnTo>
                        <a:lnTo>
                          <a:pt x="6" y="26"/>
                        </a:lnTo>
                        <a:lnTo>
                          <a:pt x="8" y="25"/>
                        </a:lnTo>
                        <a:lnTo>
                          <a:pt x="9" y="24"/>
                        </a:lnTo>
                        <a:lnTo>
                          <a:pt x="10" y="23"/>
                        </a:lnTo>
                        <a:lnTo>
                          <a:pt x="10" y="21"/>
                        </a:lnTo>
                        <a:lnTo>
                          <a:pt x="11" y="20"/>
                        </a:lnTo>
                        <a:lnTo>
                          <a:pt x="12" y="19"/>
                        </a:lnTo>
                        <a:lnTo>
                          <a:pt x="13" y="18"/>
                        </a:lnTo>
                        <a:lnTo>
                          <a:pt x="15" y="17"/>
                        </a:lnTo>
                        <a:lnTo>
                          <a:pt x="17" y="16"/>
                        </a:lnTo>
                        <a:lnTo>
                          <a:pt x="18" y="16"/>
                        </a:lnTo>
                        <a:lnTo>
                          <a:pt x="17" y="14"/>
                        </a:lnTo>
                        <a:lnTo>
                          <a:pt x="18" y="14"/>
                        </a:lnTo>
                        <a:lnTo>
                          <a:pt x="19" y="13"/>
                        </a:lnTo>
                        <a:lnTo>
                          <a:pt x="19" y="12"/>
                        </a:lnTo>
                        <a:lnTo>
                          <a:pt x="20" y="11"/>
                        </a:lnTo>
                        <a:lnTo>
                          <a:pt x="22" y="10"/>
                        </a:lnTo>
                        <a:lnTo>
                          <a:pt x="24" y="10"/>
                        </a:lnTo>
                        <a:lnTo>
                          <a:pt x="24" y="9"/>
                        </a:lnTo>
                        <a:lnTo>
                          <a:pt x="25" y="8"/>
                        </a:lnTo>
                        <a:lnTo>
                          <a:pt x="26" y="7"/>
                        </a:lnTo>
                        <a:lnTo>
                          <a:pt x="27" y="7"/>
                        </a:lnTo>
                        <a:lnTo>
                          <a:pt x="30" y="5"/>
                        </a:lnTo>
                        <a:lnTo>
                          <a:pt x="30" y="4"/>
                        </a:lnTo>
                        <a:lnTo>
                          <a:pt x="31" y="3"/>
                        </a:lnTo>
                        <a:lnTo>
                          <a:pt x="33" y="3"/>
                        </a:lnTo>
                        <a:lnTo>
                          <a:pt x="34" y="2"/>
                        </a:lnTo>
                        <a:lnTo>
                          <a:pt x="36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84" name="Freeform 305"/>
                  <p:cNvSpPr>
                    <a:spLocks/>
                  </p:cNvSpPr>
                  <p:nvPr/>
                </p:nvSpPr>
                <p:spPr bwMode="auto">
                  <a:xfrm>
                    <a:off x="1458" y="2020"/>
                    <a:ext cx="35" cy="38"/>
                  </a:xfrm>
                  <a:custGeom>
                    <a:avLst/>
                    <a:gdLst>
                      <a:gd name="T0" fmla="*/ 32 w 35"/>
                      <a:gd name="T1" fmla="*/ 2 h 38"/>
                      <a:gd name="T2" fmla="*/ 32 w 35"/>
                      <a:gd name="T3" fmla="*/ 2 h 38"/>
                      <a:gd name="T4" fmla="*/ 34 w 35"/>
                      <a:gd name="T5" fmla="*/ 2 h 38"/>
                      <a:gd name="T6" fmla="*/ 32 w 35"/>
                      <a:gd name="T7" fmla="*/ 3 h 38"/>
                      <a:gd name="T8" fmla="*/ 32 w 35"/>
                      <a:gd name="T9" fmla="*/ 4 h 38"/>
                      <a:gd name="T10" fmla="*/ 34 w 35"/>
                      <a:gd name="T11" fmla="*/ 5 h 38"/>
                      <a:gd name="T12" fmla="*/ 32 w 35"/>
                      <a:gd name="T13" fmla="*/ 6 h 38"/>
                      <a:gd name="T14" fmla="*/ 32 w 35"/>
                      <a:gd name="T15" fmla="*/ 7 h 38"/>
                      <a:gd name="T16" fmla="*/ 32 w 35"/>
                      <a:gd name="T17" fmla="*/ 8 h 38"/>
                      <a:gd name="T18" fmla="*/ 32 w 35"/>
                      <a:gd name="T19" fmla="*/ 8 h 38"/>
                      <a:gd name="T20" fmla="*/ 31 w 35"/>
                      <a:gd name="T21" fmla="*/ 9 h 38"/>
                      <a:gd name="T22" fmla="*/ 31 w 35"/>
                      <a:gd name="T23" fmla="*/ 9 h 38"/>
                      <a:gd name="T24" fmla="*/ 30 w 35"/>
                      <a:gd name="T25" fmla="*/ 10 h 38"/>
                      <a:gd name="T26" fmla="*/ 30 w 35"/>
                      <a:gd name="T27" fmla="*/ 11 h 38"/>
                      <a:gd name="T28" fmla="*/ 30 w 35"/>
                      <a:gd name="T29" fmla="*/ 11 h 38"/>
                      <a:gd name="T30" fmla="*/ 29 w 35"/>
                      <a:gd name="T31" fmla="*/ 12 h 38"/>
                      <a:gd name="T32" fmla="*/ 28 w 35"/>
                      <a:gd name="T33" fmla="*/ 13 h 38"/>
                      <a:gd name="T34" fmla="*/ 28 w 35"/>
                      <a:gd name="T35" fmla="*/ 15 h 38"/>
                      <a:gd name="T36" fmla="*/ 24 w 35"/>
                      <a:gd name="T37" fmla="*/ 17 h 38"/>
                      <a:gd name="T38" fmla="*/ 24 w 35"/>
                      <a:gd name="T39" fmla="*/ 18 h 38"/>
                      <a:gd name="T40" fmla="*/ 22 w 35"/>
                      <a:gd name="T41" fmla="*/ 20 h 38"/>
                      <a:gd name="T42" fmla="*/ 21 w 35"/>
                      <a:gd name="T43" fmla="*/ 21 h 38"/>
                      <a:gd name="T44" fmla="*/ 20 w 35"/>
                      <a:gd name="T45" fmla="*/ 22 h 38"/>
                      <a:gd name="T46" fmla="*/ 19 w 35"/>
                      <a:gd name="T47" fmla="*/ 24 h 38"/>
                      <a:gd name="T48" fmla="*/ 15 w 35"/>
                      <a:gd name="T49" fmla="*/ 25 h 38"/>
                      <a:gd name="T50" fmla="*/ 14 w 35"/>
                      <a:gd name="T51" fmla="*/ 27 h 38"/>
                      <a:gd name="T52" fmla="*/ 13 w 35"/>
                      <a:gd name="T53" fmla="*/ 28 h 38"/>
                      <a:gd name="T54" fmla="*/ 10 w 35"/>
                      <a:gd name="T55" fmla="*/ 30 h 38"/>
                      <a:gd name="T56" fmla="*/ 7 w 35"/>
                      <a:gd name="T57" fmla="*/ 32 h 38"/>
                      <a:gd name="T58" fmla="*/ 5 w 35"/>
                      <a:gd name="T59" fmla="*/ 33 h 38"/>
                      <a:gd name="T60" fmla="*/ 4 w 35"/>
                      <a:gd name="T61" fmla="*/ 35 h 38"/>
                      <a:gd name="T62" fmla="*/ 0 w 35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32" y="0"/>
                        </a:moveTo>
                        <a:lnTo>
                          <a:pt x="32" y="2"/>
                        </a:lnTo>
                        <a:lnTo>
                          <a:pt x="34" y="2"/>
                        </a:lnTo>
                        <a:lnTo>
                          <a:pt x="34" y="3"/>
                        </a:lnTo>
                        <a:lnTo>
                          <a:pt x="32" y="3"/>
                        </a:lnTo>
                        <a:lnTo>
                          <a:pt x="32" y="4"/>
                        </a:lnTo>
                        <a:lnTo>
                          <a:pt x="34" y="5"/>
                        </a:lnTo>
                        <a:lnTo>
                          <a:pt x="32" y="6"/>
                        </a:lnTo>
                        <a:lnTo>
                          <a:pt x="32" y="7"/>
                        </a:lnTo>
                        <a:lnTo>
                          <a:pt x="32" y="8"/>
                        </a:lnTo>
                        <a:lnTo>
                          <a:pt x="31" y="8"/>
                        </a:lnTo>
                        <a:lnTo>
                          <a:pt x="31" y="9"/>
                        </a:lnTo>
                        <a:lnTo>
                          <a:pt x="30" y="9"/>
                        </a:lnTo>
                        <a:lnTo>
                          <a:pt x="30" y="10"/>
                        </a:lnTo>
                        <a:lnTo>
                          <a:pt x="30" y="11"/>
                        </a:lnTo>
                        <a:lnTo>
                          <a:pt x="29" y="12"/>
                        </a:lnTo>
                        <a:lnTo>
                          <a:pt x="28" y="13"/>
                        </a:lnTo>
                        <a:lnTo>
                          <a:pt x="28" y="14"/>
                        </a:lnTo>
                        <a:lnTo>
                          <a:pt x="28" y="15"/>
                        </a:lnTo>
                        <a:lnTo>
                          <a:pt x="26" y="16"/>
                        </a:lnTo>
                        <a:lnTo>
                          <a:pt x="24" y="17"/>
                        </a:lnTo>
                        <a:lnTo>
                          <a:pt x="24" y="18"/>
                        </a:lnTo>
                        <a:lnTo>
                          <a:pt x="22" y="20"/>
                        </a:lnTo>
                        <a:lnTo>
                          <a:pt x="21" y="21"/>
                        </a:lnTo>
                        <a:lnTo>
                          <a:pt x="20" y="21"/>
                        </a:lnTo>
                        <a:lnTo>
                          <a:pt x="20" y="22"/>
                        </a:lnTo>
                        <a:lnTo>
                          <a:pt x="18" y="23"/>
                        </a:lnTo>
                        <a:lnTo>
                          <a:pt x="19" y="24"/>
                        </a:lnTo>
                        <a:lnTo>
                          <a:pt x="18" y="25"/>
                        </a:lnTo>
                        <a:lnTo>
                          <a:pt x="15" y="25"/>
                        </a:lnTo>
                        <a:lnTo>
                          <a:pt x="14" y="26"/>
                        </a:lnTo>
                        <a:lnTo>
                          <a:pt x="14" y="27"/>
                        </a:lnTo>
                        <a:lnTo>
                          <a:pt x="13" y="28"/>
                        </a:lnTo>
                        <a:lnTo>
                          <a:pt x="11" y="30"/>
                        </a:lnTo>
                        <a:lnTo>
                          <a:pt x="10" y="30"/>
                        </a:lnTo>
                        <a:lnTo>
                          <a:pt x="10" y="31"/>
                        </a:lnTo>
                        <a:lnTo>
                          <a:pt x="7" y="32"/>
                        </a:lnTo>
                        <a:lnTo>
                          <a:pt x="6" y="32"/>
                        </a:lnTo>
                        <a:lnTo>
                          <a:pt x="5" y="33"/>
                        </a:lnTo>
                        <a:lnTo>
                          <a:pt x="4" y="34"/>
                        </a:lnTo>
                        <a:lnTo>
                          <a:pt x="4" y="35"/>
                        </a:lnTo>
                        <a:lnTo>
                          <a:pt x="4" y="36"/>
                        </a:lnTo>
                        <a:lnTo>
                          <a:pt x="0" y="36"/>
                        </a:lnTo>
                        <a:lnTo>
                          <a:pt x="0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39" name="Group 306"/>
                <p:cNvGrpSpPr>
                  <a:grpSpLocks/>
                </p:cNvGrpSpPr>
                <p:nvPr/>
              </p:nvGrpSpPr>
              <p:grpSpPr bwMode="auto">
                <a:xfrm>
                  <a:off x="2135" y="2381"/>
                  <a:ext cx="526" cy="239"/>
                  <a:chOff x="2135" y="2381"/>
                  <a:chExt cx="526" cy="239"/>
                </a:xfrm>
              </p:grpSpPr>
              <p:sp>
                <p:nvSpPr>
                  <p:cNvPr id="71789" name="Freeform 307"/>
                  <p:cNvSpPr>
                    <a:spLocks/>
                  </p:cNvSpPr>
                  <p:nvPr/>
                </p:nvSpPr>
                <p:spPr bwMode="auto">
                  <a:xfrm>
                    <a:off x="2385" y="2511"/>
                    <a:ext cx="19" cy="48"/>
                  </a:xfrm>
                  <a:custGeom>
                    <a:avLst/>
                    <a:gdLst>
                      <a:gd name="T0" fmla="*/ 3 w 19"/>
                      <a:gd name="T1" fmla="*/ 47 h 48"/>
                      <a:gd name="T2" fmla="*/ 5 w 19"/>
                      <a:gd name="T3" fmla="*/ 46 h 48"/>
                      <a:gd name="T4" fmla="*/ 5 w 19"/>
                      <a:gd name="T5" fmla="*/ 45 h 48"/>
                      <a:gd name="T6" fmla="*/ 9 w 19"/>
                      <a:gd name="T7" fmla="*/ 45 h 48"/>
                      <a:gd name="T8" fmla="*/ 12 w 19"/>
                      <a:gd name="T9" fmla="*/ 45 h 48"/>
                      <a:gd name="T10" fmla="*/ 12 w 19"/>
                      <a:gd name="T11" fmla="*/ 44 h 48"/>
                      <a:gd name="T12" fmla="*/ 14 w 19"/>
                      <a:gd name="T13" fmla="*/ 43 h 48"/>
                      <a:gd name="T14" fmla="*/ 14 w 19"/>
                      <a:gd name="T15" fmla="*/ 43 h 48"/>
                      <a:gd name="T16" fmla="*/ 12 w 19"/>
                      <a:gd name="T17" fmla="*/ 41 h 48"/>
                      <a:gd name="T18" fmla="*/ 14 w 19"/>
                      <a:gd name="T19" fmla="*/ 40 h 48"/>
                      <a:gd name="T20" fmla="*/ 12 w 19"/>
                      <a:gd name="T21" fmla="*/ 40 h 48"/>
                      <a:gd name="T22" fmla="*/ 12 w 19"/>
                      <a:gd name="T23" fmla="*/ 39 h 48"/>
                      <a:gd name="T24" fmla="*/ 14 w 19"/>
                      <a:gd name="T25" fmla="*/ 38 h 48"/>
                      <a:gd name="T26" fmla="*/ 14 w 19"/>
                      <a:gd name="T27" fmla="*/ 37 h 48"/>
                      <a:gd name="T28" fmla="*/ 14 w 19"/>
                      <a:gd name="T29" fmla="*/ 37 h 48"/>
                      <a:gd name="T30" fmla="*/ 18 w 19"/>
                      <a:gd name="T31" fmla="*/ 36 h 48"/>
                      <a:gd name="T32" fmla="*/ 14 w 19"/>
                      <a:gd name="T33" fmla="*/ 34 h 48"/>
                      <a:gd name="T34" fmla="*/ 14 w 19"/>
                      <a:gd name="T35" fmla="*/ 32 h 48"/>
                      <a:gd name="T36" fmla="*/ 14 w 19"/>
                      <a:gd name="T37" fmla="*/ 31 h 48"/>
                      <a:gd name="T38" fmla="*/ 14 w 19"/>
                      <a:gd name="T39" fmla="*/ 29 h 48"/>
                      <a:gd name="T40" fmla="*/ 14 w 19"/>
                      <a:gd name="T41" fmla="*/ 27 h 48"/>
                      <a:gd name="T42" fmla="*/ 14 w 19"/>
                      <a:gd name="T43" fmla="*/ 25 h 48"/>
                      <a:gd name="T44" fmla="*/ 14 w 19"/>
                      <a:gd name="T45" fmla="*/ 23 h 48"/>
                      <a:gd name="T46" fmla="*/ 14 w 19"/>
                      <a:gd name="T47" fmla="*/ 21 h 48"/>
                      <a:gd name="T48" fmla="*/ 12 w 19"/>
                      <a:gd name="T49" fmla="*/ 18 h 48"/>
                      <a:gd name="T50" fmla="*/ 12 w 19"/>
                      <a:gd name="T51" fmla="*/ 16 h 48"/>
                      <a:gd name="T52" fmla="*/ 9 w 19"/>
                      <a:gd name="T53" fmla="*/ 14 h 48"/>
                      <a:gd name="T54" fmla="*/ 9 w 19"/>
                      <a:gd name="T55" fmla="*/ 12 h 48"/>
                      <a:gd name="T56" fmla="*/ 9 w 19"/>
                      <a:gd name="T57" fmla="*/ 9 h 48"/>
                      <a:gd name="T58" fmla="*/ 5 w 19"/>
                      <a:gd name="T59" fmla="*/ 7 h 48"/>
                      <a:gd name="T60" fmla="*/ 3 w 19"/>
                      <a:gd name="T61" fmla="*/ 5 h 48"/>
                      <a:gd name="T62" fmla="*/ 3 w 19"/>
                      <a:gd name="T63" fmla="*/ 2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0" y="47"/>
                        </a:moveTo>
                        <a:lnTo>
                          <a:pt x="3" y="47"/>
                        </a:lnTo>
                        <a:lnTo>
                          <a:pt x="3" y="46"/>
                        </a:lnTo>
                        <a:lnTo>
                          <a:pt x="5" y="46"/>
                        </a:lnTo>
                        <a:lnTo>
                          <a:pt x="5" y="45"/>
                        </a:lnTo>
                        <a:lnTo>
                          <a:pt x="5" y="46"/>
                        </a:lnTo>
                        <a:lnTo>
                          <a:pt x="9" y="45"/>
                        </a:lnTo>
                        <a:lnTo>
                          <a:pt x="9" y="44"/>
                        </a:lnTo>
                        <a:lnTo>
                          <a:pt x="12" y="45"/>
                        </a:lnTo>
                        <a:lnTo>
                          <a:pt x="9" y="44"/>
                        </a:lnTo>
                        <a:lnTo>
                          <a:pt x="12" y="44"/>
                        </a:lnTo>
                        <a:lnTo>
                          <a:pt x="14" y="43"/>
                        </a:lnTo>
                        <a:lnTo>
                          <a:pt x="12" y="42"/>
                        </a:lnTo>
                        <a:lnTo>
                          <a:pt x="14" y="43"/>
                        </a:lnTo>
                        <a:lnTo>
                          <a:pt x="12" y="42"/>
                        </a:lnTo>
                        <a:lnTo>
                          <a:pt x="12" y="41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2" y="40"/>
                        </a:lnTo>
                        <a:lnTo>
                          <a:pt x="12" y="39"/>
                        </a:lnTo>
                        <a:lnTo>
                          <a:pt x="14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8" y="36"/>
                        </a:lnTo>
                        <a:lnTo>
                          <a:pt x="14" y="34"/>
                        </a:lnTo>
                        <a:lnTo>
                          <a:pt x="14" y="33"/>
                        </a:lnTo>
                        <a:lnTo>
                          <a:pt x="14" y="32"/>
                        </a:lnTo>
                        <a:lnTo>
                          <a:pt x="18" y="32"/>
                        </a:lnTo>
                        <a:lnTo>
                          <a:pt x="14" y="31"/>
                        </a:lnTo>
                        <a:lnTo>
                          <a:pt x="14" y="29"/>
                        </a:lnTo>
                        <a:lnTo>
                          <a:pt x="18" y="28"/>
                        </a:lnTo>
                        <a:lnTo>
                          <a:pt x="14" y="27"/>
                        </a:lnTo>
                        <a:lnTo>
                          <a:pt x="18" y="26"/>
                        </a:lnTo>
                        <a:lnTo>
                          <a:pt x="14" y="25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4" y="20"/>
                        </a:lnTo>
                        <a:lnTo>
                          <a:pt x="12" y="18"/>
                        </a:lnTo>
                        <a:lnTo>
                          <a:pt x="12" y="16"/>
                        </a:lnTo>
                        <a:lnTo>
                          <a:pt x="12" y="15"/>
                        </a:lnTo>
                        <a:lnTo>
                          <a:pt x="9" y="14"/>
                        </a:lnTo>
                        <a:lnTo>
                          <a:pt x="12" y="14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9" y="9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0" name="Freeform 308"/>
                  <p:cNvSpPr>
                    <a:spLocks/>
                  </p:cNvSpPr>
                  <p:nvPr/>
                </p:nvSpPr>
                <p:spPr bwMode="auto">
                  <a:xfrm>
                    <a:off x="2364" y="2522"/>
                    <a:ext cx="35" cy="37"/>
                  </a:xfrm>
                  <a:custGeom>
                    <a:avLst/>
                    <a:gdLst>
                      <a:gd name="T0" fmla="*/ 34 w 35"/>
                      <a:gd name="T1" fmla="*/ 35 h 37"/>
                      <a:gd name="T2" fmla="*/ 32 w 35"/>
                      <a:gd name="T3" fmla="*/ 36 h 37"/>
                      <a:gd name="T4" fmla="*/ 31 w 35"/>
                      <a:gd name="T5" fmla="*/ 36 h 37"/>
                      <a:gd name="T6" fmla="*/ 30 w 35"/>
                      <a:gd name="T7" fmla="*/ 36 h 37"/>
                      <a:gd name="T8" fmla="*/ 29 w 35"/>
                      <a:gd name="T9" fmla="*/ 36 h 37"/>
                      <a:gd name="T10" fmla="*/ 28 w 35"/>
                      <a:gd name="T11" fmla="*/ 35 h 37"/>
                      <a:gd name="T12" fmla="*/ 28 w 35"/>
                      <a:gd name="T13" fmla="*/ 34 h 37"/>
                      <a:gd name="T14" fmla="*/ 27 w 35"/>
                      <a:gd name="T15" fmla="*/ 34 h 37"/>
                      <a:gd name="T16" fmla="*/ 27 w 35"/>
                      <a:gd name="T17" fmla="*/ 34 h 37"/>
                      <a:gd name="T18" fmla="*/ 26 w 35"/>
                      <a:gd name="T19" fmla="*/ 33 h 37"/>
                      <a:gd name="T20" fmla="*/ 24 w 35"/>
                      <a:gd name="T21" fmla="*/ 33 h 37"/>
                      <a:gd name="T22" fmla="*/ 24 w 35"/>
                      <a:gd name="T23" fmla="*/ 32 h 37"/>
                      <a:gd name="T24" fmla="*/ 23 w 35"/>
                      <a:gd name="T25" fmla="*/ 32 h 37"/>
                      <a:gd name="T26" fmla="*/ 23 w 35"/>
                      <a:gd name="T27" fmla="*/ 31 h 37"/>
                      <a:gd name="T28" fmla="*/ 22 w 35"/>
                      <a:gd name="T29" fmla="*/ 31 h 37"/>
                      <a:gd name="T30" fmla="*/ 21 w 35"/>
                      <a:gd name="T31" fmla="*/ 29 h 37"/>
                      <a:gd name="T32" fmla="*/ 21 w 35"/>
                      <a:gd name="T33" fmla="*/ 29 h 37"/>
                      <a:gd name="T34" fmla="*/ 19 w 35"/>
                      <a:gd name="T35" fmla="*/ 28 h 37"/>
                      <a:gd name="T36" fmla="*/ 18 w 35"/>
                      <a:gd name="T37" fmla="*/ 26 h 37"/>
                      <a:gd name="T38" fmla="*/ 17 w 35"/>
                      <a:gd name="T39" fmla="*/ 25 h 37"/>
                      <a:gd name="T40" fmla="*/ 14 w 35"/>
                      <a:gd name="T41" fmla="*/ 23 h 37"/>
                      <a:gd name="T42" fmla="*/ 13 w 35"/>
                      <a:gd name="T43" fmla="*/ 21 h 37"/>
                      <a:gd name="T44" fmla="*/ 12 w 35"/>
                      <a:gd name="T45" fmla="*/ 20 h 37"/>
                      <a:gd name="T46" fmla="*/ 11 w 35"/>
                      <a:gd name="T47" fmla="*/ 18 h 37"/>
                      <a:gd name="T48" fmla="*/ 10 w 35"/>
                      <a:gd name="T49" fmla="*/ 16 h 37"/>
                      <a:gd name="T50" fmla="*/ 9 w 35"/>
                      <a:gd name="T51" fmla="*/ 14 h 37"/>
                      <a:gd name="T52" fmla="*/ 7 w 35"/>
                      <a:gd name="T53" fmla="*/ 13 h 37"/>
                      <a:gd name="T54" fmla="*/ 5 w 35"/>
                      <a:gd name="T55" fmla="*/ 10 h 37"/>
                      <a:gd name="T56" fmla="*/ 5 w 35"/>
                      <a:gd name="T57" fmla="*/ 9 h 37"/>
                      <a:gd name="T58" fmla="*/ 3 w 35"/>
                      <a:gd name="T59" fmla="*/ 6 h 37"/>
                      <a:gd name="T60" fmla="*/ 2 w 35"/>
                      <a:gd name="T61" fmla="*/ 4 h 37"/>
                      <a:gd name="T62" fmla="*/ 1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34" y="36"/>
                        </a:moveTo>
                        <a:lnTo>
                          <a:pt x="34" y="35"/>
                        </a:lnTo>
                        <a:lnTo>
                          <a:pt x="32" y="36"/>
                        </a:lnTo>
                        <a:lnTo>
                          <a:pt x="31" y="36"/>
                        </a:lnTo>
                        <a:lnTo>
                          <a:pt x="30" y="36"/>
                        </a:lnTo>
                        <a:lnTo>
                          <a:pt x="29" y="35"/>
                        </a:lnTo>
                        <a:lnTo>
                          <a:pt x="29" y="36"/>
                        </a:lnTo>
                        <a:lnTo>
                          <a:pt x="29" y="35"/>
                        </a:lnTo>
                        <a:lnTo>
                          <a:pt x="28" y="35"/>
                        </a:lnTo>
                        <a:lnTo>
                          <a:pt x="28" y="34"/>
                        </a:lnTo>
                        <a:lnTo>
                          <a:pt x="27" y="34"/>
                        </a:lnTo>
                        <a:lnTo>
                          <a:pt x="26" y="34"/>
                        </a:lnTo>
                        <a:lnTo>
                          <a:pt x="26" y="33"/>
                        </a:lnTo>
                        <a:lnTo>
                          <a:pt x="24" y="33"/>
                        </a:lnTo>
                        <a:lnTo>
                          <a:pt x="24" y="32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2" y="30"/>
                        </a:lnTo>
                        <a:lnTo>
                          <a:pt x="21" y="29"/>
                        </a:lnTo>
                        <a:lnTo>
                          <a:pt x="20" y="28"/>
                        </a:lnTo>
                        <a:lnTo>
                          <a:pt x="19" y="28"/>
                        </a:lnTo>
                        <a:lnTo>
                          <a:pt x="19" y="27"/>
                        </a:lnTo>
                        <a:lnTo>
                          <a:pt x="18" y="26"/>
                        </a:lnTo>
                        <a:lnTo>
                          <a:pt x="17" y="26"/>
                        </a:lnTo>
                        <a:lnTo>
                          <a:pt x="17" y="25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2" y="20"/>
                        </a:lnTo>
                        <a:lnTo>
                          <a:pt x="11" y="18"/>
                        </a:lnTo>
                        <a:lnTo>
                          <a:pt x="10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7" y="13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1" name="Freeform 309"/>
                  <p:cNvSpPr>
                    <a:spLocks/>
                  </p:cNvSpPr>
                  <p:nvPr/>
                </p:nvSpPr>
                <p:spPr bwMode="auto">
                  <a:xfrm>
                    <a:off x="2364" y="2522"/>
                    <a:ext cx="35" cy="37"/>
                  </a:xfrm>
                  <a:custGeom>
                    <a:avLst/>
                    <a:gdLst>
                      <a:gd name="T0" fmla="*/ 34 w 35"/>
                      <a:gd name="T1" fmla="*/ 35 h 37"/>
                      <a:gd name="T2" fmla="*/ 32 w 35"/>
                      <a:gd name="T3" fmla="*/ 36 h 37"/>
                      <a:gd name="T4" fmla="*/ 31 w 35"/>
                      <a:gd name="T5" fmla="*/ 36 h 37"/>
                      <a:gd name="T6" fmla="*/ 30 w 35"/>
                      <a:gd name="T7" fmla="*/ 36 h 37"/>
                      <a:gd name="T8" fmla="*/ 29 w 35"/>
                      <a:gd name="T9" fmla="*/ 36 h 37"/>
                      <a:gd name="T10" fmla="*/ 28 w 35"/>
                      <a:gd name="T11" fmla="*/ 35 h 37"/>
                      <a:gd name="T12" fmla="*/ 28 w 35"/>
                      <a:gd name="T13" fmla="*/ 34 h 37"/>
                      <a:gd name="T14" fmla="*/ 27 w 35"/>
                      <a:gd name="T15" fmla="*/ 34 h 37"/>
                      <a:gd name="T16" fmla="*/ 27 w 35"/>
                      <a:gd name="T17" fmla="*/ 34 h 37"/>
                      <a:gd name="T18" fmla="*/ 26 w 35"/>
                      <a:gd name="T19" fmla="*/ 33 h 37"/>
                      <a:gd name="T20" fmla="*/ 24 w 35"/>
                      <a:gd name="T21" fmla="*/ 33 h 37"/>
                      <a:gd name="T22" fmla="*/ 24 w 35"/>
                      <a:gd name="T23" fmla="*/ 32 h 37"/>
                      <a:gd name="T24" fmla="*/ 23 w 35"/>
                      <a:gd name="T25" fmla="*/ 32 h 37"/>
                      <a:gd name="T26" fmla="*/ 22 w 35"/>
                      <a:gd name="T27" fmla="*/ 31 h 37"/>
                      <a:gd name="T28" fmla="*/ 22 w 35"/>
                      <a:gd name="T29" fmla="*/ 30 h 37"/>
                      <a:gd name="T30" fmla="*/ 21 w 35"/>
                      <a:gd name="T31" fmla="*/ 29 h 37"/>
                      <a:gd name="T32" fmla="*/ 21 w 35"/>
                      <a:gd name="T33" fmla="*/ 29 h 37"/>
                      <a:gd name="T34" fmla="*/ 19 w 35"/>
                      <a:gd name="T35" fmla="*/ 28 h 37"/>
                      <a:gd name="T36" fmla="*/ 18 w 35"/>
                      <a:gd name="T37" fmla="*/ 26 h 37"/>
                      <a:gd name="T38" fmla="*/ 17 w 35"/>
                      <a:gd name="T39" fmla="*/ 25 h 37"/>
                      <a:gd name="T40" fmla="*/ 14 w 35"/>
                      <a:gd name="T41" fmla="*/ 23 h 37"/>
                      <a:gd name="T42" fmla="*/ 13 w 35"/>
                      <a:gd name="T43" fmla="*/ 21 h 37"/>
                      <a:gd name="T44" fmla="*/ 12 w 35"/>
                      <a:gd name="T45" fmla="*/ 20 h 37"/>
                      <a:gd name="T46" fmla="*/ 11 w 35"/>
                      <a:gd name="T47" fmla="*/ 18 h 37"/>
                      <a:gd name="T48" fmla="*/ 10 w 35"/>
                      <a:gd name="T49" fmla="*/ 16 h 37"/>
                      <a:gd name="T50" fmla="*/ 9 w 35"/>
                      <a:gd name="T51" fmla="*/ 14 h 37"/>
                      <a:gd name="T52" fmla="*/ 7 w 35"/>
                      <a:gd name="T53" fmla="*/ 13 h 37"/>
                      <a:gd name="T54" fmla="*/ 5 w 35"/>
                      <a:gd name="T55" fmla="*/ 10 h 37"/>
                      <a:gd name="T56" fmla="*/ 5 w 35"/>
                      <a:gd name="T57" fmla="*/ 9 h 37"/>
                      <a:gd name="T58" fmla="*/ 3 w 35"/>
                      <a:gd name="T59" fmla="*/ 6 h 37"/>
                      <a:gd name="T60" fmla="*/ 2 w 35"/>
                      <a:gd name="T61" fmla="*/ 4 h 37"/>
                      <a:gd name="T62" fmla="*/ 1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34" y="36"/>
                        </a:moveTo>
                        <a:lnTo>
                          <a:pt x="34" y="35"/>
                        </a:lnTo>
                        <a:lnTo>
                          <a:pt x="32" y="36"/>
                        </a:lnTo>
                        <a:lnTo>
                          <a:pt x="31" y="36"/>
                        </a:lnTo>
                        <a:lnTo>
                          <a:pt x="30" y="36"/>
                        </a:lnTo>
                        <a:lnTo>
                          <a:pt x="29" y="35"/>
                        </a:lnTo>
                        <a:lnTo>
                          <a:pt x="29" y="36"/>
                        </a:lnTo>
                        <a:lnTo>
                          <a:pt x="29" y="35"/>
                        </a:lnTo>
                        <a:lnTo>
                          <a:pt x="28" y="35"/>
                        </a:lnTo>
                        <a:lnTo>
                          <a:pt x="28" y="34"/>
                        </a:lnTo>
                        <a:lnTo>
                          <a:pt x="27" y="34"/>
                        </a:lnTo>
                        <a:lnTo>
                          <a:pt x="26" y="34"/>
                        </a:lnTo>
                        <a:lnTo>
                          <a:pt x="26" y="33"/>
                        </a:lnTo>
                        <a:lnTo>
                          <a:pt x="24" y="33"/>
                        </a:lnTo>
                        <a:lnTo>
                          <a:pt x="24" y="32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3" y="31"/>
                        </a:lnTo>
                        <a:lnTo>
                          <a:pt x="22" y="30"/>
                        </a:lnTo>
                        <a:lnTo>
                          <a:pt x="21" y="29"/>
                        </a:lnTo>
                        <a:lnTo>
                          <a:pt x="21" y="30"/>
                        </a:lnTo>
                        <a:lnTo>
                          <a:pt x="21" y="29"/>
                        </a:lnTo>
                        <a:lnTo>
                          <a:pt x="20" y="28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7" y="26"/>
                        </a:lnTo>
                        <a:lnTo>
                          <a:pt x="17" y="25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2" y="20"/>
                        </a:lnTo>
                        <a:lnTo>
                          <a:pt x="11" y="18"/>
                        </a:lnTo>
                        <a:lnTo>
                          <a:pt x="10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7" y="13"/>
                        </a:lnTo>
                        <a:lnTo>
                          <a:pt x="6" y="11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4" y="7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2" name="Freeform 310"/>
                  <p:cNvSpPr>
                    <a:spLocks/>
                  </p:cNvSpPr>
                  <p:nvPr/>
                </p:nvSpPr>
                <p:spPr bwMode="auto">
                  <a:xfrm>
                    <a:off x="2381" y="2511"/>
                    <a:ext cx="20" cy="48"/>
                  </a:xfrm>
                  <a:custGeom>
                    <a:avLst/>
                    <a:gdLst>
                      <a:gd name="T0" fmla="*/ 4 w 20"/>
                      <a:gd name="T1" fmla="*/ 47 h 48"/>
                      <a:gd name="T2" fmla="*/ 8 w 20"/>
                      <a:gd name="T3" fmla="*/ 46 h 48"/>
                      <a:gd name="T4" fmla="*/ 8 w 20"/>
                      <a:gd name="T5" fmla="*/ 45 h 48"/>
                      <a:gd name="T6" fmla="*/ 11 w 20"/>
                      <a:gd name="T7" fmla="*/ 45 h 48"/>
                      <a:gd name="T8" fmla="*/ 11 w 20"/>
                      <a:gd name="T9" fmla="*/ 45 h 48"/>
                      <a:gd name="T10" fmla="*/ 15 w 20"/>
                      <a:gd name="T11" fmla="*/ 44 h 48"/>
                      <a:gd name="T12" fmla="*/ 15 w 20"/>
                      <a:gd name="T13" fmla="*/ 43 h 48"/>
                      <a:gd name="T14" fmla="*/ 15 w 20"/>
                      <a:gd name="T15" fmla="*/ 43 h 48"/>
                      <a:gd name="T16" fmla="*/ 15 w 20"/>
                      <a:gd name="T17" fmla="*/ 41 h 48"/>
                      <a:gd name="T18" fmla="*/ 15 w 20"/>
                      <a:gd name="T19" fmla="*/ 40 h 48"/>
                      <a:gd name="T20" fmla="*/ 15 w 20"/>
                      <a:gd name="T21" fmla="*/ 40 h 48"/>
                      <a:gd name="T22" fmla="*/ 19 w 20"/>
                      <a:gd name="T23" fmla="*/ 39 h 48"/>
                      <a:gd name="T24" fmla="*/ 15 w 20"/>
                      <a:gd name="T25" fmla="*/ 38 h 48"/>
                      <a:gd name="T26" fmla="*/ 19 w 20"/>
                      <a:gd name="T27" fmla="*/ 37 h 48"/>
                      <a:gd name="T28" fmla="*/ 19 w 20"/>
                      <a:gd name="T29" fmla="*/ 37 h 48"/>
                      <a:gd name="T30" fmla="*/ 19 w 20"/>
                      <a:gd name="T31" fmla="*/ 36 h 48"/>
                      <a:gd name="T32" fmla="*/ 19 w 20"/>
                      <a:gd name="T33" fmla="*/ 35 h 48"/>
                      <a:gd name="T34" fmla="*/ 19 w 20"/>
                      <a:gd name="T35" fmla="*/ 32 h 48"/>
                      <a:gd name="T36" fmla="*/ 19 w 20"/>
                      <a:gd name="T37" fmla="*/ 30 h 48"/>
                      <a:gd name="T38" fmla="*/ 19 w 20"/>
                      <a:gd name="T39" fmla="*/ 28 h 48"/>
                      <a:gd name="T40" fmla="*/ 19 w 20"/>
                      <a:gd name="T41" fmla="*/ 26 h 48"/>
                      <a:gd name="T42" fmla="*/ 15 w 20"/>
                      <a:gd name="T43" fmla="*/ 24 h 48"/>
                      <a:gd name="T44" fmla="*/ 15 w 20"/>
                      <a:gd name="T45" fmla="*/ 22 h 48"/>
                      <a:gd name="T46" fmla="*/ 15 w 20"/>
                      <a:gd name="T47" fmla="*/ 21 h 48"/>
                      <a:gd name="T48" fmla="*/ 15 w 20"/>
                      <a:gd name="T49" fmla="*/ 18 h 48"/>
                      <a:gd name="T50" fmla="*/ 15 w 20"/>
                      <a:gd name="T51" fmla="*/ 16 h 48"/>
                      <a:gd name="T52" fmla="*/ 11 w 20"/>
                      <a:gd name="T53" fmla="*/ 14 h 48"/>
                      <a:gd name="T54" fmla="*/ 11 w 20"/>
                      <a:gd name="T55" fmla="*/ 12 h 48"/>
                      <a:gd name="T56" fmla="*/ 8 w 20"/>
                      <a:gd name="T57" fmla="*/ 9 h 48"/>
                      <a:gd name="T58" fmla="*/ 4 w 20"/>
                      <a:gd name="T59" fmla="*/ 7 h 48"/>
                      <a:gd name="T60" fmla="*/ 4 w 20"/>
                      <a:gd name="T61" fmla="*/ 5 h 48"/>
                      <a:gd name="T62" fmla="*/ 0 w 20"/>
                      <a:gd name="T63" fmla="*/ 2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8"/>
                      <a:gd name="T98" fmla="*/ 20 w 20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8">
                        <a:moveTo>
                          <a:pt x="0" y="47"/>
                        </a:moveTo>
                        <a:lnTo>
                          <a:pt x="4" y="47"/>
                        </a:lnTo>
                        <a:lnTo>
                          <a:pt x="4" y="46"/>
                        </a:lnTo>
                        <a:lnTo>
                          <a:pt x="8" y="46"/>
                        </a:lnTo>
                        <a:lnTo>
                          <a:pt x="8" y="45"/>
                        </a:lnTo>
                        <a:lnTo>
                          <a:pt x="11" y="45"/>
                        </a:lnTo>
                        <a:lnTo>
                          <a:pt x="11" y="44"/>
                        </a:lnTo>
                        <a:lnTo>
                          <a:pt x="11" y="45"/>
                        </a:lnTo>
                        <a:lnTo>
                          <a:pt x="11" y="44"/>
                        </a:lnTo>
                        <a:lnTo>
                          <a:pt x="15" y="44"/>
                        </a:lnTo>
                        <a:lnTo>
                          <a:pt x="15" y="43"/>
                        </a:lnTo>
                        <a:lnTo>
                          <a:pt x="15" y="42"/>
                        </a:lnTo>
                        <a:lnTo>
                          <a:pt x="15" y="41"/>
                        </a:lnTo>
                        <a:lnTo>
                          <a:pt x="19" y="41"/>
                        </a:lnTo>
                        <a:lnTo>
                          <a:pt x="15" y="40"/>
                        </a:lnTo>
                        <a:lnTo>
                          <a:pt x="15" y="39"/>
                        </a:lnTo>
                        <a:lnTo>
                          <a:pt x="19" y="39"/>
                        </a:lnTo>
                        <a:lnTo>
                          <a:pt x="15" y="39"/>
                        </a:lnTo>
                        <a:lnTo>
                          <a:pt x="15" y="38"/>
                        </a:lnTo>
                        <a:lnTo>
                          <a:pt x="19" y="38"/>
                        </a:lnTo>
                        <a:lnTo>
                          <a:pt x="19" y="37"/>
                        </a:lnTo>
                        <a:lnTo>
                          <a:pt x="19" y="36"/>
                        </a:lnTo>
                        <a:lnTo>
                          <a:pt x="19" y="35"/>
                        </a:lnTo>
                        <a:lnTo>
                          <a:pt x="19" y="33"/>
                        </a:lnTo>
                        <a:lnTo>
                          <a:pt x="19" y="32"/>
                        </a:lnTo>
                        <a:lnTo>
                          <a:pt x="19" y="30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9" y="26"/>
                        </a:lnTo>
                        <a:lnTo>
                          <a:pt x="15" y="24"/>
                        </a:lnTo>
                        <a:lnTo>
                          <a:pt x="15" y="23"/>
                        </a:lnTo>
                        <a:lnTo>
                          <a:pt x="15" y="22"/>
                        </a:lnTo>
                        <a:lnTo>
                          <a:pt x="15" y="21"/>
                        </a:lnTo>
                        <a:lnTo>
                          <a:pt x="19" y="20"/>
                        </a:lnTo>
                        <a:lnTo>
                          <a:pt x="15" y="18"/>
                        </a:lnTo>
                        <a:lnTo>
                          <a:pt x="15" y="16"/>
                        </a:lnTo>
                        <a:lnTo>
                          <a:pt x="11" y="15"/>
                        </a:lnTo>
                        <a:lnTo>
                          <a:pt x="11" y="14"/>
                        </a:lnTo>
                        <a:lnTo>
                          <a:pt x="11" y="12"/>
                        </a:lnTo>
                        <a:lnTo>
                          <a:pt x="8" y="11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4" y="7"/>
                        </a:lnTo>
                        <a:lnTo>
                          <a:pt x="8" y="6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3" name="Freeform 311"/>
                  <p:cNvSpPr>
                    <a:spLocks/>
                  </p:cNvSpPr>
                  <p:nvPr/>
                </p:nvSpPr>
                <p:spPr bwMode="auto">
                  <a:xfrm>
                    <a:off x="2374" y="2465"/>
                    <a:ext cx="20" cy="48"/>
                  </a:xfrm>
                  <a:custGeom>
                    <a:avLst/>
                    <a:gdLst>
                      <a:gd name="T0" fmla="*/ 19 w 20"/>
                      <a:gd name="T1" fmla="*/ 1 h 48"/>
                      <a:gd name="T2" fmla="*/ 15 w 20"/>
                      <a:gd name="T3" fmla="*/ 1 h 48"/>
                      <a:gd name="T4" fmla="*/ 15 w 20"/>
                      <a:gd name="T5" fmla="*/ 2 h 48"/>
                      <a:gd name="T6" fmla="*/ 11 w 20"/>
                      <a:gd name="T7" fmla="*/ 2 h 48"/>
                      <a:gd name="T8" fmla="*/ 8 w 20"/>
                      <a:gd name="T9" fmla="*/ 3 h 48"/>
                      <a:gd name="T10" fmla="*/ 8 w 20"/>
                      <a:gd name="T11" fmla="*/ 4 h 48"/>
                      <a:gd name="T12" fmla="*/ 8 w 20"/>
                      <a:gd name="T13" fmla="*/ 4 h 48"/>
                      <a:gd name="T14" fmla="*/ 4 w 20"/>
                      <a:gd name="T15" fmla="*/ 5 h 48"/>
                      <a:gd name="T16" fmla="*/ 4 w 20"/>
                      <a:gd name="T17" fmla="*/ 6 h 48"/>
                      <a:gd name="T18" fmla="*/ 8 w 20"/>
                      <a:gd name="T19" fmla="*/ 6 h 48"/>
                      <a:gd name="T20" fmla="*/ 4 w 20"/>
                      <a:gd name="T21" fmla="*/ 7 h 48"/>
                      <a:gd name="T22" fmla="*/ 4 w 20"/>
                      <a:gd name="T23" fmla="*/ 8 h 48"/>
                      <a:gd name="T24" fmla="*/ 4 w 20"/>
                      <a:gd name="T25" fmla="*/ 9 h 48"/>
                      <a:gd name="T26" fmla="*/ 4 w 20"/>
                      <a:gd name="T27" fmla="*/ 10 h 48"/>
                      <a:gd name="T28" fmla="*/ 4 w 20"/>
                      <a:gd name="T29" fmla="*/ 11 h 48"/>
                      <a:gd name="T30" fmla="*/ 0 w 20"/>
                      <a:gd name="T31" fmla="*/ 11 h 48"/>
                      <a:gd name="T32" fmla="*/ 4 w 20"/>
                      <a:gd name="T33" fmla="*/ 13 h 48"/>
                      <a:gd name="T34" fmla="*/ 4 w 20"/>
                      <a:gd name="T35" fmla="*/ 15 h 48"/>
                      <a:gd name="T36" fmla="*/ 4 w 20"/>
                      <a:gd name="T37" fmla="*/ 17 h 48"/>
                      <a:gd name="T38" fmla="*/ 4 w 20"/>
                      <a:gd name="T39" fmla="*/ 19 h 48"/>
                      <a:gd name="T40" fmla="*/ 4 w 20"/>
                      <a:gd name="T41" fmla="*/ 20 h 48"/>
                      <a:gd name="T42" fmla="*/ 4 w 20"/>
                      <a:gd name="T43" fmla="*/ 23 h 48"/>
                      <a:gd name="T44" fmla="*/ 4 w 20"/>
                      <a:gd name="T45" fmla="*/ 25 h 48"/>
                      <a:gd name="T46" fmla="*/ 4 w 20"/>
                      <a:gd name="T47" fmla="*/ 27 h 48"/>
                      <a:gd name="T48" fmla="*/ 8 w 20"/>
                      <a:gd name="T49" fmla="*/ 29 h 48"/>
                      <a:gd name="T50" fmla="*/ 8 w 20"/>
                      <a:gd name="T51" fmla="*/ 31 h 48"/>
                      <a:gd name="T52" fmla="*/ 8 w 20"/>
                      <a:gd name="T53" fmla="*/ 33 h 48"/>
                      <a:gd name="T54" fmla="*/ 11 w 20"/>
                      <a:gd name="T55" fmla="*/ 35 h 48"/>
                      <a:gd name="T56" fmla="*/ 11 w 20"/>
                      <a:gd name="T57" fmla="*/ 38 h 48"/>
                      <a:gd name="T58" fmla="*/ 15 w 20"/>
                      <a:gd name="T59" fmla="*/ 40 h 48"/>
                      <a:gd name="T60" fmla="*/ 15 w 20"/>
                      <a:gd name="T61" fmla="*/ 43 h 48"/>
                      <a:gd name="T62" fmla="*/ 19 w 20"/>
                      <a:gd name="T63" fmla="*/ 46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8"/>
                      <a:gd name="T98" fmla="*/ 20 w 20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8">
                        <a:moveTo>
                          <a:pt x="19" y="0"/>
                        </a:moveTo>
                        <a:lnTo>
                          <a:pt x="19" y="1"/>
                        </a:lnTo>
                        <a:lnTo>
                          <a:pt x="19" y="0"/>
                        </a:lnTo>
                        <a:lnTo>
                          <a:pt x="15" y="1"/>
                        </a:lnTo>
                        <a:lnTo>
                          <a:pt x="19" y="2"/>
                        </a:lnTo>
                        <a:lnTo>
                          <a:pt x="15" y="2"/>
                        </a:lnTo>
                        <a:lnTo>
                          <a:pt x="11" y="2"/>
                        </a:lnTo>
                        <a:lnTo>
                          <a:pt x="8" y="3"/>
                        </a:lnTo>
                        <a:lnTo>
                          <a:pt x="8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8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4" y="9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0" y="11"/>
                        </a:lnTo>
                        <a:lnTo>
                          <a:pt x="4" y="12"/>
                        </a:lnTo>
                        <a:lnTo>
                          <a:pt x="4" y="13"/>
                        </a:lnTo>
                        <a:lnTo>
                          <a:pt x="4" y="14"/>
                        </a:lnTo>
                        <a:lnTo>
                          <a:pt x="4" y="15"/>
                        </a:lnTo>
                        <a:lnTo>
                          <a:pt x="0" y="16"/>
                        </a:lnTo>
                        <a:lnTo>
                          <a:pt x="4" y="17"/>
                        </a:lnTo>
                        <a:lnTo>
                          <a:pt x="4" y="18"/>
                        </a:lnTo>
                        <a:lnTo>
                          <a:pt x="4" y="19"/>
                        </a:lnTo>
                        <a:lnTo>
                          <a:pt x="0" y="20"/>
                        </a:lnTo>
                        <a:lnTo>
                          <a:pt x="4" y="20"/>
                        </a:lnTo>
                        <a:lnTo>
                          <a:pt x="0" y="22"/>
                        </a:lnTo>
                        <a:lnTo>
                          <a:pt x="4" y="23"/>
                        </a:lnTo>
                        <a:lnTo>
                          <a:pt x="4" y="24"/>
                        </a:lnTo>
                        <a:lnTo>
                          <a:pt x="4" y="25"/>
                        </a:lnTo>
                        <a:lnTo>
                          <a:pt x="8" y="26"/>
                        </a:lnTo>
                        <a:lnTo>
                          <a:pt x="4" y="27"/>
                        </a:lnTo>
                        <a:lnTo>
                          <a:pt x="4" y="28"/>
                        </a:lnTo>
                        <a:lnTo>
                          <a:pt x="8" y="29"/>
                        </a:lnTo>
                        <a:lnTo>
                          <a:pt x="8" y="31"/>
                        </a:lnTo>
                        <a:lnTo>
                          <a:pt x="8" y="32"/>
                        </a:lnTo>
                        <a:lnTo>
                          <a:pt x="8" y="33"/>
                        </a:lnTo>
                        <a:lnTo>
                          <a:pt x="11" y="34"/>
                        </a:lnTo>
                        <a:lnTo>
                          <a:pt x="11" y="35"/>
                        </a:lnTo>
                        <a:lnTo>
                          <a:pt x="11" y="36"/>
                        </a:lnTo>
                        <a:lnTo>
                          <a:pt x="11" y="38"/>
                        </a:lnTo>
                        <a:lnTo>
                          <a:pt x="15" y="39"/>
                        </a:lnTo>
                        <a:lnTo>
                          <a:pt x="15" y="40"/>
                        </a:lnTo>
                        <a:lnTo>
                          <a:pt x="15" y="41"/>
                        </a:lnTo>
                        <a:lnTo>
                          <a:pt x="15" y="43"/>
                        </a:lnTo>
                        <a:lnTo>
                          <a:pt x="19" y="44"/>
                        </a:lnTo>
                        <a:lnTo>
                          <a:pt x="19" y="46"/>
                        </a:lnTo>
                        <a:lnTo>
                          <a:pt x="19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4" name="Freeform 312"/>
                  <p:cNvSpPr>
                    <a:spLocks/>
                  </p:cNvSpPr>
                  <p:nvPr/>
                </p:nvSpPr>
                <p:spPr bwMode="auto">
                  <a:xfrm>
                    <a:off x="2394" y="2465"/>
                    <a:ext cx="36" cy="37"/>
                  </a:xfrm>
                  <a:custGeom>
                    <a:avLst/>
                    <a:gdLst>
                      <a:gd name="T0" fmla="*/ 1 w 36"/>
                      <a:gd name="T1" fmla="*/ 0 h 37"/>
                      <a:gd name="T2" fmla="*/ 2 w 36"/>
                      <a:gd name="T3" fmla="*/ 0 h 37"/>
                      <a:gd name="T4" fmla="*/ 3 w 36"/>
                      <a:gd name="T5" fmla="*/ 0 h 37"/>
                      <a:gd name="T6" fmla="*/ 4 w 36"/>
                      <a:gd name="T7" fmla="*/ 0 h 37"/>
                      <a:gd name="T8" fmla="*/ 4 w 36"/>
                      <a:gd name="T9" fmla="*/ 1 h 37"/>
                      <a:gd name="T10" fmla="*/ 5 w 36"/>
                      <a:gd name="T11" fmla="*/ 1 h 37"/>
                      <a:gd name="T12" fmla="*/ 6 w 36"/>
                      <a:gd name="T13" fmla="*/ 1 h 37"/>
                      <a:gd name="T14" fmla="*/ 6 w 36"/>
                      <a:gd name="T15" fmla="*/ 2 h 37"/>
                      <a:gd name="T16" fmla="*/ 7 w 36"/>
                      <a:gd name="T17" fmla="*/ 2 h 37"/>
                      <a:gd name="T18" fmla="*/ 9 w 36"/>
                      <a:gd name="T19" fmla="*/ 2 h 37"/>
                      <a:gd name="T20" fmla="*/ 9 w 36"/>
                      <a:gd name="T21" fmla="*/ 3 h 37"/>
                      <a:gd name="T22" fmla="*/ 10 w 36"/>
                      <a:gd name="T23" fmla="*/ 3 h 37"/>
                      <a:gd name="T24" fmla="*/ 10 w 36"/>
                      <a:gd name="T25" fmla="*/ 4 h 37"/>
                      <a:gd name="T26" fmla="*/ 11 w 36"/>
                      <a:gd name="T27" fmla="*/ 5 h 37"/>
                      <a:gd name="T28" fmla="*/ 11 w 36"/>
                      <a:gd name="T29" fmla="*/ 5 h 37"/>
                      <a:gd name="T30" fmla="*/ 12 w 36"/>
                      <a:gd name="T31" fmla="*/ 6 h 37"/>
                      <a:gd name="T32" fmla="*/ 13 w 36"/>
                      <a:gd name="T33" fmla="*/ 7 h 37"/>
                      <a:gd name="T34" fmla="*/ 14 w 36"/>
                      <a:gd name="T35" fmla="*/ 8 h 37"/>
                      <a:gd name="T36" fmla="*/ 16 w 36"/>
                      <a:gd name="T37" fmla="*/ 10 h 37"/>
                      <a:gd name="T38" fmla="*/ 18 w 36"/>
                      <a:gd name="T39" fmla="*/ 11 h 37"/>
                      <a:gd name="T40" fmla="*/ 19 w 36"/>
                      <a:gd name="T41" fmla="*/ 13 h 37"/>
                      <a:gd name="T42" fmla="*/ 20 w 36"/>
                      <a:gd name="T43" fmla="*/ 14 h 37"/>
                      <a:gd name="T44" fmla="*/ 22 w 36"/>
                      <a:gd name="T45" fmla="*/ 16 h 37"/>
                      <a:gd name="T46" fmla="*/ 22 w 36"/>
                      <a:gd name="T47" fmla="*/ 18 h 37"/>
                      <a:gd name="T48" fmla="*/ 24 w 36"/>
                      <a:gd name="T49" fmla="*/ 20 h 37"/>
                      <a:gd name="T50" fmla="*/ 25 w 36"/>
                      <a:gd name="T51" fmla="*/ 22 h 37"/>
                      <a:gd name="T52" fmla="*/ 27 w 36"/>
                      <a:gd name="T53" fmla="*/ 24 h 37"/>
                      <a:gd name="T54" fmla="*/ 28 w 36"/>
                      <a:gd name="T55" fmla="*/ 26 h 37"/>
                      <a:gd name="T56" fmla="*/ 29 w 36"/>
                      <a:gd name="T57" fmla="*/ 28 h 37"/>
                      <a:gd name="T58" fmla="*/ 30 w 36"/>
                      <a:gd name="T59" fmla="*/ 30 h 37"/>
                      <a:gd name="T60" fmla="*/ 32 w 36"/>
                      <a:gd name="T61" fmla="*/ 33 h 37"/>
                      <a:gd name="T62" fmla="*/ 33 w 36"/>
                      <a:gd name="T63" fmla="*/ 35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7"/>
                      <a:gd name="T98" fmla="*/ 36 w 36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7">
                        <a:moveTo>
                          <a:pt x="0" y="0"/>
                        </a:moveTo>
                        <a:lnTo>
                          <a:pt x="1" y="0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6" y="2"/>
                        </a:lnTo>
                        <a:lnTo>
                          <a:pt x="7" y="2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9" y="4"/>
                        </a:lnTo>
                        <a:lnTo>
                          <a:pt x="10" y="3"/>
                        </a:lnTo>
                        <a:lnTo>
                          <a:pt x="10" y="4"/>
                        </a:lnTo>
                        <a:lnTo>
                          <a:pt x="11" y="5"/>
                        </a:lnTo>
                        <a:lnTo>
                          <a:pt x="12" y="5"/>
                        </a:lnTo>
                        <a:lnTo>
                          <a:pt x="11" y="5"/>
                        </a:lnTo>
                        <a:lnTo>
                          <a:pt x="12" y="5"/>
                        </a:lnTo>
                        <a:lnTo>
                          <a:pt x="12" y="6"/>
                        </a:lnTo>
                        <a:lnTo>
                          <a:pt x="13" y="6"/>
                        </a:lnTo>
                        <a:lnTo>
                          <a:pt x="13" y="7"/>
                        </a:lnTo>
                        <a:lnTo>
                          <a:pt x="14" y="7"/>
                        </a:lnTo>
                        <a:lnTo>
                          <a:pt x="14" y="8"/>
                        </a:lnTo>
                        <a:lnTo>
                          <a:pt x="15" y="9"/>
                        </a:lnTo>
                        <a:lnTo>
                          <a:pt x="16" y="10"/>
                        </a:lnTo>
                        <a:lnTo>
                          <a:pt x="18" y="11"/>
                        </a:lnTo>
                        <a:lnTo>
                          <a:pt x="19" y="12"/>
                        </a:lnTo>
                        <a:lnTo>
                          <a:pt x="19" y="13"/>
                        </a:lnTo>
                        <a:lnTo>
                          <a:pt x="20" y="14"/>
                        </a:lnTo>
                        <a:lnTo>
                          <a:pt x="21" y="16"/>
                        </a:lnTo>
                        <a:lnTo>
                          <a:pt x="22" y="16"/>
                        </a:lnTo>
                        <a:lnTo>
                          <a:pt x="22" y="18"/>
                        </a:lnTo>
                        <a:lnTo>
                          <a:pt x="23" y="19"/>
                        </a:lnTo>
                        <a:lnTo>
                          <a:pt x="24" y="20"/>
                        </a:lnTo>
                        <a:lnTo>
                          <a:pt x="24" y="21"/>
                        </a:lnTo>
                        <a:lnTo>
                          <a:pt x="25" y="22"/>
                        </a:lnTo>
                        <a:lnTo>
                          <a:pt x="27" y="24"/>
                        </a:lnTo>
                        <a:lnTo>
                          <a:pt x="27" y="25"/>
                        </a:lnTo>
                        <a:lnTo>
                          <a:pt x="28" y="26"/>
                        </a:lnTo>
                        <a:lnTo>
                          <a:pt x="29" y="27"/>
                        </a:lnTo>
                        <a:lnTo>
                          <a:pt x="29" y="28"/>
                        </a:lnTo>
                        <a:lnTo>
                          <a:pt x="30" y="29"/>
                        </a:lnTo>
                        <a:lnTo>
                          <a:pt x="30" y="30"/>
                        </a:lnTo>
                        <a:lnTo>
                          <a:pt x="31" y="31"/>
                        </a:lnTo>
                        <a:lnTo>
                          <a:pt x="32" y="33"/>
                        </a:lnTo>
                        <a:lnTo>
                          <a:pt x="33" y="35"/>
                        </a:lnTo>
                        <a:lnTo>
                          <a:pt x="35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5" name="Freeform 313"/>
                  <p:cNvSpPr>
                    <a:spLocks/>
                  </p:cNvSpPr>
                  <p:nvPr/>
                </p:nvSpPr>
                <p:spPr bwMode="auto">
                  <a:xfrm>
                    <a:off x="2135" y="2545"/>
                    <a:ext cx="35" cy="38"/>
                  </a:xfrm>
                  <a:custGeom>
                    <a:avLst/>
                    <a:gdLst>
                      <a:gd name="T0" fmla="*/ 1 w 35"/>
                      <a:gd name="T1" fmla="*/ 1 h 38"/>
                      <a:gd name="T2" fmla="*/ 1 w 35"/>
                      <a:gd name="T3" fmla="*/ 0 h 38"/>
                      <a:gd name="T4" fmla="*/ 2 w 35"/>
                      <a:gd name="T5" fmla="*/ 0 h 38"/>
                      <a:gd name="T6" fmla="*/ 3 w 35"/>
                      <a:gd name="T7" fmla="*/ 0 h 38"/>
                      <a:gd name="T8" fmla="*/ 4 w 35"/>
                      <a:gd name="T9" fmla="*/ 1 h 38"/>
                      <a:gd name="T10" fmla="*/ 5 w 35"/>
                      <a:gd name="T11" fmla="*/ 1 h 38"/>
                      <a:gd name="T12" fmla="*/ 6 w 35"/>
                      <a:gd name="T13" fmla="*/ 2 h 38"/>
                      <a:gd name="T14" fmla="*/ 6 w 35"/>
                      <a:gd name="T15" fmla="*/ 1 h 38"/>
                      <a:gd name="T16" fmla="*/ 6 w 35"/>
                      <a:gd name="T17" fmla="*/ 2 h 38"/>
                      <a:gd name="T18" fmla="*/ 7 w 35"/>
                      <a:gd name="T19" fmla="*/ 2 h 38"/>
                      <a:gd name="T20" fmla="*/ 9 w 35"/>
                      <a:gd name="T21" fmla="*/ 3 h 38"/>
                      <a:gd name="T22" fmla="*/ 9 w 35"/>
                      <a:gd name="T23" fmla="*/ 3 h 38"/>
                      <a:gd name="T24" fmla="*/ 10 w 35"/>
                      <a:gd name="T25" fmla="*/ 4 h 38"/>
                      <a:gd name="T26" fmla="*/ 10 w 35"/>
                      <a:gd name="T27" fmla="*/ 4 h 38"/>
                      <a:gd name="T28" fmla="*/ 11 w 35"/>
                      <a:gd name="T29" fmla="*/ 5 h 38"/>
                      <a:gd name="T30" fmla="*/ 12 w 35"/>
                      <a:gd name="T31" fmla="*/ 6 h 38"/>
                      <a:gd name="T32" fmla="*/ 12 w 35"/>
                      <a:gd name="T33" fmla="*/ 7 h 38"/>
                      <a:gd name="T34" fmla="*/ 14 w 35"/>
                      <a:gd name="T35" fmla="*/ 9 h 38"/>
                      <a:gd name="T36" fmla="*/ 15 w 35"/>
                      <a:gd name="T37" fmla="*/ 9 h 38"/>
                      <a:gd name="T38" fmla="*/ 18 w 35"/>
                      <a:gd name="T39" fmla="*/ 11 h 38"/>
                      <a:gd name="T40" fmla="*/ 19 w 35"/>
                      <a:gd name="T41" fmla="*/ 13 h 38"/>
                      <a:gd name="T42" fmla="*/ 20 w 35"/>
                      <a:gd name="T43" fmla="*/ 14 h 38"/>
                      <a:gd name="T44" fmla="*/ 21 w 35"/>
                      <a:gd name="T45" fmla="*/ 16 h 38"/>
                      <a:gd name="T46" fmla="*/ 22 w 35"/>
                      <a:gd name="T47" fmla="*/ 18 h 38"/>
                      <a:gd name="T48" fmla="*/ 23 w 35"/>
                      <a:gd name="T49" fmla="*/ 20 h 38"/>
                      <a:gd name="T50" fmla="*/ 26 w 35"/>
                      <a:gd name="T51" fmla="*/ 22 h 38"/>
                      <a:gd name="T52" fmla="*/ 27 w 35"/>
                      <a:gd name="T53" fmla="*/ 24 h 38"/>
                      <a:gd name="T54" fmla="*/ 28 w 35"/>
                      <a:gd name="T55" fmla="*/ 26 h 38"/>
                      <a:gd name="T56" fmla="*/ 29 w 35"/>
                      <a:gd name="T57" fmla="*/ 27 h 38"/>
                      <a:gd name="T58" fmla="*/ 30 w 35"/>
                      <a:gd name="T59" fmla="*/ 30 h 38"/>
                      <a:gd name="T60" fmla="*/ 31 w 35"/>
                      <a:gd name="T61" fmla="*/ 32 h 38"/>
                      <a:gd name="T62" fmla="*/ 32 w 35"/>
                      <a:gd name="T63" fmla="*/ 35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6" y="2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6" y="2"/>
                        </a:lnTo>
                        <a:lnTo>
                          <a:pt x="7" y="2"/>
                        </a:lnTo>
                        <a:lnTo>
                          <a:pt x="9" y="3"/>
                        </a:lnTo>
                        <a:lnTo>
                          <a:pt x="10" y="4"/>
                        </a:lnTo>
                        <a:lnTo>
                          <a:pt x="11" y="5"/>
                        </a:lnTo>
                        <a:lnTo>
                          <a:pt x="11" y="6"/>
                        </a:lnTo>
                        <a:lnTo>
                          <a:pt x="12" y="6"/>
                        </a:lnTo>
                        <a:lnTo>
                          <a:pt x="12" y="7"/>
                        </a:lnTo>
                        <a:lnTo>
                          <a:pt x="14" y="8"/>
                        </a:lnTo>
                        <a:lnTo>
                          <a:pt x="14" y="9"/>
                        </a:lnTo>
                        <a:lnTo>
                          <a:pt x="15" y="9"/>
                        </a:lnTo>
                        <a:lnTo>
                          <a:pt x="17" y="10"/>
                        </a:lnTo>
                        <a:lnTo>
                          <a:pt x="18" y="11"/>
                        </a:lnTo>
                        <a:lnTo>
                          <a:pt x="19" y="13"/>
                        </a:lnTo>
                        <a:lnTo>
                          <a:pt x="20" y="14"/>
                        </a:lnTo>
                        <a:lnTo>
                          <a:pt x="20" y="16"/>
                        </a:lnTo>
                        <a:lnTo>
                          <a:pt x="21" y="16"/>
                        </a:lnTo>
                        <a:lnTo>
                          <a:pt x="22" y="18"/>
                        </a:lnTo>
                        <a:lnTo>
                          <a:pt x="23" y="19"/>
                        </a:lnTo>
                        <a:lnTo>
                          <a:pt x="23" y="20"/>
                        </a:lnTo>
                        <a:lnTo>
                          <a:pt x="24" y="21"/>
                        </a:lnTo>
                        <a:lnTo>
                          <a:pt x="26" y="22"/>
                        </a:lnTo>
                        <a:lnTo>
                          <a:pt x="26" y="23"/>
                        </a:lnTo>
                        <a:lnTo>
                          <a:pt x="27" y="24"/>
                        </a:lnTo>
                        <a:lnTo>
                          <a:pt x="27" y="25"/>
                        </a:lnTo>
                        <a:lnTo>
                          <a:pt x="28" y="26"/>
                        </a:lnTo>
                        <a:lnTo>
                          <a:pt x="28" y="27"/>
                        </a:lnTo>
                        <a:lnTo>
                          <a:pt x="29" y="27"/>
                        </a:lnTo>
                        <a:lnTo>
                          <a:pt x="30" y="29"/>
                        </a:lnTo>
                        <a:lnTo>
                          <a:pt x="30" y="30"/>
                        </a:lnTo>
                        <a:lnTo>
                          <a:pt x="31" y="32"/>
                        </a:lnTo>
                        <a:lnTo>
                          <a:pt x="32" y="34"/>
                        </a:lnTo>
                        <a:lnTo>
                          <a:pt x="32" y="35"/>
                        </a:lnTo>
                        <a:lnTo>
                          <a:pt x="34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6" name="Freeform 314"/>
                  <p:cNvSpPr>
                    <a:spLocks/>
                  </p:cNvSpPr>
                  <p:nvPr/>
                </p:nvSpPr>
                <p:spPr bwMode="auto">
                  <a:xfrm>
                    <a:off x="2450" y="2488"/>
                    <a:ext cx="19" cy="47"/>
                  </a:xfrm>
                  <a:custGeom>
                    <a:avLst/>
                    <a:gdLst>
                      <a:gd name="T0" fmla="*/ 3 w 19"/>
                      <a:gd name="T1" fmla="*/ 46 h 47"/>
                      <a:gd name="T2" fmla="*/ 3 w 19"/>
                      <a:gd name="T3" fmla="*/ 45 h 47"/>
                      <a:gd name="T4" fmla="*/ 5 w 19"/>
                      <a:gd name="T5" fmla="*/ 45 h 47"/>
                      <a:gd name="T6" fmla="*/ 9 w 19"/>
                      <a:gd name="T7" fmla="*/ 44 h 47"/>
                      <a:gd name="T8" fmla="*/ 9 w 19"/>
                      <a:gd name="T9" fmla="*/ 43 h 47"/>
                      <a:gd name="T10" fmla="*/ 9 w 19"/>
                      <a:gd name="T11" fmla="*/ 43 h 47"/>
                      <a:gd name="T12" fmla="*/ 12 w 19"/>
                      <a:gd name="T13" fmla="*/ 43 h 47"/>
                      <a:gd name="T14" fmla="*/ 12 w 19"/>
                      <a:gd name="T15" fmla="*/ 42 h 47"/>
                      <a:gd name="T16" fmla="*/ 12 w 19"/>
                      <a:gd name="T17" fmla="*/ 41 h 47"/>
                      <a:gd name="T18" fmla="*/ 12 w 19"/>
                      <a:gd name="T19" fmla="*/ 40 h 47"/>
                      <a:gd name="T20" fmla="*/ 14 w 19"/>
                      <a:gd name="T21" fmla="*/ 39 h 47"/>
                      <a:gd name="T22" fmla="*/ 14 w 19"/>
                      <a:gd name="T23" fmla="*/ 38 h 47"/>
                      <a:gd name="T24" fmla="*/ 14 w 19"/>
                      <a:gd name="T25" fmla="*/ 38 h 47"/>
                      <a:gd name="T26" fmla="*/ 14 w 19"/>
                      <a:gd name="T27" fmla="*/ 37 h 47"/>
                      <a:gd name="T28" fmla="*/ 14 w 19"/>
                      <a:gd name="T29" fmla="*/ 36 h 47"/>
                      <a:gd name="T30" fmla="*/ 14 w 19"/>
                      <a:gd name="T31" fmla="*/ 36 h 47"/>
                      <a:gd name="T32" fmla="*/ 14 w 19"/>
                      <a:gd name="T33" fmla="*/ 34 h 47"/>
                      <a:gd name="T34" fmla="*/ 18 w 19"/>
                      <a:gd name="T35" fmla="*/ 32 h 47"/>
                      <a:gd name="T36" fmla="*/ 18 w 19"/>
                      <a:gd name="T37" fmla="*/ 30 h 47"/>
                      <a:gd name="T38" fmla="*/ 14 w 19"/>
                      <a:gd name="T39" fmla="*/ 28 h 47"/>
                      <a:gd name="T40" fmla="*/ 14 w 19"/>
                      <a:gd name="T41" fmla="*/ 26 h 47"/>
                      <a:gd name="T42" fmla="*/ 14 w 19"/>
                      <a:gd name="T43" fmla="*/ 24 h 47"/>
                      <a:gd name="T44" fmla="*/ 14 w 19"/>
                      <a:gd name="T45" fmla="*/ 22 h 47"/>
                      <a:gd name="T46" fmla="*/ 14 w 19"/>
                      <a:gd name="T47" fmla="*/ 21 h 47"/>
                      <a:gd name="T48" fmla="*/ 12 w 19"/>
                      <a:gd name="T49" fmla="*/ 18 h 47"/>
                      <a:gd name="T50" fmla="*/ 12 w 19"/>
                      <a:gd name="T51" fmla="*/ 16 h 47"/>
                      <a:gd name="T52" fmla="*/ 12 w 19"/>
                      <a:gd name="T53" fmla="*/ 14 h 47"/>
                      <a:gd name="T54" fmla="*/ 9 w 19"/>
                      <a:gd name="T55" fmla="*/ 11 h 47"/>
                      <a:gd name="T56" fmla="*/ 9 w 19"/>
                      <a:gd name="T57" fmla="*/ 9 h 47"/>
                      <a:gd name="T58" fmla="*/ 5 w 19"/>
                      <a:gd name="T59" fmla="*/ 8 h 47"/>
                      <a:gd name="T60" fmla="*/ 5 w 19"/>
                      <a:gd name="T61" fmla="*/ 4 h 47"/>
                      <a:gd name="T62" fmla="*/ 3 w 19"/>
                      <a:gd name="T63" fmla="*/ 2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7"/>
                      <a:gd name="T98" fmla="*/ 19 w 19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7">
                        <a:moveTo>
                          <a:pt x="0" y="46"/>
                        </a:moveTo>
                        <a:lnTo>
                          <a:pt x="3" y="46"/>
                        </a:lnTo>
                        <a:lnTo>
                          <a:pt x="3" y="45"/>
                        </a:lnTo>
                        <a:lnTo>
                          <a:pt x="5" y="46"/>
                        </a:lnTo>
                        <a:lnTo>
                          <a:pt x="5" y="45"/>
                        </a:lnTo>
                        <a:lnTo>
                          <a:pt x="9" y="44"/>
                        </a:lnTo>
                        <a:lnTo>
                          <a:pt x="9" y="43"/>
                        </a:lnTo>
                        <a:lnTo>
                          <a:pt x="12" y="43"/>
                        </a:lnTo>
                        <a:lnTo>
                          <a:pt x="12" y="42"/>
                        </a:lnTo>
                        <a:lnTo>
                          <a:pt x="12" y="41"/>
                        </a:lnTo>
                        <a:lnTo>
                          <a:pt x="12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4" y="34"/>
                        </a:lnTo>
                        <a:lnTo>
                          <a:pt x="14" y="33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8" y="30"/>
                        </a:lnTo>
                        <a:lnTo>
                          <a:pt x="14" y="29"/>
                        </a:lnTo>
                        <a:lnTo>
                          <a:pt x="14" y="28"/>
                        </a:lnTo>
                        <a:lnTo>
                          <a:pt x="14" y="27"/>
                        </a:lnTo>
                        <a:lnTo>
                          <a:pt x="14" y="26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2" y="22"/>
                        </a:lnTo>
                        <a:lnTo>
                          <a:pt x="14" y="21"/>
                        </a:lnTo>
                        <a:lnTo>
                          <a:pt x="14" y="20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2" y="16"/>
                        </a:lnTo>
                        <a:lnTo>
                          <a:pt x="12" y="15"/>
                        </a:lnTo>
                        <a:lnTo>
                          <a:pt x="12" y="14"/>
                        </a:lnTo>
                        <a:lnTo>
                          <a:pt x="12" y="13"/>
                        </a:lnTo>
                        <a:lnTo>
                          <a:pt x="9" y="11"/>
                        </a:lnTo>
                        <a:lnTo>
                          <a:pt x="9" y="9"/>
                        </a:lnTo>
                        <a:lnTo>
                          <a:pt x="5" y="8"/>
                        </a:lnTo>
                        <a:lnTo>
                          <a:pt x="5" y="6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7" name="Freeform 315"/>
                  <p:cNvSpPr>
                    <a:spLocks/>
                  </p:cNvSpPr>
                  <p:nvPr/>
                </p:nvSpPr>
                <p:spPr bwMode="auto">
                  <a:xfrm>
                    <a:off x="2428" y="2499"/>
                    <a:ext cx="36" cy="38"/>
                  </a:xfrm>
                  <a:custGeom>
                    <a:avLst/>
                    <a:gdLst>
                      <a:gd name="T0" fmla="*/ 33 w 36"/>
                      <a:gd name="T1" fmla="*/ 36 h 38"/>
                      <a:gd name="T2" fmla="*/ 32 w 36"/>
                      <a:gd name="T3" fmla="*/ 37 h 38"/>
                      <a:gd name="T4" fmla="*/ 31 w 36"/>
                      <a:gd name="T5" fmla="*/ 37 h 38"/>
                      <a:gd name="T6" fmla="*/ 31 w 36"/>
                      <a:gd name="T7" fmla="*/ 37 h 38"/>
                      <a:gd name="T8" fmla="*/ 30 w 36"/>
                      <a:gd name="T9" fmla="*/ 37 h 38"/>
                      <a:gd name="T10" fmla="*/ 29 w 36"/>
                      <a:gd name="T11" fmla="*/ 36 h 38"/>
                      <a:gd name="T12" fmla="*/ 28 w 36"/>
                      <a:gd name="T13" fmla="*/ 36 h 38"/>
                      <a:gd name="T14" fmla="*/ 28 w 36"/>
                      <a:gd name="T15" fmla="*/ 36 h 38"/>
                      <a:gd name="T16" fmla="*/ 26 w 36"/>
                      <a:gd name="T17" fmla="*/ 35 h 38"/>
                      <a:gd name="T18" fmla="*/ 25 w 36"/>
                      <a:gd name="T19" fmla="*/ 35 h 38"/>
                      <a:gd name="T20" fmla="*/ 25 w 36"/>
                      <a:gd name="T21" fmla="*/ 34 h 38"/>
                      <a:gd name="T22" fmla="*/ 24 w 36"/>
                      <a:gd name="T23" fmla="*/ 34 h 38"/>
                      <a:gd name="T24" fmla="*/ 24 w 36"/>
                      <a:gd name="T25" fmla="*/ 33 h 38"/>
                      <a:gd name="T26" fmla="*/ 23 w 36"/>
                      <a:gd name="T27" fmla="*/ 32 h 38"/>
                      <a:gd name="T28" fmla="*/ 22 w 36"/>
                      <a:gd name="T29" fmla="*/ 31 h 38"/>
                      <a:gd name="T30" fmla="*/ 22 w 36"/>
                      <a:gd name="T31" fmla="*/ 31 h 38"/>
                      <a:gd name="T32" fmla="*/ 21 w 36"/>
                      <a:gd name="T33" fmla="*/ 30 h 38"/>
                      <a:gd name="T34" fmla="*/ 18 w 36"/>
                      <a:gd name="T35" fmla="*/ 29 h 38"/>
                      <a:gd name="T36" fmla="*/ 17 w 36"/>
                      <a:gd name="T37" fmla="*/ 27 h 38"/>
                      <a:gd name="T38" fmla="*/ 16 w 36"/>
                      <a:gd name="T39" fmla="*/ 26 h 38"/>
                      <a:gd name="T40" fmla="*/ 15 w 36"/>
                      <a:gd name="T41" fmla="*/ 24 h 38"/>
                      <a:gd name="T42" fmla="*/ 14 w 36"/>
                      <a:gd name="T43" fmla="*/ 22 h 38"/>
                      <a:gd name="T44" fmla="*/ 11 w 36"/>
                      <a:gd name="T45" fmla="*/ 19 h 38"/>
                      <a:gd name="T46" fmla="*/ 10 w 36"/>
                      <a:gd name="T47" fmla="*/ 18 h 38"/>
                      <a:gd name="T48" fmla="*/ 9 w 36"/>
                      <a:gd name="T49" fmla="*/ 17 h 38"/>
                      <a:gd name="T50" fmla="*/ 8 w 36"/>
                      <a:gd name="T51" fmla="*/ 15 h 38"/>
                      <a:gd name="T52" fmla="*/ 7 w 36"/>
                      <a:gd name="T53" fmla="*/ 12 h 38"/>
                      <a:gd name="T54" fmla="*/ 5 w 36"/>
                      <a:gd name="T55" fmla="*/ 10 h 38"/>
                      <a:gd name="T56" fmla="*/ 4 w 36"/>
                      <a:gd name="T57" fmla="*/ 8 h 38"/>
                      <a:gd name="T58" fmla="*/ 3 w 36"/>
                      <a:gd name="T59" fmla="*/ 6 h 38"/>
                      <a:gd name="T60" fmla="*/ 1 w 36"/>
                      <a:gd name="T61" fmla="*/ 4 h 38"/>
                      <a:gd name="T62" fmla="*/ 1 w 36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5" y="36"/>
                        </a:moveTo>
                        <a:lnTo>
                          <a:pt x="33" y="36"/>
                        </a:lnTo>
                        <a:lnTo>
                          <a:pt x="32" y="36"/>
                        </a:lnTo>
                        <a:lnTo>
                          <a:pt x="32" y="37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30" y="36"/>
                        </a:lnTo>
                        <a:lnTo>
                          <a:pt x="29" y="36"/>
                        </a:lnTo>
                        <a:lnTo>
                          <a:pt x="28" y="36"/>
                        </a:lnTo>
                        <a:lnTo>
                          <a:pt x="26" y="35"/>
                        </a:lnTo>
                        <a:lnTo>
                          <a:pt x="25" y="35"/>
                        </a:lnTo>
                        <a:lnTo>
                          <a:pt x="25" y="34"/>
                        </a:lnTo>
                        <a:lnTo>
                          <a:pt x="24" y="34"/>
                        </a:lnTo>
                        <a:lnTo>
                          <a:pt x="24" y="33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1" y="30"/>
                        </a:lnTo>
                        <a:lnTo>
                          <a:pt x="19" y="29"/>
                        </a:lnTo>
                        <a:lnTo>
                          <a:pt x="18" y="29"/>
                        </a:lnTo>
                        <a:lnTo>
                          <a:pt x="18" y="28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1" y="19"/>
                        </a:lnTo>
                        <a:lnTo>
                          <a:pt x="11" y="20"/>
                        </a:lnTo>
                        <a:lnTo>
                          <a:pt x="10" y="18"/>
                        </a:lnTo>
                        <a:lnTo>
                          <a:pt x="10" y="17"/>
                        </a:lnTo>
                        <a:lnTo>
                          <a:pt x="9" y="17"/>
                        </a:lnTo>
                        <a:lnTo>
                          <a:pt x="9" y="15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7" y="12"/>
                        </a:lnTo>
                        <a:lnTo>
                          <a:pt x="5" y="10"/>
                        </a:lnTo>
                        <a:lnTo>
                          <a:pt x="4" y="10"/>
                        </a:lnTo>
                        <a:lnTo>
                          <a:pt x="4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8" name="Freeform 316"/>
                  <p:cNvSpPr>
                    <a:spLocks/>
                  </p:cNvSpPr>
                  <p:nvPr/>
                </p:nvSpPr>
                <p:spPr bwMode="auto">
                  <a:xfrm>
                    <a:off x="2428" y="2499"/>
                    <a:ext cx="36" cy="38"/>
                  </a:xfrm>
                  <a:custGeom>
                    <a:avLst/>
                    <a:gdLst>
                      <a:gd name="T0" fmla="*/ 33 w 36"/>
                      <a:gd name="T1" fmla="*/ 36 h 38"/>
                      <a:gd name="T2" fmla="*/ 32 w 36"/>
                      <a:gd name="T3" fmla="*/ 37 h 38"/>
                      <a:gd name="T4" fmla="*/ 31 w 36"/>
                      <a:gd name="T5" fmla="*/ 37 h 38"/>
                      <a:gd name="T6" fmla="*/ 31 w 36"/>
                      <a:gd name="T7" fmla="*/ 37 h 38"/>
                      <a:gd name="T8" fmla="*/ 30 w 36"/>
                      <a:gd name="T9" fmla="*/ 37 h 38"/>
                      <a:gd name="T10" fmla="*/ 29 w 36"/>
                      <a:gd name="T11" fmla="*/ 36 h 38"/>
                      <a:gd name="T12" fmla="*/ 28 w 36"/>
                      <a:gd name="T13" fmla="*/ 36 h 38"/>
                      <a:gd name="T14" fmla="*/ 28 w 36"/>
                      <a:gd name="T15" fmla="*/ 36 h 38"/>
                      <a:gd name="T16" fmla="*/ 26 w 36"/>
                      <a:gd name="T17" fmla="*/ 35 h 38"/>
                      <a:gd name="T18" fmla="*/ 25 w 36"/>
                      <a:gd name="T19" fmla="*/ 35 h 38"/>
                      <a:gd name="T20" fmla="*/ 25 w 36"/>
                      <a:gd name="T21" fmla="*/ 34 h 38"/>
                      <a:gd name="T22" fmla="*/ 24 w 36"/>
                      <a:gd name="T23" fmla="*/ 34 h 38"/>
                      <a:gd name="T24" fmla="*/ 24 w 36"/>
                      <a:gd name="T25" fmla="*/ 33 h 38"/>
                      <a:gd name="T26" fmla="*/ 23 w 36"/>
                      <a:gd name="T27" fmla="*/ 32 h 38"/>
                      <a:gd name="T28" fmla="*/ 22 w 36"/>
                      <a:gd name="T29" fmla="*/ 31 h 38"/>
                      <a:gd name="T30" fmla="*/ 22 w 36"/>
                      <a:gd name="T31" fmla="*/ 31 h 38"/>
                      <a:gd name="T32" fmla="*/ 21 w 36"/>
                      <a:gd name="T33" fmla="*/ 30 h 38"/>
                      <a:gd name="T34" fmla="*/ 18 w 36"/>
                      <a:gd name="T35" fmla="*/ 29 h 38"/>
                      <a:gd name="T36" fmla="*/ 17 w 36"/>
                      <a:gd name="T37" fmla="*/ 27 h 38"/>
                      <a:gd name="T38" fmla="*/ 16 w 36"/>
                      <a:gd name="T39" fmla="*/ 26 h 38"/>
                      <a:gd name="T40" fmla="*/ 15 w 36"/>
                      <a:gd name="T41" fmla="*/ 24 h 38"/>
                      <a:gd name="T42" fmla="*/ 14 w 36"/>
                      <a:gd name="T43" fmla="*/ 22 h 38"/>
                      <a:gd name="T44" fmla="*/ 11 w 36"/>
                      <a:gd name="T45" fmla="*/ 19 h 38"/>
                      <a:gd name="T46" fmla="*/ 10 w 36"/>
                      <a:gd name="T47" fmla="*/ 18 h 38"/>
                      <a:gd name="T48" fmla="*/ 9 w 36"/>
                      <a:gd name="T49" fmla="*/ 17 h 38"/>
                      <a:gd name="T50" fmla="*/ 8 w 36"/>
                      <a:gd name="T51" fmla="*/ 14 h 38"/>
                      <a:gd name="T52" fmla="*/ 7 w 36"/>
                      <a:gd name="T53" fmla="*/ 12 h 38"/>
                      <a:gd name="T54" fmla="*/ 5 w 36"/>
                      <a:gd name="T55" fmla="*/ 10 h 38"/>
                      <a:gd name="T56" fmla="*/ 4 w 36"/>
                      <a:gd name="T57" fmla="*/ 8 h 38"/>
                      <a:gd name="T58" fmla="*/ 3 w 36"/>
                      <a:gd name="T59" fmla="*/ 6 h 38"/>
                      <a:gd name="T60" fmla="*/ 1 w 36"/>
                      <a:gd name="T61" fmla="*/ 4 h 38"/>
                      <a:gd name="T62" fmla="*/ 1 w 36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5" y="36"/>
                        </a:moveTo>
                        <a:lnTo>
                          <a:pt x="33" y="36"/>
                        </a:lnTo>
                        <a:lnTo>
                          <a:pt x="32" y="36"/>
                        </a:lnTo>
                        <a:lnTo>
                          <a:pt x="32" y="37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30" y="36"/>
                        </a:lnTo>
                        <a:lnTo>
                          <a:pt x="29" y="36"/>
                        </a:lnTo>
                        <a:lnTo>
                          <a:pt x="28" y="36"/>
                        </a:lnTo>
                        <a:lnTo>
                          <a:pt x="26" y="35"/>
                        </a:lnTo>
                        <a:lnTo>
                          <a:pt x="25" y="35"/>
                        </a:lnTo>
                        <a:lnTo>
                          <a:pt x="25" y="34"/>
                        </a:lnTo>
                        <a:lnTo>
                          <a:pt x="24" y="34"/>
                        </a:lnTo>
                        <a:lnTo>
                          <a:pt x="24" y="33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1" y="30"/>
                        </a:lnTo>
                        <a:lnTo>
                          <a:pt x="19" y="29"/>
                        </a:lnTo>
                        <a:lnTo>
                          <a:pt x="18" y="29"/>
                        </a:lnTo>
                        <a:lnTo>
                          <a:pt x="18" y="28"/>
                        </a:lnTo>
                        <a:lnTo>
                          <a:pt x="17" y="27"/>
                        </a:lnTo>
                        <a:lnTo>
                          <a:pt x="17" y="26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1" y="19"/>
                        </a:lnTo>
                        <a:lnTo>
                          <a:pt x="11" y="20"/>
                        </a:lnTo>
                        <a:lnTo>
                          <a:pt x="10" y="18"/>
                        </a:lnTo>
                        <a:lnTo>
                          <a:pt x="10" y="17"/>
                        </a:lnTo>
                        <a:lnTo>
                          <a:pt x="9" y="17"/>
                        </a:lnTo>
                        <a:lnTo>
                          <a:pt x="9" y="15"/>
                        </a:lnTo>
                        <a:lnTo>
                          <a:pt x="8" y="14"/>
                        </a:lnTo>
                        <a:lnTo>
                          <a:pt x="7" y="12"/>
                        </a:lnTo>
                        <a:lnTo>
                          <a:pt x="5" y="10"/>
                        </a:lnTo>
                        <a:lnTo>
                          <a:pt x="4" y="10"/>
                        </a:lnTo>
                        <a:lnTo>
                          <a:pt x="4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1" y="4"/>
                        </a:lnTo>
                        <a:lnTo>
                          <a:pt x="1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99" name="Freeform 317"/>
                  <p:cNvSpPr>
                    <a:spLocks/>
                  </p:cNvSpPr>
                  <p:nvPr/>
                </p:nvSpPr>
                <p:spPr bwMode="auto">
                  <a:xfrm>
                    <a:off x="2450" y="2488"/>
                    <a:ext cx="19" cy="47"/>
                  </a:xfrm>
                  <a:custGeom>
                    <a:avLst/>
                    <a:gdLst>
                      <a:gd name="T0" fmla="*/ 3 w 19"/>
                      <a:gd name="T1" fmla="*/ 46 h 47"/>
                      <a:gd name="T2" fmla="*/ 3 w 19"/>
                      <a:gd name="T3" fmla="*/ 45 h 47"/>
                      <a:gd name="T4" fmla="*/ 5 w 19"/>
                      <a:gd name="T5" fmla="*/ 45 h 47"/>
                      <a:gd name="T6" fmla="*/ 9 w 19"/>
                      <a:gd name="T7" fmla="*/ 44 h 47"/>
                      <a:gd name="T8" fmla="*/ 9 w 19"/>
                      <a:gd name="T9" fmla="*/ 43 h 47"/>
                      <a:gd name="T10" fmla="*/ 9 w 19"/>
                      <a:gd name="T11" fmla="*/ 43 h 47"/>
                      <a:gd name="T12" fmla="*/ 12 w 19"/>
                      <a:gd name="T13" fmla="*/ 43 h 47"/>
                      <a:gd name="T14" fmla="*/ 12 w 19"/>
                      <a:gd name="T15" fmla="*/ 42 h 47"/>
                      <a:gd name="T16" fmla="*/ 12 w 19"/>
                      <a:gd name="T17" fmla="*/ 41 h 47"/>
                      <a:gd name="T18" fmla="*/ 12 w 19"/>
                      <a:gd name="T19" fmla="*/ 40 h 47"/>
                      <a:gd name="T20" fmla="*/ 14 w 19"/>
                      <a:gd name="T21" fmla="*/ 39 h 47"/>
                      <a:gd name="T22" fmla="*/ 14 w 19"/>
                      <a:gd name="T23" fmla="*/ 38 h 47"/>
                      <a:gd name="T24" fmla="*/ 14 w 19"/>
                      <a:gd name="T25" fmla="*/ 38 h 47"/>
                      <a:gd name="T26" fmla="*/ 14 w 19"/>
                      <a:gd name="T27" fmla="*/ 37 h 47"/>
                      <a:gd name="T28" fmla="*/ 14 w 19"/>
                      <a:gd name="T29" fmla="*/ 36 h 47"/>
                      <a:gd name="T30" fmla="*/ 14 w 19"/>
                      <a:gd name="T31" fmla="*/ 36 h 47"/>
                      <a:gd name="T32" fmla="*/ 14 w 19"/>
                      <a:gd name="T33" fmla="*/ 34 h 47"/>
                      <a:gd name="T34" fmla="*/ 18 w 19"/>
                      <a:gd name="T35" fmla="*/ 32 h 47"/>
                      <a:gd name="T36" fmla="*/ 18 w 19"/>
                      <a:gd name="T37" fmla="*/ 30 h 47"/>
                      <a:gd name="T38" fmla="*/ 14 w 19"/>
                      <a:gd name="T39" fmla="*/ 28 h 47"/>
                      <a:gd name="T40" fmla="*/ 14 w 19"/>
                      <a:gd name="T41" fmla="*/ 26 h 47"/>
                      <a:gd name="T42" fmla="*/ 14 w 19"/>
                      <a:gd name="T43" fmla="*/ 24 h 47"/>
                      <a:gd name="T44" fmla="*/ 14 w 19"/>
                      <a:gd name="T45" fmla="*/ 22 h 47"/>
                      <a:gd name="T46" fmla="*/ 14 w 19"/>
                      <a:gd name="T47" fmla="*/ 21 h 47"/>
                      <a:gd name="T48" fmla="*/ 12 w 19"/>
                      <a:gd name="T49" fmla="*/ 18 h 47"/>
                      <a:gd name="T50" fmla="*/ 12 w 19"/>
                      <a:gd name="T51" fmla="*/ 17 h 47"/>
                      <a:gd name="T52" fmla="*/ 12 w 19"/>
                      <a:gd name="T53" fmla="*/ 14 h 47"/>
                      <a:gd name="T54" fmla="*/ 9 w 19"/>
                      <a:gd name="T55" fmla="*/ 11 h 47"/>
                      <a:gd name="T56" fmla="*/ 9 w 19"/>
                      <a:gd name="T57" fmla="*/ 10 h 47"/>
                      <a:gd name="T58" fmla="*/ 5 w 19"/>
                      <a:gd name="T59" fmla="*/ 8 h 47"/>
                      <a:gd name="T60" fmla="*/ 5 w 19"/>
                      <a:gd name="T61" fmla="*/ 4 h 47"/>
                      <a:gd name="T62" fmla="*/ 3 w 19"/>
                      <a:gd name="T63" fmla="*/ 2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7"/>
                      <a:gd name="T98" fmla="*/ 19 w 19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7">
                        <a:moveTo>
                          <a:pt x="0" y="46"/>
                        </a:moveTo>
                        <a:lnTo>
                          <a:pt x="3" y="46"/>
                        </a:lnTo>
                        <a:lnTo>
                          <a:pt x="3" y="45"/>
                        </a:lnTo>
                        <a:lnTo>
                          <a:pt x="5" y="46"/>
                        </a:lnTo>
                        <a:lnTo>
                          <a:pt x="5" y="45"/>
                        </a:lnTo>
                        <a:lnTo>
                          <a:pt x="9" y="44"/>
                        </a:lnTo>
                        <a:lnTo>
                          <a:pt x="9" y="43"/>
                        </a:lnTo>
                        <a:lnTo>
                          <a:pt x="12" y="43"/>
                        </a:lnTo>
                        <a:lnTo>
                          <a:pt x="12" y="42"/>
                        </a:lnTo>
                        <a:lnTo>
                          <a:pt x="14" y="41"/>
                        </a:lnTo>
                        <a:lnTo>
                          <a:pt x="12" y="41"/>
                        </a:lnTo>
                        <a:lnTo>
                          <a:pt x="12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4" y="34"/>
                        </a:lnTo>
                        <a:lnTo>
                          <a:pt x="14" y="33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8" y="30"/>
                        </a:lnTo>
                        <a:lnTo>
                          <a:pt x="14" y="29"/>
                        </a:lnTo>
                        <a:lnTo>
                          <a:pt x="14" y="28"/>
                        </a:lnTo>
                        <a:lnTo>
                          <a:pt x="14" y="27"/>
                        </a:lnTo>
                        <a:lnTo>
                          <a:pt x="14" y="26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4" y="20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2" y="15"/>
                        </a:lnTo>
                        <a:lnTo>
                          <a:pt x="12" y="14"/>
                        </a:lnTo>
                        <a:lnTo>
                          <a:pt x="12" y="13"/>
                        </a:lnTo>
                        <a:lnTo>
                          <a:pt x="9" y="11"/>
                        </a:lnTo>
                        <a:lnTo>
                          <a:pt x="9" y="10"/>
                        </a:lnTo>
                        <a:lnTo>
                          <a:pt x="5" y="8"/>
                        </a:lnTo>
                        <a:lnTo>
                          <a:pt x="5" y="6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0" name="Freeform 318"/>
                  <p:cNvSpPr>
                    <a:spLocks/>
                  </p:cNvSpPr>
                  <p:nvPr/>
                </p:nvSpPr>
                <p:spPr bwMode="auto">
                  <a:xfrm>
                    <a:off x="2441" y="2442"/>
                    <a:ext cx="19" cy="48"/>
                  </a:xfrm>
                  <a:custGeom>
                    <a:avLst/>
                    <a:gdLst>
                      <a:gd name="T0" fmla="*/ 18 w 19"/>
                      <a:gd name="T1" fmla="*/ 1 h 48"/>
                      <a:gd name="T2" fmla="*/ 14 w 19"/>
                      <a:gd name="T3" fmla="*/ 1 h 48"/>
                      <a:gd name="T4" fmla="*/ 11 w 19"/>
                      <a:gd name="T5" fmla="*/ 1 h 48"/>
                      <a:gd name="T6" fmla="*/ 7 w 19"/>
                      <a:gd name="T7" fmla="*/ 2 h 48"/>
                      <a:gd name="T8" fmla="*/ 7 w 19"/>
                      <a:gd name="T9" fmla="*/ 3 h 48"/>
                      <a:gd name="T10" fmla="*/ 7 w 19"/>
                      <a:gd name="T11" fmla="*/ 4 h 48"/>
                      <a:gd name="T12" fmla="*/ 4 w 19"/>
                      <a:gd name="T13" fmla="*/ 4 h 48"/>
                      <a:gd name="T14" fmla="*/ 4 w 19"/>
                      <a:gd name="T15" fmla="*/ 5 h 48"/>
                      <a:gd name="T16" fmla="*/ 4 w 19"/>
                      <a:gd name="T17" fmla="*/ 6 h 48"/>
                      <a:gd name="T18" fmla="*/ 0 w 19"/>
                      <a:gd name="T19" fmla="*/ 6 h 48"/>
                      <a:gd name="T20" fmla="*/ 4 w 19"/>
                      <a:gd name="T21" fmla="*/ 8 h 48"/>
                      <a:gd name="T22" fmla="*/ 4 w 19"/>
                      <a:gd name="T23" fmla="*/ 8 h 48"/>
                      <a:gd name="T24" fmla="*/ 0 w 19"/>
                      <a:gd name="T25" fmla="*/ 9 h 48"/>
                      <a:gd name="T26" fmla="*/ 0 w 19"/>
                      <a:gd name="T27" fmla="*/ 10 h 48"/>
                      <a:gd name="T28" fmla="*/ 0 w 19"/>
                      <a:gd name="T29" fmla="*/ 11 h 48"/>
                      <a:gd name="T30" fmla="*/ 0 w 19"/>
                      <a:gd name="T31" fmla="*/ 12 h 48"/>
                      <a:gd name="T32" fmla="*/ 0 w 19"/>
                      <a:gd name="T33" fmla="*/ 14 h 48"/>
                      <a:gd name="T34" fmla="*/ 0 w 19"/>
                      <a:gd name="T35" fmla="*/ 16 h 48"/>
                      <a:gd name="T36" fmla="*/ 0 w 19"/>
                      <a:gd name="T37" fmla="*/ 18 h 48"/>
                      <a:gd name="T38" fmla="*/ 0 w 19"/>
                      <a:gd name="T39" fmla="*/ 20 h 48"/>
                      <a:gd name="T40" fmla="*/ 0 w 19"/>
                      <a:gd name="T41" fmla="*/ 21 h 48"/>
                      <a:gd name="T42" fmla="*/ 0 w 19"/>
                      <a:gd name="T43" fmla="*/ 24 h 48"/>
                      <a:gd name="T44" fmla="*/ 4 w 19"/>
                      <a:gd name="T45" fmla="*/ 25 h 48"/>
                      <a:gd name="T46" fmla="*/ 0 w 19"/>
                      <a:gd name="T47" fmla="*/ 27 h 48"/>
                      <a:gd name="T48" fmla="*/ 4 w 19"/>
                      <a:gd name="T49" fmla="*/ 30 h 48"/>
                      <a:gd name="T50" fmla="*/ 7 w 19"/>
                      <a:gd name="T51" fmla="*/ 32 h 48"/>
                      <a:gd name="T52" fmla="*/ 7 w 19"/>
                      <a:gd name="T53" fmla="*/ 35 h 48"/>
                      <a:gd name="T54" fmla="*/ 7 w 19"/>
                      <a:gd name="T55" fmla="*/ 37 h 48"/>
                      <a:gd name="T56" fmla="*/ 11 w 19"/>
                      <a:gd name="T57" fmla="*/ 39 h 48"/>
                      <a:gd name="T58" fmla="*/ 14 w 19"/>
                      <a:gd name="T59" fmla="*/ 42 h 48"/>
                      <a:gd name="T60" fmla="*/ 14 w 19"/>
                      <a:gd name="T61" fmla="*/ 44 h 48"/>
                      <a:gd name="T62" fmla="*/ 18 w 19"/>
                      <a:gd name="T63" fmla="*/ 47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18" y="0"/>
                        </a:moveTo>
                        <a:lnTo>
                          <a:pt x="18" y="1"/>
                        </a:lnTo>
                        <a:lnTo>
                          <a:pt x="14" y="1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7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0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20"/>
                        </a:lnTo>
                        <a:lnTo>
                          <a:pt x="0" y="21"/>
                        </a:lnTo>
                        <a:lnTo>
                          <a:pt x="0" y="23"/>
                        </a:lnTo>
                        <a:lnTo>
                          <a:pt x="0" y="24"/>
                        </a:lnTo>
                        <a:lnTo>
                          <a:pt x="0" y="25"/>
                        </a:lnTo>
                        <a:lnTo>
                          <a:pt x="4" y="25"/>
                        </a:lnTo>
                        <a:lnTo>
                          <a:pt x="4" y="27"/>
                        </a:lnTo>
                        <a:lnTo>
                          <a:pt x="0" y="27"/>
                        </a:lnTo>
                        <a:lnTo>
                          <a:pt x="4" y="29"/>
                        </a:lnTo>
                        <a:lnTo>
                          <a:pt x="4" y="30"/>
                        </a:lnTo>
                        <a:lnTo>
                          <a:pt x="4" y="31"/>
                        </a:lnTo>
                        <a:lnTo>
                          <a:pt x="7" y="32"/>
                        </a:lnTo>
                        <a:lnTo>
                          <a:pt x="7" y="33"/>
                        </a:lnTo>
                        <a:lnTo>
                          <a:pt x="7" y="35"/>
                        </a:lnTo>
                        <a:lnTo>
                          <a:pt x="7" y="36"/>
                        </a:lnTo>
                        <a:lnTo>
                          <a:pt x="7" y="37"/>
                        </a:lnTo>
                        <a:lnTo>
                          <a:pt x="11" y="39"/>
                        </a:lnTo>
                        <a:lnTo>
                          <a:pt x="11" y="41"/>
                        </a:lnTo>
                        <a:lnTo>
                          <a:pt x="14" y="42"/>
                        </a:lnTo>
                        <a:lnTo>
                          <a:pt x="14" y="43"/>
                        </a:lnTo>
                        <a:lnTo>
                          <a:pt x="14" y="44"/>
                        </a:lnTo>
                        <a:lnTo>
                          <a:pt x="18" y="46"/>
                        </a:lnTo>
                        <a:lnTo>
                          <a:pt x="18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1" name="Freeform 319"/>
                  <p:cNvSpPr>
                    <a:spLocks/>
                  </p:cNvSpPr>
                  <p:nvPr/>
                </p:nvSpPr>
                <p:spPr bwMode="auto">
                  <a:xfrm>
                    <a:off x="2459" y="2442"/>
                    <a:ext cx="36" cy="38"/>
                  </a:xfrm>
                  <a:custGeom>
                    <a:avLst/>
                    <a:gdLst>
                      <a:gd name="T0" fmla="*/ 1 w 36"/>
                      <a:gd name="T1" fmla="*/ 1 h 38"/>
                      <a:gd name="T2" fmla="*/ 2 w 36"/>
                      <a:gd name="T3" fmla="*/ 1 h 38"/>
                      <a:gd name="T4" fmla="*/ 2 w 36"/>
                      <a:gd name="T5" fmla="*/ 0 h 38"/>
                      <a:gd name="T6" fmla="*/ 3 w 36"/>
                      <a:gd name="T7" fmla="*/ 1 h 38"/>
                      <a:gd name="T8" fmla="*/ 4 w 36"/>
                      <a:gd name="T9" fmla="*/ 1 h 38"/>
                      <a:gd name="T10" fmla="*/ 5 w 36"/>
                      <a:gd name="T11" fmla="*/ 1 h 38"/>
                      <a:gd name="T12" fmla="*/ 5 w 36"/>
                      <a:gd name="T13" fmla="*/ 1 h 38"/>
                      <a:gd name="T14" fmla="*/ 7 w 36"/>
                      <a:gd name="T15" fmla="*/ 1 h 38"/>
                      <a:gd name="T16" fmla="*/ 8 w 36"/>
                      <a:gd name="T17" fmla="*/ 2 h 38"/>
                      <a:gd name="T18" fmla="*/ 8 w 36"/>
                      <a:gd name="T19" fmla="*/ 2 h 38"/>
                      <a:gd name="T20" fmla="*/ 9 w 36"/>
                      <a:gd name="T21" fmla="*/ 3 h 38"/>
                      <a:gd name="T22" fmla="*/ 10 w 36"/>
                      <a:gd name="T23" fmla="*/ 4 h 38"/>
                      <a:gd name="T24" fmla="*/ 10 w 36"/>
                      <a:gd name="T25" fmla="*/ 5 h 38"/>
                      <a:gd name="T26" fmla="*/ 11 w 36"/>
                      <a:gd name="T27" fmla="*/ 6 h 38"/>
                      <a:gd name="T28" fmla="*/ 11 w 36"/>
                      <a:gd name="T29" fmla="*/ 6 h 38"/>
                      <a:gd name="T30" fmla="*/ 12 w 36"/>
                      <a:gd name="T31" fmla="*/ 6 h 38"/>
                      <a:gd name="T32" fmla="*/ 14 w 36"/>
                      <a:gd name="T33" fmla="*/ 8 h 38"/>
                      <a:gd name="T34" fmla="*/ 16 w 36"/>
                      <a:gd name="T35" fmla="*/ 9 h 38"/>
                      <a:gd name="T36" fmla="*/ 17 w 36"/>
                      <a:gd name="T37" fmla="*/ 11 h 38"/>
                      <a:gd name="T38" fmla="*/ 18 w 36"/>
                      <a:gd name="T39" fmla="*/ 12 h 38"/>
                      <a:gd name="T40" fmla="*/ 19 w 36"/>
                      <a:gd name="T41" fmla="*/ 14 h 38"/>
                      <a:gd name="T42" fmla="*/ 21 w 36"/>
                      <a:gd name="T43" fmla="*/ 16 h 38"/>
                      <a:gd name="T44" fmla="*/ 22 w 36"/>
                      <a:gd name="T45" fmla="*/ 17 h 38"/>
                      <a:gd name="T46" fmla="*/ 24 w 36"/>
                      <a:gd name="T47" fmla="*/ 19 h 38"/>
                      <a:gd name="T48" fmla="*/ 25 w 36"/>
                      <a:gd name="T49" fmla="*/ 21 h 38"/>
                      <a:gd name="T50" fmla="*/ 26 w 36"/>
                      <a:gd name="T51" fmla="*/ 23 h 38"/>
                      <a:gd name="T52" fmla="*/ 28 w 36"/>
                      <a:gd name="T53" fmla="*/ 25 h 38"/>
                      <a:gd name="T54" fmla="*/ 29 w 36"/>
                      <a:gd name="T55" fmla="*/ 27 h 38"/>
                      <a:gd name="T56" fmla="*/ 31 w 36"/>
                      <a:gd name="T57" fmla="*/ 29 h 38"/>
                      <a:gd name="T58" fmla="*/ 31 w 36"/>
                      <a:gd name="T59" fmla="*/ 31 h 38"/>
                      <a:gd name="T60" fmla="*/ 33 w 36"/>
                      <a:gd name="T61" fmla="*/ 34 h 38"/>
                      <a:gd name="T62" fmla="*/ 35 w 36"/>
                      <a:gd name="T63" fmla="*/ 37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5" y="2"/>
                        </a:lnTo>
                        <a:lnTo>
                          <a:pt x="5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8" y="2"/>
                        </a:lnTo>
                        <a:lnTo>
                          <a:pt x="9" y="3"/>
                        </a:lnTo>
                        <a:lnTo>
                          <a:pt x="9" y="4"/>
                        </a:lnTo>
                        <a:lnTo>
                          <a:pt x="10" y="4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1" y="6"/>
                        </a:lnTo>
                        <a:lnTo>
                          <a:pt x="12" y="6"/>
                        </a:lnTo>
                        <a:lnTo>
                          <a:pt x="14" y="8"/>
                        </a:lnTo>
                        <a:lnTo>
                          <a:pt x="15" y="9"/>
                        </a:lnTo>
                        <a:lnTo>
                          <a:pt x="16" y="9"/>
                        </a:lnTo>
                        <a:lnTo>
                          <a:pt x="16" y="10"/>
                        </a:lnTo>
                        <a:lnTo>
                          <a:pt x="17" y="11"/>
                        </a:lnTo>
                        <a:lnTo>
                          <a:pt x="17" y="12"/>
                        </a:lnTo>
                        <a:lnTo>
                          <a:pt x="18" y="12"/>
                        </a:lnTo>
                        <a:lnTo>
                          <a:pt x="18" y="13"/>
                        </a:lnTo>
                        <a:lnTo>
                          <a:pt x="19" y="14"/>
                        </a:lnTo>
                        <a:lnTo>
                          <a:pt x="21" y="15"/>
                        </a:lnTo>
                        <a:lnTo>
                          <a:pt x="21" y="16"/>
                        </a:lnTo>
                        <a:lnTo>
                          <a:pt x="22" y="17"/>
                        </a:lnTo>
                        <a:lnTo>
                          <a:pt x="23" y="18"/>
                        </a:lnTo>
                        <a:lnTo>
                          <a:pt x="24" y="19"/>
                        </a:lnTo>
                        <a:lnTo>
                          <a:pt x="24" y="20"/>
                        </a:lnTo>
                        <a:lnTo>
                          <a:pt x="25" y="21"/>
                        </a:lnTo>
                        <a:lnTo>
                          <a:pt x="25" y="22"/>
                        </a:lnTo>
                        <a:lnTo>
                          <a:pt x="26" y="23"/>
                        </a:lnTo>
                        <a:lnTo>
                          <a:pt x="26" y="24"/>
                        </a:lnTo>
                        <a:lnTo>
                          <a:pt x="28" y="25"/>
                        </a:lnTo>
                        <a:lnTo>
                          <a:pt x="28" y="26"/>
                        </a:lnTo>
                        <a:lnTo>
                          <a:pt x="29" y="27"/>
                        </a:lnTo>
                        <a:lnTo>
                          <a:pt x="29" y="28"/>
                        </a:lnTo>
                        <a:lnTo>
                          <a:pt x="31" y="29"/>
                        </a:lnTo>
                        <a:lnTo>
                          <a:pt x="31" y="30"/>
                        </a:lnTo>
                        <a:lnTo>
                          <a:pt x="31" y="31"/>
                        </a:lnTo>
                        <a:lnTo>
                          <a:pt x="32" y="32"/>
                        </a:lnTo>
                        <a:lnTo>
                          <a:pt x="33" y="34"/>
                        </a:lnTo>
                        <a:lnTo>
                          <a:pt x="33" y="35"/>
                        </a:lnTo>
                        <a:lnTo>
                          <a:pt x="35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2" name="Freeform 320"/>
                  <p:cNvSpPr>
                    <a:spLocks/>
                  </p:cNvSpPr>
                  <p:nvPr/>
                </p:nvSpPr>
                <p:spPr bwMode="auto">
                  <a:xfrm>
                    <a:off x="2189" y="2571"/>
                    <a:ext cx="19" cy="49"/>
                  </a:xfrm>
                  <a:custGeom>
                    <a:avLst/>
                    <a:gdLst>
                      <a:gd name="T0" fmla="*/ 3 w 19"/>
                      <a:gd name="T1" fmla="*/ 48 h 49"/>
                      <a:gd name="T2" fmla="*/ 5 w 19"/>
                      <a:gd name="T3" fmla="*/ 47 h 49"/>
                      <a:gd name="T4" fmla="*/ 9 w 19"/>
                      <a:gd name="T5" fmla="*/ 46 h 49"/>
                      <a:gd name="T6" fmla="*/ 9 w 19"/>
                      <a:gd name="T7" fmla="*/ 46 h 49"/>
                      <a:gd name="T8" fmla="*/ 12 w 19"/>
                      <a:gd name="T9" fmla="*/ 45 h 49"/>
                      <a:gd name="T10" fmla="*/ 12 w 19"/>
                      <a:gd name="T11" fmla="*/ 44 h 49"/>
                      <a:gd name="T12" fmla="*/ 12 w 19"/>
                      <a:gd name="T13" fmla="*/ 44 h 49"/>
                      <a:gd name="T14" fmla="*/ 14 w 19"/>
                      <a:gd name="T15" fmla="*/ 42 h 49"/>
                      <a:gd name="T16" fmla="*/ 14 w 19"/>
                      <a:gd name="T17" fmla="*/ 42 h 49"/>
                      <a:gd name="T18" fmla="*/ 14 w 19"/>
                      <a:gd name="T19" fmla="*/ 42 h 49"/>
                      <a:gd name="T20" fmla="*/ 14 w 19"/>
                      <a:gd name="T21" fmla="*/ 41 h 49"/>
                      <a:gd name="T22" fmla="*/ 14 w 19"/>
                      <a:gd name="T23" fmla="*/ 39 h 49"/>
                      <a:gd name="T24" fmla="*/ 14 w 19"/>
                      <a:gd name="T25" fmla="*/ 39 h 49"/>
                      <a:gd name="T26" fmla="*/ 18 w 19"/>
                      <a:gd name="T27" fmla="*/ 39 h 49"/>
                      <a:gd name="T28" fmla="*/ 14 w 19"/>
                      <a:gd name="T29" fmla="*/ 37 h 49"/>
                      <a:gd name="T30" fmla="*/ 14 w 19"/>
                      <a:gd name="T31" fmla="*/ 37 h 49"/>
                      <a:gd name="T32" fmla="*/ 18 w 19"/>
                      <a:gd name="T33" fmla="*/ 36 h 49"/>
                      <a:gd name="T34" fmla="*/ 18 w 19"/>
                      <a:gd name="T35" fmla="*/ 33 h 49"/>
                      <a:gd name="T36" fmla="*/ 18 w 19"/>
                      <a:gd name="T37" fmla="*/ 31 h 49"/>
                      <a:gd name="T38" fmla="*/ 18 w 19"/>
                      <a:gd name="T39" fmla="*/ 29 h 49"/>
                      <a:gd name="T40" fmla="*/ 14 w 19"/>
                      <a:gd name="T41" fmla="*/ 27 h 49"/>
                      <a:gd name="T42" fmla="*/ 14 w 19"/>
                      <a:gd name="T43" fmla="*/ 25 h 49"/>
                      <a:gd name="T44" fmla="*/ 14 w 19"/>
                      <a:gd name="T45" fmla="*/ 23 h 49"/>
                      <a:gd name="T46" fmla="*/ 14 w 19"/>
                      <a:gd name="T47" fmla="*/ 21 h 49"/>
                      <a:gd name="T48" fmla="*/ 14 w 19"/>
                      <a:gd name="T49" fmla="*/ 19 h 49"/>
                      <a:gd name="T50" fmla="*/ 12 w 19"/>
                      <a:gd name="T51" fmla="*/ 17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9 w 19"/>
                      <a:gd name="T57" fmla="*/ 10 h 49"/>
                      <a:gd name="T58" fmla="*/ 5 w 19"/>
                      <a:gd name="T59" fmla="*/ 7 h 49"/>
                      <a:gd name="T60" fmla="*/ 3 w 19"/>
                      <a:gd name="T61" fmla="*/ 4 h 49"/>
                      <a:gd name="T62" fmla="*/ 0 w 19"/>
                      <a:gd name="T63" fmla="*/ 1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3" y="48"/>
                        </a:moveTo>
                        <a:lnTo>
                          <a:pt x="3" y="48"/>
                        </a:lnTo>
                        <a:lnTo>
                          <a:pt x="5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12" y="45"/>
                        </a:lnTo>
                        <a:lnTo>
                          <a:pt x="12" y="44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4" y="39"/>
                        </a:lnTo>
                        <a:lnTo>
                          <a:pt x="18" y="39"/>
                        </a:lnTo>
                        <a:lnTo>
                          <a:pt x="18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8" y="36"/>
                        </a:lnTo>
                        <a:lnTo>
                          <a:pt x="18" y="34"/>
                        </a:lnTo>
                        <a:lnTo>
                          <a:pt x="18" y="33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4" y="28"/>
                        </a:lnTo>
                        <a:lnTo>
                          <a:pt x="14" y="27"/>
                        </a:lnTo>
                        <a:lnTo>
                          <a:pt x="18" y="26"/>
                        </a:lnTo>
                        <a:lnTo>
                          <a:pt x="14" y="25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4" y="20"/>
                        </a:lnTo>
                        <a:lnTo>
                          <a:pt x="14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2" y="15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9" y="10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3" name="Freeform 321"/>
                  <p:cNvSpPr>
                    <a:spLocks/>
                  </p:cNvSpPr>
                  <p:nvPr/>
                </p:nvSpPr>
                <p:spPr bwMode="auto">
                  <a:xfrm>
                    <a:off x="2169" y="2583"/>
                    <a:ext cx="35" cy="37"/>
                  </a:xfrm>
                  <a:custGeom>
                    <a:avLst/>
                    <a:gdLst>
                      <a:gd name="T0" fmla="*/ 34 w 35"/>
                      <a:gd name="T1" fmla="*/ 35 h 37"/>
                      <a:gd name="T2" fmla="*/ 32 w 35"/>
                      <a:gd name="T3" fmla="*/ 35 h 37"/>
                      <a:gd name="T4" fmla="*/ 32 w 35"/>
                      <a:gd name="T5" fmla="*/ 35 h 37"/>
                      <a:gd name="T6" fmla="*/ 30 w 35"/>
                      <a:gd name="T7" fmla="*/ 36 h 37"/>
                      <a:gd name="T8" fmla="*/ 30 w 35"/>
                      <a:gd name="T9" fmla="*/ 35 h 37"/>
                      <a:gd name="T10" fmla="*/ 29 w 35"/>
                      <a:gd name="T11" fmla="*/ 35 h 37"/>
                      <a:gd name="T12" fmla="*/ 28 w 35"/>
                      <a:gd name="T13" fmla="*/ 35 h 37"/>
                      <a:gd name="T14" fmla="*/ 28 w 35"/>
                      <a:gd name="T15" fmla="*/ 35 h 37"/>
                      <a:gd name="T16" fmla="*/ 26 w 35"/>
                      <a:gd name="T17" fmla="*/ 33 h 37"/>
                      <a:gd name="T18" fmla="*/ 26 w 35"/>
                      <a:gd name="T19" fmla="*/ 34 h 37"/>
                      <a:gd name="T20" fmla="*/ 25 w 35"/>
                      <a:gd name="T21" fmla="*/ 32 h 37"/>
                      <a:gd name="T22" fmla="*/ 24 w 35"/>
                      <a:gd name="T23" fmla="*/ 32 h 37"/>
                      <a:gd name="T24" fmla="*/ 24 w 35"/>
                      <a:gd name="T25" fmla="*/ 31 h 37"/>
                      <a:gd name="T26" fmla="*/ 23 w 35"/>
                      <a:gd name="T27" fmla="*/ 31 h 37"/>
                      <a:gd name="T28" fmla="*/ 22 w 35"/>
                      <a:gd name="T29" fmla="*/ 30 h 37"/>
                      <a:gd name="T30" fmla="*/ 22 w 35"/>
                      <a:gd name="T31" fmla="*/ 30 h 37"/>
                      <a:gd name="T32" fmla="*/ 21 w 35"/>
                      <a:gd name="T33" fmla="*/ 29 h 37"/>
                      <a:gd name="T34" fmla="*/ 18 w 35"/>
                      <a:gd name="T35" fmla="*/ 27 h 37"/>
                      <a:gd name="T36" fmla="*/ 18 w 35"/>
                      <a:gd name="T37" fmla="*/ 26 h 37"/>
                      <a:gd name="T38" fmla="*/ 16 w 35"/>
                      <a:gd name="T39" fmla="*/ 24 h 37"/>
                      <a:gd name="T40" fmla="*/ 15 w 35"/>
                      <a:gd name="T41" fmla="*/ 23 h 37"/>
                      <a:gd name="T42" fmla="*/ 14 w 35"/>
                      <a:gd name="T43" fmla="*/ 21 h 37"/>
                      <a:gd name="T44" fmla="*/ 12 w 35"/>
                      <a:gd name="T45" fmla="*/ 19 h 37"/>
                      <a:gd name="T46" fmla="*/ 11 w 35"/>
                      <a:gd name="T47" fmla="*/ 18 h 37"/>
                      <a:gd name="T48" fmla="*/ 9 w 35"/>
                      <a:gd name="T49" fmla="*/ 16 h 37"/>
                      <a:gd name="T50" fmla="*/ 8 w 35"/>
                      <a:gd name="T51" fmla="*/ 14 h 37"/>
                      <a:gd name="T52" fmla="*/ 7 w 35"/>
                      <a:gd name="T53" fmla="*/ 12 h 37"/>
                      <a:gd name="T54" fmla="*/ 5 w 35"/>
                      <a:gd name="T55" fmla="*/ 10 h 37"/>
                      <a:gd name="T56" fmla="*/ 4 w 35"/>
                      <a:gd name="T57" fmla="*/ 8 h 37"/>
                      <a:gd name="T58" fmla="*/ 3 w 35"/>
                      <a:gd name="T59" fmla="*/ 6 h 37"/>
                      <a:gd name="T60" fmla="*/ 2 w 35"/>
                      <a:gd name="T61" fmla="*/ 4 h 37"/>
                      <a:gd name="T62" fmla="*/ 0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34" y="35"/>
                        </a:moveTo>
                        <a:lnTo>
                          <a:pt x="34" y="35"/>
                        </a:lnTo>
                        <a:lnTo>
                          <a:pt x="32" y="35"/>
                        </a:lnTo>
                        <a:lnTo>
                          <a:pt x="32" y="36"/>
                        </a:lnTo>
                        <a:lnTo>
                          <a:pt x="32" y="35"/>
                        </a:lnTo>
                        <a:lnTo>
                          <a:pt x="31" y="36"/>
                        </a:lnTo>
                        <a:lnTo>
                          <a:pt x="30" y="36"/>
                        </a:lnTo>
                        <a:lnTo>
                          <a:pt x="30" y="35"/>
                        </a:lnTo>
                        <a:lnTo>
                          <a:pt x="29" y="35"/>
                        </a:lnTo>
                        <a:lnTo>
                          <a:pt x="28" y="35"/>
                        </a:lnTo>
                        <a:lnTo>
                          <a:pt x="26" y="34"/>
                        </a:lnTo>
                        <a:lnTo>
                          <a:pt x="26" y="33"/>
                        </a:lnTo>
                        <a:lnTo>
                          <a:pt x="26" y="34"/>
                        </a:lnTo>
                        <a:lnTo>
                          <a:pt x="25" y="33"/>
                        </a:lnTo>
                        <a:lnTo>
                          <a:pt x="25" y="32"/>
                        </a:lnTo>
                        <a:lnTo>
                          <a:pt x="24" y="32"/>
                        </a:lnTo>
                        <a:lnTo>
                          <a:pt x="24" y="31"/>
                        </a:lnTo>
                        <a:lnTo>
                          <a:pt x="23" y="31"/>
                        </a:lnTo>
                        <a:lnTo>
                          <a:pt x="23" y="30"/>
                        </a:lnTo>
                        <a:lnTo>
                          <a:pt x="22" y="30"/>
                        </a:lnTo>
                        <a:lnTo>
                          <a:pt x="21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5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2" y="20"/>
                        </a:lnTo>
                        <a:lnTo>
                          <a:pt x="12" y="19"/>
                        </a:lnTo>
                        <a:lnTo>
                          <a:pt x="11" y="18"/>
                        </a:lnTo>
                        <a:lnTo>
                          <a:pt x="10" y="17"/>
                        </a:lnTo>
                        <a:lnTo>
                          <a:pt x="9" y="16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7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4" name="Freeform 322"/>
                  <p:cNvSpPr>
                    <a:spLocks/>
                  </p:cNvSpPr>
                  <p:nvPr/>
                </p:nvSpPr>
                <p:spPr bwMode="auto">
                  <a:xfrm>
                    <a:off x="2169" y="2583"/>
                    <a:ext cx="35" cy="37"/>
                  </a:xfrm>
                  <a:custGeom>
                    <a:avLst/>
                    <a:gdLst>
                      <a:gd name="T0" fmla="*/ 34 w 35"/>
                      <a:gd name="T1" fmla="*/ 35 h 37"/>
                      <a:gd name="T2" fmla="*/ 32 w 35"/>
                      <a:gd name="T3" fmla="*/ 35 h 37"/>
                      <a:gd name="T4" fmla="*/ 32 w 35"/>
                      <a:gd name="T5" fmla="*/ 35 h 37"/>
                      <a:gd name="T6" fmla="*/ 30 w 35"/>
                      <a:gd name="T7" fmla="*/ 36 h 37"/>
                      <a:gd name="T8" fmla="*/ 30 w 35"/>
                      <a:gd name="T9" fmla="*/ 35 h 37"/>
                      <a:gd name="T10" fmla="*/ 29 w 35"/>
                      <a:gd name="T11" fmla="*/ 35 h 37"/>
                      <a:gd name="T12" fmla="*/ 28 w 35"/>
                      <a:gd name="T13" fmla="*/ 35 h 37"/>
                      <a:gd name="T14" fmla="*/ 28 w 35"/>
                      <a:gd name="T15" fmla="*/ 35 h 37"/>
                      <a:gd name="T16" fmla="*/ 26 w 35"/>
                      <a:gd name="T17" fmla="*/ 33 h 37"/>
                      <a:gd name="T18" fmla="*/ 26 w 35"/>
                      <a:gd name="T19" fmla="*/ 34 h 37"/>
                      <a:gd name="T20" fmla="*/ 25 w 35"/>
                      <a:gd name="T21" fmla="*/ 32 h 37"/>
                      <a:gd name="T22" fmla="*/ 24 w 35"/>
                      <a:gd name="T23" fmla="*/ 32 h 37"/>
                      <a:gd name="T24" fmla="*/ 24 w 35"/>
                      <a:gd name="T25" fmla="*/ 31 h 37"/>
                      <a:gd name="T26" fmla="*/ 23 w 35"/>
                      <a:gd name="T27" fmla="*/ 31 h 37"/>
                      <a:gd name="T28" fmla="*/ 22 w 35"/>
                      <a:gd name="T29" fmla="*/ 30 h 37"/>
                      <a:gd name="T30" fmla="*/ 22 w 35"/>
                      <a:gd name="T31" fmla="*/ 30 h 37"/>
                      <a:gd name="T32" fmla="*/ 21 w 35"/>
                      <a:gd name="T33" fmla="*/ 29 h 37"/>
                      <a:gd name="T34" fmla="*/ 18 w 35"/>
                      <a:gd name="T35" fmla="*/ 27 h 37"/>
                      <a:gd name="T36" fmla="*/ 18 w 35"/>
                      <a:gd name="T37" fmla="*/ 26 h 37"/>
                      <a:gd name="T38" fmla="*/ 16 w 35"/>
                      <a:gd name="T39" fmla="*/ 24 h 37"/>
                      <a:gd name="T40" fmla="*/ 15 w 35"/>
                      <a:gd name="T41" fmla="*/ 23 h 37"/>
                      <a:gd name="T42" fmla="*/ 14 w 35"/>
                      <a:gd name="T43" fmla="*/ 21 h 37"/>
                      <a:gd name="T44" fmla="*/ 12 w 35"/>
                      <a:gd name="T45" fmla="*/ 19 h 37"/>
                      <a:gd name="T46" fmla="*/ 11 w 35"/>
                      <a:gd name="T47" fmla="*/ 18 h 37"/>
                      <a:gd name="T48" fmla="*/ 9 w 35"/>
                      <a:gd name="T49" fmla="*/ 16 h 37"/>
                      <a:gd name="T50" fmla="*/ 8 w 35"/>
                      <a:gd name="T51" fmla="*/ 14 h 37"/>
                      <a:gd name="T52" fmla="*/ 7 w 35"/>
                      <a:gd name="T53" fmla="*/ 12 h 37"/>
                      <a:gd name="T54" fmla="*/ 5 w 35"/>
                      <a:gd name="T55" fmla="*/ 10 h 37"/>
                      <a:gd name="T56" fmla="*/ 4 w 35"/>
                      <a:gd name="T57" fmla="*/ 8 h 37"/>
                      <a:gd name="T58" fmla="*/ 3 w 35"/>
                      <a:gd name="T59" fmla="*/ 6 h 37"/>
                      <a:gd name="T60" fmla="*/ 2 w 35"/>
                      <a:gd name="T61" fmla="*/ 4 h 37"/>
                      <a:gd name="T62" fmla="*/ 0 w 35"/>
                      <a:gd name="T63" fmla="*/ 1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34" y="35"/>
                        </a:moveTo>
                        <a:lnTo>
                          <a:pt x="34" y="35"/>
                        </a:lnTo>
                        <a:lnTo>
                          <a:pt x="32" y="35"/>
                        </a:lnTo>
                        <a:lnTo>
                          <a:pt x="32" y="36"/>
                        </a:lnTo>
                        <a:lnTo>
                          <a:pt x="32" y="35"/>
                        </a:lnTo>
                        <a:lnTo>
                          <a:pt x="31" y="36"/>
                        </a:lnTo>
                        <a:lnTo>
                          <a:pt x="30" y="36"/>
                        </a:lnTo>
                        <a:lnTo>
                          <a:pt x="30" y="35"/>
                        </a:lnTo>
                        <a:lnTo>
                          <a:pt x="29" y="35"/>
                        </a:lnTo>
                        <a:lnTo>
                          <a:pt x="28" y="35"/>
                        </a:lnTo>
                        <a:lnTo>
                          <a:pt x="26" y="34"/>
                        </a:lnTo>
                        <a:lnTo>
                          <a:pt x="26" y="33"/>
                        </a:lnTo>
                        <a:lnTo>
                          <a:pt x="26" y="34"/>
                        </a:lnTo>
                        <a:lnTo>
                          <a:pt x="25" y="33"/>
                        </a:lnTo>
                        <a:lnTo>
                          <a:pt x="25" y="32"/>
                        </a:lnTo>
                        <a:lnTo>
                          <a:pt x="24" y="32"/>
                        </a:lnTo>
                        <a:lnTo>
                          <a:pt x="24" y="31"/>
                        </a:lnTo>
                        <a:lnTo>
                          <a:pt x="23" y="31"/>
                        </a:lnTo>
                        <a:lnTo>
                          <a:pt x="23" y="30"/>
                        </a:lnTo>
                        <a:lnTo>
                          <a:pt x="22" y="30"/>
                        </a:lnTo>
                        <a:lnTo>
                          <a:pt x="21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6" y="25"/>
                        </a:lnTo>
                        <a:lnTo>
                          <a:pt x="16" y="24"/>
                        </a:lnTo>
                        <a:lnTo>
                          <a:pt x="15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2" y="20"/>
                        </a:lnTo>
                        <a:lnTo>
                          <a:pt x="12" y="19"/>
                        </a:lnTo>
                        <a:lnTo>
                          <a:pt x="11" y="18"/>
                        </a:lnTo>
                        <a:lnTo>
                          <a:pt x="10" y="17"/>
                        </a:lnTo>
                        <a:lnTo>
                          <a:pt x="9" y="16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7" y="11"/>
                        </a:lnTo>
                        <a:lnTo>
                          <a:pt x="5" y="10"/>
                        </a:lnTo>
                        <a:lnTo>
                          <a:pt x="4" y="8"/>
                        </a:lnTo>
                        <a:lnTo>
                          <a:pt x="3" y="7"/>
                        </a:lnTo>
                        <a:lnTo>
                          <a:pt x="3" y="6"/>
                        </a:lnTo>
                        <a:lnTo>
                          <a:pt x="2" y="6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5" name="Freeform 323"/>
                  <p:cNvSpPr>
                    <a:spLocks/>
                  </p:cNvSpPr>
                  <p:nvPr/>
                </p:nvSpPr>
                <p:spPr bwMode="auto">
                  <a:xfrm>
                    <a:off x="2189" y="2571"/>
                    <a:ext cx="19" cy="49"/>
                  </a:xfrm>
                  <a:custGeom>
                    <a:avLst/>
                    <a:gdLst>
                      <a:gd name="T0" fmla="*/ 3 w 19"/>
                      <a:gd name="T1" fmla="*/ 48 h 49"/>
                      <a:gd name="T2" fmla="*/ 5 w 19"/>
                      <a:gd name="T3" fmla="*/ 47 h 49"/>
                      <a:gd name="T4" fmla="*/ 9 w 19"/>
                      <a:gd name="T5" fmla="*/ 46 h 49"/>
                      <a:gd name="T6" fmla="*/ 9 w 19"/>
                      <a:gd name="T7" fmla="*/ 46 h 49"/>
                      <a:gd name="T8" fmla="*/ 12 w 19"/>
                      <a:gd name="T9" fmla="*/ 45 h 49"/>
                      <a:gd name="T10" fmla="*/ 12 w 19"/>
                      <a:gd name="T11" fmla="*/ 44 h 49"/>
                      <a:gd name="T12" fmla="*/ 12 w 19"/>
                      <a:gd name="T13" fmla="*/ 44 h 49"/>
                      <a:gd name="T14" fmla="*/ 14 w 19"/>
                      <a:gd name="T15" fmla="*/ 42 h 49"/>
                      <a:gd name="T16" fmla="*/ 14 w 19"/>
                      <a:gd name="T17" fmla="*/ 42 h 49"/>
                      <a:gd name="T18" fmla="*/ 14 w 19"/>
                      <a:gd name="T19" fmla="*/ 42 h 49"/>
                      <a:gd name="T20" fmla="*/ 14 w 19"/>
                      <a:gd name="T21" fmla="*/ 41 h 49"/>
                      <a:gd name="T22" fmla="*/ 14 w 19"/>
                      <a:gd name="T23" fmla="*/ 39 h 49"/>
                      <a:gd name="T24" fmla="*/ 14 w 19"/>
                      <a:gd name="T25" fmla="*/ 39 h 49"/>
                      <a:gd name="T26" fmla="*/ 14 w 19"/>
                      <a:gd name="T27" fmla="*/ 38 h 49"/>
                      <a:gd name="T28" fmla="*/ 14 w 19"/>
                      <a:gd name="T29" fmla="*/ 37 h 49"/>
                      <a:gd name="T30" fmla="*/ 14 w 19"/>
                      <a:gd name="T31" fmla="*/ 37 h 49"/>
                      <a:gd name="T32" fmla="*/ 18 w 19"/>
                      <a:gd name="T33" fmla="*/ 36 h 49"/>
                      <a:gd name="T34" fmla="*/ 18 w 19"/>
                      <a:gd name="T35" fmla="*/ 32 h 49"/>
                      <a:gd name="T36" fmla="*/ 18 w 19"/>
                      <a:gd name="T37" fmla="*/ 31 h 49"/>
                      <a:gd name="T38" fmla="*/ 18 w 19"/>
                      <a:gd name="T39" fmla="*/ 29 h 49"/>
                      <a:gd name="T40" fmla="*/ 14 w 19"/>
                      <a:gd name="T41" fmla="*/ 27 h 49"/>
                      <a:gd name="T42" fmla="*/ 14 w 19"/>
                      <a:gd name="T43" fmla="*/ 25 h 49"/>
                      <a:gd name="T44" fmla="*/ 14 w 19"/>
                      <a:gd name="T45" fmla="*/ 23 h 49"/>
                      <a:gd name="T46" fmla="*/ 14 w 19"/>
                      <a:gd name="T47" fmla="*/ 20 h 49"/>
                      <a:gd name="T48" fmla="*/ 14 w 19"/>
                      <a:gd name="T49" fmla="*/ 19 h 49"/>
                      <a:gd name="T50" fmla="*/ 12 w 19"/>
                      <a:gd name="T51" fmla="*/ 17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9 w 19"/>
                      <a:gd name="T57" fmla="*/ 10 h 49"/>
                      <a:gd name="T58" fmla="*/ 5 w 19"/>
                      <a:gd name="T59" fmla="*/ 7 h 49"/>
                      <a:gd name="T60" fmla="*/ 3 w 19"/>
                      <a:gd name="T61" fmla="*/ 4 h 49"/>
                      <a:gd name="T62" fmla="*/ 0 w 19"/>
                      <a:gd name="T63" fmla="*/ 1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3" y="48"/>
                        </a:moveTo>
                        <a:lnTo>
                          <a:pt x="3" y="48"/>
                        </a:lnTo>
                        <a:lnTo>
                          <a:pt x="5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12" y="45"/>
                        </a:lnTo>
                        <a:lnTo>
                          <a:pt x="12" y="44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8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8" y="36"/>
                        </a:lnTo>
                        <a:lnTo>
                          <a:pt x="18" y="34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4" y="28"/>
                        </a:lnTo>
                        <a:lnTo>
                          <a:pt x="14" y="27"/>
                        </a:lnTo>
                        <a:lnTo>
                          <a:pt x="18" y="26"/>
                        </a:lnTo>
                        <a:lnTo>
                          <a:pt x="14" y="25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4" y="20"/>
                        </a:lnTo>
                        <a:lnTo>
                          <a:pt x="14" y="19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12" y="15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9" y="11"/>
                        </a:lnTo>
                        <a:lnTo>
                          <a:pt x="9" y="10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6" name="Freeform 324"/>
                  <p:cNvSpPr>
                    <a:spLocks/>
                  </p:cNvSpPr>
                  <p:nvPr/>
                </p:nvSpPr>
                <p:spPr bwMode="auto">
                  <a:xfrm>
                    <a:off x="2179" y="2525"/>
                    <a:ext cx="20" cy="48"/>
                  </a:xfrm>
                  <a:custGeom>
                    <a:avLst/>
                    <a:gdLst>
                      <a:gd name="T0" fmla="*/ 15 w 20"/>
                      <a:gd name="T1" fmla="*/ 1 h 48"/>
                      <a:gd name="T2" fmla="*/ 15 w 20"/>
                      <a:gd name="T3" fmla="*/ 1 h 48"/>
                      <a:gd name="T4" fmla="*/ 11 w 20"/>
                      <a:gd name="T5" fmla="*/ 2 h 48"/>
                      <a:gd name="T6" fmla="*/ 8 w 20"/>
                      <a:gd name="T7" fmla="*/ 2 h 48"/>
                      <a:gd name="T8" fmla="*/ 8 w 20"/>
                      <a:gd name="T9" fmla="*/ 3 h 48"/>
                      <a:gd name="T10" fmla="*/ 8 w 20"/>
                      <a:gd name="T11" fmla="*/ 4 h 48"/>
                      <a:gd name="T12" fmla="*/ 4 w 20"/>
                      <a:gd name="T13" fmla="*/ 4 h 48"/>
                      <a:gd name="T14" fmla="*/ 4 w 20"/>
                      <a:gd name="T15" fmla="*/ 6 h 48"/>
                      <a:gd name="T16" fmla="*/ 4 w 20"/>
                      <a:gd name="T17" fmla="*/ 7 h 48"/>
                      <a:gd name="T18" fmla="*/ 4 w 20"/>
                      <a:gd name="T19" fmla="*/ 7 h 48"/>
                      <a:gd name="T20" fmla="*/ 4 w 20"/>
                      <a:gd name="T21" fmla="*/ 7 h 48"/>
                      <a:gd name="T22" fmla="*/ 4 w 20"/>
                      <a:gd name="T23" fmla="*/ 9 h 48"/>
                      <a:gd name="T24" fmla="*/ 0 w 20"/>
                      <a:gd name="T25" fmla="*/ 9 h 48"/>
                      <a:gd name="T26" fmla="*/ 0 w 20"/>
                      <a:gd name="T27" fmla="*/ 10 h 48"/>
                      <a:gd name="T28" fmla="*/ 0 w 20"/>
                      <a:gd name="T29" fmla="*/ 11 h 48"/>
                      <a:gd name="T30" fmla="*/ 0 w 20"/>
                      <a:gd name="T31" fmla="*/ 12 h 48"/>
                      <a:gd name="T32" fmla="*/ 0 w 20"/>
                      <a:gd name="T33" fmla="*/ 13 h 48"/>
                      <a:gd name="T34" fmla="*/ 0 w 20"/>
                      <a:gd name="T35" fmla="*/ 15 h 48"/>
                      <a:gd name="T36" fmla="*/ 0 w 20"/>
                      <a:gd name="T37" fmla="*/ 17 h 48"/>
                      <a:gd name="T38" fmla="*/ 0 w 20"/>
                      <a:gd name="T39" fmla="*/ 19 h 48"/>
                      <a:gd name="T40" fmla="*/ 0 w 20"/>
                      <a:gd name="T41" fmla="*/ 21 h 48"/>
                      <a:gd name="T42" fmla="*/ 0 w 20"/>
                      <a:gd name="T43" fmla="*/ 23 h 48"/>
                      <a:gd name="T44" fmla="*/ 0 w 20"/>
                      <a:gd name="T45" fmla="*/ 25 h 48"/>
                      <a:gd name="T46" fmla="*/ 0 w 20"/>
                      <a:gd name="T47" fmla="*/ 27 h 48"/>
                      <a:gd name="T48" fmla="*/ 4 w 20"/>
                      <a:gd name="T49" fmla="*/ 29 h 48"/>
                      <a:gd name="T50" fmla="*/ 4 w 20"/>
                      <a:gd name="T51" fmla="*/ 31 h 48"/>
                      <a:gd name="T52" fmla="*/ 8 w 20"/>
                      <a:gd name="T53" fmla="*/ 33 h 48"/>
                      <a:gd name="T54" fmla="*/ 8 w 20"/>
                      <a:gd name="T55" fmla="*/ 35 h 48"/>
                      <a:gd name="T56" fmla="*/ 11 w 20"/>
                      <a:gd name="T57" fmla="*/ 38 h 48"/>
                      <a:gd name="T58" fmla="*/ 11 w 20"/>
                      <a:gd name="T59" fmla="*/ 40 h 48"/>
                      <a:gd name="T60" fmla="*/ 15 w 20"/>
                      <a:gd name="T61" fmla="*/ 43 h 48"/>
                      <a:gd name="T62" fmla="*/ 15 w 20"/>
                      <a:gd name="T63" fmla="*/ 46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8"/>
                      <a:gd name="T98" fmla="*/ 20 w 20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8">
                        <a:moveTo>
                          <a:pt x="19" y="0"/>
                        </a:moveTo>
                        <a:lnTo>
                          <a:pt x="15" y="1"/>
                        </a:lnTo>
                        <a:lnTo>
                          <a:pt x="15" y="2"/>
                        </a:lnTo>
                        <a:lnTo>
                          <a:pt x="15" y="1"/>
                        </a:lnTo>
                        <a:lnTo>
                          <a:pt x="15" y="2"/>
                        </a:lnTo>
                        <a:lnTo>
                          <a:pt x="11" y="2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8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4" y="9"/>
                        </a:lnTo>
                        <a:lnTo>
                          <a:pt x="0" y="9"/>
                        </a:lnTo>
                        <a:lnTo>
                          <a:pt x="4" y="10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0" y="21"/>
                        </a:lnTo>
                        <a:lnTo>
                          <a:pt x="0" y="22"/>
                        </a:lnTo>
                        <a:lnTo>
                          <a:pt x="0" y="23"/>
                        </a:lnTo>
                        <a:lnTo>
                          <a:pt x="0" y="24"/>
                        </a:lnTo>
                        <a:lnTo>
                          <a:pt x="0" y="25"/>
                        </a:lnTo>
                        <a:lnTo>
                          <a:pt x="4" y="25"/>
                        </a:lnTo>
                        <a:lnTo>
                          <a:pt x="0" y="27"/>
                        </a:lnTo>
                        <a:lnTo>
                          <a:pt x="4" y="28"/>
                        </a:lnTo>
                        <a:lnTo>
                          <a:pt x="4" y="29"/>
                        </a:lnTo>
                        <a:lnTo>
                          <a:pt x="4" y="30"/>
                        </a:lnTo>
                        <a:lnTo>
                          <a:pt x="4" y="31"/>
                        </a:lnTo>
                        <a:lnTo>
                          <a:pt x="4" y="33"/>
                        </a:lnTo>
                        <a:lnTo>
                          <a:pt x="8" y="33"/>
                        </a:lnTo>
                        <a:lnTo>
                          <a:pt x="8" y="34"/>
                        </a:lnTo>
                        <a:lnTo>
                          <a:pt x="8" y="35"/>
                        </a:lnTo>
                        <a:lnTo>
                          <a:pt x="8" y="37"/>
                        </a:lnTo>
                        <a:lnTo>
                          <a:pt x="11" y="38"/>
                        </a:lnTo>
                        <a:lnTo>
                          <a:pt x="11" y="39"/>
                        </a:lnTo>
                        <a:lnTo>
                          <a:pt x="11" y="40"/>
                        </a:lnTo>
                        <a:lnTo>
                          <a:pt x="15" y="42"/>
                        </a:lnTo>
                        <a:lnTo>
                          <a:pt x="15" y="43"/>
                        </a:lnTo>
                        <a:lnTo>
                          <a:pt x="15" y="44"/>
                        </a:lnTo>
                        <a:lnTo>
                          <a:pt x="15" y="46"/>
                        </a:lnTo>
                        <a:lnTo>
                          <a:pt x="19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7" name="Freeform 325"/>
                  <p:cNvSpPr>
                    <a:spLocks/>
                  </p:cNvSpPr>
                  <p:nvPr/>
                </p:nvSpPr>
                <p:spPr bwMode="auto">
                  <a:xfrm>
                    <a:off x="2201" y="2525"/>
                    <a:ext cx="35" cy="37"/>
                  </a:xfrm>
                  <a:custGeom>
                    <a:avLst/>
                    <a:gdLst>
                      <a:gd name="T0" fmla="*/ 0 w 35"/>
                      <a:gd name="T1" fmla="*/ 1 h 37"/>
                      <a:gd name="T2" fmla="*/ 1 w 35"/>
                      <a:gd name="T3" fmla="*/ 1 h 37"/>
                      <a:gd name="T4" fmla="*/ 2 w 35"/>
                      <a:gd name="T5" fmla="*/ 1 h 37"/>
                      <a:gd name="T6" fmla="*/ 3 w 35"/>
                      <a:gd name="T7" fmla="*/ 0 h 37"/>
                      <a:gd name="T8" fmla="*/ 4 w 35"/>
                      <a:gd name="T9" fmla="*/ 0 h 37"/>
                      <a:gd name="T10" fmla="*/ 5 w 35"/>
                      <a:gd name="T11" fmla="*/ 1 h 37"/>
                      <a:gd name="T12" fmla="*/ 5 w 35"/>
                      <a:gd name="T13" fmla="*/ 1 h 37"/>
                      <a:gd name="T14" fmla="*/ 6 w 35"/>
                      <a:gd name="T15" fmla="*/ 1 h 37"/>
                      <a:gd name="T16" fmla="*/ 6 w 35"/>
                      <a:gd name="T17" fmla="*/ 2 h 37"/>
                      <a:gd name="T18" fmla="*/ 7 w 35"/>
                      <a:gd name="T19" fmla="*/ 3 h 37"/>
                      <a:gd name="T20" fmla="*/ 7 w 35"/>
                      <a:gd name="T21" fmla="*/ 3 h 37"/>
                      <a:gd name="T22" fmla="*/ 9 w 35"/>
                      <a:gd name="T23" fmla="*/ 3 h 37"/>
                      <a:gd name="T24" fmla="*/ 10 w 35"/>
                      <a:gd name="T25" fmla="*/ 4 h 37"/>
                      <a:gd name="T26" fmla="*/ 10 w 35"/>
                      <a:gd name="T27" fmla="*/ 5 h 37"/>
                      <a:gd name="T28" fmla="*/ 11 w 35"/>
                      <a:gd name="T29" fmla="*/ 6 h 37"/>
                      <a:gd name="T30" fmla="*/ 11 w 35"/>
                      <a:gd name="T31" fmla="*/ 6 h 37"/>
                      <a:gd name="T32" fmla="*/ 13 w 35"/>
                      <a:gd name="T33" fmla="*/ 7 h 37"/>
                      <a:gd name="T34" fmla="*/ 14 w 35"/>
                      <a:gd name="T35" fmla="*/ 8 h 37"/>
                      <a:gd name="T36" fmla="*/ 15 w 35"/>
                      <a:gd name="T37" fmla="*/ 11 h 37"/>
                      <a:gd name="T38" fmla="*/ 17 w 35"/>
                      <a:gd name="T39" fmla="*/ 12 h 37"/>
                      <a:gd name="T40" fmla="*/ 18 w 35"/>
                      <a:gd name="T41" fmla="*/ 13 h 37"/>
                      <a:gd name="T42" fmla="*/ 20 w 35"/>
                      <a:gd name="T43" fmla="*/ 15 h 37"/>
                      <a:gd name="T44" fmla="*/ 21 w 35"/>
                      <a:gd name="T45" fmla="*/ 17 h 37"/>
                      <a:gd name="T46" fmla="*/ 22 w 35"/>
                      <a:gd name="T47" fmla="*/ 18 h 37"/>
                      <a:gd name="T48" fmla="*/ 23 w 35"/>
                      <a:gd name="T49" fmla="*/ 20 h 37"/>
                      <a:gd name="T50" fmla="*/ 24 w 35"/>
                      <a:gd name="T51" fmla="*/ 23 h 37"/>
                      <a:gd name="T52" fmla="*/ 26 w 35"/>
                      <a:gd name="T53" fmla="*/ 24 h 37"/>
                      <a:gd name="T54" fmla="*/ 27 w 35"/>
                      <a:gd name="T55" fmla="*/ 26 h 37"/>
                      <a:gd name="T56" fmla="*/ 28 w 35"/>
                      <a:gd name="T57" fmla="*/ 28 h 37"/>
                      <a:gd name="T58" fmla="*/ 30 w 35"/>
                      <a:gd name="T59" fmla="*/ 31 h 37"/>
                      <a:gd name="T60" fmla="*/ 31 w 35"/>
                      <a:gd name="T61" fmla="*/ 33 h 37"/>
                      <a:gd name="T62" fmla="*/ 32 w 35"/>
                      <a:gd name="T63" fmla="*/ 35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7"/>
                      <a:gd name="T98" fmla="*/ 35 w 35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7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2" y="1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6" y="2"/>
                        </a:lnTo>
                        <a:lnTo>
                          <a:pt x="7" y="3"/>
                        </a:lnTo>
                        <a:lnTo>
                          <a:pt x="9" y="3"/>
                        </a:lnTo>
                        <a:lnTo>
                          <a:pt x="9" y="5"/>
                        </a:lnTo>
                        <a:lnTo>
                          <a:pt x="10" y="4"/>
                        </a:lnTo>
                        <a:lnTo>
                          <a:pt x="10" y="5"/>
                        </a:lnTo>
                        <a:lnTo>
                          <a:pt x="11" y="6"/>
                        </a:lnTo>
                        <a:lnTo>
                          <a:pt x="12" y="6"/>
                        </a:lnTo>
                        <a:lnTo>
                          <a:pt x="13" y="7"/>
                        </a:lnTo>
                        <a:lnTo>
                          <a:pt x="14" y="8"/>
                        </a:lnTo>
                        <a:lnTo>
                          <a:pt x="15" y="9"/>
                        </a:lnTo>
                        <a:lnTo>
                          <a:pt x="15" y="11"/>
                        </a:lnTo>
                        <a:lnTo>
                          <a:pt x="17" y="11"/>
                        </a:lnTo>
                        <a:lnTo>
                          <a:pt x="17" y="12"/>
                        </a:lnTo>
                        <a:lnTo>
                          <a:pt x="18" y="12"/>
                        </a:lnTo>
                        <a:lnTo>
                          <a:pt x="18" y="13"/>
                        </a:lnTo>
                        <a:lnTo>
                          <a:pt x="19" y="14"/>
                        </a:lnTo>
                        <a:lnTo>
                          <a:pt x="20" y="15"/>
                        </a:lnTo>
                        <a:lnTo>
                          <a:pt x="20" y="16"/>
                        </a:lnTo>
                        <a:lnTo>
                          <a:pt x="21" y="17"/>
                        </a:lnTo>
                        <a:lnTo>
                          <a:pt x="21" y="18"/>
                        </a:lnTo>
                        <a:lnTo>
                          <a:pt x="22" y="18"/>
                        </a:lnTo>
                        <a:lnTo>
                          <a:pt x="23" y="20"/>
                        </a:lnTo>
                        <a:lnTo>
                          <a:pt x="23" y="21"/>
                        </a:lnTo>
                        <a:lnTo>
                          <a:pt x="24" y="23"/>
                        </a:lnTo>
                        <a:lnTo>
                          <a:pt x="26" y="23"/>
                        </a:lnTo>
                        <a:lnTo>
                          <a:pt x="26" y="24"/>
                        </a:lnTo>
                        <a:lnTo>
                          <a:pt x="27" y="25"/>
                        </a:lnTo>
                        <a:lnTo>
                          <a:pt x="27" y="26"/>
                        </a:lnTo>
                        <a:lnTo>
                          <a:pt x="28" y="27"/>
                        </a:lnTo>
                        <a:lnTo>
                          <a:pt x="28" y="28"/>
                        </a:lnTo>
                        <a:lnTo>
                          <a:pt x="29" y="29"/>
                        </a:lnTo>
                        <a:lnTo>
                          <a:pt x="30" y="31"/>
                        </a:lnTo>
                        <a:lnTo>
                          <a:pt x="30" y="32"/>
                        </a:lnTo>
                        <a:lnTo>
                          <a:pt x="31" y="33"/>
                        </a:lnTo>
                        <a:lnTo>
                          <a:pt x="31" y="34"/>
                        </a:lnTo>
                        <a:lnTo>
                          <a:pt x="32" y="35"/>
                        </a:lnTo>
                        <a:lnTo>
                          <a:pt x="34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8" name="Freeform 326"/>
                  <p:cNvSpPr>
                    <a:spLocks/>
                  </p:cNvSpPr>
                  <p:nvPr/>
                </p:nvSpPr>
                <p:spPr bwMode="auto">
                  <a:xfrm>
                    <a:off x="2514" y="2468"/>
                    <a:ext cx="19" cy="48"/>
                  </a:xfrm>
                  <a:custGeom>
                    <a:avLst/>
                    <a:gdLst>
                      <a:gd name="T0" fmla="*/ 3 w 19"/>
                      <a:gd name="T1" fmla="*/ 47 h 48"/>
                      <a:gd name="T2" fmla="*/ 5 w 19"/>
                      <a:gd name="T3" fmla="*/ 47 h 48"/>
                      <a:gd name="T4" fmla="*/ 5 w 19"/>
                      <a:gd name="T5" fmla="*/ 46 h 48"/>
                      <a:gd name="T6" fmla="*/ 9 w 19"/>
                      <a:gd name="T7" fmla="*/ 46 h 48"/>
                      <a:gd name="T8" fmla="*/ 9 w 19"/>
                      <a:gd name="T9" fmla="*/ 45 h 48"/>
                      <a:gd name="T10" fmla="*/ 12 w 19"/>
                      <a:gd name="T11" fmla="*/ 44 h 48"/>
                      <a:gd name="T12" fmla="*/ 12 w 19"/>
                      <a:gd name="T13" fmla="*/ 44 h 48"/>
                      <a:gd name="T14" fmla="*/ 14 w 19"/>
                      <a:gd name="T15" fmla="*/ 43 h 48"/>
                      <a:gd name="T16" fmla="*/ 14 w 19"/>
                      <a:gd name="T17" fmla="*/ 42 h 48"/>
                      <a:gd name="T18" fmla="*/ 14 w 19"/>
                      <a:gd name="T19" fmla="*/ 41 h 48"/>
                      <a:gd name="T20" fmla="*/ 14 w 19"/>
                      <a:gd name="T21" fmla="*/ 40 h 48"/>
                      <a:gd name="T22" fmla="*/ 14 w 19"/>
                      <a:gd name="T23" fmla="*/ 39 h 48"/>
                      <a:gd name="T24" fmla="*/ 14 w 19"/>
                      <a:gd name="T25" fmla="*/ 38 h 48"/>
                      <a:gd name="T26" fmla="*/ 14 w 19"/>
                      <a:gd name="T27" fmla="*/ 38 h 48"/>
                      <a:gd name="T28" fmla="*/ 14 w 19"/>
                      <a:gd name="T29" fmla="*/ 37 h 48"/>
                      <a:gd name="T30" fmla="*/ 14 w 19"/>
                      <a:gd name="T31" fmla="*/ 36 h 48"/>
                      <a:gd name="T32" fmla="*/ 14 w 19"/>
                      <a:gd name="T33" fmla="*/ 35 h 48"/>
                      <a:gd name="T34" fmla="*/ 14 w 19"/>
                      <a:gd name="T35" fmla="*/ 32 h 48"/>
                      <a:gd name="T36" fmla="*/ 14 w 19"/>
                      <a:gd name="T37" fmla="*/ 31 h 48"/>
                      <a:gd name="T38" fmla="*/ 14 w 19"/>
                      <a:gd name="T39" fmla="*/ 28 h 48"/>
                      <a:gd name="T40" fmla="*/ 14 w 19"/>
                      <a:gd name="T41" fmla="*/ 27 h 48"/>
                      <a:gd name="T42" fmla="*/ 14 w 19"/>
                      <a:gd name="T43" fmla="*/ 25 h 48"/>
                      <a:gd name="T44" fmla="*/ 14 w 19"/>
                      <a:gd name="T45" fmla="*/ 22 h 48"/>
                      <a:gd name="T46" fmla="*/ 12 w 19"/>
                      <a:gd name="T47" fmla="*/ 20 h 48"/>
                      <a:gd name="T48" fmla="*/ 12 w 19"/>
                      <a:gd name="T49" fmla="*/ 18 h 48"/>
                      <a:gd name="T50" fmla="*/ 9 w 19"/>
                      <a:gd name="T51" fmla="*/ 16 h 48"/>
                      <a:gd name="T52" fmla="*/ 9 w 19"/>
                      <a:gd name="T53" fmla="*/ 13 h 48"/>
                      <a:gd name="T54" fmla="*/ 9 w 19"/>
                      <a:gd name="T55" fmla="*/ 12 h 48"/>
                      <a:gd name="T56" fmla="*/ 5 w 19"/>
                      <a:gd name="T57" fmla="*/ 9 h 48"/>
                      <a:gd name="T58" fmla="*/ 5 w 19"/>
                      <a:gd name="T59" fmla="*/ 7 h 48"/>
                      <a:gd name="T60" fmla="*/ 3 w 19"/>
                      <a:gd name="T61" fmla="*/ 4 h 48"/>
                      <a:gd name="T62" fmla="*/ 3 w 19"/>
                      <a:gd name="T63" fmla="*/ 1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3" y="47"/>
                        </a:moveTo>
                        <a:lnTo>
                          <a:pt x="3" y="47"/>
                        </a:lnTo>
                        <a:lnTo>
                          <a:pt x="5" y="47"/>
                        </a:lnTo>
                        <a:lnTo>
                          <a:pt x="5" y="46"/>
                        </a:lnTo>
                        <a:lnTo>
                          <a:pt x="5" y="45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12" y="44"/>
                        </a:lnTo>
                        <a:lnTo>
                          <a:pt x="12" y="43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4" y="35"/>
                        </a:lnTo>
                        <a:lnTo>
                          <a:pt x="18" y="34"/>
                        </a:lnTo>
                        <a:lnTo>
                          <a:pt x="14" y="32"/>
                        </a:lnTo>
                        <a:lnTo>
                          <a:pt x="18" y="32"/>
                        </a:lnTo>
                        <a:lnTo>
                          <a:pt x="14" y="31"/>
                        </a:lnTo>
                        <a:lnTo>
                          <a:pt x="14" y="30"/>
                        </a:lnTo>
                        <a:lnTo>
                          <a:pt x="14" y="28"/>
                        </a:lnTo>
                        <a:lnTo>
                          <a:pt x="18" y="27"/>
                        </a:lnTo>
                        <a:lnTo>
                          <a:pt x="14" y="27"/>
                        </a:lnTo>
                        <a:lnTo>
                          <a:pt x="14" y="26"/>
                        </a:lnTo>
                        <a:lnTo>
                          <a:pt x="14" y="25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2" y="20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9" y="16"/>
                        </a:lnTo>
                        <a:lnTo>
                          <a:pt x="12" y="15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09" name="Freeform 327"/>
                  <p:cNvSpPr>
                    <a:spLocks/>
                  </p:cNvSpPr>
                  <p:nvPr/>
                </p:nvSpPr>
                <p:spPr bwMode="auto">
                  <a:xfrm>
                    <a:off x="2493" y="2478"/>
                    <a:ext cx="35" cy="39"/>
                  </a:xfrm>
                  <a:custGeom>
                    <a:avLst/>
                    <a:gdLst>
                      <a:gd name="T0" fmla="*/ 34 w 35"/>
                      <a:gd name="T1" fmla="*/ 37 h 39"/>
                      <a:gd name="T2" fmla="*/ 32 w 35"/>
                      <a:gd name="T3" fmla="*/ 38 h 39"/>
                      <a:gd name="T4" fmla="*/ 31 w 35"/>
                      <a:gd name="T5" fmla="*/ 38 h 39"/>
                      <a:gd name="T6" fmla="*/ 30 w 35"/>
                      <a:gd name="T7" fmla="*/ 38 h 39"/>
                      <a:gd name="T8" fmla="*/ 30 w 35"/>
                      <a:gd name="T9" fmla="*/ 37 h 39"/>
                      <a:gd name="T10" fmla="*/ 29 w 35"/>
                      <a:gd name="T11" fmla="*/ 37 h 39"/>
                      <a:gd name="T12" fmla="*/ 28 w 35"/>
                      <a:gd name="T13" fmla="*/ 37 h 39"/>
                      <a:gd name="T14" fmla="*/ 27 w 35"/>
                      <a:gd name="T15" fmla="*/ 36 h 39"/>
                      <a:gd name="T16" fmla="*/ 27 w 35"/>
                      <a:gd name="T17" fmla="*/ 36 h 39"/>
                      <a:gd name="T18" fmla="*/ 26 w 35"/>
                      <a:gd name="T19" fmla="*/ 35 h 39"/>
                      <a:gd name="T20" fmla="*/ 24 w 35"/>
                      <a:gd name="T21" fmla="*/ 35 h 39"/>
                      <a:gd name="T22" fmla="*/ 24 w 35"/>
                      <a:gd name="T23" fmla="*/ 34 h 39"/>
                      <a:gd name="T24" fmla="*/ 23 w 35"/>
                      <a:gd name="T25" fmla="*/ 33 h 39"/>
                      <a:gd name="T26" fmla="*/ 23 w 35"/>
                      <a:gd name="T27" fmla="*/ 33 h 39"/>
                      <a:gd name="T28" fmla="*/ 22 w 35"/>
                      <a:gd name="T29" fmla="*/ 32 h 39"/>
                      <a:gd name="T30" fmla="*/ 22 w 35"/>
                      <a:gd name="T31" fmla="*/ 31 h 39"/>
                      <a:gd name="T32" fmla="*/ 20 w 35"/>
                      <a:gd name="T33" fmla="*/ 30 h 39"/>
                      <a:gd name="T34" fmla="*/ 19 w 35"/>
                      <a:gd name="T35" fmla="*/ 29 h 39"/>
                      <a:gd name="T36" fmla="*/ 18 w 35"/>
                      <a:gd name="T37" fmla="*/ 27 h 39"/>
                      <a:gd name="T38" fmla="*/ 17 w 35"/>
                      <a:gd name="T39" fmla="*/ 26 h 39"/>
                      <a:gd name="T40" fmla="*/ 14 w 35"/>
                      <a:gd name="T41" fmla="*/ 24 h 39"/>
                      <a:gd name="T42" fmla="*/ 13 w 35"/>
                      <a:gd name="T43" fmla="*/ 22 h 39"/>
                      <a:gd name="T44" fmla="*/ 12 w 35"/>
                      <a:gd name="T45" fmla="*/ 21 h 39"/>
                      <a:gd name="T46" fmla="*/ 11 w 35"/>
                      <a:gd name="T47" fmla="*/ 19 h 39"/>
                      <a:gd name="T48" fmla="*/ 10 w 35"/>
                      <a:gd name="T49" fmla="*/ 18 h 39"/>
                      <a:gd name="T50" fmla="*/ 9 w 35"/>
                      <a:gd name="T51" fmla="*/ 15 h 39"/>
                      <a:gd name="T52" fmla="*/ 7 w 35"/>
                      <a:gd name="T53" fmla="*/ 13 h 39"/>
                      <a:gd name="T54" fmla="*/ 5 w 35"/>
                      <a:gd name="T55" fmla="*/ 11 h 39"/>
                      <a:gd name="T56" fmla="*/ 4 w 35"/>
                      <a:gd name="T57" fmla="*/ 9 h 39"/>
                      <a:gd name="T58" fmla="*/ 3 w 35"/>
                      <a:gd name="T59" fmla="*/ 6 h 39"/>
                      <a:gd name="T60" fmla="*/ 2 w 35"/>
                      <a:gd name="T61" fmla="*/ 4 h 39"/>
                      <a:gd name="T62" fmla="*/ 1 w 35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9"/>
                      <a:gd name="T98" fmla="*/ 35 w 35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9">
                        <a:moveTo>
                          <a:pt x="34" y="37"/>
                        </a:moveTo>
                        <a:lnTo>
                          <a:pt x="34" y="37"/>
                        </a:lnTo>
                        <a:lnTo>
                          <a:pt x="32" y="37"/>
                        </a:lnTo>
                        <a:lnTo>
                          <a:pt x="32" y="38"/>
                        </a:lnTo>
                        <a:lnTo>
                          <a:pt x="31" y="38"/>
                        </a:lnTo>
                        <a:lnTo>
                          <a:pt x="30" y="38"/>
                        </a:lnTo>
                        <a:lnTo>
                          <a:pt x="30" y="37"/>
                        </a:lnTo>
                        <a:lnTo>
                          <a:pt x="29" y="37"/>
                        </a:lnTo>
                        <a:lnTo>
                          <a:pt x="28" y="37"/>
                        </a:lnTo>
                        <a:lnTo>
                          <a:pt x="27" y="36"/>
                        </a:lnTo>
                        <a:lnTo>
                          <a:pt x="26" y="35"/>
                        </a:lnTo>
                        <a:lnTo>
                          <a:pt x="24" y="35"/>
                        </a:lnTo>
                        <a:lnTo>
                          <a:pt x="26" y="34"/>
                        </a:lnTo>
                        <a:lnTo>
                          <a:pt x="24" y="34"/>
                        </a:lnTo>
                        <a:lnTo>
                          <a:pt x="23" y="34"/>
                        </a:lnTo>
                        <a:lnTo>
                          <a:pt x="23" y="33"/>
                        </a:lnTo>
                        <a:lnTo>
                          <a:pt x="22" y="33"/>
                        </a:lnTo>
                        <a:lnTo>
                          <a:pt x="22" y="32"/>
                        </a:lnTo>
                        <a:lnTo>
                          <a:pt x="22" y="31"/>
                        </a:lnTo>
                        <a:lnTo>
                          <a:pt x="21" y="32"/>
                        </a:lnTo>
                        <a:lnTo>
                          <a:pt x="20" y="30"/>
                        </a:lnTo>
                        <a:lnTo>
                          <a:pt x="20" y="29"/>
                        </a:lnTo>
                        <a:lnTo>
                          <a:pt x="19" y="29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6"/>
                        </a:lnTo>
                        <a:lnTo>
                          <a:pt x="15" y="25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2" y="21"/>
                        </a:lnTo>
                        <a:lnTo>
                          <a:pt x="12" y="19"/>
                        </a:lnTo>
                        <a:lnTo>
                          <a:pt x="11" y="19"/>
                        </a:lnTo>
                        <a:lnTo>
                          <a:pt x="10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7" y="14"/>
                        </a:lnTo>
                        <a:lnTo>
                          <a:pt x="7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4" y="7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0" name="Freeform 328"/>
                  <p:cNvSpPr>
                    <a:spLocks/>
                  </p:cNvSpPr>
                  <p:nvPr/>
                </p:nvSpPr>
                <p:spPr bwMode="auto">
                  <a:xfrm>
                    <a:off x="2493" y="2478"/>
                    <a:ext cx="35" cy="39"/>
                  </a:xfrm>
                  <a:custGeom>
                    <a:avLst/>
                    <a:gdLst>
                      <a:gd name="T0" fmla="*/ 34 w 35"/>
                      <a:gd name="T1" fmla="*/ 37 h 39"/>
                      <a:gd name="T2" fmla="*/ 32 w 35"/>
                      <a:gd name="T3" fmla="*/ 38 h 39"/>
                      <a:gd name="T4" fmla="*/ 31 w 35"/>
                      <a:gd name="T5" fmla="*/ 38 h 39"/>
                      <a:gd name="T6" fmla="*/ 30 w 35"/>
                      <a:gd name="T7" fmla="*/ 38 h 39"/>
                      <a:gd name="T8" fmla="*/ 30 w 35"/>
                      <a:gd name="T9" fmla="*/ 37 h 39"/>
                      <a:gd name="T10" fmla="*/ 29 w 35"/>
                      <a:gd name="T11" fmla="*/ 37 h 39"/>
                      <a:gd name="T12" fmla="*/ 28 w 35"/>
                      <a:gd name="T13" fmla="*/ 37 h 39"/>
                      <a:gd name="T14" fmla="*/ 27 w 35"/>
                      <a:gd name="T15" fmla="*/ 36 h 39"/>
                      <a:gd name="T16" fmla="*/ 27 w 35"/>
                      <a:gd name="T17" fmla="*/ 36 h 39"/>
                      <a:gd name="T18" fmla="*/ 26 w 35"/>
                      <a:gd name="T19" fmla="*/ 35 h 39"/>
                      <a:gd name="T20" fmla="*/ 24 w 35"/>
                      <a:gd name="T21" fmla="*/ 35 h 39"/>
                      <a:gd name="T22" fmla="*/ 24 w 35"/>
                      <a:gd name="T23" fmla="*/ 34 h 39"/>
                      <a:gd name="T24" fmla="*/ 23 w 35"/>
                      <a:gd name="T25" fmla="*/ 33 h 39"/>
                      <a:gd name="T26" fmla="*/ 23 w 35"/>
                      <a:gd name="T27" fmla="*/ 33 h 39"/>
                      <a:gd name="T28" fmla="*/ 22 w 35"/>
                      <a:gd name="T29" fmla="*/ 32 h 39"/>
                      <a:gd name="T30" fmla="*/ 21 w 35"/>
                      <a:gd name="T31" fmla="*/ 32 h 39"/>
                      <a:gd name="T32" fmla="*/ 20 w 35"/>
                      <a:gd name="T33" fmla="*/ 30 h 39"/>
                      <a:gd name="T34" fmla="*/ 19 w 35"/>
                      <a:gd name="T35" fmla="*/ 29 h 39"/>
                      <a:gd name="T36" fmla="*/ 18 w 35"/>
                      <a:gd name="T37" fmla="*/ 27 h 39"/>
                      <a:gd name="T38" fmla="*/ 15 w 35"/>
                      <a:gd name="T39" fmla="*/ 26 h 39"/>
                      <a:gd name="T40" fmla="*/ 14 w 35"/>
                      <a:gd name="T41" fmla="*/ 24 h 39"/>
                      <a:gd name="T42" fmla="*/ 13 w 35"/>
                      <a:gd name="T43" fmla="*/ 22 h 39"/>
                      <a:gd name="T44" fmla="*/ 12 w 35"/>
                      <a:gd name="T45" fmla="*/ 21 h 39"/>
                      <a:gd name="T46" fmla="*/ 11 w 35"/>
                      <a:gd name="T47" fmla="*/ 19 h 39"/>
                      <a:gd name="T48" fmla="*/ 10 w 35"/>
                      <a:gd name="T49" fmla="*/ 18 h 39"/>
                      <a:gd name="T50" fmla="*/ 9 w 35"/>
                      <a:gd name="T51" fmla="*/ 15 h 39"/>
                      <a:gd name="T52" fmla="*/ 7 w 35"/>
                      <a:gd name="T53" fmla="*/ 13 h 39"/>
                      <a:gd name="T54" fmla="*/ 5 w 35"/>
                      <a:gd name="T55" fmla="*/ 11 h 39"/>
                      <a:gd name="T56" fmla="*/ 4 w 35"/>
                      <a:gd name="T57" fmla="*/ 9 h 39"/>
                      <a:gd name="T58" fmla="*/ 3 w 35"/>
                      <a:gd name="T59" fmla="*/ 6 h 39"/>
                      <a:gd name="T60" fmla="*/ 2 w 35"/>
                      <a:gd name="T61" fmla="*/ 4 h 39"/>
                      <a:gd name="T62" fmla="*/ 1 w 35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9"/>
                      <a:gd name="T98" fmla="*/ 35 w 35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9">
                        <a:moveTo>
                          <a:pt x="34" y="37"/>
                        </a:moveTo>
                        <a:lnTo>
                          <a:pt x="34" y="37"/>
                        </a:lnTo>
                        <a:lnTo>
                          <a:pt x="32" y="37"/>
                        </a:lnTo>
                        <a:lnTo>
                          <a:pt x="32" y="38"/>
                        </a:lnTo>
                        <a:lnTo>
                          <a:pt x="31" y="38"/>
                        </a:lnTo>
                        <a:lnTo>
                          <a:pt x="30" y="38"/>
                        </a:lnTo>
                        <a:lnTo>
                          <a:pt x="30" y="37"/>
                        </a:lnTo>
                        <a:lnTo>
                          <a:pt x="29" y="37"/>
                        </a:lnTo>
                        <a:lnTo>
                          <a:pt x="28" y="37"/>
                        </a:lnTo>
                        <a:lnTo>
                          <a:pt x="27" y="36"/>
                        </a:lnTo>
                        <a:lnTo>
                          <a:pt x="26" y="35"/>
                        </a:lnTo>
                        <a:lnTo>
                          <a:pt x="24" y="35"/>
                        </a:lnTo>
                        <a:lnTo>
                          <a:pt x="26" y="34"/>
                        </a:lnTo>
                        <a:lnTo>
                          <a:pt x="24" y="34"/>
                        </a:lnTo>
                        <a:lnTo>
                          <a:pt x="23" y="34"/>
                        </a:lnTo>
                        <a:lnTo>
                          <a:pt x="23" y="33"/>
                        </a:lnTo>
                        <a:lnTo>
                          <a:pt x="22" y="33"/>
                        </a:lnTo>
                        <a:lnTo>
                          <a:pt x="22" y="32"/>
                        </a:lnTo>
                        <a:lnTo>
                          <a:pt x="21" y="32"/>
                        </a:lnTo>
                        <a:lnTo>
                          <a:pt x="21" y="31"/>
                        </a:lnTo>
                        <a:lnTo>
                          <a:pt x="20" y="30"/>
                        </a:lnTo>
                        <a:lnTo>
                          <a:pt x="20" y="29"/>
                        </a:lnTo>
                        <a:lnTo>
                          <a:pt x="19" y="29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6"/>
                        </a:lnTo>
                        <a:lnTo>
                          <a:pt x="15" y="26"/>
                        </a:lnTo>
                        <a:lnTo>
                          <a:pt x="15" y="25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2" y="21"/>
                        </a:lnTo>
                        <a:lnTo>
                          <a:pt x="12" y="19"/>
                        </a:lnTo>
                        <a:lnTo>
                          <a:pt x="11" y="19"/>
                        </a:lnTo>
                        <a:lnTo>
                          <a:pt x="10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7" y="14"/>
                        </a:lnTo>
                        <a:lnTo>
                          <a:pt x="7" y="13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4" y="7"/>
                        </a:lnTo>
                        <a:lnTo>
                          <a:pt x="3" y="6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1" name="Freeform 329"/>
                  <p:cNvSpPr>
                    <a:spLocks/>
                  </p:cNvSpPr>
                  <p:nvPr/>
                </p:nvSpPr>
                <p:spPr bwMode="auto">
                  <a:xfrm>
                    <a:off x="2514" y="2468"/>
                    <a:ext cx="19" cy="48"/>
                  </a:xfrm>
                  <a:custGeom>
                    <a:avLst/>
                    <a:gdLst>
                      <a:gd name="T0" fmla="*/ 3 w 19"/>
                      <a:gd name="T1" fmla="*/ 47 h 48"/>
                      <a:gd name="T2" fmla="*/ 5 w 19"/>
                      <a:gd name="T3" fmla="*/ 47 h 48"/>
                      <a:gd name="T4" fmla="*/ 5 w 19"/>
                      <a:gd name="T5" fmla="*/ 46 h 48"/>
                      <a:gd name="T6" fmla="*/ 9 w 19"/>
                      <a:gd name="T7" fmla="*/ 46 h 48"/>
                      <a:gd name="T8" fmla="*/ 9 w 19"/>
                      <a:gd name="T9" fmla="*/ 45 h 48"/>
                      <a:gd name="T10" fmla="*/ 12 w 19"/>
                      <a:gd name="T11" fmla="*/ 44 h 48"/>
                      <a:gd name="T12" fmla="*/ 12 w 19"/>
                      <a:gd name="T13" fmla="*/ 44 h 48"/>
                      <a:gd name="T14" fmla="*/ 14 w 19"/>
                      <a:gd name="T15" fmla="*/ 42 h 48"/>
                      <a:gd name="T16" fmla="*/ 14 w 19"/>
                      <a:gd name="T17" fmla="*/ 42 h 48"/>
                      <a:gd name="T18" fmla="*/ 14 w 19"/>
                      <a:gd name="T19" fmla="*/ 41 h 48"/>
                      <a:gd name="T20" fmla="*/ 14 w 19"/>
                      <a:gd name="T21" fmla="*/ 40 h 48"/>
                      <a:gd name="T22" fmla="*/ 14 w 19"/>
                      <a:gd name="T23" fmla="*/ 39 h 48"/>
                      <a:gd name="T24" fmla="*/ 14 w 19"/>
                      <a:gd name="T25" fmla="*/ 38 h 48"/>
                      <a:gd name="T26" fmla="*/ 14 w 19"/>
                      <a:gd name="T27" fmla="*/ 38 h 48"/>
                      <a:gd name="T28" fmla="*/ 14 w 19"/>
                      <a:gd name="T29" fmla="*/ 37 h 48"/>
                      <a:gd name="T30" fmla="*/ 14 w 19"/>
                      <a:gd name="T31" fmla="*/ 36 h 48"/>
                      <a:gd name="T32" fmla="*/ 18 w 19"/>
                      <a:gd name="T33" fmla="*/ 35 h 48"/>
                      <a:gd name="T34" fmla="*/ 14 w 19"/>
                      <a:gd name="T35" fmla="*/ 32 h 48"/>
                      <a:gd name="T36" fmla="*/ 14 w 19"/>
                      <a:gd name="T37" fmla="*/ 31 h 48"/>
                      <a:gd name="T38" fmla="*/ 14 w 19"/>
                      <a:gd name="T39" fmla="*/ 28 h 48"/>
                      <a:gd name="T40" fmla="*/ 14 w 19"/>
                      <a:gd name="T41" fmla="*/ 27 h 48"/>
                      <a:gd name="T42" fmla="*/ 14 w 19"/>
                      <a:gd name="T43" fmla="*/ 24 h 48"/>
                      <a:gd name="T44" fmla="*/ 14 w 19"/>
                      <a:gd name="T45" fmla="*/ 22 h 48"/>
                      <a:gd name="T46" fmla="*/ 12 w 19"/>
                      <a:gd name="T47" fmla="*/ 20 h 48"/>
                      <a:gd name="T48" fmla="*/ 12 w 19"/>
                      <a:gd name="T49" fmla="*/ 18 h 48"/>
                      <a:gd name="T50" fmla="*/ 9 w 19"/>
                      <a:gd name="T51" fmla="*/ 16 h 48"/>
                      <a:gd name="T52" fmla="*/ 9 w 19"/>
                      <a:gd name="T53" fmla="*/ 13 h 48"/>
                      <a:gd name="T54" fmla="*/ 9 w 19"/>
                      <a:gd name="T55" fmla="*/ 11 h 48"/>
                      <a:gd name="T56" fmla="*/ 5 w 19"/>
                      <a:gd name="T57" fmla="*/ 9 h 48"/>
                      <a:gd name="T58" fmla="*/ 5 w 19"/>
                      <a:gd name="T59" fmla="*/ 7 h 48"/>
                      <a:gd name="T60" fmla="*/ 3 w 19"/>
                      <a:gd name="T61" fmla="*/ 4 h 48"/>
                      <a:gd name="T62" fmla="*/ 3 w 19"/>
                      <a:gd name="T63" fmla="*/ 1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3" y="47"/>
                        </a:moveTo>
                        <a:lnTo>
                          <a:pt x="3" y="47"/>
                        </a:lnTo>
                        <a:lnTo>
                          <a:pt x="5" y="47"/>
                        </a:lnTo>
                        <a:lnTo>
                          <a:pt x="5" y="46"/>
                        </a:lnTo>
                        <a:lnTo>
                          <a:pt x="5" y="45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12" y="44"/>
                        </a:lnTo>
                        <a:lnTo>
                          <a:pt x="12" y="43"/>
                        </a:lnTo>
                        <a:lnTo>
                          <a:pt x="14" y="42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8" y="36"/>
                        </a:lnTo>
                        <a:lnTo>
                          <a:pt x="18" y="35"/>
                        </a:lnTo>
                        <a:lnTo>
                          <a:pt x="18" y="34"/>
                        </a:lnTo>
                        <a:lnTo>
                          <a:pt x="14" y="32"/>
                        </a:lnTo>
                        <a:lnTo>
                          <a:pt x="18" y="32"/>
                        </a:lnTo>
                        <a:lnTo>
                          <a:pt x="14" y="31"/>
                        </a:lnTo>
                        <a:lnTo>
                          <a:pt x="14" y="30"/>
                        </a:lnTo>
                        <a:lnTo>
                          <a:pt x="14" y="28"/>
                        </a:lnTo>
                        <a:lnTo>
                          <a:pt x="18" y="27"/>
                        </a:lnTo>
                        <a:lnTo>
                          <a:pt x="14" y="27"/>
                        </a:lnTo>
                        <a:lnTo>
                          <a:pt x="14" y="26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2" y="20"/>
                        </a:lnTo>
                        <a:lnTo>
                          <a:pt x="12" y="18"/>
                        </a:lnTo>
                        <a:lnTo>
                          <a:pt x="12" y="17"/>
                        </a:lnTo>
                        <a:lnTo>
                          <a:pt x="9" y="16"/>
                        </a:lnTo>
                        <a:lnTo>
                          <a:pt x="12" y="15"/>
                        </a:lnTo>
                        <a:lnTo>
                          <a:pt x="9" y="13"/>
                        </a:lnTo>
                        <a:lnTo>
                          <a:pt x="9" y="11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3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2" name="Freeform 330"/>
                  <p:cNvSpPr>
                    <a:spLocks/>
                  </p:cNvSpPr>
                  <p:nvPr/>
                </p:nvSpPr>
                <p:spPr bwMode="auto">
                  <a:xfrm>
                    <a:off x="2505" y="2422"/>
                    <a:ext cx="20" cy="47"/>
                  </a:xfrm>
                  <a:custGeom>
                    <a:avLst/>
                    <a:gdLst>
                      <a:gd name="T0" fmla="*/ 19 w 20"/>
                      <a:gd name="T1" fmla="*/ 0 h 47"/>
                      <a:gd name="T2" fmla="*/ 15 w 20"/>
                      <a:gd name="T3" fmla="*/ 0 h 47"/>
                      <a:gd name="T4" fmla="*/ 11 w 20"/>
                      <a:gd name="T5" fmla="*/ 0 h 47"/>
                      <a:gd name="T6" fmla="*/ 11 w 20"/>
                      <a:gd name="T7" fmla="*/ 2 h 47"/>
                      <a:gd name="T8" fmla="*/ 8 w 20"/>
                      <a:gd name="T9" fmla="*/ 3 h 47"/>
                      <a:gd name="T10" fmla="*/ 8 w 20"/>
                      <a:gd name="T11" fmla="*/ 3 h 47"/>
                      <a:gd name="T12" fmla="*/ 4 w 20"/>
                      <a:gd name="T13" fmla="*/ 3 h 47"/>
                      <a:gd name="T14" fmla="*/ 4 w 20"/>
                      <a:gd name="T15" fmla="*/ 4 h 47"/>
                      <a:gd name="T16" fmla="*/ 4 w 20"/>
                      <a:gd name="T17" fmla="*/ 5 h 47"/>
                      <a:gd name="T18" fmla="*/ 4 w 20"/>
                      <a:gd name="T19" fmla="*/ 5 h 47"/>
                      <a:gd name="T20" fmla="*/ 4 w 20"/>
                      <a:gd name="T21" fmla="*/ 6 h 47"/>
                      <a:gd name="T22" fmla="*/ 4 w 20"/>
                      <a:gd name="T23" fmla="*/ 8 h 47"/>
                      <a:gd name="T24" fmla="*/ 4 w 20"/>
                      <a:gd name="T25" fmla="*/ 8 h 47"/>
                      <a:gd name="T26" fmla="*/ 4 w 20"/>
                      <a:gd name="T27" fmla="*/ 9 h 47"/>
                      <a:gd name="T28" fmla="*/ 4 w 20"/>
                      <a:gd name="T29" fmla="*/ 9 h 47"/>
                      <a:gd name="T30" fmla="*/ 4 w 20"/>
                      <a:gd name="T31" fmla="*/ 10 h 47"/>
                      <a:gd name="T32" fmla="*/ 0 w 20"/>
                      <a:gd name="T33" fmla="*/ 12 h 47"/>
                      <a:gd name="T34" fmla="*/ 0 w 20"/>
                      <a:gd name="T35" fmla="*/ 14 h 47"/>
                      <a:gd name="T36" fmla="*/ 0 w 20"/>
                      <a:gd name="T37" fmla="*/ 16 h 47"/>
                      <a:gd name="T38" fmla="*/ 0 w 20"/>
                      <a:gd name="T39" fmla="*/ 18 h 47"/>
                      <a:gd name="T40" fmla="*/ 0 w 20"/>
                      <a:gd name="T41" fmla="*/ 20 h 47"/>
                      <a:gd name="T42" fmla="*/ 0 w 20"/>
                      <a:gd name="T43" fmla="*/ 22 h 47"/>
                      <a:gd name="T44" fmla="*/ 4 w 20"/>
                      <a:gd name="T45" fmla="*/ 24 h 47"/>
                      <a:gd name="T46" fmla="*/ 8 w 20"/>
                      <a:gd name="T47" fmla="*/ 26 h 47"/>
                      <a:gd name="T48" fmla="*/ 8 w 20"/>
                      <a:gd name="T49" fmla="*/ 28 h 47"/>
                      <a:gd name="T50" fmla="*/ 4 w 20"/>
                      <a:gd name="T51" fmla="*/ 31 h 47"/>
                      <a:gd name="T52" fmla="*/ 8 w 20"/>
                      <a:gd name="T53" fmla="*/ 33 h 47"/>
                      <a:gd name="T54" fmla="*/ 11 w 20"/>
                      <a:gd name="T55" fmla="*/ 35 h 47"/>
                      <a:gd name="T56" fmla="*/ 11 w 20"/>
                      <a:gd name="T57" fmla="*/ 38 h 47"/>
                      <a:gd name="T58" fmla="*/ 15 w 20"/>
                      <a:gd name="T59" fmla="*/ 40 h 47"/>
                      <a:gd name="T60" fmla="*/ 15 w 20"/>
                      <a:gd name="T61" fmla="*/ 43 h 47"/>
                      <a:gd name="T62" fmla="*/ 19 w 20"/>
                      <a:gd name="T63" fmla="*/ 45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7"/>
                      <a:gd name="T98" fmla="*/ 20 w 20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7">
                        <a:moveTo>
                          <a:pt x="19" y="0"/>
                        </a:moveTo>
                        <a:lnTo>
                          <a:pt x="19" y="0"/>
                        </a:lnTo>
                        <a:lnTo>
                          <a:pt x="15" y="0"/>
                        </a:lnTo>
                        <a:lnTo>
                          <a:pt x="11" y="0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4" y="3"/>
                        </a:lnTo>
                        <a:lnTo>
                          <a:pt x="8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4" y="9"/>
                        </a:lnTo>
                        <a:lnTo>
                          <a:pt x="0" y="10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0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4" y="17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4" y="21"/>
                        </a:lnTo>
                        <a:lnTo>
                          <a:pt x="0" y="22"/>
                        </a:lnTo>
                        <a:lnTo>
                          <a:pt x="4" y="23"/>
                        </a:lnTo>
                        <a:lnTo>
                          <a:pt x="4" y="24"/>
                        </a:lnTo>
                        <a:lnTo>
                          <a:pt x="4" y="26"/>
                        </a:lnTo>
                        <a:lnTo>
                          <a:pt x="8" y="26"/>
                        </a:lnTo>
                        <a:lnTo>
                          <a:pt x="4" y="27"/>
                        </a:lnTo>
                        <a:lnTo>
                          <a:pt x="8" y="28"/>
                        </a:lnTo>
                        <a:lnTo>
                          <a:pt x="8" y="29"/>
                        </a:lnTo>
                        <a:lnTo>
                          <a:pt x="4" y="31"/>
                        </a:lnTo>
                        <a:lnTo>
                          <a:pt x="8" y="32"/>
                        </a:lnTo>
                        <a:lnTo>
                          <a:pt x="8" y="33"/>
                        </a:lnTo>
                        <a:lnTo>
                          <a:pt x="11" y="34"/>
                        </a:lnTo>
                        <a:lnTo>
                          <a:pt x="11" y="35"/>
                        </a:lnTo>
                        <a:lnTo>
                          <a:pt x="11" y="36"/>
                        </a:lnTo>
                        <a:lnTo>
                          <a:pt x="11" y="38"/>
                        </a:lnTo>
                        <a:lnTo>
                          <a:pt x="11" y="39"/>
                        </a:lnTo>
                        <a:lnTo>
                          <a:pt x="15" y="40"/>
                        </a:lnTo>
                        <a:lnTo>
                          <a:pt x="15" y="41"/>
                        </a:lnTo>
                        <a:lnTo>
                          <a:pt x="15" y="43"/>
                        </a:lnTo>
                        <a:lnTo>
                          <a:pt x="19" y="44"/>
                        </a:lnTo>
                        <a:lnTo>
                          <a:pt x="19" y="45"/>
                        </a:lnTo>
                        <a:lnTo>
                          <a:pt x="19" y="4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3" name="Freeform 331"/>
                  <p:cNvSpPr>
                    <a:spLocks/>
                  </p:cNvSpPr>
                  <p:nvPr/>
                </p:nvSpPr>
                <p:spPr bwMode="auto">
                  <a:xfrm>
                    <a:off x="2526" y="2422"/>
                    <a:ext cx="34" cy="37"/>
                  </a:xfrm>
                  <a:custGeom>
                    <a:avLst/>
                    <a:gdLst>
                      <a:gd name="T0" fmla="*/ 0 w 34"/>
                      <a:gd name="T1" fmla="*/ 0 h 37"/>
                      <a:gd name="T2" fmla="*/ 1 w 34"/>
                      <a:gd name="T3" fmla="*/ 0 h 37"/>
                      <a:gd name="T4" fmla="*/ 2 w 34"/>
                      <a:gd name="T5" fmla="*/ 0 h 37"/>
                      <a:gd name="T6" fmla="*/ 3 w 34"/>
                      <a:gd name="T7" fmla="*/ 0 h 37"/>
                      <a:gd name="T8" fmla="*/ 3 w 34"/>
                      <a:gd name="T9" fmla="*/ 0 h 37"/>
                      <a:gd name="T10" fmla="*/ 4 w 34"/>
                      <a:gd name="T11" fmla="*/ 0 h 37"/>
                      <a:gd name="T12" fmla="*/ 4 w 34"/>
                      <a:gd name="T13" fmla="*/ 1 h 37"/>
                      <a:gd name="T14" fmla="*/ 5 w 34"/>
                      <a:gd name="T15" fmla="*/ 1 h 37"/>
                      <a:gd name="T16" fmla="*/ 6 w 34"/>
                      <a:gd name="T17" fmla="*/ 2 h 37"/>
                      <a:gd name="T18" fmla="*/ 6 w 34"/>
                      <a:gd name="T19" fmla="*/ 2 h 37"/>
                      <a:gd name="T20" fmla="*/ 7 w 34"/>
                      <a:gd name="T21" fmla="*/ 3 h 37"/>
                      <a:gd name="T22" fmla="*/ 9 w 34"/>
                      <a:gd name="T23" fmla="*/ 3 h 37"/>
                      <a:gd name="T24" fmla="*/ 9 w 34"/>
                      <a:gd name="T25" fmla="*/ 4 h 37"/>
                      <a:gd name="T26" fmla="*/ 10 w 34"/>
                      <a:gd name="T27" fmla="*/ 5 h 37"/>
                      <a:gd name="T28" fmla="*/ 11 w 34"/>
                      <a:gd name="T29" fmla="*/ 5 h 37"/>
                      <a:gd name="T30" fmla="*/ 11 w 34"/>
                      <a:gd name="T31" fmla="*/ 6 h 37"/>
                      <a:gd name="T32" fmla="*/ 12 w 34"/>
                      <a:gd name="T33" fmla="*/ 7 h 37"/>
                      <a:gd name="T34" fmla="*/ 13 w 34"/>
                      <a:gd name="T35" fmla="*/ 8 h 37"/>
                      <a:gd name="T36" fmla="*/ 14 w 34"/>
                      <a:gd name="T37" fmla="*/ 10 h 37"/>
                      <a:gd name="T38" fmla="*/ 17 w 34"/>
                      <a:gd name="T39" fmla="*/ 11 h 37"/>
                      <a:gd name="T40" fmla="*/ 18 w 34"/>
                      <a:gd name="T41" fmla="*/ 12 h 37"/>
                      <a:gd name="T42" fmla="*/ 19 w 34"/>
                      <a:gd name="T43" fmla="*/ 15 h 37"/>
                      <a:gd name="T44" fmla="*/ 20 w 34"/>
                      <a:gd name="T45" fmla="*/ 17 h 37"/>
                      <a:gd name="T46" fmla="*/ 22 w 34"/>
                      <a:gd name="T47" fmla="*/ 18 h 37"/>
                      <a:gd name="T48" fmla="*/ 23 w 34"/>
                      <a:gd name="T49" fmla="*/ 20 h 37"/>
                      <a:gd name="T50" fmla="*/ 25 w 34"/>
                      <a:gd name="T51" fmla="*/ 22 h 37"/>
                      <a:gd name="T52" fmla="*/ 26 w 34"/>
                      <a:gd name="T53" fmla="*/ 24 h 37"/>
                      <a:gd name="T54" fmla="*/ 27 w 34"/>
                      <a:gd name="T55" fmla="*/ 26 h 37"/>
                      <a:gd name="T56" fmla="*/ 28 w 34"/>
                      <a:gd name="T57" fmla="*/ 28 h 37"/>
                      <a:gd name="T58" fmla="*/ 30 w 34"/>
                      <a:gd name="T59" fmla="*/ 30 h 37"/>
                      <a:gd name="T60" fmla="*/ 30 w 34"/>
                      <a:gd name="T61" fmla="*/ 33 h 37"/>
                      <a:gd name="T62" fmla="*/ 33 w 34"/>
                      <a:gd name="T63" fmla="*/ 36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7"/>
                      <a:gd name="T98" fmla="*/ 34 w 34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6" y="2"/>
                        </a:lnTo>
                        <a:lnTo>
                          <a:pt x="7" y="3"/>
                        </a:lnTo>
                        <a:lnTo>
                          <a:pt x="9" y="3"/>
                        </a:lnTo>
                        <a:lnTo>
                          <a:pt x="9" y="4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1" y="6"/>
                        </a:lnTo>
                        <a:lnTo>
                          <a:pt x="12" y="7"/>
                        </a:lnTo>
                        <a:lnTo>
                          <a:pt x="13" y="8"/>
                        </a:lnTo>
                        <a:lnTo>
                          <a:pt x="14" y="9"/>
                        </a:lnTo>
                        <a:lnTo>
                          <a:pt x="14" y="10"/>
                        </a:lnTo>
                        <a:lnTo>
                          <a:pt x="15" y="11"/>
                        </a:lnTo>
                        <a:lnTo>
                          <a:pt x="17" y="11"/>
                        </a:lnTo>
                        <a:lnTo>
                          <a:pt x="17" y="12"/>
                        </a:lnTo>
                        <a:lnTo>
                          <a:pt x="18" y="12"/>
                        </a:lnTo>
                        <a:lnTo>
                          <a:pt x="19" y="14"/>
                        </a:lnTo>
                        <a:lnTo>
                          <a:pt x="19" y="15"/>
                        </a:lnTo>
                        <a:lnTo>
                          <a:pt x="20" y="17"/>
                        </a:lnTo>
                        <a:lnTo>
                          <a:pt x="21" y="17"/>
                        </a:lnTo>
                        <a:lnTo>
                          <a:pt x="22" y="18"/>
                        </a:lnTo>
                        <a:lnTo>
                          <a:pt x="22" y="19"/>
                        </a:lnTo>
                        <a:lnTo>
                          <a:pt x="23" y="20"/>
                        </a:lnTo>
                        <a:lnTo>
                          <a:pt x="23" y="21"/>
                        </a:lnTo>
                        <a:lnTo>
                          <a:pt x="25" y="22"/>
                        </a:lnTo>
                        <a:lnTo>
                          <a:pt x="25" y="23"/>
                        </a:lnTo>
                        <a:lnTo>
                          <a:pt x="26" y="24"/>
                        </a:lnTo>
                        <a:lnTo>
                          <a:pt x="26" y="25"/>
                        </a:lnTo>
                        <a:lnTo>
                          <a:pt x="27" y="26"/>
                        </a:lnTo>
                        <a:lnTo>
                          <a:pt x="28" y="27"/>
                        </a:lnTo>
                        <a:lnTo>
                          <a:pt x="28" y="28"/>
                        </a:lnTo>
                        <a:lnTo>
                          <a:pt x="29" y="29"/>
                        </a:lnTo>
                        <a:lnTo>
                          <a:pt x="30" y="30"/>
                        </a:lnTo>
                        <a:lnTo>
                          <a:pt x="30" y="32"/>
                        </a:lnTo>
                        <a:lnTo>
                          <a:pt x="30" y="33"/>
                        </a:lnTo>
                        <a:lnTo>
                          <a:pt x="31" y="33"/>
                        </a:lnTo>
                        <a:lnTo>
                          <a:pt x="33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4" name="Freeform 332"/>
                  <p:cNvSpPr>
                    <a:spLocks/>
                  </p:cNvSpPr>
                  <p:nvPr/>
                </p:nvSpPr>
                <p:spPr bwMode="auto">
                  <a:xfrm>
                    <a:off x="2251" y="2550"/>
                    <a:ext cx="19" cy="49"/>
                  </a:xfrm>
                  <a:custGeom>
                    <a:avLst/>
                    <a:gdLst>
                      <a:gd name="T0" fmla="*/ 4 w 19"/>
                      <a:gd name="T1" fmla="*/ 48 h 49"/>
                      <a:gd name="T2" fmla="*/ 4 w 19"/>
                      <a:gd name="T3" fmla="*/ 48 h 49"/>
                      <a:gd name="T4" fmla="*/ 7 w 19"/>
                      <a:gd name="T5" fmla="*/ 47 h 49"/>
                      <a:gd name="T6" fmla="*/ 11 w 19"/>
                      <a:gd name="T7" fmla="*/ 46 h 49"/>
                      <a:gd name="T8" fmla="*/ 11 w 19"/>
                      <a:gd name="T9" fmla="*/ 46 h 49"/>
                      <a:gd name="T10" fmla="*/ 14 w 19"/>
                      <a:gd name="T11" fmla="*/ 45 h 49"/>
                      <a:gd name="T12" fmla="*/ 14 w 19"/>
                      <a:gd name="T13" fmla="*/ 44 h 49"/>
                      <a:gd name="T14" fmla="*/ 14 w 19"/>
                      <a:gd name="T15" fmla="*/ 44 h 49"/>
                      <a:gd name="T16" fmla="*/ 14 w 19"/>
                      <a:gd name="T17" fmla="*/ 42 h 49"/>
                      <a:gd name="T18" fmla="*/ 14 w 19"/>
                      <a:gd name="T19" fmla="*/ 41 h 49"/>
                      <a:gd name="T20" fmla="*/ 14 w 19"/>
                      <a:gd name="T21" fmla="*/ 41 h 49"/>
                      <a:gd name="T22" fmla="*/ 18 w 19"/>
                      <a:gd name="T23" fmla="*/ 40 h 49"/>
                      <a:gd name="T24" fmla="*/ 14 w 19"/>
                      <a:gd name="T25" fmla="*/ 39 h 49"/>
                      <a:gd name="T26" fmla="*/ 18 w 19"/>
                      <a:gd name="T27" fmla="*/ 38 h 49"/>
                      <a:gd name="T28" fmla="*/ 18 w 19"/>
                      <a:gd name="T29" fmla="*/ 38 h 49"/>
                      <a:gd name="T30" fmla="*/ 18 w 19"/>
                      <a:gd name="T31" fmla="*/ 37 h 49"/>
                      <a:gd name="T32" fmla="*/ 18 w 19"/>
                      <a:gd name="T33" fmla="*/ 35 h 49"/>
                      <a:gd name="T34" fmla="*/ 18 w 19"/>
                      <a:gd name="T35" fmla="*/ 34 h 49"/>
                      <a:gd name="T36" fmla="*/ 18 w 19"/>
                      <a:gd name="T37" fmla="*/ 31 h 49"/>
                      <a:gd name="T38" fmla="*/ 18 w 19"/>
                      <a:gd name="T39" fmla="*/ 29 h 49"/>
                      <a:gd name="T40" fmla="*/ 18 w 19"/>
                      <a:gd name="T41" fmla="*/ 28 h 49"/>
                      <a:gd name="T42" fmla="*/ 18 w 19"/>
                      <a:gd name="T43" fmla="*/ 25 h 49"/>
                      <a:gd name="T44" fmla="*/ 14 w 19"/>
                      <a:gd name="T45" fmla="*/ 24 h 49"/>
                      <a:gd name="T46" fmla="*/ 14 w 19"/>
                      <a:gd name="T47" fmla="*/ 21 h 49"/>
                      <a:gd name="T48" fmla="*/ 14 w 19"/>
                      <a:gd name="T49" fmla="*/ 19 h 49"/>
                      <a:gd name="T50" fmla="*/ 11 w 19"/>
                      <a:gd name="T51" fmla="*/ 17 h 49"/>
                      <a:gd name="T52" fmla="*/ 11 w 19"/>
                      <a:gd name="T53" fmla="*/ 15 h 49"/>
                      <a:gd name="T54" fmla="*/ 7 w 19"/>
                      <a:gd name="T55" fmla="*/ 12 h 49"/>
                      <a:gd name="T56" fmla="*/ 4 w 19"/>
                      <a:gd name="T57" fmla="*/ 9 h 49"/>
                      <a:gd name="T58" fmla="*/ 4 w 19"/>
                      <a:gd name="T59" fmla="*/ 8 h 49"/>
                      <a:gd name="T60" fmla="*/ 4 w 19"/>
                      <a:gd name="T61" fmla="*/ 4 h 49"/>
                      <a:gd name="T62" fmla="*/ 0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0" y="48"/>
                        </a:moveTo>
                        <a:lnTo>
                          <a:pt x="4" y="48"/>
                        </a:lnTo>
                        <a:lnTo>
                          <a:pt x="4" y="47"/>
                        </a:lnTo>
                        <a:lnTo>
                          <a:pt x="4" y="48"/>
                        </a:lnTo>
                        <a:lnTo>
                          <a:pt x="4" y="47"/>
                        </a:lnTo>
                        <a:lnTo>
                          <a:pt x="7" y="47"/>
                        </a:lnTo>
                        <a:lnTo>
                          <a:pt x="11" y="46"/>
                        </a:lnTo>
                        <a:lnTo>
                          <a:pt x="11" y="45"/>
                        </a:lnTo>
                        <a:lnTo>
                          <a:pt x="11" y="46"/>
                        </a:lnTo>
                        <a:lnTo>
                          <a:pt x="11" y="45"/>
                        </a:lnTo>
                        <a:lnTo>
                          <a:pt x="14" y="45"/>
                        </a:lnTo>
                        <a:lnTo>
                          <a:pt x="14" y="44"/>
                        </a:lnTo>
                        <a:lnTo>
                          <a:pt x="14" y="43"/>
                        </a:lnTo>
                        <a:lnTo>
                          <a:pt x="14" y="44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8" y="40"/>
                        </a:lnTo>
                        <a:lnTo>
                          <a:pt x="18" y="39"/>
                        </a:lnTo>
                        <a:lnTo>
                          <a:pt x="14" y="39"/>
                        </a:lnTo>
                        <a:lnTo>
                          <a:pt x="18" y="39"/>
                        </a:lnTo>
                        <a:lnTo>
                          <a:pt x="18" y="38"/>
                        </a:lnTo>
                        <a:lnTo>
                          <a:pt x="18" y="37"/>
                        </a:lnTo>
                        <a:lnTo>
                          <a:pt x="18" y="36"/>
                        </a:lnTo>
                        <a:lnTo>
                          <a:pt x="18" y="35"/>
                        </a:lnTo>
                        <a:lnTo>
                          <a:pt x="18" y="34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8" y="28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8" y="24"/>
                        </a:lnTo>
                        <a:lnTo>
                          <a:pt x="14" y="24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4" y="20"/>
                        </a:lnTo>
                        <a:lnTo>
                          <a:pt x="14" y="19"/>
                        </a:lnTo>
                        <a:lnTo>
                          <a:pt x="11" y="18"/>
                        </a:lnTo>
                        <a:lnTo>
                          <a:pt x="11" y="17"/>
                        </a:lnTo>
                        <a:lnTo>
                          <a:pt x="11" y="15"/>
                        </a:lnTo>
                        <a:lnTo>
                          <a:pt x="11" y="14"/>
                        </a:lnTo>
                        <a:lnTo>
                          <a:pt x="7" y="12"/>
                        </a:lnTo>
                        <a:lnTo>
                          <a:pt x="7" y="11"/>
                        </a:lnTo>
                        <a:lnTo>
                          <a:pt x="4" y="9"/>
                        </a:lnTo>
                        <a:lnTo>
                          <a:pt x="7" y="8"/>
                        </a:lnTo>
                        <a:lnTo>
                          <a:pt x="4" y="8"/>
                        </a:lnTo>
                        <a:lnTo>
                          <a:pt x="4" y="7"/>
                        </a:lnTo>
                        <a:lnTo>
                          <a:pt x="4" y="4"/>
                        </a:lnTo>
                        <a:lnTo>
                          <a:pt x="4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5" name="Freeform 333"/>
                  <p:cNvSpPr>
                    <a:spLocks/>
                  </p:cNvSpPr>
                  <p:nvPr/>
                </p:nvSpPr>
                <p:spPr bwMode="auto">
                  <a:xfrm>
                    <a:off x="2233" y="2561"/>
                    <a:ext cx="36" cy="38"/>
                  </a:xfrm>
                  <a:custGeom>
                    <a:avLst/>
                    <a:gdLst>
                      <a:gd name="T0" fmla="*/ 35 w 36"/>
                      <a:gd name="T1" fmla="*/ 36 h 38"/>
                      <a:gd name="T2" fmla="*/ 33 w 36"/>
                      <a:gd name="T3" fmla="*/ 37 h 38"/>
                      <a:gd name="T4" fmla="*/ 31 w 36"/>
                      <a:gd name="T5" fmla="*/ 37 h 38"/>
                      <a:gd name="T6" fmla="*/ 30 w 36"/>
                      <a:gd name="T7" fmla="*/ 37 h 38"/>
                      <a:gd name="T8" fmla="*/ 30 w 36"/>
                      <a:gd name="T9" fmla="*/ 37 h 38"/>
                      <a:gd name="T10" fmla="*/ 29 w 36"/>
                      <a:gd name="T11" fmla="*/ 36 h 38"/>
                      <a:gd name="T12" fmla="*/ 29 w 36"/>
                      <a:gd name="T13" fmla="*/ 36 h 38"/>
                      <a:gd name="T14" fmla="*/ 28 w 36"/>
                      <a:gd name="T15" fmla="*/ 36 h 38"/>
                      <a:gd name="T16" fmla="*/ 27 w 36"/>
                      <a:gd name="T17" fmla="*/ 35 h 38"/>
                      <a:gd name="T18" fmla="*/ 27 w 36"/>
                      <a:gd name="T19" fmla="*/ 34 h 38"/>
                      <a:gd name="T20" fmla="*/ 25 w 36"/>
                      <a:gd name="T21" fmla="*/ 34 h 38"/>
                      <a:gd name="T22" fmla="*/ 25 w 36"/>
                      <a:gd name="T23" fmla="*/ 33 h 38"/>
                      <a:gd name="T24" fmla="*/ 24 w 36"/>
                      <a:gd name="T25" fmla="*/ 33 h 38"/>
                      <a:gd name="T26" fmla="*/ 24 w 36"/>
                      <a:gd name="T27" fmla="*/ 32 h 38"/>
                      <a:gd name="T28" fmla="*/ 23 w 36"/>
                      <a:gd name="T29" fmla="*/ 32 h 38"/>
                      <a:gd name="T30" fmla="*/ 22 w 36"/>
                      <a:gd name="T31" fmla="*/ 31 h 38"/>
                      <a:gd name="T32" fmla="*/ 21 w 36"/>
                      <a:gd name="T33" fmla="*/ 30 h 38"/>
                      <a:gd name="T34" fmla="*/ 19 w 36"/>
                      <a:gd name="T35" fmla="*/ 29 h 38"/>
                      <a:gd name="T36" fmla="*/ 18 w 36"/>
                      <a:gd name="T37" fmla="*/ 27 h 38"/>
                      <a:gd name="T38" fmla="*/ 16 w 36"/>
                      <a:gd name="T39" fmla="*/ 25 h 38"/>
                      <a:gd name="T40" fmla="*/ 15 w 36"/>
                      <a:gd name="T41" fmla="*/ 24 h 38"/>
                      <a:gd name="T42" fmla="*/ 14 w 36"/>
                      <a:gd name="T43" fmla="*/ 22 h 38"/>
                      <a:gd name="T44" fmla="*/ 13 w 36"/>
                      <a:gd name="T45" fmla="*/ 20 h 38"/>
                      <a:gd name="T46" fmla="*/ 11 w 36"/>
                      <a:gd name="T47" fmla="*/ 19 h 38"/>
                      <a:gd name="T48" fmla="*/ 10 w 36"/>
                      <a:gd name="T49" fmla="*/ 18 h 38"/>
                      <a:gd name="T50" fmla="*/ 9 w 36"/>
                      <a:gd name="T51" fmla="*/ 15 h 38"/>
                      <a:gd name="T52" fmla="*/ 7 w 36"/>
                      <a:gd name="T53" fmla="*/ 13 h 38"/>
                      <a:gd name="T54" fmla="*/ 6 w 36"/>
                      <a:gd name="T55" fmla="*/ 10 h 38"/>
                      <a:gd name="T56" fmla="*/ 5 w 36"/>
                      <a:gd name="T57" fmla="*/ 9 h 38"/>
                      <a:gd name="T58" fmla="*/ 4 w 36"/>
                      <a:gd name="T59" fmla="*/ 6 h 38"/>
                      <a:gd name="T60" fmla="*/ 2 w 36"/>
                      <a:gd name="T61" fmla="*/ 4 h 38"/>
                      <a:gd name="T62" fmla="*/ 1 w 36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5" y="37"/>
                        </a:moveTo>
                        <a:lnTo>
                          <a:pt x="35" y="36"/>
                        </a:lnTo>
                        <a:lnTo>
                          <a:pt x="33" y="37"/>
                        </a:lnTo>
                        <a:lnTo>
                          <a:pt x="32" y="37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29" y="36"/>
                        </a:lnTo>
                        <a:lnTo>
                          <a:pt x="28" y="36"/>
                        </a:lnTo>
                        <a:lnTo>
                          <a:pt x="28" y="35"/>
                        </a:lnTo>
                        <a:lnTo>
                          <a:pt x="27" y="35"/>
                        </a:lnTo>
                        <a:lnTo>
                          <a:pt x="27" y="34"/>
                        </a:lnTo>
                        <a:lnTo>
                          <a:pt x="25" y="34"/>
                        </a:lnTo>
                        <a:lnTo>
                          <a:pt x="25" y="33"/>
                        </a:lnTo>
                        <a:lnTo>
                          <a:pt x="24" y="34"/>
                        </a:lnTo>
                        <a:lnTo>
                          <a:pt x="24" y="33"/>
                        </a:lnTo>
                        <a:lnTo>
                          <a:pt x="24" y="32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6" y="25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2" y="19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0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6" y="10"/>
                        </a:lnTo>
                        <a:lnTo>
                          <a:pt x="6" y="9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4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6" name="Freeform 334"/>
                  <p:cNvSpPr>
                    <a:spLocks/>
                  </p:cNvSpPr>
                  <p:nvPr/>
                </p:nvSpPr>
                <p:spPr bwMode="auto">
                  <a:xfrm>
                    <a:off x="2233" y="2561"/>
                    <a:ext cx="36" cy="38"/>
                  </a:xfrm>
                  <a:custGeom>
                    <a:avLst/>
                    <a:gdLst>
                      <a:gd name="T0" fmla="*/ 35 w 36"/>
                      <a:gd name="T1" fmla="*/ 36 h 38"/>
                      <a:gd name="T2" fmla="*/ 33 w 36"/>
                      <a:gd name="T3" fmla="*/ 37 h 38"/>
                      <a:gd name="T4" fmla="*/ 31 w 36"/>
                      <a:gd name="T5" fmla="*/ 37 h 38"/>
                      <a:gd name="T6" fmla="*/ 30 w 36"/>
                      <a:gd name="T7" fmla="*/ 37 h 38"/>
                      <a:gd name="T8" fmla="*/ 30 w 36"/>
                      <a:gd name="T9" fmla="*/ 37 h 38"/>
                      <a:gd name="T10" fmla="*/ 29 w 36"/>
                      <a:gd name="T11" fmla="*/ 36 h 38"/>
                      <a:gd name="T12" fmla="*/ 29 w 36"/>
                      <a:gd name="T13" fmla="*/ 36 h 38"/>
                      <a:gd name="T14" fmla="*/ 28 w 36"/>
                      <a:gd name="T15" fmla="*/ 36 h 38"/>
                      <a:gd name="T16" fmla="*/ 27 w 36"/>
                      <a:gd name="T17" fmla="*/ 35 h 38"/>
                      <a:gd name="T18" fmla="*/ 27 w 36"/>
                      <a:gd name="T19" fmla="*/ 34 h 38"/>
                      <a:gd name="T20" fmla="*/ 25 w 36"/>
                      <a:gd name="T21" fmla="*/ 34 h 38"/>
                      <a:gd name="T22" fmla="*/ 25 w 36"/>
                      <a:gd name="T23" fmla="*/ 33 h 38"/>
                      <a:gd name="T24" fmla="*/ 24 w 36"/>
                      <a:gd name="T25" fmla="*/ 33 h 38"/>
                      <a:gd name="T26" fmla="*/ 24 w 36"/>
                      <a:gd name="T27" fmla="*/ 32 h 38"/>
                      <a:gd name="T28" fmla="*/ 23 w 36"/>
                      <a:gd name="T29" fmla="*/ 32 h 38"/>
                      <a:gd name="T30" fmla="*/ 22 w 36"/>
                      <a:gd name="T31" fmla="*/ 31 h 38"/>
                      <a:gd name="T32" fmla="*/ 21 w 36"/>
                      <a:gd name="T33" fmla="*/ 30 h 38"/>
                      <a:gd name="T34" fmla="*/ 19 w 36"/>
                      <a:gd name="T35" fmla="*/ 29 h 38"/>
                      <a:gd name="T36" fmla="*/ 18 w 36"/>
                      <a:gd name="T37" fmla="*/ 27 h 38"/>
                      <a:gd name="T38" fmla="*/ 16 w 36"/>
                      <a:gd name="T39" fmla="*/ 25 h 38"/>
                      <a:gd name="T40" fmla="*/ 15 w 36"/>
                      <a:gd name="T41" fmla="*/ 24 h 38"/>
                      <a:gd name="T42" fmla="*/ 14 w 36"/>
                      <a:gd name="T43" fmla="*/ 22 h 38"/>
                      <a:gd name="T44" fmla="*/ 13 w 36"/>
                      <a:gd name="T45" fmla="*/ 20 h 38"/>
                      <a:gd name="T46" fmla="*/ 11 w 36"/>
                      <a:gd name="T47" fmla="*/ 19 h 38"/>
                      <a:gd name="T48" fmla="*/ 10 w 36"/>
                      <a:gd name="T49" fmla="*/ 18 h 38"/>
                      <a:gd name="T50" fmla="*/ 9 w 36"/>
                      <a:gd name="T51" fmla="*/ 15 h 38"/>
                      <a:gd name="T52" fmla="*/ 7 w 36"/>
                      <a:gd name="T53" fmla="*/ 13 h 38"/>
                      <a:gd name="T54" fmla="*/ 6 w 36"/>
                      <a:gd name="T55" fmla="*/ 10 h 38"/>
                      <a:gd name="T56" fmla="*/ 5 w 36"/>
                      <a:gd name="T57" fmla="*/ 9 h 38"/>
                      <a:gd name="T58" fmla="*/ 4 w 36"/>
                      <a:gd name="T59" fmla="*/ 6 h 38"/>
                      <a:gd name="T60" fmla="*/ 2 w 36"/>
                      <a:gd name="T61" fmla="*/ 4 h 38"/>
                      <a:gd name="T62" fmla="*/ 1 w 36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5" y="37"/>
                        </a:moveTo>
                        <a:lnTo>
                          <a:pt x="35" y="36"/>
                        </a:lnTo>
                        <a:lnTo>
                          <a:pt x="33" y="37"/>
                        </a:lnTo>
                        <a:lnTo>
                          <a:pt x="32" y="37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29" y="36"/>
                        </a:lnTo>
                        <a:lnTo>
                          <a:pt x="28" y="36"/>
                        </a:lnTo>
                        <a:lnTo>
                          <a:pt x="28" y="35"/>
                        </a:lnTo>
                        <a:lnTo>
                          <a:pt x="27" y="35"/>
                        </a:lnTo>
                        <a:lnTo>
                          <a:pt x="27" y="34"/>
                        </a:lnTo>
                        <a:lnTo>
                          <a:pt x="25" y="34"/>
                        </a:lnTo>
                        <a:lnTo>
                          <a:pt x="25" y="33"/>
                        </a:lnTo>
                        <a:lnTo>
                          <a:pt x="24" y="34"/>
                        </a:lnTo>
                        <a:lnTo>
                          <a:pt x="24" y="33"/>
                        </a:lnTo>
                        <a:lnTo>
                          <a:pt x="24" y="32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6" y="25"/>
                        </a:lnTo>
                        <a:lnTo>
                          <a:pt x="15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3" y="21"/>
                        </a:lnTo>
                        <a:lnTo>
                          <a:pt x="13" y="20"/>
                        </a:lnTo>
                        <a:lnTo>
                          <a:pt x="12" y="19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0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6" y="10"/>
                        </a:lnTo>
                        <a:lnTo>
                          <a:pt x="6" y="9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4" y="6"/>
                        </a:lnTo>
                        <a:lnTo>
                          <a:pt x="3" y="5"/>
                        </a:lnTo>
                        <a:lnTo>
                          <a:pt x="2" y="4"/>
                        </a:lnTo>
                        <a:lnTo>
                          <a:pt x="2" y="3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7" name="Freeform 335"/>
                  <p:cNvSpPr>
                    <a:spLocks/>
                  </p:cNvSpPr>
                  <p:nvPr/>
                </p:nvSpPr>
                <p:spPr bwMode="auto">
                  <a:xfrm>
                    <a:off x="2251" y="2550"/>
                    <a:ext cx="19" cy="49"/>
                  </a:xfrm>
                  <a:custGeom>
                    <a:avLst/>
                    <a:gdLst>
                      <a:gd name="T0" fmla="*/ 4 w 19"/>
                      <a:gd name="T1" fmla="*/ 48 h 49"/>
                      <a:gd name="T2" fmla="*/ 4 w 19"/>
                      <a:gd name="T3" fmla="*/ 48 h 49"/>
                      <a:gd name="T4" fmla="*/ 7 w 19"/>
                      <a:gd name="T5" fmla="*/ 47 h 49"/>
                      <a:gd name="T6" fmla="*/ 11 w 19"/>
                      <a:gd name="T7" fmla="*/ 46 h 49"/>
                      <a:gd name="T8" fmla="*/ 11 w 19"/>
                      <a:gd name="T9" fmla="*/ 46 h 49"/>
                      <a:gd name="T10" fmla="*/ 14 w 19"/>
                      <a:gd name="T11" fmla="*/ 45 h 49"/>
                      <a:gd name="T12" fmla="*/ 14 w 19"/>
                      <a:gd name="T13" fmla="*/ 44 h 49"/>
                      <a:gd name="T14" fmla="*/ 14 w 19"/>
                      <a:gd name="T15" fmla="*/ 44 h 49"/>
                      <a:gd name="T16" fmla="*/ 14 w 19"/>
                      <a:gd name="T17" fmla="*/ 42 h 49"/>
                      <a:gd name="T18" fmla="*/ 14 w 19"/>
                      <a:gd name="T19" fmla="*/ 41 h 49"/>
                      <a:gd name="T20" fmla="*/ 14 w 19"/>
                      <a:gd name="T21" fmla="*/ 41 h 49"/>
                      <a:gd name="T22" fmla="*/ 18 w 19"/>
                      <a:gd name="T23" fmla="*/ 40 h 49"/>
                      <a:gd name="T24" fmla="*/ 14 w 19"/>
                      <a:gd name="T25" fmla="*/ 39 h 49"/>
                      <a:gd name="T26" fmla="*/ 18 w 19"/>
                      <a:gd name="T27" fmla="*/ 38 h 49"/>
                      <a:gd name="T28" fmla="*/ 18 w 19"/>
                      <a:gd name="T29" fmla="*/ 38 h 49"/>
                      <a:gd name="T30" fmla="*/ 18 w 19"/>
                      <a:gd name="T31" fmla="*/ 37 h 49"/>
                      <a:gd name="T32" fmla="*/ 18 w 19"/>
                      <a:gd name="T33" fmla="*/ 35 h 49"/>
                      <a:gd name="T34" fmla="*/ 18 w 19"/>
                      <a:gd name="T35" fmla="*/ 33 h 49"/>
                      <a:gd name="T36" fmla="*/ 18 w 19"/>
                      <a:gd name="T37" fmla="*/ 31 h 49"/>
                      <a:gd name="T38" fmla="*/ 18 w 19"/>
                      <a:gd name="T39" fmla="*/ 29 h 49"/>
                      <a:gd name="T40" fmla="*/ 18 w 19"/>
                      <a:gd name="T41" fmla="*/ 28 h 49"/>
                      <a:gd name="T42" fmla="*/ 18 w 19"/>
                      <a:gd name="T43" fmla="*/ 25 h 49"/>
                      <a:gd name="T44" fmla="*/ 18 w 19"/>
                      <a:gd name="T45" fmla="*/ 24 h 49"/>
                      <a:gd name="T46" fmla="*/ 14 w 19"/>
                      <a:gd name="T47" fmla="*/ 21 h 49"/>
                      <a:gd name="T48" fmla="*/ 14 w 19"/>
                      <a:gd name="T49" fmla="*/ 19 h 49"/>
                      <a:gd name="T50" fmla="*/ 11 w 19"/>
                      <a:gd name="T51" fmla="*/ 17 h 49"/>
                      <a:gd name="T52" fmla="*/ 11 w 19"/>
                      <a:gd name="T53" fmla="*/ 15 h 49"/>
                      <a:gd name="T54" fmla="*/ 7 w 19"/>
                      <a:gd name="T55" fmla="*/ 12 h 49"/>
                      <a:gd name="T56" fmla="*/ 4 w 19"/>
                      <a:gd name="T57" fmla="*/ 9 h 49"/>
                      <a:gd name="T58" fmla="*/ 4 w 19"/>
                      <a:gd name="T59" fmla="*/ 8 h 49"/>
                      <a:gd name="T60" fmla="*/ 4 w 19"/>
                      <a:gd name="T61" fmla="*/ 5 h 49"/>
                      <a:gd name="T62" fmla="*/ 0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0" y="48"/>
                        </a:moveTo>
                        <a:lnTo>
                          <a:pt x="4" y="48"/>
                        </a:lnTo>
                        <a:lnTo>
                          <a:pt x="4" y="47"/>
                        </a:lnTo>
                        <a:lnTo>
                          <a:pt x="4" y="48"/>
                        </a:lnTo>
                        <a:lnTo>
                          <a:pt x="4" y="47"/>
                        </a:lnTo>
                        <a:lnTo>
                          <a:pt x="7" y="47"/>
                        </a:lnTo>
                        <a:lnTo>
                          <a:pt x="11" y="46"/>
                        </a:lnTo>
                        <a:lnTo>
                          <a:pt x="11" y="45"/>
                        </a:lnTo>
                        <a:lnTo>
                          <a:pt x="11" y="46"/>
                        </a:lnTo>
                        <a:lnTo>
                          <a:pt x="11" y="45"/>
                        </a:lnTo>
                        <a:lnTo>
                          <a:pt x="14" y="45"/>
                        </a:lnTo>
                        <a:lnTo>
                          <a:pt x="14" y="44"/>
                        </a:lnTo>
                        <a:lnTo>
                          <a:pt x="14" y="43"/>
                        </a:lnTo>
                        <a:lnTo>
                          <a:pt x="14" y="44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8" y="40"/>
                        </a:lnTo>
                        <a:lnTo>
                          <a:pt x="18" y="39"/>
                        </a:lnTo>
                        <a:lnTo>
                          <a:pt x="14" y="39"/>
                        </a:lnTo>
                        <a:lnTo>
                          <a:pt x="18" y="39"/>
                        </a:lnTo>
                        <a:lnTo>
                          <a:pt x="18" y="38"/>
                        </a:lnTo>
                        <a:lnTo>
                          <a:pt x="18" y="37"/>
                        </a:lnTo>
                        <a:lnTo>
                          <a:pt x="18" y="36"/>
                        </a:lnTo>
                        <a:lnTo>
                          <a:pt x="18" y="35"/>
                        </a:lnTo>
                        <a:lnTo>
                          <a:pt x="18" y="33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8" y="28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8" y="24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4" y="20"/>
                        </a:lnTo>
                        <a:lnTo>
                          <a:pt x="14" y="19"/>
                        </a:lnTo>
                        <a:lnTo>
                          <a:pt x="14" y="18"/>
                        </a:lnTo>
                        <a:lnTo>
                          <a:pt x="11" y="17"/>
                        </a:lnTo>
                        <a:lnTo>
                          <a:pt x="11" y="15"/>
                        </a:lnTo>
                        <a:lnTo>
                          <a:pt x="11" y="14"/>
                        </a:lnTo>
                        <a:lnTo>
                          <a:pt x="7" y="12"/>
                        </a:lnTo>
                        <a:lnTo>
                          <a:pt x="7" y="11"/>
                        </a:lnTo>
                        <a:lnTo>
                          <a:pt x="4" y="9"/>
                        </a:lnTo>
                        <a:lnTo>
                          <a:pt x="7" y="8"/>
                        </a:lnTo>
                        <a:lnTo>
                          <a:pt x="4" y="8"/>
                        </a:lnTo>
                        <a:lnTo>
                          <a:pt x="4" y="7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8" name="Freeform 336"/>
                  <p:cNvSpPr>
                    <a:spLocks/>
                  </p:cNvSpPr>
                  <p:nvPr/>
                </p:nvSpPr>
                <p:spPr bwMode="auto">
                  <a:xfrm>
                    <a:off x="2245" y="2504"/>
                    <a:ext cx="19" cy="48"/>
                  </a:xfrm>
                  <a:custGeom>
                    <a:avLst/>
                    <a:gdLst>
                      <a:gd name="T0" fmla="*/ 14 w 19"/>
                      <a:gd name="T1" fmla="*/ 1 h 48"/>
                      <a:gd name="T2" fmla="*/ 14 w 19"/>
                      <a:gd name="T3" fmla="*/ 1 h 48"/>
                      <a:gd name="T4" fmla="*/ 11 w 19"/>
                      <a:gd name="T5" fmla="*/ 2 h 48"/>
                      <a:gd name="T6" fmla="*/ 11 w 19"/>
                      <a:gd name="T7" fmla="*/ 3 h 48"/>
                      <a:gd name="T8" fmla="*/ 7 w 19"/>
                      <a:gd name="T9" fmla="*/ 3 h 48"/>
                      <a:gd name="T10" fmla="*/ 4 w 19"/>
                      <a:gd name="T11" fmla="*/ 4 h 48"/>
                      <a:gd name="T12" fmla="*/ 4 w 19"/>
                      <a:gd name="T13" fmla="*/ 4 h 48"/>
                      <a:gd name="T14" fmla="*/ 4 w 19"/>
                      <a:gd name="T15" fmla="*/ 6 h 48"/>
                      <a:gd name="T16" fmla="*/ 4 w 19"/>
                      <a:gd name="T17" fmla="*/ 7 h 48"/>
                      <a:gd name="T18" fmla="*/ 4 w 19"/>
                      <a:gd name="T19" fmla="*/ 7 h 48"/>
                      <a:gd name="T20" fmla="*/ 4 w 19"/>
                      <a:gd name="T21" fmla="*/ 8 h 48"/>
                      <a:gd name="T22" fmla="*/ 4 w 19"/>
                      <a:gd name="T23" fmla="*/ 8 h 48"/>
                      <a:gd name="T24" fmla="*/ 0 w 19"/>
                      <a:gd name="T25" fmla="*/ 10 h 48"/>
                      <a:gd name="T26" fmla="*/ 0 w 19"/>
                      <a:gd name="T27" fmla="*/ 10 h 48"/>
                      <a:gd name="T28" fmla="*/ 0 w 19"/>
                      <a:gd name="T29" fmla="*/ 11 h 48"/>
                      <a:gd name="T30" fmla="*/ 0 w 19"/>
                      <a:gd name="T31" fmla="*/ 11 h 48"/>
                      <a:gd name="T32" fmla="*/ 0 w 19"/>
                      <a:gd name="T33" fmla="*/ 13 h 48"/>
                      <a:gd name="T34" fmla="*/ 0 w 19"/>
                      <a:gd name="T35" fmla="*/ 15 h 48"/>
                      <a:gd name="T36" fmla="*/ 0 w 19"/>
                      <a:gd name="T37" fmla="*/ 17 h 48"/>
                      <a:gd name="T38" fmla="*/ 0 w 19"/>
                      <a:gd name="T39" fmla="*/ 19 h 48"/>
                      <a:gd name="T40" fmla="*/ 0 w 19"/>
                      <a:gd name="T41" fmla="*/ 21 h 48"/>
                      <a:gd name="T42" fmla="*/ 0 w 19"/>
                      <a:gd name="T43" fmla="*/ 23 h 48"/>
                      <a:gd name="T44" fmla="*/ 4 w 19"/>
                      <a:gd name="T45" fmla="*/ 26 h 48"/>
                      <a:gd name="T46" fmla="*/ 0 w 19"/>
                      <a:gd name="T47" fmla="*/ 27 h 48"/>
                      <a:gd name="T48" fmla="*/ 4 w 19"/>
                      <a:gd name="T49" fmla="*/ 29 h 48"/>
                      <a:gd name="T50" fmla="*/ 7 w 19"/>
                      <a:gd name="T51" fmla="*/ 31 h 48"/>
                      <a:gd name="T52" fmla="*/ 7 w 19"/>
                      <a:gd name="T53" fmla="*/ 33 h 48"/>
                      <a:gd name="T54" fmla="*/ 7 w 19"/>
                      <a:gd name="T55" fmla="*/ 36 h 48"/>
                      <a:gd name="T56" fmla="*/ 11 w 19"/>
                      <a:gd name="T57" fmla="*/ 38 h 48"/>
                      <a:gd name="T58" fmla="*/ 11 w 19"/>
                      <a:gd name="T59" fmla="*/ 41 h 48"/>
                      <a:gd name="T60" fmla="*/ 14 w 19"/>
                      <a:gd name="T61" fmla="*/ 43 h 48"/>
                      <a:gd name="T62" fmla="*/ 18 w 19"/>
                      <a:gd name="T63" fmla="*/ 45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18" y="0"/>
                        </a:moveTo>
                        <a:lnTo>
                          <a:pt x="14" y="1"/>
                        </a:lnTo>
                        <a:lnTo>
                          <a:pt x="14" y="2"/>
                        </a:lnTo>
                        <a:lnTo>
                          <a:pt x="11" y="2"/>
                        </a:lnTo>
                        <a:lnTo>
                          <a:pt x="11" y="3"/>
                        </a:lnTo>
                        <a:lnTo>
                          <a:pt x="7" y="3"/>
                        </a:lnTo>
                        <a:lnTo>
                          <a:pt x="4" y="4"/>
                        </a:lnTo>
                        <a:lnTo>
                          <a:pt x="7" y="4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0" y="21"/>
                        </a:lnTo>
                        <a:lnTo>
                          <a:pt x="0" y="22"/>
                        </a:lnTo>
                        <a:lnTo>
                          <a:pt x="0" y="23"/>
                        </a:lnTo>
                        <a:lnTo>
                          <a:pt x="0" y="24"/>
                        </a:lnTo>
                        <a:lnTo>
                          <a:pt x="4" y="26"/>
                        </a:lnTo>
                        <a:lnTo>
                          <a:pt x="0" y="27"/>
                        </a:lnTo>
                        <a:lnTo>
                          <a:pt x="4" y="28"/>
                        </a:lnTo>
                        <a:lnTo>
                          <a:pt x="4" y="29"/>
                        </a:lnTo>
                        <a:lnTo>
                          <a:pt x="4" y="30"/>
                        </a:lnTo>
                        <a:lnTo>
                          <a:pt x="7" y="31"/>
                        </a:lnTo>
                        <a:lnTo>
                          <a:pt x="7" y="32"/>
                        </a:lnTo>
                        <a:lnTo>
                          <a:pt x="7" y="33"/>
                        </a:lnTo>
                        <a:lnTo>
                          <a:pt x="7" y="34"/>
                        </a:lnTo>
                        <a:lnTo>
                          <a:pt x="7" y="36"/>
                        </a:lnTo>
                        <a:lnTo>
                          <a:pt x="11" y="37"/>
                        </a:lnTo>
                        <a:lnTo>
                          <a:pt x="11" y="38"/>
                        </a:lnTo>
                        <a:lnTo>
                          <a:pt x="11" y="39"/>
                        </a:lnTo>
                        <a:lnTo>
                          <a:pt x="11" y="41"/>
                        </a:lnTo>
                        <a:lnTo>
                          <a:pt x="14" y="41"/>
                        </a:lnTo>
                        <a:lnTo>
                          <a:pt x="14" y="43"/>
                        </a:lnTo>
                        <a:lnTo>
                          <a:pt x="14" y="44"/>
                        </a:lnTo>
                        <a:lnTo>
                          <a:pt x="18" y="45"/>
                        </a:lnTo>
                        <a:lnTo>
                          <a:pt x="18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19" name="Freeform 337"/>
                  <p:cNvSpPr>
                    <a:spLocks/>
                  </p:cNvSpPr>
                  <p:nvPr/>
                </p:nvSpPr>
                <p:spPr bwMode="auto">
                  <a:xfrm>
                    <a:off x="2266" y="2503"/>
                    <a:ext cx="36" cy="40"/>
                  </a:xfrm>
                  <a:custGeom>
                    <a:avLst/>
                    <a:gdLst>
                      <a:gd name="T0" fmla="*/ 1 w 36"/>
                      <a:gd name="T1" fmla="*/ 1 h 40"/>
                      <a:gd name="T2" fmla="*/ 1 w 36"/>
                      <a:gd name="T3" fmla="*/ 1 h 40"/>
                      <a:gd name="T4" fmla="*/ 2 w 36"/>
                      <a:gd name="T5" fmla="*/ 0 h 40"/>
                      <a:gd name="T6" fmla="*/ 3 w 36"/>
                      <a:gd name="T7" fmla="*/ 1 h 40"/>
                      <a:gd name="T8" fmla="*/ 4 w 36"/>
                      <a:gd name="T9" fmla="*/ 1 h 40"/>
                      <a:gd name="T10" fmla="*/ 5 w 36"/>
                      <a:gd name="T11" fmla="*/ 2 h 40"/>
                      <a:gd name="T12" fmla="*/ 5 w 36"/>
                      <a:gd name="T13" fmla="*/ 2 h 40"/>
                      <a:gd name="T14" fmla="*/ 6 w 36"/>
                      <a:gd name="T15" fmla="*/ 2 h 40"/>
                      <a:gd name="T16" fmla="*/ 6 w 36"/>
                      <a:gd name="T17" fmla="*/ 2 h 40"/>
                      <a:gd name="T18" fmla="*/ 7 w 36"/>
                      <a:gd name="T19" fmla="*/ 4 h 40"/>
                      <a:gd name="T20" fmla="*/ 9 w 36"/>
                      <a:gd name="T21" fmla="*/ 4 h 40"/>
                      <a:gd name="T22" fmla="*/ 9 w 36"/>
                      <a:gd name="T23" fmla="*/ 5 h 40"/>
                      <a:gd name="T24" fmla="*/ 10 w 36"/>
                      <a:gd name="T25" fmla="*/ 5 h 40"/>
                      <a:gd name="T26" fmla="*/ 10 w 36"/>
                      <a:gd name="T27" fmla="*/ 6 h 40"/>
                      <a:gd name="T28" fmla="*/ 11 w 36"/>
                      <a:gd name="T29" fmla="*/ 6 h 40"/>
                      <a:gd name="T30" fmla="*/ 12 w 36"/>
                      <a:gd name="T31" fmla="*/ 7 h 40"/>
                      <a:gd name="T32" fmla="*/ 13 w 36"/>
                      <a:gd name="T33" fmla="*/ 8 h 40"/>
                      <a:gd name="T34" fmla="*/ 14 w 36"/>
                      <a:gd name="T35" fmla="*/ 9 h 40"/>
                      <a:gd name="T36" fmla="*/ 16 w 36"/>
                      <a:gd name="T37" fmla="*/ 12 h 40"/>
                      <a:gd name="T38" fmla="*/ 18 w 36"/>
                      <a:gd name="T39" fmla="*/ 13 h 40"/>
                      <a:gd name="T40" fmla="*/ 19 w 36"/>
                      <a:gd name="T41" fmla="*/ 15 h 40"/>
                      <a:gd name="T42" fmla="*/ 20 w 36"/>
                      <a:gd name="T43" fmla="*/ 16 h 40"/>
                      <a:gd name="T44" fmla="*/ 21 w 36"/>
                      <a:gd name="T45" fmla="*/ 18 h 40"/>
                      <a:gd name="T46" fmla="*/ 22 w 36"/>
                      <a:gd name="T47" fmla="*/ 20 h 40"/>
                      <a:gd name="T48" fmla="*/ 23 w 36"/>
                      <a:gd name="T49" fmla="*/ 22 h 40"/>
                      <a:gd name="T50" fmla="*/ 25 w 36"/>
                      <a:gd name="T51" fmla="*/ 23 h 40"/>
                      <a:gd name="T52" fmla="*/ 25 w 36"/>
                      <a:gd name="T53" fmla="*/ 25 h 40"/>
                      <a:gd name="T54" fmla="*/ 28 w 36"/>
                      <a:gd name="T55" fmla="*/ 28 h 40"/>
                      <a:gd name="T56" fmla="*/ 29 w 36"/>
                      <a:gd name="T57" fmla="*/ 30 h 40"/>
                      <a:gd name="T58" fmla="*/ 30 w 36"/>
                      <a:gd name="T59" fmla="*/ 33 h 40"/>
                      <a:gd name="T60" fmla="*/ 31 w 36"/>
                      <a:gd name="T61" fmla="*/ 34 h 40"/>
                      <a:gd name="T62" fmla="*/ 33 w 36"/>
                      <a:gd name="T63" fmla="*/ 37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1"/>
                        </a:lnTo>
                        <a:lnTo>
                          <a:pt x="5" y="2"/>
                        </a:lnTo>
                        <a:lnTo>
                          <a:pt x="6" y="2"/>
                        </a:lnTo>
                        <a:lnTo>
                          <a:pt x="6" y="3"/>
                        </a:lnTo>
                        <a:lnTo>
                          <a:pt x="6" y="2"/>
                        </a:lnTo>
                        <a:lnTo>
                          <a:pt x="7" y="3"/>
                        </a:lnTo>
                        <a:lnTo>
                          <a:pt x="7" y="4"/>
                        </a:lnTo>
                        <a:lnTo>
                          <a:pt x="9" y="4"/>
                        </a:lnTo>
                        <a:lnTo>
                          <a:pt x="9" y="5"/>
                        </a:lnTo>
                        <a:lnTo>
                          <a:pt x="10" y="5"/>
                        </a:lnTo>
                        <a:lnTo>
                          <a:pt x="10" y="6"/>
                        </a:lnTo>
                        <a:lnTo>
                          <a:pt x="11" y="6"/>
                        </a:lnTo>
                        <a:lnTo>
                          <a:pt x="11" y="7"/>
                        </a:lnTo>
                        <a:lnTo>
                          <a:pt x="12" y="7"/>
                        </a:lnTo>
                        <a:lnTo>
                          <a:pt x="13" y="8"/>
                        </a:lnTo>
                        <a:lnTo>
                          <a:pt x="14" y="9"/>
                        </a:lnTo>
                        <a:lnTo>
                          <a:pt x="15" y="10"/>
                        </a:lnTo>
                        <a:lnTo>
                          <a:pt x="16" y="12"/>
                        </a:lnTo>
                        <a:lnTo>
                          <a:pt x="18" y="13"/>
                        </a:lnTo>
                        <a:lnTo>
                          <a:pt x="19" y="14"/>
                        </a:lnTo>
                        <a:lnTo>
                          <a:pt x="19" y="15"/>
                        </a:lnTo>
                        <a:lnTo>
                          <a:pt x="20" y="15"/>
                        </a:lnTo>
                        <a:lnTo>
                          <a:pt x="20" y="16"/>
                        </a:lnTo>
                        <a:lnTo>
                          <a:pt x="20" y="17"/>
                        </a:lnTo>
                        <a:lnTo>
                          <a:pt x="21" y="18"/>
                        </a:lnTo>
                        <a:lnTo>
                          <a:pt x="22" y="19"/>
                        </a:lnTo>
                        <a:lnTo>
                          <a:pt x="22" y="20"/>
                        </a:lnTo>
                        <a:lnTo>
                          <a:pt x="23" y="21"/>
                        </a:lnTo>
                        <a:lnTo>
                          <a:pt x="23" y="22"/>
                        </a:lnTo>
                        <a:lnTo>
                          <a:pt x="24" y="22"/>
                        </a:lnTo>
                        <a:lnTo>
                          <a:pt x="25" y="23"/>
                        </a:lnTo>
                        <a:lnTo>
                          <a:pt x="25" y="24"/>
                        </a:lnTo>
                        <a:lnTo>
                          <a:pt x="25" y="25"/>
                        </a:lnTo>
                        <a:lnTo>
                          <a:pt x="27" y="27"/>
                        </a:lnTo>
                        <a:lnTo>
                          <a:pt x="28" y="28"/>
                        </a:lnTo>
                        <a:lnTo>
                          <a:pt x="29" y="29"/>
                        </a:lnTo>
                        <a:lnTo>
                          <a:pt x="29" y="30"/>
                        </a:lnTo>
                        <a:lnTo>
                          <a:pt x="30" y="31"/>
                        </a:lnTo>
                        <a:lnTo>
                          <a:pt x="30" y="33"/>
                        </a:lnTo>
                        <a:lnTo>
                          <a:pt x="31" y="33"/>
                        </a:lnTo>
                        <a:lnTo>
                          <a:pt x="31" y="34"/>
                        </a:lnTo>
                        <a:lnTo>
                          <a:pt x="32" y="36"/>
                        </a:lnTo>
                        <a:lnTo>
                          <a:pt x="33" y="37"/>
                        </a:lnTo>
                        <a:lnTo>
                          <a:pt x="35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0" name="Freeform 338"/>
                  <p:cNvSpPr>
                    <a:spLocks/>
                  </p:cNvSpPr>
                  <p:nvPr/>
                </p:nvSpPr>
                <p:spPr bwMode="auto">
                  <a:xfrm>
                    <a:off x="2578" y="2447"/>
                    <a:ext cx="20" cy="49"/>
                  </a:xfrm>
                  <a:custGeom>
                    <a:avLst/>
                    <a:gdLst>
                      <a:gd name="T0" fmla="*/ 3 w 20"/>
                      <a:gd name="T1" fmla="*/ 48 h 49"/>
                      <a:gd name="T2" fmla="*/ 5 w 20"/>
                      <a:gd name="T3" fmla="*/ 47 h 49"/>
                      <a:gd name="T4" fmla="*/ 9 w 20"/>
                      <a:gd name="T5" fmla="*/ 47 h 49"/>
                      <a:gd name="T6" fmla="*/ 9 w 20"/>
                      <a:gd name="T7" fmla="*/ 46 h 49"/>
                      <a:gd name="T8" fmla="*/ 13 w 20"/>
                      <a:gd name="T9" fmla="*/ 45 h 49"/>
                      <a:gd name="T10" fmla="*/ 13 w 20"/>
                      <a:gd name="T11" fmla="*/ 45 h 49"/>
                      <a:gd name="T12" fmla="*/ 13 w 20"/>
                      <a:gd name="T13" fmla="*/ 44 h 49"/>
                      <a:gd name="T14" fmla="*/ 13 w 20"/>
                      <a:gd name="T15" fmla="*/ 43 h 49"/>
                      <a:gd name="T16" fmla="*/ 15 w 20"/>
                      <a:gd name="T17" fmla="*/ 42 h 49"/>
                      <a:gd name="T18" fmla="*/ 13 w 20"/>
                      <a:gd name="T19" fmla="*/ 41 h 49"/>
                      <a:gd name="T20" fmla="*/ 15 w 20"/>
                      <a:gd name="T21" fmla="*/ 41 h 49"/>
                      <a:gd name="T22" fmla="*/ 15 w 20"/>
                      <a:gd name="T23" fmla="*/ 40 h 49"/>
                      <a:gd name="T24" fmla="*/ 15 w 20"/>
                      <a:gd name="T25" fmla="*/ 38 h 49"/>
                      <a:gd name="T26" fmla="*/ 19 w 20"/>
                      <a:gd name="T27" fmla="*/ 38 h 49"/>
                      <a:gd name="T28" fmla="*/ 15 w 20"/>
                      <a:gd name="T29" fmla="*/ 38 h 49"/>
                      <a:gd name="T30" fmla="*/ 15 w 20"/>
                      <a:gd name="T31" fmla="*/ 37 h 49"/>
                      <a:gd name="T32" fmla="*/ 19 w 20"/>
                      <a:gd name="T33" fmla="*/ 35 h 49"/>
                      <a:gd name="T34" fmla="*/ 15 w 20"/>
                      <a:gd name="T35" fmla="*/ 33 h 49"/>
                      <a:gd name="T36" fmla="*/ 19 w 20"/>
                      <a:gd name="T37" fmla="*/ 31 h 49"/>
                      <a:gd name="T38" fmla="*/ 19 w 20"/>
                      <a:gd name="T39" fmla="*/ 29 h 49"/>
                      <a:gd name="T40" fmla="*/ 19 w 20"/>
                      <a:gd name="T41" fmla="*/ 27 h 49"/>
                      <a:gd name="T42" fmla="*/ 15 w 20"/>
                      <a:gd name="T43" fmla="*/ 25 h 49"/>
                      <a:gd name="T44" fmla="*/ 15 w 20"/>
                      <a:gd name="T45" fmla="*/ 23 h 49"/>
                      <a:gd name="T46" fmla="*/ 15 w 20"/>
                      <a:gd name="T47" fmla="*/ 21 h 49"/>
                      <a:gd name="T48" fmla="*/ 13 w 20"/>
                      <a:gd name="T49" fmla="*/ 19 h 49"/>
                      <a:gd name="T50" fmla="*/ 13 w 20"/>
                      <a:gd name="T51" fmla="*/ 16 h 49"/>
                      <a:gd name="T52" fmla="*/ 13 w 20"/>
                      <a:gd name="T53" fmla="*/ 14 h 49"/>
                      <a:gd name="T54" fmla="*/ 9 w 20"/>
                      <a:gd name="T55" fmla="*/ 12 h 49"/>
                      <a:gd name="T56" fmla="*/ 5 w 20"/>
                      <a:gd name="T57" fmla="*/ 10 h 49"/>
                      <a:gd name="T58" fmla="*/ 5 w 20"/>
                      <a:gd name="T59" fmla="*/ 7 h 49"/>
                      <a:gd name="T60" fmla="*/ 3 w 20"/>
                      <a:gd name="T61" fmla="*/ 4 h 49"/>
                      <a:gd name="T62" fmla="*/ 0 w 20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9"/>
                      <a:gd name="T98" fmla="*/ 20 w 20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9">
                        <a:moveTo>
                          <a:pt x="3" y="48"/>
                        </a:moveTo>
                        <a:lnTo>
                          <a:pt x="3" y="48"/>
                        </a:lnTo>
                        <a:lnTo>
                          <a:pt x="5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13" y="46"/>
                        </a:lnTo>
                        <a:lnTo>
                          <a:pt x="13" y="45"/>
                        </a:lnTo>
                        <a:lnTo>
                          <a:pt x="13" y="44"/>
                        </a:lnTo>
                        <a:lnTo>
                          <a:pt x="13" y="45"/>
                        </a:lnTo>
                        <a:lnTo>
                          <a:pt x="13" y="44"/>
                        </a:lnTo>
                        <a:lnTo>
                          <a:pt x="13" y="43"/>
                        </a:lnTo>
                        <a:lnTo>
                          <a:pt x="15" y="43"/>
                        </a:lnTo>
                        <a:lnTo>
                          <a:pt x="15" y="42"/>
                        </a:lnTo>
                        <a:lnTo>
                          <a:pt x="15" y="41"/>
                        </a:lnTo>
                        <a:lnTo>
                          <a:pt x="13" y="41"/>
                        </a:lnTo>
                        <a:lnTo>
                          <a:pt x="15" y="40"/>
                        </a:lnTo>
                        <a:lnTo>
                          <a:pt x="15" y="41"/>
                        </a:lnTo>
                        <a:lnTo>
                          <a:pt x="15" y="40"/>
                        </a:lnTo>
                        <a:lnTo>
                          <a:pt x="15" y="38"/>
                        </a:lnTo>
                        <a:lnTo>
                          <a:pt x="19" y="38"/>
                        </a:lnTo>
                        <a:lnTo>
                          <a:pt x="15" y="38"/>
                        </a:lnTo>
                        <a:lnTo>
                          <a:pt x="15" y="37"/>
                        </a:lnTo>
                        <a:lnTo>
                          <a:pt x="19" y="37"/>
                        </a:lnTo>
                        <a:lnTo>
                          <a:pt x="19" y="35"/>
                        </a:lnTo>
                        <a:lnTo>
                          <a:pt x="19" y="34"/>
                        </a:lnTo>
                        <a:lnTo>
                          <a:pt x="15" y="33"/>
                        </a:lnTo>
                        <a:lnTo>
                          <a:pt x="19" y="32"/>
                        </a:lnTo>
                        <a:lnTo>
                          <a:pt x="19" y="31"/>
                        </a:lnTo>
                        <a:lnTo>
                          <a:pt x="19" y="30"/>
                        </a:lnTo>
                        <a:lnTo>
                          <a:pt x="19" y="29"/>
                        </a:lnTo>
                        <a:lnTo>
                          <a:pt x="15" y="28"/>
                        </a:lnTo>
                        <a:lnTo>
                          <a:pt x="19" y="27"/>
                        </a:lnTo>
                        <a:lnTo>
                          <a:pt x="15" y="26"/>
                        </a:lnTo>
                        <a:lnTo>
                          <a:pt x="15" y="25"/>
                        </a:lnTo>
                        <a:lnTo>
                          <a:pt x="15" y="24"/>
                        </a:lnTo>
                        <a:lnTo>
                          <a:pt x="15" y="23"/>
                        </a:lnTo>
                        <a:lnTo>
                          <a:pt x="15" y="21"/>
                        </a:lnTo>
                        <a:lnTo>
                          <a:pt x="13" y="19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3" y="14"/>
                        </a:lnTo>
                        <a:lnTo>
                          <a:pt x="9" y="14"/>
                        </a:lnTo>
                        <a:lnTo>
                          <a:pt x="9" y="12"/>
                        </a:lnTo>
                        <a:lnTo>
                          <a:pt x="9" y="10"/>
                        </a:lnTo>
                        <a:lnTo>
                          <a:pt x="5" y="10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3" y="4"/>
                        </a:lnTo>
                        <a:lnTo>
                          <a:pt x="3" y="3"/>
                        </a:lnTo>
                        <a:lnTo>
                          <a:pt x="0" y="2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1" name="Freeform 339"/>
                  <p:cNvSpPr>
                    <a:spLocks/>
                  </p:cNvSpPr>
                  <p:nvPr/>
                </p:nvSpPr>
                <p:spPr bwMode="auto">
                  <a:xfrm>
                    <a:off x="2558" y="2457"/>
                    <a:ext cx="36" cy="39"/>
                  </a:xfrm>
                  <a:custGeom>
                    <a:avLst/>
                    <a:gdLst>
                      <a:gd name="T0" fmla="*/ 33 w 36"/>
                      <a:gd name="T1" fmla="*/ 37 h 39"/>
                      <a:gd name="T2" fmla="*/ 32 w 36"/>
                      <a:gd name="T3" fmla="*/ 37 h 39"/>
                      <a:gd name="T4" fmla="*/ 32 w 36"/>
                      <a:gd name="T5" fmla="*/ 38 h 39"/>
                      <a:gd name="T6" fmla="*/ 31 w 36"/>
                      <a:gd name="T7" fmla="*/ 37 h 39"/>
                      <a:gd name="T8" fmla="*/ 30 w 36"/>
                      <a:gd name="T9" fmla="*/ 37 h 39"/>
                      <a:gd name="T10" fmla="*/ 29 w 36"/>
                      <a:gd name="T11" fmla="*/ 37 h 39"/>
                      <a:gd name="T12" fmla="*/ 28 w 36"/>
                      <a:gd name="T13" fmla="*/ 36 h 39"/>
                      <a:gd name="T14" fmla="*/ 28 w 36"/>
                      <a:gd name="T15" fmla="*/ 36 h 39"/>
                      <a:gd name="T16" fmla="*/ 27 w 36"/>
                      <a:gd name="T17" fmla="*/ 36 h 39"/>
                      <a:gd name="T18" fmla="*/ 25 w 36"/>
                      <a:gd name="T19" fmla="*/ 35 h 39"/>
                      <a:gd name="T20" fmla="*/ 25 w 36"/>
                      <a:gd name="T21" fmla="*/ 35 h 39"/>
                      <a:gd name="T22" fmla="*/ 24 w 36"/>
                      <a:gd name="T23" fmla="*/ 34 h 39"/>
                      <a:gd name="T24" fmla="*/ 23 w 36"/>
                      <a:gd name="T25" fmla="*/ 33 h 39"/>
                      <a:gd name="T26" fmla="*/ 23 w 36"/>
                      <a:gd name="T27" fmla="*/ 33 h 39"/>
                      <a:gd name="T28" fmla="*/ 22 w 36"/>
                      <a:gd name="T29" fmla="*/ 32 h 39"/>
                      <a:gd name="T30" fmla="*/ 22 w 36"/>
                      <a:gd name="T31" fmla="*/ 32 h 39"/>
                      <a:gd name="T32" fmla="*/ 21 w 36"/>
                      <a:gd name="T33" fmla="*/ 30 h 39"/>
                      <a:gd name="T34" fmla="*/ 20 w 36"/>
                      <a:gd name="T35" fmla="*/ 29 h 39"/>
                      <a:gd name="T36" fmla="*/ 18 w 36"/>
                      <a:gd name="T37" fmla="*/ 27 h 39"/>
                      <a:gd name="T38" fmla="*/ 18 w 36"/>
                      <a:gd name="T39" fmla="*/ 26 h 39"/>
                      <a:gd name="T40" fmla="*/ 15 w 36"/>
                      <a:gd name="T41" fmla="*/ 24 h 39"/>
                      <a:gd name="T42" fmla="*/ 13 w 36"/>
                      <a:gd name="T43" fmla="*/ 22 h 39"/>
                      <a:gd name="T44" fmla="*/ 13 w 36"/>
                      <a:gd name="T45" fmla="*/ 21 h 39"/>
                      <a:gd name="T46" fmla="*/ 11 w 36"/>
                      <a:gd name="T47" fmla="*/ 19 h 39"/>
                      <a:gd name="T48" fmla="*/ 10 w 36"/>
                      <a:gd name="T49" fmla="*/ 17 h 39"/>
                      <a:gd name="T50" fmla="*/ 9 w 36"/>
                      <a:gd name="T51" fmla="*/ 15 h 39"/>
                      <a:gd name="T52" fmla="*/ 7 w 36"/>
                      <a:gd name="T53" fmla="*/ 13 h 39"/>
                      <a:gd name="T54" fmla="*/ 6 w 36"/>
                      <a:gd name="T55" fmla="*/ 12 h 39"/>
                      <a:gd name="T56" fmla="*/ 4 w 36"/>
                      <a:gd name="T57" fmla="*/ 9 h 39"/>
                      <a:gd name="T58" fmla="*/ 3 w 36"/>
                      <a:gd name="T59" fmla="*/ 6 h 39"/>
                      <a:gd name="T60" fmla="*/ 2 w 36"/>
                      <a:gd name="T61" fmla="*/ 4 h 39"/>
                      <a:gd name="T62" fmla="*/ 1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35" y="37"/>
                        </a:moveTo>
                        <a:lnTo>
                          <a:pt x="33" y="37"/>
                        </a:lnTo>
                        <a:lnTo>
                          <a:pt x="32" y="37"/>
                        </a:lnTo>
                        <a:lnTo>
                          <a:pt x="32" y="38"/>
                        </a:lnTo>
                        <a:lnTo>
                          <a:pt x="31" y="38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29" y="37"/>
                        </a:lnTo>
                        <a:lnTo>
                          <a:pt x="28" y="36"/>
                        </a:lnTo>
                        <a:lnTo>
                          <a:pt x="27" y="36"/>
                        </a:lnTo>
                        <a:lnTo>
                          <a:pt x="27" y="35"/>
                        </a:lnTo>
                        <a:lnTo>
                          <a:pt x="25" y="35"/>
                        </a:lnTo>
                        <a:lnTo>
                          <a:pt x="24" y="35"/>
                        </a:lnTo>
                        <a:lnTo>
                          <a:pt x="24" y="34"/>
                        </a:lnTo>
                        <a:lnTo>
                          <a:pt x="23" y="33"/>
                        </a:lnTo>
                        <a:lnTo>
                          <a:pt x="23" y="32"/>
                        </a:lnTo>
                        <a:lnTo>
                          <a:pt x="22" y="32"/>
                        </a:ln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20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6" y="25"/>
                        </a:lnTo>
                        <a:lnTo>
                          <a:pt x="15" y="24"/>
                        </a:lnTo>
                        <a:lnTo>
                          <a:pt x="14" y="24"/>
                        </a:lnTo>
                        <a:lnTo>
                          <a:pt x="13" y="22"/>
                        </a:lnTo>
                        <a:lnTo>
                          <a:pt x="13" y="21"/>
                        </a:lnTo>
                        <a:lnTo>
                          <a:pt x="12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0" y="17"/>
                        </a:lnTo>
                        <a:lnTo>
                          <a:pt x="10" y="16"/>
                        </a:lnTo>
                        <a:lnTo>
                          <a:pt x="9" y="15"/>
                        </a:lnTo>
                        <a:lnTo>
                          <a:pt x="7" y="14"/>
                        </a:lnTo>
                        <a:lnTo>
                          <a:pt x="7" y="13"/>
                        </a:lnTo>
                        <a:lnTo>
                          <a:pt x="6" y="12"/>
                        </a:lnTo>
                        <a:lnTo>
                          <a:pt x="6" y="10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3" y="6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2" name="Freeform 340"/>
                  <p:cNvSpPr>
                    <a:spLocks/>
                  </p:cNvSpPr>
                  <p:nvPr/>
                </p:nvSpPr>
                <p:spPr bwMode="auto">
                  <a:xfrm>
                    <a:off x="2558" y="2457"/>
                    <a:ext cx="36" cy="39"/>
                  </a:xfrm>
                  <a:custGeom>
                    <a:avLst/>
                    <a:gdLst>
                      <a:gd name="T0" fmla="*/ 33 w 36"/>
                      <a:gd name="T1" fmla="*/ 37 h 39"/>
                      <a:gd name="T2" fmla="*/ 32 w 36"/>
                      <a:gd name="T3" fmla="*/ 37 h 39"/>
                      <a:gd name="T4" fmla="*/ 31 w 36"/>
                      <a:gd name="T5" fmla="*/ 38 h 39"/>
                      <a:gd name="T6" fmla="*/ 31 w 36"/>
                      <a:gd name="T7" fmla="*/ 37 h 39"/>
                      <a:gd name="T8" fmla="*/ 29 w 36"/>
                      <a:gd name="T9" fmla="*/ 37 h 39"/>
                      <a:gd name="T10" fmla="*/ 29 w 36"/>
                      <a:gd name="T11" fmla="*/ 37 h 39"/>
                      <a:gd name="T12" fmla="*/ 28 w 36"/>
                      <a:gd name="T13" fmla="*/ 36 h 39"/>
                      <a:gd name="T14" fmla="*/ 28 w 36"/>
                      <a:gd name="T15" fmla="*/ 36 h 39"/>
                      <a:gd name="T16" fmla="*/ 27 w 36"/>
                      <a:gd name="T17" fmla="*/ 36 h 39"/>
                      <a:gd name="T18" fmla="*/ 25 w 36"/>
                      <a:gd name="T19" fmla="*/ 35 h 39"/>
                      <a:gd name="T20" fmla="*/ 25 w 36"/>
                      <a:gd name="T21" fmla="*/ 35 h 39"/>
                      <a:gd name="T22" fmla="*/ 24 w 36"/>
                      <a:gd name="T23" fmla="*/ 34 h 39"/>
                      <a:gd name="T24" fmla="*/ 23 w 36"/>
                      <a:gd name="T25" fmla="*/ 33 h 39"/>
                      <a:gd name="T26" fmla="*/ 23 w 36"/>
                      <a:gd name="T27" fmla="*/ 33 h 39"/>
                      <a:gd name="T28" fmla="*/ 22 w 36"/>
                      <a:gd name="T29" fmla="*/ 32 h 39"/>
                      <a:gd name="T30" fmla="*/ 22 w 36"/>
                      <a:gd name="T31" fmla="*/ 32 h 39"/>
                      <a:gd name="T32" fmla="*/ 21 w 36"/>
                      <a:gd name="T33" fmla="*/ 30 h 39"/>
                      <a:gd name="T34" fmla="*/ 20 w 36"/>
                      <a:gd name="T35" fmla="*/ 29 h 39"/>
                      <a:gd name="T36" fmla="*/ 18 w 36"/>
                      <a:gd name="T37" fmla="*/ 27 h 39"/>
                      <a:gd name="T38" fmla="*/ 16 w 36"/>
                      <a:gd name="T39" fmla="*/ 26 h 39"/>
                      <a:gd name="T40" fmla="*/ 15 w 36"/>
                      <a:gd name="T41" fmla="*/ 24 h 39"/>
                      <a:gd name="T42" fmla="*/ 13 w 36"/>
                      <a:gd name="T43" fmla="*/ 22 h 39"/>
                      <a:gd name="T44" fmla="*/ 12 w 36"/>
                      <a:gd name="T45" fmla="*/ 21 h 39"/>
                      <a:gd name="T46" fmla="*/ 11 w 36"/>
                      <a:gd name="T47" fmla="*/ 19 h 39"/>
                      <a:gd name="T48" fmla="*/ 10 w 36"/>
                      <a:gd name="T49" fmla="*/ 18 h 39"/>
                      <a:gd name="T50" fmla="*/ 9 w 36"/>
                      <a:gd name="T51" fmla="*/ 16 h 39"/>
                      <a:gd name="T52" fmla="*/ 7 w 36"/>
                      <a:gd name="T53" fmla="*/ 14 h 39"/>
                      <a:gd name="T54" fmla="*/ 6 w 36"/>
                      <a:gd name="T55" fmla="*/ 12 h 39"/>
                      <a:gd name="T56" fmla="*/ 5 w 36"/>
                      <a:gd name="T57" fmla="*/ 9 h 39"/>
                      <a:gd name="T58" fmla="*/ 4 w 36"/>
                      <a:gd name="T59" fmla="*/ 7 h 39"/>
                      <a:gd name="T60" fmla="*/ 3 w 36"/>
                      <a:gd name="T61" fmla="*/ 5 h 39"/>
                      <a:gd name="T62" fmla="*/ 1 w 36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9"/>
                      <a:gd name="T98" fmla="*/ 36 w 36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9">
                        <a:moveTo>
                          <a:pt x="35" y="37"/>
                        </a:moveTo>
                        <a:lnTo>
                          <a:pt x="33" y="37"/>
                        </a:lnTo>
                        <a:lnTo>
                          <a:pt x="32" y="37"/>
                        </a:lnTo>
                        <a:lnTo>
                          <a:pt x="31" y="38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29" y="37"/>
                        </a:lnTo>
                        <a:lnTo>
                          <a:pt x="28" y="36"/>
                        </a:lnTo>
                        <a:lnTo>
                          <a:pt x="27" y="36"/>
                        </a:lnTo>
                        <a:lnTo>
                          <a:pt x="27" y="35"/>
                        </a:lnTo>
                        <a:lnTo>
                          <a:pt x="25" y="35"/>
                        </a:lnTo>
                        <a:lnTo>
                          <a:pt x="24" y="35"/>
                        </a:lnTo>
                        <a:lnTo>
                          <a:pt x="24" y="34"/>
                        </a:lnTo>
                        <a:lnTo>
                          <a:pt x="23" y="33"/>
                        </a:lnTo>
                        <a:lnTo>
                          <a:pt x="23" y="32"/>
                        </a:lnTo>
                        <a:lnTo>
                          <a:pt x="22" y="32"/>
                        </a:lnTo>
                        <a:lnTo>
                          <a:pt x="21" y="30"/>
                        </a:lnTo>
                        <a:lnTo>
                          <a:pt x="20" y="30"/>
                        </a:lnTo>
                        <a:lnTo>
                          <a:pt x="20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6" y="26"/>
                        </a:lnTo>
                        <a:lnTo>
                          <a:pt x="15" y="25"/>
                        </a:lnTo>
                        <a:lnTo>
                          <a:pt x="15" y="24"/>
                        </a:lnTo>
                        <a:lnTo>
                          <a:pt x="14" y="24"/>
                        </a:lnTo>
                        <a:lnTo>
                          <a:pt x="13" y="22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0" y="18"/>
                        </a:lnTo>
                        <a:lnTo>
                          <a:pt x="10" y="17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7" y="14"/>
                        </a:lnTo>
                        <a:lnTo>
                          <a:pt x="6" y="13"/>
                        </a:lnTo>
                        <a:lnTo>
                          <a:pt x="6" y="12"/>
                        </a:lnTo>
                        <a:lnTo>
                          <a:pt x="6" y="10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4" y="7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2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3" name="Freeform 341"/>
                  <p:cNvSpPr>
                    <a:spLocks/>
                  </p:cNvSpPr>
                  <p:nvPr/>
                </p:nvSpPr>
                <p:spPr bwMode="auto">
                  <a:xfrm>
                    <a:off x="2578" y="2447"/>
                    <a:ext cx="20" cy="49"/>
                  </a:xfrm>
                  <a:custGeom>
                    <a:avLst/>
                    <a:gdLst>
                      <a:gd name="T0" fmla="*/ 3 w 20"/>
                      <a:gd name="T1" fmla="*/ 48 h 49"/>
                      <a:gd name="T2" fmla="*/ 5 w 20"/>
                      <a:gd name="T3" fmla="*/ 47 h 49"/>
                      <a:gd name="T4" fmla="*/ 9 w 20"/>
                      <a:gd name="T5" fmla="*/ 47 h 49"/>
                      <a:gd name="T6" fmla="*/ 9 w 20"/>
                      <a:gd name="T7" fmla="*/ 46 h 49"/>
                      <a:gd name="T8" fmla="*/ 13 w 20"/>
                      <a:gd name="T9" fmla="*/ 45 h 49"/>
                      <a:gd name="T10" fmla="*/ 13 w 20"/>
                      <a:gd name="T11" fmla="*/ 45 h 49"/>
                      <a:gd name="T12" fmla="*/ 13 w 20"/>
                      <a:gd name="T13" fmla="*/ 44 h 49"/>
                      <a:gd name="T14" fmla="*/ 13 w 20"/>
                      <a:gd name="T15" fmla="*/ 43 h 49"/>
                      <a:gd name="T16" fmla="*/ 15 w 20"/>
                      <a:gd name="T17" fmla="*/ 42 h 49"/>
                      <a:gd name="T18" fmla="*/ 15 w 20"/>
                      <a:gd name="T19" fmla="*/ 41 h 49"/>
                      <a:gd name="T20" fmla="*/ 15 w 20"/>
                      <a:gd name="T21" fmla="*/ 41 h 49"/>
                      <a:gd name="T22" fmla="*/ 15 w 20"/>
                      <a:gd name="T23" fmla="*/ 40 h 49"/>
                      <a:gd name="T24" fmla="*/ 15 w 20"/>
                      <a:gd name="T25" fmla="*/ 39 h 49"/>
                      <a:gd name="T26" fmla="*/ 19 w 20"/>
                      <a:gd name="T27" fmla="*/ 38 h 49"/>
                      <a:gd name="T28" fmla="*/ 15 w 20"/>
                      <a:gd name="T29" fmla="*/ 38 h 49"/>
                      <a:gd name="T30" fmla="*/ 15 w 20"/>
                      <a:gd name="T31" fmla="*/ 37 h 49"/>
                      <a:gd name="T32" fmla="*/ 19 w 20"/>
                      <a:gd name="T33" fmla="*/ 35 h 49"/>
                      <a:gd name="T34" fmla="*/ 15 w 20"/>
                      <a:gd name="T35" fmla="*/ 33 h 49"/>
                      <a:gd name="T36" fmla="*/ 19 w 20"/>
                      <a:gd name="T37" fmla="*/ 31 h 49"/>
                      <a:gd name="T38" fmla="*/ 19 w 20"/>
                      <a:gd name="T39" fmla="*/ 29 h 49"/>
                      <a:gd name="T40" fmla="*/ 19 w 20"/>
                      <a:gd name="T41" fmla="*/ 27 h 49"/>
                      <a:gd name="T42" fmla="*/ 15 w 20"/>
                      <a:gd name="T43" fmla="*/ 25 h 49"/>
                      <a:gd name="T44" fmla="*/ 15 w 20"/>
                      <a:gd name="T45" fmla="*/ 23 h 49"/>
                      <a:gd name="T46" fmla="*/ 15 w 20"/>
                      <a:gd name="T47" fmla="*/ 21 h 49"/>
                      <a:gd name="T48" fmla="*/ 13 w 20"/>
                      <a:gd name="T49" fmla="*/ 19 h 49"/>
                      <a:gd name="T50" fmla="*/ 13 w 20"/>
                      <a:gd name="T51" fmla="*/ 16 h 49"/>
                      <a:gd name="T52" fmla="*/ 13 w 20"/>
                      <a:gd name="T53" fmla="*/ 14 h 49"/>
                      <a:gd name="T54" fmla="*/ 9 w 20"/>
                      <a:gd name="T55" fmla="*/ 12 h 49"/>
                      <a:gd name="T56" fmla="*/ 9 w 20"/>
                      <a:gd name="T57" fmla="*/ 9 h 49"/>
                      <a:gd name="T58" fmla="*/ 5 w 20"/>
                      <a:gd name="T59" fmla="*/ 7 h 49"/>
                      <a:gd name="T60" fmla="*/ 5 w 20"/>
                      <a:gd name="T61" fmla="*/ 4 h 49"/>
                      <a:gd name="T62" fmla="*/ 0 w 20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"/>
                      <a:gd name="T97" fmla="*/ 0 h 49"/>
                      <a:gd name="T98" fmla="*/ 20 w 20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" h="49">
                        <a:moveTo>
                          <a:pt x="3" y="48"/>
                        </a:moveTo>
                        <a:lnTo>
                          <a:pt x="3" y="48"/>
                        </a:lnTo>
                        <a:lnTo>
                          <a:pt x="5" y="47"/>
                        </a:lnTo>
                        <a:lnTo>
                          <a:pt x="9" y="47"/>
                        </a:lnTo>
                        <a:lnTo>
                          <a:pt x="9" y="46"/>
                        </a:lnTo>
                        <a:lnTo>
                          <a:pt x="13" y="46"/>
                        </a:lnTo>
                        <a:lnTo>
                          <a:pt x="13" y="45"/>
                        </a:lnTo>
                        <a:lnTo>
                          <a:pt x="13" y="44"/>
                        </a:lnTo>
                        <a:lnTo>
                          <a:pt x="13" y="43"/>
                        </a:lnTo>
                        <a:lnTo>
                          <a:pt x="15" y="43"/>
                        </a:lnTo>
                        <a:lnTo>
                          <a:pt x="15" y="42"/>
                        </a:lnTo>
                        <a:lnTo>
                          <a:pt x="15" y="41"/>
                        </a:lnTo>
                        <a:lnTo>
                          <a:pt x="15" y="40"/>
                        </a:lnTo>
                        <a:lnTo>
                          <a:pt x="15" y="39"/>
                        </a:lnTo>
                        <a:lnTo>
                          <a:pt x="19" y="38"/>
                        </a:lnTo>
                        <a:lnTo>
                          <a:pt x="15" y="38"/>
                        </a:lnTo>
                        <a:lnTo>
                          <a:pt x="15" y="37"/>
                        </a:lnTo>
                        <a:lnTo>
                          <a:pt x="19" y="37"/>
                        </a:lnTo>
                        <a:lnTo>
                          <a:pt x="19" y="35"/>
                        </a:lnTo>
                        <a:lnTo>
                          <a:pt x="19" y="34"/>
                        </a:lnTo>
                        <a:lnTo>
                          <a:pt x="15" y="33"/>
                        </a:lnTo>
                        <a:lnTo>
                          <a:pt x="19" y="32"/>
                        </a:lnTo>
                        <a:lnTo>
                          <a:pt x="19" y="31"/>
                        </a:lnTo>
                        <a:lnTo>
                          <a:pt x="19" y="30"/>
                        </a:lnTo>
                        <a:lnTo>
                          <a:pt x="19" y="29"/>
                        </a:lnTo>
                        <a:lnTo>
                          <a:pt x="15" y="28"/>
                        </a:lnTo>
                        <a:lnTo>
                          <a:pt x="19" y="27"/>
                        </a:lnTo>
                        <a:lnTo>
                          <a:pt x="15" y="26"/>
                        </a:lnTo>
                        <a:lnTo>
                          <a:pt x="15" y="25"/>
                        </a:lnTo>
                        <a:lnTo>
                          <a:pt x="15" y="24"/>
                        </a:lnTo>
                        <a:lnTo>
                          <a:pt x="15" y="23"/>
                        </a:lnTo>
                        <a:lnTo>
                          <a:pt x="15" y="21"/>
                        </a:lnTo>
                        <a:lnTo>
                          <a:pt x="13" y="19"/>
                        </a:lnTo>
                        <a:lnTo>
                          <a:pt x="13" y="17"/>
                        </a:lnTo>
                        <a:lnTo>
                          <a:pt x="13" y="16"/>
                        </a:lnTo>
                        <a:lnTo>
                          <a:pt x="13" y="15"/>
                        </a:lnTo>
                        <a:lnTo>
                          <a:pt x="13" y="14"/>
                        </a:lnTo>
                        <a:lnTo>
                          <a:pt x="9" y="14"/>
                        </a:lnTo>
                        <a:lnTo>
                          <a:pt x="9" y="12"/>
                        </a:lnTo>
                        <a:lnTo>
                          <a:pt x="9" y="10"/>
                        </a:lnTo>
                        <a:lnTo>
                          <a:pt x="9" y="9"/>
                        </a:lnTo>
                        <a:lnTo>
                          <a:pt x="5" y="8"/>
                        </a:lnTo>
                        <a:lnTo>
                          <a:pt x="5" y="7"/>
                        </a:lnTo>
                        <a:lnTo>
                          <a:pt x="5" y="6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0" y="2"/>
                        </a:lnTo>
                        <a:lnTo>
                          <a:pt x="3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4" name="Freeform 342"/>
                  <p:cNvSpPr>
                    <a:spLocks/>
                  </p:cNvSpPr>
                  <p:nvPr/>
                </p:nvSpPr>
                <p:spPr bwMode="auto">
                  <a:xfrm>
                    <a:off x="2570" y="2401"/>
                    <a:ext cx="19" cy="48"/>
                  </a:xfrm>
                  <a:custGeom>
                    <a:avLst/>
                    <a:gdLst>
                      <a:gd name="T0" fmla="*/ 14 w 19"/>
                      <a:gd name="T1" fmla="*/ 0 h 48"/>
                      <a:gd name="T2" fmla="*/ 14 w 19"/>
                      <a:gd name="T3" fmla="*/ 1 h 48"/>
                      <a:gd name="T4" fmla="*/ 11 w 19"/>
                      <a:gd name="T5" fmla="*/ 1 h 48"/>
                      <a:gd name="T6" fmla="*/ 7 w 19"/>
                      <a:gd name="T7" fmla="*/ 2 h 48"/>
                      <a:gd name="T8" fmla="*/ 7 w 19"/>
                      <a:gd name="T9" fmla="*/ 3 h 48"/>
                      <a:gd name="T10" fmla="*/ 7 w 19"/>
                      <a:gd name="T11" fmla="*/ 3 h 48"/>
                      <a:gd name="T12" fmla="*/ 4 w 19"/>
                      <a:gd name="T13" fmla="*/ 5 h 48"/>
                      <a:gd name="T14" fmla="*/ 4 w 19"/>
                      <a:gd name="T15" fmla="*/ 5 h 48"/>
                      <a:gd name="T16" fmla="*/ 4 w 19"/>
                      <a:gd name="T17" fmla="*/ 6 h 48"/>
                      <a:gd name="T18" fmla="*/ 4 w 19"/>
                      <a:gd name="T19" fmla="*/ 6 h 48"/>
                      <a:gd name="T20" fmla="*/ 4 w 19"/>
                      <a:gd name="T21" fmla="*/ 7 h 48"/>
                      <a:gd name="T22" fmla="*/ 0 w 19"/>
                      <a:gd name="T23" fmla="*/ 8 h 48"/>
                      <a:gd name="T24" fmla="*/ 0 w 19"/>
                      <a:gd name="T25" fmla="*/ 10 h 48"/>
                      <a:gd name="T26" fmla="*/ 0 w 19"/>
                      <a:gd name="T27" fmla="*/ 10 h 48"/>
                      <a:gd name="T28" fmla="*/ 0 w 19"/>
                      <a:gd name="T29" fmla="*/ 10 h 48"/>
                      <a:gd name="T30" fmla="*/ 0 w 19"/>
                      <a:gd name="T31" fmla="*/ 11 h 48"/>
                      <a:gd name="T32" fmla="*/ 0 w 19"/>
                      <a:gd name="T33" fmla="*/ 14 h 48"/>
                      <a:gd name="T34" fmla="*/ 0 w 19"/>
                      <a:gd name="T35" fmla="*/ 16 h 48"/>
                      <a:gd name="T36" fmla="*/ 0 w 19"/>
                      <a:gd name="T37" fmla="*/ 18 h 48"/>
                      <a:gd name="T38" fmla="*/ 0 w 19"/>
                      <a:gd name="T39" fmla="*/ 20 h 48"/>
                      <a:gd name="T40" fmla="*/ 0 w 19"/>
                      <a:gd name="T41" fmla="*/ 22 h 48"/>
                      <a:gd name="T42" fmla="*/ 0 w 19"/>
                      <a:gd name="T43" fmla="*/ 23 h 48"/>
                      <a:gd name="T44" fmla="*/ 4 w 19"/>
                      <a:gd name="T45" fmla="*/ 26 h 48"/>
                      <a:gd name="T46" fmla="*/ 4 w 19"/>
                      <a:gd name="T47" fmla="*/ 28 h 48"/>
                      <a:gd name="T48" fmla="*/ 4 w 19"/>
                      <a:gd name="T49" fmla="*/ 30 h 48"/>
                      <a:gd name="T50" fmla="*/ 7 w 19"/>
                      <a:gd name="T51" fmla="*/ 32 h 48"/>
                      <a:gd name="T52" fmla="*/ 7 w 19"/>
                      <a:gd name="T53" fmla="*/ 34 h 48"/>
                      <a:gd name="T54" fmla="*/ 11 w 19"/>
                      <a:gd name="T55" fmla="*/ 37 h 48"/>
                      <a:gd name="T56" fmla="*/ 11 w 19"/>
                      <a:gd name="T57" fmla="*/ 39 h 48"/>
                      <a:gd name="T58" fmla="*/ 14 w 19"/>
                      <a:gd name="T59" fmla="*/ 42 h 48"/>
                      <a:gd name="T60" fmla="*/ 14 w 19"/>
                      <a:gd name="T61" fmla="*/ 45 h 48"/>
                      <a:gd name="T62" fmla="*/ 18 w 19"/>
                      <a:gd name="T63" fmla="*/ 47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18" y="1"/>
                        </a:moveTo>
                        <a:lnTo>
                          <a:pt x="14" y="0"/>
                        </a:lnTo>
                        <a:lnTo>
                          <a:pt x="14" y="1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7" y="2"/>
                        </a:lnTo>
                        <a:lnTo>
                          <a:pt x="7" y="3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0" y="5"/>
                        </a:lnTo>
                        <a:lnTo>
                          <a:pt x="4" y="6"/>
                        </a:lnTo>
                        <a:lnTo>
                          <a:pt x="0" y="6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0" y="7"/>
                        </a:lnTo>
                        <a:lnTo>
                          <a:pt x="0" y="8"/>
                        </a:lnTo>
                        <a:lnTo>
                          <a:pt x="4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0" y="21"/>
                        </a:lnTo>
                        <a:lnTo>
                          <a:pt x="0" y="22"/>
                        </a:lnTo>
                        <a:lnTo>
                          <a:pt x="0" y="23"/>
                        </a:lnTo>
                        <a:lnTo>
                          <a:pt x="4" y="24"/>
                        </a:lnTo>
                        <a:lnTo>
                          <a:pt x="4" y="26"/>
                        </a:lnTo>
                        <a:lnTo>
                          <a:pt x="4" y="27"/>
                        </a:lnTo>
                        <a:lnTo>
                          <a:pt x="4" y="28"/>
                        </a:lnTo>
                        <a:lnTo>
                          <a:pt x="4" y="29"/>
                        </a:lnTo>
                        <a:lnTo>
                          <a:pt x="4" y="30"/>
                        </a:lnTo>
                        <a:lnTo>
                          <a:pt x="4" y="31"/>
                        </a:lnTo>
                        <a:lnTo>
                          <a:pt x="7" y="32"/>
                        </a:lnTo>
                        <a:lnTo>
                          <a:pt x="7" y="34"/>
                        </a:lnTo>
                        <a:lnTo>
                          <a:pt x="11" y="36"/>
                        </a:lnTo>
                        <a:lnTo>
                          <a:pt x="11" y="37"/>
                        </a:lnTo>
                        <a:lnTo>
                          <a:pt x="11" y="38"/>
                        </a:lnTo>
                        <a:lnTo>
                          <a:pt x="11" y="39"/>
                        </a:lnTo>
                        <a:lnTo>
                          <a:pt x="11" y="40"/>
                        </a:lnTo>
                        <a:lnTo>
                          <a:pt x="14" y="42"/>
                        </a:lnTo>
                        <a:lnTo>
                          <a:pt x="14" y="43"/>
                        </a:lnTo>
                        <a:lnTo>
                          <a:pt x="14" y="45"/>
                        </a:lnTo>
                        <a:lnTo>
                          <a:pt x="18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5" name="Freeform 343"/>
                  <p:cNvSpPr>
                    <a:spLocks/>
                  </p:cNvSpPr>
                  <p:nvPr/>
                </p:nvSpPr>
                <p:spPr bwMode="auto">
                  <a:xfrm>
                    <a:off x="2590" y="2401"/>
                    <a:ext cx="36" cy="37"/>
                  </a:xfrm>
                  <a:custGeom>
                    <a:avLst/>
                    <a:gdLst>
                      <a:gd name="T0" fmla="*/ 0 w 36"/>
                      <a:gd name="T1" fmla="*/ 1 h 37"/>
                      <a:gd name="T2" fmla="*/ 1 w 36"/>
                      <a:gd name="T3" fmla="*/ 0 h 37"/>
                      <a:gd name="T4" fmla="*/ 2 w 36"/>
                      <a:gd name="T5" fmla="*/ 0 h 37"/>
                      <a:gd name="T6" fmla="*/ 3 w 36"/>
                      <a:gd name="T7" fmla="*/ 0 h 37"/>
                      <a:gd name="T8" fmla="*/ 4 w 36"/>
                      <a:gd name="T9" fmla="*/ 0 h 37"/>
                      <a:gd name="T10" fmla="*/ 5 w 36"/>
                      <a:gd name="T11" fmla="*/ 1 h 37"/>
                      <a:gd name="T12" fmla="*/ 5 w 36"/>
                      <a:gd name="T13" fmla="*/ 1 h 37"/>
                      <a:gd name="T14" fmla="*/ 5 w 36"/>
                      <a:gd name="T15" fmla="*/ 1 h 37"/>
                      <a:gd name="T16" fmla="*/ 7 w 36"/>
                      <a:gd name="T17" fmla="*/ 1 h 37"/>
                      <a:gd name="T18" fmla="*/ 8 w 36"/>
                      <a:gd name="T19" fmla="*/ 2 h 37"/>
                      <a:gd name="T20" fmla="*/ 8 w 36"/>
                      <a:gd name="T21" fmla="*/ 3 h 37"/>
                      <a:gd name="T22" fmla="*/ 9 w 36"/>
                      <a:gd name="T23" fmla="*/ 4 h 37"/>
                      <a:gd name="T24" fmla="*/ 9 w 36"/>
                      <a:gd name="T25" fmla="*/ 4 h 37"/>
                      <a:gd name="T26" fmla="*/ 10 w 36"/>
                      <a:gd name="T27" fmla="*/ 5 h 37"/>
                      <a:gd name="T28" fmla="*/ 11 w 36"/>
                      <a:gd name="T29" fmla="*/ 5 h 37"/>
                      <a:gd name="T30" fmla="*/ 12 w 36"/>
                      <a:gd name="T31" fmla="*/ 5 h 37"/>
                      <a:gd name="T32" fmla="*/ 14 w 36"/>
                      <a:gd name="T33" fmla="*/ 7 h 37"/>
                      <a:gd name="T34" fmla="*/ 15 w 36"/>
                      <a:gd name="T35" fmla="*/ 8 h 37"/>
                      <a:gd name="T36" fmla="*/ 16 w 36"/>
                      <a:gd name="T37" fmla="*/ 10 h 37"/>
                      <a:gd name="T38" fmla="*/ 17 w 36"/>
                      <a:gd name="T39" fmla="*/ 11 h 37"/>
                      <a:gd name="T40" fmla="*/ 18 w 36"/>
                      <a:gd name="T41" fmla="*/ 13 h 37"/>
                      <a:gd name="T42" fmla="*/ 21 w 36"/>
                      <a:gd name="T43" fmla="*/ 14 h 37"/>
                      <a:gd name="T44" fmla="*/ 22 w 36"/>
                      <a:gd name="T45" fmla="*/ 16 h 37"/>
                      <a:gd name="T46" fmla="*/ 23 w 36"/>
                      <a:gd name="T47" fmla="*/ 18 h 37"/>
                      <a:gd name="T48" fmla="*/ 24 w 36"/>
                      <a:gd name="T49" fmla="*/ 20 h 37"/>
                      <a:gd name="T50" fmla="*/ 25 w 36"/>
                      <a:gd name="T51" fmla="*/ 22 h 37"/>
                      <a:gd name="T52" fmla="*/ 26 w 36"/>
                      <a:gd name="T53" fmla="*/ 24 h 37"/>
                      <a:gd name="T54" fmla="*/ 28 w 36"/>
                      <a:gd name="T55" fmla="*/ 26 h 37"/>
                      <a:gd name="T56" fmla="*/ 29 w 36"/>
                      <a:gd name="T57" fmla="*/ 28 h 37"/>
                      <a:gd name="T58" fmla="*/ 31 w 36"/>
                      <a:gd name="T59" fmla="*/ 31 h 37"/>
                      <a:gd name="T60" fmla="*/ 31 w 36"/>
                      <a:gd name="T61" fmla="*/ 32 h 37"/>
                      <a:gd name="T62" fmla="*/ 33 w 36"/>
                      <a:gd name="T63" fmla="*/ 35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7"/>
                      <a:gd name="T98" fmla="*/ 36 w 36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7">
                        <a:moveTo>
                          <a:pt x="0" y="1"/>
                        </a:moveTo>
                        <a:lnTo>
                          <a:pt x="0" y="1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5" y="1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9" y="3"/>
                        </a:lnTo>
                        <a:lnTo>
                          <a:pt x="9" y="4"/>
                        </a:lnTo>
                        <a:lnTo>
                          <a:pt x="9" y="3"/>
                        </a:lnTo>
                        <a:lnTo>
                          <a:pt x="9" y="4"/>
                        </a:lnTo>
                        <a:lnTo>
                          <a:pt x="10" y="4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2" y="5"/>
                        </a:lnTo>
                        <a:lnTo>
                          <a:pt x="14" y="7"/>
                        </a:lnTo>
                        <a:lnTo>
                          <a:pt x="15" y="8"/>
                        </a:lnTo>
                        <a:lnTo>
                          <a:pt x="15" y="9"/>
                        </a:lnTo>
                        <a:lnTo>
                          <a:pt x="16" y="10"/>
                        </a:lnTo>
                        <a:lnTo>
                          <a:pt x="17" y="10"/>
                        </a:lnTo>
                        <a:lnTo>
                          <a:pt x="17" y="11"/>
                        </a:lnTo>
                        <a:lnTo>
                          <a:pt x="18" y="12"/>
                        </a:lnTo>
                        <a:lnTo>
                          <a:pt x="18" y="13"/>
                        </a:lnTo>
                        <a:lnTo>
                          <a:pt x="19" y="14"/>
                        </a:lnTo>
                        <a:lnTo>
                          <a:pt x="21" y="14"/>
                        </a:lnTo>
                        <a:lnTo>
                          <a:pt x="21" y="15"/>
                        </a:lnTo>
                        <a:lnTo>
                          <a:pt x="22" y="16"/>
                        </a:lnTo>
                        <a:lnTo>
                          <a:pt x="22" y="17"/>
                        </a:lnTo>
                        <a:lnTo>
                          <a:pt x="23" y="18"/>
                        </a:lnTo>
                        <a:lnTo>
                          <a:pt x="24" y="19"/>
                        </a:lnTo>
                        <a:lnTo>
                          <a:pt x="24" y="20"/>
                        </a:lnTo>
                        <a:lnTo>
                          <a:pt x="25" y="21"/>
                        </a:lnTo>
                        <a:lnTo>
                          <a:pt x="25" y="22"/>
                        </a:lnTo>
                        <a:lnTo>
                          <a:pt x="26" y="24"/>
                        </a:lnTo>
                        <a:lnTo>
                          <a:pt x="28" y="24"/>
                        </a:lnTo>
                        <a:lnTo>
                          <a:pt x="28" y="26"/>
                        </a:lnTo>
                        <a:lnTo>
                          <a:pt x="28" y="27"/>
                        </a:lnTo>
                        <a:lnTo>
                          <a:pt x="29" y="28"/>
                        </a:lnTo>
                        <a:lnTo>
                          <a:pt x="30" y="29"/>
                        </a:lnTo>
                        <a:lnTo>
                          <a:pt x="31" y="31"/>
                        </a:lnTo>
                        <a:lnTo>
                          <a:pt x="31" y="32"/>
                        </a:lnTo>
                        <a:lnTo>
                          <a:pt x="32" y="34"/>
                        </a:lnTo>
                        <a:lnTo>
                          <a:pt x="33" y="35"/>
                        </a:lnTo>
                        <a:lnTo>
                          <a:pt x="35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6" name="Freeform 344"/>
                  <p:cNvSpPr>
                    <a:spLocks/>
                  </p:cNvSpPr>
                  <p:nvPr/>
                </p:nvSpPr>
                <p:spPr bwMode="auto">
                  <a:xfrm>
                    <a:off x="2321" y="2529"/>
                    <a:ext cx="19" cy="49"/>
                  </a:xfrm>
                  <a:custGeom>
                    <a:avLst/>
                    <a:gdLst>
                      <a:gd name="T0" fmla="*/ 3 w 19"/>
                      <a:gd name="T1" fmla="*/ 47 h 49"/>
                      <a:gd name="T2" fmla="*/ 5 w 19"/>
                      <a:gd name="T3" fmla="*/ 48 h 49"/>
                      <a:gd name="T4" fmla="*/ 5 w 19"/>
                      <a:gd name="T5" fmla="*/ 47 h 49"/>
                      <a:gd name="T6" fmla="*/ 9 w 19"/>
                      <a:gd name="T7" fmla="*/ 46 h 49"/>
                      <a:gd name="T8" fmla="*/ 9 w 19"/>
                      <a:gd name="T9" fmla="*/ 45 h 49"/>
                      <a:gd name="T10" fmla="*/ 12 w 19"/>
                      <a:gd name="T11" fmla="*/ 45 h 49"/>
                      <a:gd name="T12" fmla="*/ 12 w 19"/>
                      <a:gd name="T13" fmla="*/ 44 h 49"/>
                      <a:gd name="T14" fmla="*/ 14 w 19"/>
                      <a:gd name="T15" fmla="*/ 43 h 49"/>
                      <a:gd name="T16" fmla="*/ 12 w 19"/>
                      <a:gd name="T17" fmla="*/ 42 h 49"/>
                      <a:gd name="T18" fmla="*/ 14 w 19"/>
                      <a:gd name="T19" fmla="*/ 42 h 49"/>
                      <a:gd name="T20" fmla="*/ 14 w 19"/>
                      <a:gd name="T21" fmla="*/ 41 h 49"/>
                      <a:gd name="T22" fmla="*/ 14 w 19"/>
                      <a:gd name="T23" fmla="*/ 40 h 49"/>
                      <a:gd name="T24" fmla="*/ 14 w 19"/>
                      <a:gd name="T25" fmla="*/ 40 h 49"/>
                      <a:gd name="T26" fmla="*/ 14 w 19"/>
                      <a:gd name="T27" fmla="*/ 39 h 49"/>
                      <a:gd name="T28" fmla="*/ 14 w 19"/>
                      <a:gd name="T29" fmla="*/ 38 h 49"/>
                      <a:gd name="T30" fmla="*/ 14 w 19"/>
                      <a:gd name="T31" fmla="*/ 37 h 49"/>
                      <a:gd name="T32" fmla="*/ 14 w 19"/>
                      <a:gd name="T33" fmla="*/ 36 h 49"/>
                      <a:gd name="T34" fmla="*/ 18 w 19"/>
                      <a:gd name="T35" fmla="*/ 34 h 49"/>
                      <a:gd name="T36" fmla="*/ 18 w 19"/>
                      <a:gd name="T37" fmla="*/ 32 h 49"/>
                      <a:gd name="T38" fmla="*/ 14 w 19"/>
                      <a:gd name="T39" fmla="*/ 30 h 49"/>
                      <a:gd name="T40" fmla="*/ 14 w 19"/>
                      <a:gd name="T41" fmla="*/ 27 h 49"/>
                      <a:gd name="T42" fmla="*/ 14 w 19"/>
                      <a:gd name="T43" fmla="*/ 25 h 49"/>
                      <a:gd name="T44" fmla="*/ 14 w 19"/>
                      <a:gd name="T45" fmla="*/ 23 h 49"/>
                      <a:gd name="T46" fmla="*/ 12 w 19"/>
                      <a:gd name="T47" fmla="*/ 21 h 49"/>
                      <a:gd name="T48" fmla="*/ 12 w 19"/>
                      <a:gd name="T49" fmla="*/ 19 h 49"/>
                      <a:gd name="T50" fmla="*/ 9 w 19"/>
                      <a:gd name="T51" fmla="*/ 16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5 w 19"/>
                      <a:gd name="T57" fmla="*/ 9 h 49"/>
                      <a:gd name="T58" fmla="*/ 5 w 19"/>
                      <a:gd name="T59" fmla="*/ 7 h 49"/>
                      <a:gd name="T60" fmla="*/ 3 w 19"/>
                      <a:gd name="T61" fmla="*/ 5 h 49"/>
                      <a:gd name="T62" fmla="*/ 3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0" y="48"/>
                        </a:moveTo>
                        <a:lnTo>
                          <a:pt x="3" y="47"/>
                        </a:lnTo>
                        <a:lnTo>
                          <a:pt x="3" y="48"/>
                        </a:lnTo>
                        <a:lnTo>
                          <a:pt x="5" y="48"/>
                        </a:lnTo>
                        <a:lnTo>
                          <a:pt x="5" y="47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12" y="45"/>
                        </a:lnTo>
                        <a:lnTo>
                          <a:pt x="12" y="44"/>
                        </a:lnTo>
                        <a:lnTo>
                          <a:pt x="14" y="43"/>
                        </a:lnTo>
                        <a:lnTo>
                          <a:pt x="12" y="42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8" y="34"/>
                        </a:lnTo>
                        <a:lnTo>
                          <a:pt x="18" y="33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4" y="30"/>
                        </a:lnTo>
                        <a:lnTo>
                          <a:pt x="14" y="28"/>
                        </a:lnTo>
                        <a:lnTo>
                          <a:pt x="14" y="27"/>
                        </a:lnTo>
                        <a:lnTo>
                          <a:pt x="18" y="27"/>
                        </a:lnTo>
                        <a:lnTo>
                          <a:pt x="14" y="25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2" y="21"/>
                        </a:lnTo>
                        <a:lnTo>
                          <a:pt x="12" y="20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9" y="12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5" y="7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7" name="Freeform 345"/>
                  <p:cNvSpPr>
                    <a:spLocks/>
                  </p:cNvSpPr>
                  <p:nvPr/>
                </p:nvSpPr>
                <p:spPr bwMode="auto">
                  <a:xfrm>
                    <a:off x="2300" y="2542"/>
                    <a:ext cx="35" cy="36"/>
                  </a:xfrm>
                  <a:custGeom>
                    <a:avLst/>
                    <a:gdLst>
                      <a:gd name="T0" fmla="*/ 34 w 35"/>
                      <a:gd name="T1" fmla="*/ 35 h 36"/>
                      <a:gd name="T2" fmla="*/ 32 w 35"/>
                      <a:gd name="T3" fmla="*/ 35 h 36"/>
                      <a:gd name="T4" fmla="*/ 31 w 35"/>
                      <a:gd name="T5" fmla="*/ 35 h 36"/>
                      <a:gd name="T6" fmla="*/ 30 w 35"/>
                      <a:gd name="T7" fmla="*/ 35 h 36"/>
                      <a:gd name="T8" fmla="*/ 30 w 35"/>
                      <a:gd name="T9" fmla="*/ 35 h 36"/>
                      <a:gd name="T10" fmla="*/ 29 w 35"/>
                      <a:gd name="T11" fmla="*/ 35 h 36"/>
                      <a:gd name="T12" fmla="*/ 28 w 35"/>
                      <a:gd name="T13" fmla="*/ 34 h 36"/>
                      <a:gd name="T14" fmla="*/ 28 w 35"/>
                      <a:gd name="T15" fmla="*/ 34 h 36"/>
                      <a:gd name="T16" fmla="*/ 26 w 35"/>
                      <a:gd name="T17" fmla="*/ 33 h 36"/>
                      <a:gd name="T18" fmla="*/ 25 w 35"/>
                      <a:gd name="T19" fmla="*/ 33 h 36"/>
                      <a:gd name="T20" fmla="*/ 24 w 35"/>
                      <a:gd name="T21" fmla="*/ 32 h 36"/>
                      <a:gd name="T22" fmla="*/ 24 w 35"/>
                      <a:gd name="T23" fmla="*/ 31 h 36"/>
                      <a:gd name="T24" fmla="*/ 23 w 35"/>
                      <a:gd name="T25" fmla="*/ 30 h 36"/>
                      <a:gd name="T26" fmla="*/ 23 w 35"/>
                      <a:gd name="T27" fmla="*/ 31 h 36"/>
                      <a:gd name="T28" fmla="*/ 22 w 35"/>
                      <a:gd name="T29" fmla="*/ 30 h 36"/>
                      <a:gd name="T30" fmla="*/ 22 w 35"/>
                      <a:gd name="T31" fmla="*/ 30 h 36"/>
                      <a:gd name="T32" fmla="*/ 19 w 35"/>
                      <a:gd name="T33" fmla="*/ 29 h 36"/>
                      <a:gd name="T34" fmla="*/ 18 w 35"/>
                      <a:gd name="T35" fmla="*/ 27 h 36"/>
                      <a:gd name="T36" fmla="*/ 17 w 35"/>
                      <a:gd name="T37" fmla="*/ 26 h 36"/>
                      <a:gd name="T38" fmla="*/ 16 w 35"/>
                      <a:gd name="T39" fmla="*/ 24 h 36"/>
                      <a:gd name="T40" fmla="*/ 14 w 35"/>
                      <a:gd name="T41" fmla="*/ 22 h 36"/>
                      <a:gd name="T42" fmla="*/ 14 w 35"/>
                      <a:gd name="T43" fmla="*/ 21 h 36"/>
                      <a:gd name="T44" fmla="*/ 11 w 35"/>
                      <a:gd name="T45" fmla="*/ 19 h 36"/>
                      <a:gd name="T46" fmla="*/ 11 w 35"/>
                      <a:gd name="T47" fmla="*/ 18 h 36"/>
                      <a:gd name="T48" fmla="*/ 9 w 35"/>
                      <a:gd name="T49" fmla="*/ 16 h 36"/>
                      <a:gd name="T50" fmla="*/ 8 w 35"/>
                      <a:gd name="T51" fmla="*/ 14 h 36"/>
                      <a:gd name="T52" fmla="*/ 7 w 35"/>
                      <a:gd name="T53" fmla="*/ 12 h 36"/>
                      <a:gd name="T54" fmla="*/ 5 w 35"/>
                      <a:gd name="T55" fmla="*/ 10 h 36"/>
                      <a:gd name="T56" fmla="*/ 4 w 35"/>
                      <a:gd name="T57" fmla="*/ 8 h 36"/>
                      <a:gd name="T58" fmla="*/ 3 w 35"/>
                      <a:gd name="T59" fmla="*/ 6 h 36"/>
                      <a:gd name="T60" fmla="*/ 1 w 35"/>
                      <a:gd name="T61" fmla="*/ 4 h 36"/>
                      <a:gd name="T62" fmla="*/ 0 w 35"/>
                      <a:gd name="T63" fmla="*/ 1 h 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6"/>
                      <a:gd name="T98" fmla="*/ 35 w 35"/>
                      <a:gd name="T99" fmla="*/ 36 h 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6">
                        <a:moveTo>
                          <a:pt x="34" y="35"/>
                        </a:moveTo>
                        <a:lnTo>
                          <a:pt x="34" y="35"/>
                        </a:lnTo>
                        <a:lnTo>
                          <a:pt x="32" y="35"/>
                        </a:lnTo>
                        <a:lnTo>
                          <a:pt x="31" y="35"/>
                        </a:lnTo>
                        <a:lnTo>
                          <a:pt x="30" y="35"/>
                        </a:lnTo>
                        <a:lnTo>
                          <a:pt x="29" y="35"/>
                        </a:lnTo>
                        <a:lnTo>
                          <a:pt x="28" y="34"/>
                        </a:lnTo>
                        <a:lnTo>
                          <a:pt x="26" y="33"/>
                        </a:lnTo>
                        <a:lnTo>
                          <a:pt x="25" y="32"/>
                        </a:lnTo>
                        <a:lnTo>
                          <a:pt x="25" y="33"/>
                        </a:lnTo>
                        <a:lnTo>
                          <a:pt x="24" y="32"/>
                        </a:lnTo>
                        <a:lnTo>
                          <a:pt x="24" y="31"/>
                        </a:lnTo>
                        <a:lnTo>
                          <a:pt x="23" y="30"/>
                        </a:lnTo>
                        <a:lnTo>
                          <a:pt x="23" y="31"/>
                        </a:lnTo>
                        <a:lnTo>
                          <a:pt x="22" y="30"/>
                        </a:lnTo>
                        <a:lnTo>
                          <a:pt x="22" y="29"/>
                        </a:lnTo>
                        <a:lnTo>
                          <a:pt x="22" y="30"/>
                        </a:lnTo>
                        <a:lnTo>
                          <a:pt x="22" y="29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7" y="26"/>
                        </a:lnTo>
                        <a:lnTo>
                          <a:pt x="17" y="24"/>
                        </a:lnTo>
                        <a:lnTo>
                          <a:pt x="16" y="24"/>
                        </a:lnTo>
                        <a:lnTo>
                          <a:pt x="15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2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0" y="17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1" y="4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8" name="Freeform 346"/>
                  <p:cNvSpPr>
                    <a:spLocks/>
                  </p:cNvSpPr>
                  <p:nvPr/>
                </p:nvSpPr>
                <p:spPr bwMode="auto">
                  <a:xfrm>
                    <a:off x="2300" y="2542"/>
                    <a:ext cx="35" cy="36"/>
                  </a:xfrm>
                  <a:custGeom>
                    <a:avLst/>
                    <a:gdLst>
                      <a:gd name="T0" fmla="*/ 34 w 35"/>
                      <a:gd name="T1" fmla="*/ 35 h 36"/>
                      <a:gd name="T2" fmla="*/ 32 w 35"/>
                      <a:gd name="T3" fmla="*/ 35 h 36"/>
                      <a:gd name="T4" fmla="*/ 31 w 35"/>
                      <a:gd name="T5" fmla="*/ 35 h 36"/>
                      <a:gd name="T6" fmla="*/ 30 w 35"/>
                      <a:gd name="T7" fmla="*/ 35 h 36"/>
                      <a:gd name="T8" fmla="*/ 30 w 35"/>
                      <a:gd name="T9" fmla="*/ 35 h 36"/>
                      <a:gd name="T10" fmla="*/ 29 w 35"/>
                      <a:gd name="T11" fmla="*/ 35 h 36"/>
                      <a:gd name="T12" fmla="*/ 28 w 35"/>
                      <a:gd name="T13" fmla="*/ 34 h 36"/>
                      <a:gd name="T14" fmla="*/ 28 w 35"/>
                      <a:gd name="T15" fmla="*/ 34 h 36"/>
                      <a:gd name="T16" fmla="*/ 26 w 35"/>
                      <a:gd name="T17" fmla="*/ 33 h 36"/>
                      <a:gd name="T18" fmla="*/ 25 w 35"/>
                      <a:gd name="T19" fmla="*/ 33 h 36"/>
                      <a:gd name="T20" fmla="*/ 24 w 35"/>
                      <a:gd name="T21" fmla="*/ 32 h 36"/>
                      <a:gd name="T22" fmla="*/ 24 w 35"/>
                      <a:gd name="T23" fmla="*/ 31 h 36"/>
                      <a:gd name="T24" fmla="*/ 23 w 35"/>
                      <a:gd name="T25" fmla="*/ 30 h 36"/>
                      <a:gd name="T26" fmla="*/ 23 w 35"/>
                      <a:gd name="T27" fmla="*/ 31 h 36"/>
                      <a:gd name="T28" fmla="*/ 22 w 35"/>
                      <a:gd name="T29" fmla="*/ 30 h 36"/>
                      <a:gd name="T30" fmla="*/ 22 w 35"/>
                      <a:gd name="T31" fmla="*/ 30 h 36"/>
                      <a:gd name="T32" fmla="*/ 19 w 35"/>
                      <a:gd name="T33" fmla="*/ 29 h 36"/>
                      <a:gd name="T34" fmla="*/ 18 w 35"/>
                      <a:gd name="T35" fmla="*/ 27 h 36"/>
                      <a:gd name="T36" fmla="*/ 17 w 35"/>
                      <a:gd name="T37" fmla="*/ 26 h 36"/>
                      <a:gd name="T38" fmla="*/ 16 w 35"/>
                      <a:gd name="T39" fmla="*/ 24 h 36"/>
                      <a:gd name="T40" fmla="*/ 14 w 35"/>
                      <a:gd name="T41" fmla="*/ 22 h 36"/>
                      <a:gd name="T42" fmla="*/ 14 w 35"/>
                      <a:gd name="T43" fmla="*/ 21 h 36"/>
                      <a:gd name="T44" fmla="*/ 11 w 35"/>
                      <a:gd name="T45" fmla="*/ 19 h 36"/>
                      <a:gd name="T46" fmla="*/ 11 w 35"/>
                      <a:gd name="T47" fmla="*/ 18 h 36"/>
                      <a:gd name="T48" fmla="*/ 9 w 35"/>
                      <a:gd name="T49" fmla="*/ 16 h 36"/>
                      <a:gd name="T50" fmla="*/ 8 w 35"/>
                      <a:gd name="T51" fmla="*/ 14 h 36"/>
                      <a:gd name="T52" fmla="*/ 7 w 35"/>
                      <a:gd name="T53" fmla="*/ 12 h 36"/>
                      <a:gd name="T54" fmla="*/ 5 w 35"/>
                      <a:gd name="T55" fmla="*/ 10 h 36"/>
                      <a:gd name="T56" fmla="*/ 4 w 35"/>
                      <a:gd name="T57" fmla="*/ 8 h 36"/>
                      <a:gd name="T58" fmla="*/ 3 w 35"/>
                      <a:gd name="T59" fmla="*/ 6 h 36"/>
                      <a:gd name="T60" fmla="*/ 1 w 35"/>
                      <a:gd name="T61" fmla="*/ 4 h 36"/>
                      <a:gd name="T62" fmla="*/ 0 w 35"/>
                      <a:gd name="T63" fmla="*/ 1 h 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6"/>
                      <a:gd name="T98" fmla="*/ 35 w 35"/>
                      <a:gd name="T99" fmla="*/ 36 h 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6">
                        <a:moveTo>
                          <a:pt x="34" y="35"/>
                        </a:moveTo>
                        <a:lnTo>
                          <a:pt x="34" y="35"/>
                        </a:lnTo>
                        <a:lnTo>
                          <a:pt x="32" y="35"/>
                        </a:lnTo>
                        <a:lnTo>
                          <a:pt x="31" y="35"/>
                        </a:lnTo>
                        <a:lnTo>
                          <a:pt x="30" y="35"/>
                        </a:lnTo>
                        <a:lnTo>
                          <a:pt x="29" y="35"/>
                        </a:lnTo>
                        <a:lnTo>
                          <a:pt x="28" y="34"/>
                        </a:lnTo>
                        <a:lnTo>
                          <a:pt x="26" y="33"/>
                        </a:lnTo>
                        <a:lnTo>
                          <a:pt x="25" y="32"/>
                        </a:lnTo>
                        <a:lnTo>
                          <a:pt x="25" y="33"/>
                        </a:lnTo>
                        <a:lnTo>
                          <a:pt x="24" y="32"/>
                        </a:lnTo>
                        <a:lnTo>
                          <a:pt x="24" y="31"/>
                        </a:lnTo>
                        <a:lnTo>
                          <a:pt x="23" y="30"/>
                        </a:lnTo>
                        <a:lnTo>
                          <a:pt x="23" y="31"/>
                        </a:lnTo>
                        <a:lnTo>
                          <a:pt x="22" y="30"/>
                        </a:lnTo>
                        <a:lnTo>
                          <a:pt x="22" y="29"/>
                        </a:lnTo>
                        <a:lnTo>
                          <a:pt x="22" y="30"/>
                        </a:lnTo>
                        <a:lnTo>
                          <a:pt x="22" y="29"/>
                        </a:lnTo>
                        <a:lnTo>
                          <a:pt x="19" y="29"/>
                        </a:lnTo>
                        <a:lnTo>
                          <a:pt x="19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7" y="26"/>
                        </a:lnTo>
                        <a:lnTo>
                          <a:pt x="17" y="24"/>
                        </a:lnTo>
                        <a:lnTo>
                          <a:pt x="16" y="24"/>
                        </a:lnTo>
                        <a:lnTo>
                          <a:pt x="15" y="23"/>
                        </a:lnTo>
                        <a:lnTo>
                          <a:pt x="14" y="22"/>
                        </a:lnTo>
                        <a:lnTo>
                          <a:pt x="14" y="21"/>
                        </a:lnTo>
                        <a:lnTo>
                          <a:pt x="12" y="20"/>
                        </a:lnTo>
                        <a:lnTo>
                          <a:pt x="11" y="19"/>
                        </a:lnTo>
                        <a:lnTo>
                          <a:pt x="11" y="18"/>
                        </a:lnTo>
                        <a:lnTo>
                          <a:pt x="10" y="17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5" y="11"/>
                        </a:lnTo>
                        <a:lnTo>
                          <a:pt x="5" y="10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1" y="4"/>
                        </a:lnTo>
                        <a:lnTo>
                          <a:pt x="1" y="2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29" name="Freeform 347"/>
                  <p:cNvSpPr>
                    <a:spLocks/>
                  </p:cNvSpPr>
                  <p:nvPr/>
                </p:nvSpPr>
                <p:spPr bwMode="auto">
                  <a:xfrm>
                    <a:off x="2321" y="2529"/>
                    <a:ext cx="19" cy="49"/>
                  </a:xfrm>
                  <a:custGeom>
                    <a:avLst/>
                    <a:gdLst>
                      <a:gd name="T0" fmla="*/ 3 w 19"/>
                      <a:gd name="T1" fmla="*/ 47 h 49"/>
                      <a:gd name="T2" fmla="*/ 5 w 19"/>
                      <a:gd name="T3" fmla="*/ 47 h 49"/>
                      <a:gd name="T4" fmla="*/ 5 w 19"/>
                      <a:gd name="T5" fmla="*/ 47 h 49"/>
                      <a:gd name="T6" fmla="*/ 9 w 19"/>
                      <a:gd name="T7" fmla="*/ 46 h 49"/>
                      <a:gd name="T8" fmla="*/ 9 w 19"/>
                      <a:gd name="T9" fmla="*/ 45 h 49"/>
                      <a:gd name="T10" fmla="*/ 12 w 19"/>
                      <a:gd name="T11" fmla="*/ 44 h 49"/>
                      <a:gd name="T12" fmla="*/ 12 w 19"/>
                      <a:gd name="T13" fmla="*/ 44 h 49"/>
                      <a:gd name="T14" fmla="*/ 12 w 19"/>
                      <a:gd name="T15" fmla="*/ 43 h 49"/>
                      <a:gd name="T16" fmla="*/ 12 w 19"/>
                      <a:gd name="T17" fmla="*/ 42 h 49"/>
                      <a:gd name="T18" fmla="*/ 12 w 19"/>
                      <a:gd name="T19" fmla="*/ 41 h 49"/>
                      <a:gd name="T20" fmla="*/ 14 w 19"/>
                      <a:gd name="T21" fmla="*/ 41 h 49"/>
                      <a:gd name="T22" fmla="*/ 14 w 19"/>
                      <a:gd name="T23" fmla="*/ 40 h 49"/>
                      <a:gd name="T24" fmla="*/ 14 w 19"/>
                      <a:gd name="T25" fmla="*/ 39 h 49"/>
                      <a:gd name="T26" fmla="*/ 14 w 19"/>
                      <a:gd name="T27" fmla="*/ 38 h 49"/>
                      <a:gd name="T28" fmla="*/ 14 w 19"/>
                      <a:gd name="T29" fmla="*/ 38 h 49"/>
                      <a:gd name="T30" fmla="*/ 14 w 19"/>
                      <a:gd name="T31" fmla="*/ 37 h 49"/>
                      <a:gd name="T32" fmla="*/ 14 w 19"/>
                      <a:gd name="T33" fmla="*/ 35 h 49"/>
                      <a:gd name="T34" fmla="*/ 14 w 19"/>
                      <a:gd name="T35" fmla="*/ 33 h 49"/>
                      <a:gd name="T36" fmla="*/ 18 w 19"/>
                      <a:gd name="T37" fmla="*/ 32 h 49"/>
                      <a:gd name="T38" fmla="*/ 14 w 19"/>
                      <a:gd name="T39" fmla="*/ 30 h 49"/>
                      <a:gd name="T40" fmla="*/ 14 w 19"/>
                      <a:gd name="T41" fmla="*/ 27 h 49"/>
                      <a:gd name="T42" fmla="*/ 14 w 19"/>
                      <a:gd name="T43" fmla="*/ 25 h 49"/>
                      <a:gd name="T44" fmla="*/ 14 w 19"/>
                      <a:gd name="T45" fmla="*/ 23 h 49"/>
                      <a:gd name="T46" fmla="*/ 12 w 19"/>
                      <a:gd name="T47" fmla="*/ 21 h 49"/>
                      <a:gd name="T48" fmla="*/ 12 w 19"/>
                      <a:gd name="T49" fmla="*/ 18 h 49"/>
                      <a:gd name="T50" fmla="*/ 9 w 19"/>
                      <a:gd name="T51" fmla="*/ 16 h 49"/>
                      <a:gd name="T52" fmla="*/ 9 w 19"/>
                      <a:gd name="T53" fmla="*/ 14 h 49"/>
                      <a:gd name="T54" fmla="*/ 9 w 19"/>
                      <a:gd name="T55" fmla="*/ 12 h 49"/>
                      <a:gd name="T56" fmla="*/ 5 w 19"/>
                      <a:gd name="T57" fmla="*/ 9 h 49"/>
                      <a:gd name="T58" fmla="*/ 5 w 19"/>
                      <a:gd name="T59" fmla="*/ 8 h 49"/>
                      <a:gd name="T60" fmla="*/ 3 w 19"/>
                      <a:gd name="T61" fmla="*/ 5 h 49"/>
                      <a:gd name="T62" fmla="*/ 3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0" y="48"/>
                        </a:moveTo>
                        <a:lnTo>
                          <a:pt x="3" y="47"/>
                        </a:lnTo>
                        <a:lnTo>
                          <a:pt x="3" y="48"/>
                        </a:lnTo>
                        <a:lnTo>
                          <a:pt x="5" y="47"/>
                        </a:lnTo>
                        <a:lnTo>
                          <a:pt x="5" y="48"/>
                        </a:lnTo>
                        <a:lnTo>
                          <a:pt x="5" y="47"/>
                        </a:lnTo>
                        <a:lnTo>
                          <a:pt x="9" y="46"/>
                        </a:lnTo>
                        <a:lnTo>
                          <a:pt x="9" y="45"/>
                        </a:lnTo>
                        <a:lnTo>
                          <a:pt x="12" y="44"/>
                        </a:lnTo>
                        <a:lnTo>
                          <a:pt x="9" y="44"/>
                        </a:lnTo>
                        <a:lnTo>
                          <a:pt x="12" y="44"/>
                        </a:lnTo>
                        <a:lnTo>
                          <a:pt x="12" y="43"/>
                        </a:lnTo>
                        <a:lnTo>
                          <a:pt x="12" y="42"/>
                        </a:lnTo>
                        <a:lnTo>
                          <a:pt x="12" y="41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4" y="37"/>
                        </a:lnTo>
                        <a:lnTo>
                          <a:pt x="14" y="36"/>
                        </a:lnTo>
                        <a:lnTo>
                          <a:pt x="14" y="35"/>
                        </a:lnTo>
                        <a:lnTo>
                          <a:pt x="14" y="34"/>
                        </a:lnTo>
                        <a:lnTo>
                          <a:pt x="14" y="33"/>
                        </a:lnTo>
                        <a:lnTo>
                          <a:pt x="14" y="32"/>
                        </a:lnTo>
                        <a:lnTo>
                          <a:pt x="18" y="32"/>
                        </a:lnTo>
                        <a:lnTo>
                          <a:pt x="14" y="30"/>
                        </a:lnTo>
                        <a:lnTo>
                          <a:pt x="14" y="28"/>
                        </a:lnTo>
                        <a:lnTo>
                          <a:pt x="14" y="27"/>
                        </a:lnTo>
                        <a:lnTo>
                          <a:pt x="14" y="25"/>
                        </a:lnTo>
                        <a:lnTo>
                          <a:pt x="14" y="24"/>
                        </a:lnTo>
                        <a:lnTo>
                          <a:pt x="14" y="23"/>
                        </a:lnTo>
                        <a:lnTo>
                          <a:pt x="14" y="22"/>
                        </a:lnTo>
                        <a:lnTo>
                          <a:pt x="12" y="21"/>
                        </a:lnTo>
                        <a:lnTo>
                          <a:pt x="12" y="19"/>
                        </a:lnTo>
                        <a:lnTo>
                          <a:pt x="12" y="18"/>
                        </a:lnTo>
                        <a:lnTo>
                          <a:pt x="9" y="16"/>
                        </a:lnTo>
                        <a:lnTo>
                          <a:pt x="9" y="15"/>
                        </a:lnTo>
                        <a:lnTo>
                          <a:pt x="9" y="14"/>
                        </a:lnTo>
                        <a:lnTo>
                          <a:pt x="9" y="13"/>
                        </a:lnTo>
                        <a:lnTo>
                          <a:pt x="9" y="12"/>
                        </a:lnTo>
                        <a:lnTo>
                          <a:pt x="5" y="10"/>
                        </a:lnTo>
                        <a:lnTo>
                          <a:pt x="5" y="9"/>
                        </a:lnTo>
                        <a:lnTo>
                          <a:pt x="5" y="8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0" name="Freeform 348"/>
                  <p:cNvSpPr>
                    <a:spLocks/>
                  </p:cNvSpPr>
                  <p:nvPr/>
                </p:nvSpPr>
                <p:spPr bwMode="auto">
                  <a:xfrm>
                    <a:off x="2309" y="2484"/>
                    <a:ext cx="19" cy="48"/>
                  </a:xfrm>
                  <a:custGeom>
                    <a:avLst/>
                    <a:gdLst>
                      <a:gd name="T0" fmla="*/ 18 w 19"/>
                      <a:gd name="T1" fmla="*/ 1 h 48"/>
                      <a:gd name="T2" fmla="*/ 14 w 19"/>
                      <a:gd name="T3" fmla="*/ 1 h 48"/>
                      <a:gd name="T4" fmla="*/ 14 w 19"/>
                      <a:gd name="T5" fmla="*/ 1 h 48"/>
                      <a:gd name="T6" fmla="*/ 11 w 19"/>
                      <a:gd name="T7" fmla="*/ 2 h 48"/>
                      <a:gd name="T8" fmla="*/ 11 w 19"/>
                      <a:gd name="T9" fmla="*/ 3 h 48"/>
                      <a:gd name="T10" fmla="*/ 7 w 19"/>
                      <a:gd name="T11" fmla="*/ 3 h 48"/>
                      <a:gd name="T12" fmla="*/ 7 w 19"/>
                      <a:gd name="T13" fmla="*/ 4 h 48"/>
                      <a:gd name="T14" fmla="*/ 7 w 19"/>
                      <a:gd name="T15" fmla="*/ 5 h 48"/>
                      <a:gd name="T16" fmla="*/ 4 w 19"/>
                      <a:gd name="T17" fmla="*/ 5 h 48"/>
                      <a:gd name="T18" fmla="*/ 4 w 19"/>
                      <a:gd name="T19" fmla="*/ 6 h 48"/>
                      <a:gd name="T20" fmla="*/ 4 w 19"/>
                      <a:gd name="T21" fmla="*/ 6 h 48"/>
                      <a:gd name="T22" fmla="*/ 4 w 19"/>
                      <a:gd name="T23" fmla="*/ 8 h 48"/>
                      <a:gd name="T24" fmla="*/ 4 w 19"/>
                      <a:gd name="T25" fmla="*/ 9 h 48"/>
                      <a:gd name="T26" fmla="*/ 4 w 19"/>
                      <a:gd name="T27" fmla="*/ 10 h 48"/>
                      <a:gd name="T28" fmla="*/ 4 w 19"/>
                      <a:gd name="T29" fmla="*/ 11 h 48"/>
                      <a:gd name="T30" fmla="*/ 0 w 19"/>
                      <a:gd name="T31" fmla="*/ 12 h 48"/>
                      <a:gd name="T32" fmla="*/ 0 w 19"/>
                      <a:gd name="T33" fmla="*/ 13 h 48"/>
                      <a:gd name="T34" fmla="*/ 0 w 19"/>
                      <a:gd name="T35" fmla="*/ 15 h 48"/>
                      <a:gd name="T36" fmla="*/ 0 w 19"/>
                      <a:gd name="T37" fmla="*/ 17 h 48"/>
                      <a:gd name="T38" fmla="*/ 0 w 19"/>
                      <a:gd name="T39" fmla="*/ 20 h 48"/>
                      <a:gd name="T40" fmla="*/ 4 w 19"/>
                      <a:gd name="T41" fmla="*/ 21 h 48"/>
                      <a:gd name="T42" fmla="*/ 4 w 19"/>
                      <a:gd name="T43" fmla="*/ 24 h 48"/>
                      <a:gd name="T44" fmla="*/ 7 w 19"/>
                      <a:gd name="T45" fmla="*/ 25 h 48"/>
                      <a:gd name="T46" fmla="*/ 4 w 19"/>
                      <a:gd name="T47" fmla="*/ 28 h 48"/>
                      <a:gd name="T48" fmla="*/ 7 w 19"/>
                      <a:gd name="T49" fmla="*/ 30 h 48"/>
                      <a:gd name="T50" fmla="*/ 7 w 19"/>
                      <a:gd name="T51" fmla="*/ 32 h 48"/>
                      <a:gd name="T52" fmla="*/ 11 w 19"/>
                      <a:gd name="T53" fmla="*/ 34 h 48"/>
                      <a:gd name="T54" fmla="*/ 11 w 19"/>
                      <a:gd name="T55" fmla="*/ 36 h 48"/>
                      <a:gd name="T56" fmla="*/ 14 w 19"/>
                      <a:gd name="T57" fmla="*/ 39 h 48"/>
                      <a:gd name="T58" fmla="*/ 18 w 19"/>
                      <a:gd name="T59" fmla="*/ 42 h 48"/>
                      <a:gd name="T60" fmla="*/ 18 w 19"/>
                      <a:gd name="T61" fmla="*/ 44 h 48"/>
                      <a:gd name="T62" fmla="*/ 18 w 19"/>
                      <a:gd name="T63" fmla="*/ 47 h 4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8"/>
                      <a:gd name="T98" fmla="*/ 19 w 19"/>
                      <a:gd name="T99" fmla="*/ 48 h 4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8">
                        <a:moveTo>
                          <a:pt x="18" y="0"/>
                        </a:moveTo>
                        <a:lnTo>
                          <a:pt x="18" y="1"/>
                        </a:lnTo>
                        <a:lnTo>
                          <a:pt x="14" y="1"/>
                        </a:lnTo>
                        <a:lnTo>
                          <a:pt x="11" y="2"/>
                        </a:lnTo>
                        <a:lnTo>
                          <a:pt x="11" y="3"/>
                        </a:lnTo>
                        <a:lnTo>
                          <a:pt x="7" y="3"/>
                        </a:lnTo>
                        <a:lnTo>
                          <a:pt x="7" y="4"/>
                        </a:lnTo>
                        <a:lnTo>
                          <a:pt x="7" y="5"/>
                        </a:lnTo>
                        <a:lnTo>
                          <a:pt x="4" y="5"/>
                        </a:lnTo>
                        <a:lnTo>
                          <a:pt x="4" y="6"/>
                        </a:lnTo>
                        <a:lnTo>
                          <a:pt x="4" y="7"/>
                        </a:lnTo>
                        <a:lnTo>
                          <a:pt x="4" y="8"/>
                        </a:lnTo>
                        <a:lnTo>
                          <a:pt x="4" y="9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4" y="12"/>
                        </a:lnTo>
                        <a:lnTo>
                          <a:pt x="0" y="13"/>
                        </a:lnTo>
                        <a:lnTo>
                          <a:pt x="0" y="14"/>
                        </a:lnTo>
                        <a:lnTo>
                          <a:pt x="0" y="15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20"/>
                        </a:lnTo>
                        <a:lnTo>
                          <a:pt x="4" y="21"/>
                        </a:lnTo>
                        <a:lnTo>
                          <a:pt x="0" y="22"/>
                        </a:lnTo>
                        <a:lnTo>
                          <a:pt x="4" y="24"/>
                        </a:lnTo>
                        <a:lnTo>
                          <a:pt x="7" y="25"/>
                        </a:lnTo>
                        <a:lnTo>
                          <a:pt x="4" y="27"/>
                        </a:lnTo>
                        <a:lnTo>
                          <a:pt x="4" y="28"/>
                        </a:lnTo>
                        <a:lnTo>
                          <a:pt x="7" y="29"/>
                        </a:lnTo>
                        <a:lnTo>
                          <a:pt x="7" y="30"/>
                        </a:lnTo>
                        <a:lnTo>
                          <a:pt x="7" y="31"/>
                        </a:lnTo>
                        <a:lnTo>
                          <a:pt x="7" y="32"/>
                        </a:lnTo>
                        <a:lnTo>
                          <a:pt x="7" y="33"/>
                        </a:lnTo>
                        <a:lnTo>
                          <a:pt x="11" y="34"/>
                        </a:lnTo>
                        <a:lnTo>
                          <a:pt x="11" y="36"/>
                        </a:lnTo>
                        <a:lnTo>
                          <a:pt x="14" y="38"/>
                        </a:lnTo>
                        <a:lnTo>
                          <a:pt x="14" y="39"/>
                        </a:lnTo>
                        <a:lnTo>
                          <a:pt x="14" y="40"/>
                        </a:lnTo>
                        <a:lnTo>
                          <a:pt x="18" y="42"/>
                        </a:lnTo>
                        <a:lnTo>
                          <a:pt x="18" y="43"/>
                        </a:lnTo>
                        <a:lnTo>
                          <a:pt x="18" y="44"/>
                        </a:lnTo>
                        <a:lnTo>
                          <a:pt x="18" y="46"/>
                        </a:lnTo>
                        <a:lnTo>
                          <a:pt x="18" y="4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1" name="Freeform 349"/>
                  <p:cNvSpPr>
                    <a:spLocks/>
                  </p:cNvSpPr>
                  <p:nvPr/>
                </p:nvSpPr>
                <p:spPr bwMode="auto">
                  <a:xfrm>
                    <a:off x="2329" y="2483"/>
                    <a:ext cx="36" cy="38"/>
                  </a:xfrm>
                  <a:custGeom>
                    <a:avLst/>
                    <a:gdLst>
                      <a:gd name="T0" fmla="*/ 1 w 36"/>
                      <a:gd name="T1" fmla="*/ 1 h 38"/>
                      <a:gd name="T2" fmla="*/ 2 w 36"/>
                      <a:gd name="T3" fmla="*/ 1 h 38"/>
                      <a:gd name="T4" fmla="*/ 3 w 36"/>
                      <a:gd name="T5" fmla="*/ 0 h 38"/>
                      <a:gd name="T6" fmla="*/ 4 w 36"/>
                      <a:gd name="T7" fmla="*/ 1 h 38"/>
                      <a:gd name="T8" fmla="*/ 4 w 36"/>
                      <a:gd name="T9" fmla="*/ 1 h 38"/>
                      <a:gd name="T10" fmla="*/ 5 w 36"/>
                      <a:gd name="T11" fmla="*/ 1 h 38"/>
                      <a:gd name="T12" fmla="*/ 7 w 36"/>
                      <a:gd name="T13" fmla="*/ 2 h 38"/>
                      <a:gd name="T14" fmla="*/ 7 w 36"/>
                      <a:gd name="T15" fmla="*/ 2 h 38"/>
                      <a:gd name="T16" fmla="*/ 8 w 36"/>
                      <a:gd name="T17" fmla="*/ 3 h 38"/>
                      <a:gd name="T18" fmla="*/ 9 w 36"/>
                      <a:gd name="T19" fmla="*/ 3 h 38"/>
                      <a:gd name="T20" fmla="*/ 9 w 36"/>
                      <a:gd name="T21" fmla="*/ 4 h 38"/>
                      <a:gd name="T22" fmla="*/ 10 w 36"/>
                      <a:gd name="T23" fmla="*/ 4 h 38"/>
                      <a:gd name="T24" fmla="*/ 10 w 36"/>
                      <a:gd name="T25" fmla="*/ 5 h 38"/>
                      <a:gd name="T26" fmla="*/ 11 w 36"/>
                      <a:gd name="T27" fmla="*/ 5 h 38"/>
                      <a:gd name="T28" fmla="*/ 12 w 36"/>
                      <a:gd name="T29" fmla="*/ 6 h 38"/>
                      <a:gd name="T30" fmla="*/ 12 w 36"/>
                      <a:gd name="T31" fmla="*/ 6 h 38"/>
                      <a:gd name="T32" fmla="*/ 14 w 36"/>
                      <a:gd name="T33" fmla="*/ 7 h 38"/>
                      <a:gd name="T34" fmla="*/ 16 w 36"/>
                      <a:gd name="T35" fmla="*/ 9 h 38"/>
                      <a:gd name="T36" fmla="*/ 17 w 36"/>
                      <a:gd name="T37" fmla="*/ 11 h 38"/>
                      <a:gd name="T38" fmla="*/ 18 w 36"/>
                      <a:gd name="T39" fmla="*/ 12 h 38"/>
                      <a:gd name="T40" fmla="*/ 19 w 36"/>
                      <a:gd name="T41" fmla="*/ 13 h 38"/>
                      <a:gd name="T42" fmla="*/ 22 w 36"/>
                      <a:gd name="T43" fmla="*/ 15 h 38"/>
                      <a:gd name="T44" fmla="*/ 22 w 36"/>
                      <a:gd name="T45" fmla="*/ 17 h 38"/>
                      <a:gd name="T46" fmla="*/ 24 w 36"/>
                      <a:gd name="T47" fmla="*/ 19 h 38"/>
                      <a:gd name="T48" fmla="*/ 25 w 36"/>
                      <a:gd name="T49" fmla="*/ 20 h 38"/>
                      <a:gd name="T50" fmla="*/ 26 w 36"/>
                      <a:gd name="T51" fmla="*/ 22 h 38"/>
                      <a:gd name="T52" fmla="*/ 28 w 36"/>
                      <a:gd name="T53" fmla="*/ 25 h 38"/>
                      <a:gd name="T54" fmla="*/ 29 w 36"/>
                      <a:gd name="T55" fmla="*/ 27 h 38"/>
                      <a:gd name="T56" fmla="*/ 30 w 36"/>
                      <a:gd name="T57" fmla="*/ 28 h 38"/>
                      <a:gd name="T58" fmla="*/ 31 w 36"/>
                      <a:gd name="T59" fmla="*/ 31 h 38"/>
                      <a:gd name="T60" fmla="*/ 33 w 36"/>
                      <a:gd name="T61" fmla="*/ 33 h 38"/>
                      <a:gd name="T62" fmla="*/ 35 w 36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0" y="1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7" y="2"/>
                        </a:lnTo>
                        <a:lnTo>
                          <a:pt x="7" y="1"/>
                        </a:lnTo>
                        <a:lnTo>
                          <a:pt x="7" y="2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9" y="3"/>
                        </a:lnTo>
                        <a:lnTo>
                          <a:pt x="9" y="4"/>
                        </a:lnTo>
                        <a:lnTo>
                          <a:pt x="10" y="4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1" y="6"/>
                        </a:lnTo>
                        <a:lnTo>
                          <a:pt x="12" y="6"/>
                        </a:lnTo>
                        <a:lnTo>
                          <a:pt x="14" y="7"/>
                        </a:lnTo>
                        <a:lnTo>
                          <a:pt x="15" y="8"/>
                        </a:lnTo>
                        <a:lnTo>
                          <a:pt x="16" y="9"/>
                        </a:lnTo>
                        <a:lnTo>
                          <a:pt x="17" y="11"/>
                        </a:lnTo>
                        <a:lnTo>
                          <a:pt x="18" y="11"/>
                        </a:lnTo>
                        <a:lnTo>
                          <a:pt x="18" y="12"/>
                        </a:lnTo>
                        <a:lnTo>
                          <a:pt x="19" y="13"/>
                        </a:lnTo>
                        <a:lnTo>
                          <a:pt x="21" y="14"/>
                        </a:lnTo>
                        <a:lnTo>
                          <a:pt x="22" y="15"/>
                        </a:lnTo>
                        <a:lnTo>
                          <a:pt x="21" y="16"/>
                        </a:lnTo>
                        <a:lnTo>
                          <a:pt x="22" y="17"/>
                        </a:lnTo>
                        <a:lnTo>
                          <a:pt x="23" y="18"/>
                        </a:lnTo>
                        <a:lnTo>
                          <a:pt x="24" y="19"/>
                        </a:lnTo>
                        <a:lnTo>
                          <a:pt x="24" y="20"/>
                        </a:lnTo>
                        <a:lnTo>
                          <a:pt x="25" y="20"/>
                        </a:lnTo>
                        <a:lnTo>
                          <a:pt x="25" y="22"/>
                        </a:lnTo>
                        <a:lnTo>
                          <a:pt x="26" y="22"/>
                        </a:lnTo>
                        <a:lnTo>
                          <a:pt x="26" y="23"/>
                        </a:lnTo>
                        <a:lnTo>
                          <a:pt x="28" y="25"/>
                        </a:lnTo>
                        <a:lnTo>
                          <a:pt x="29" y="26"/>
                        </a:lnTo>
                        <a:lnTo>
                          <a:pt x="29" y="27"/>
                        </a:lnTo>
                        <a:lnTo>
                          <a:pt x="30" y="28"/>
                        </a:lnTo>
                        <a:lnTo>
                          <a:pt x="31" y="30"/>
                        </a:lnTo>
                        <a:lnTo>
                          <a:pt x="31" y="31"/>
                        </a:lnTo>
                        <a:lnTo>
                          <a:pt x="32" y="32"/>
                        </a:lnTo>
                        <a:lnTo>
                          <a:pt x="33" y="33"/>
                        </a:lnTo>
                        <a:lnTo>
                          <a:pt x="33" y="35"/>
                        </a:lnTo>
                        <a:lnTo>
                          <a:pt x="35" y="36"/>
                        </a:lnTo>
                        <a:lnTo>
                          <a:pt x="35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2" name="Freeform 350"/>
                  <p:cNvSpPr>
                    <a:spLocks/>
                  </p:cNvSpPr>
                  <p:nvPr/>
                </p:nvSpPr>
                <p:spPr bwMode="auto">
                  <a:xfrm>
                    <a:off x="2642" y="2426"/>
                    <a:ext cx="19" cy="49"/>
                  </a:xfrm>
                  <a:custGeom>
                    <a:avLst/>
                    <a:gdLst>
                      <a:gd name="T0" fmla="*/ 0 w 19"/>
                      <a:gd name="T1" fmla="*/ 48 h 49"/>
                      <a:gd name="T2" fmla="*/ 4 w 19"/>
                      <a:gd name="T3" fmla="*/ 47 h 49"/>
                      <a:gd name="T4" fmla="*/ 4 w 19"/>
                      <a:gd name="T5" fmla="*/ 47 h 49"/>
                      <a:gd name="T6" fmla="*/ 7 w 19"/>
                      <a:gd name="T7" fmla="*/ 46 h 49"/>
                      <a:gd name="T8" fmla="*/ 11 w 19"/>
                      <a:gd name="T9" fmla="*/ 45 h 49"/>
                      <a:gd name="T10" fmla="*/ 11 w 19"/>
                      <a:gd name="T11" fmla="*/ 45 h 49"/>
                      <a:gd name="T12" fmla="*/ 11 w 19"/>
                      <a:gd name="T13" fmla="*/ 44 h 49"/>
                      <a:gd name="T14" fmla="*/ 14 w 19"/>
                      <a:gd name="T15" fmla="*/ 43 h 49"/>
                      <a:gd name="T16" fmla="*/ 14 w 19"/>
                      <a:gd name="T17" fmla="*/ 43 h 49"/>
                      <a:gd name="T18" fmla="*/ 14 w 19"/>
                      <a:gd name="T19" fmla="*/ 42 h 49"/>
                      <a:gd name="T20" fmla="*/ 14 w 19"/>
                      <a:gd name="T21" fmla="*/ 41 h 49"/>
                      <a:gd name="T22" fmla="*/ 14 w 19"/>
                      <a:gd name="T23" fmla="*/ 40 h 49"/>
                      <a:gd name="T24" fmla="*/ 14 w 19"/>
                      <a:gd name="T25" fmla="*/ 39 h 49"/>
                      <a:gd name="T26" fmla="*/ 18 w 19"/>
                      <a:gd name="T27" fmla="*/ 38 h 49"/>
                      <a:gd name="T28" fmla="*/ 18 w 19"/>
                      <a:gd name="T29" fmla="*/ 38 h 49"/>
                      <a:gd name="T30" fmla="*/ 18 w 19"/>
                      <a:gd name="T31" fmla="*/ 37 h 49"/>
                      <a:gd name="T32" fmla="*/ 18 w 19"/>
                      <a:gd name="T33" fmla="*/ 35 h 49"/>
                      <a:gd name="T34" fmla="*/ 18 w 19"/>
                      <a:gd name="T35" fmla="*/ 33 h 49"/>
                      <a:gd name="T36" fmla="*/ 18 w 19"/>
                      <a:gd name="T37" fmla="*/ 31 h 49"/>
                      <a:gd name="T38" fmla="*/ 18 w 19"/>
                      <a:gd name="T39" fmla="*/ 29 h 49"/>
                      <a:gd name="T40" fmla="*/ 18 w 19"/>
                      <a:gd name="T41" fmla="*/ 27 h 49"/>
                      <a:gd name="T42" fmla="*/ 18 w 19"/>
                      <a:gd name="T43" fmla="*/ 25 h 49"/>
                      <a:gd name="T44" fmla="*/ 18 w 19"/>
                      <a:gd name="T45" fmla="*/ 23 h 49"/>
                      <a:gd name="T46" fmla="*/ 14 w 19"/>
                      <a:gd name="T47" fmla="*/ 22 h 49"/>
                      <a:gd name="T48" fmla="*/ 14 w 19"/>
                      <a:gd name="T49" fmla="*/ 19 h 49"/>
                      <a:gd name="T50" fmla="*/ 11 w 19"/>
                      <a:gd name="T51" fmla="*/ 17 h 49"/>
                      <a:gd name="T52" fmla="*/ 11 w 19"/>
                      <a:gd name="T53" fmla="*/ 14 h 49"/>
                      <a:gd name="T54" fmla="*/ 11 w 19"/>
                      <a:gd name="T55" fmla="*/ 13 h 49"/>
                      <a:gd name="T56" fmla="*/ 7 w 19"/>
                      <a:gd name="T57" fmla="*/ 10 h 49"/>
                      <a:gd name="T58" fmla="*/ 7 w 19"/>
                      <a:gd name="T59" fmla="*/ 7 h 49"/>
                      <a:gd name="T60" fmla="*/ 4 w 19"/>
                      <a:gd name="T61" fmla="*/ 5 h 49"/>
                      <a:gd name="T62" fmla="*/ 0 w 19"/>
                      <a:gd name="T63" fmla="*/ 3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0" y="48"/>
                        </a:moveTo>
                        <a:lnTo>
                          <a:pt x="0" y="48"/>
                        </a:lnTo>
                        <a:lnTo>
                          <a:pt x="4" y="47"/>
                        </a:lnTo>
                        <a:lnTo>
                          <a:pt x="7" y="47"/>
                        </a:lnTo>
                        <a:lnTo>
                          <a:pt x="4" y="47"/>
                        </a:lnTo>
                        <a:lnTo>
                          <a:pt x="7" y="46"/>
                        </a:lnTo>
                        <a:lnTo>
                          <a:pt x="11" y="46"/>
                        </a:lnTo>
                        <a:lnTo>
                          <a:pt x="11" y="45"/>
                        </a:lnTo>
                        <a:lnTo>
                          <a:pt x="14" y="45"/>
                        </a:lnTo>
                        <a:lnTo>
                          <a:pt x="11" y="45"/>
                        </a:lnTo>
                        <a:lnTo>
                          <a:pt x="14" y="45"/>
                        </a:lnTo>
                        <a:lnTo>
                          <a:pt x="11" y="44"/>
                        </a:lnTo>
                        <a:lnTo>
                          <a:pt x="14" y="44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8" y="40"/>
                        </a:lnTo>
                        <a:lnTo>
                          <a:pt x="14" y="39"/>
                        </a:lnTo>
                        <a:lnTo>
                          <a:pt x="18" y="38"/>
                        </a:lnTo>
                        <a:lnTo>
                          <a:pt x="18" y="37"/>
                        </a:lnTo>
                        <a:lnTo>
                          <a:pt x="18" y="36"/>
                        </a:lnTo>
                        <a:lnTo>
                          <a:pt x="18" y="35"/>
                        </a:lnTo>
                        <a:lnTo>
                          <a:pt x="18" y="34"/>
                        </a:lnTo>
                        <a:lnTo>
                          <a:pt x="18" y="33"/>
                        </a:lnTo>
                        <a:lnTo>
                          <a:pt x="18" y="32"/>
                        </a:lnTo>
                        <a:lnTo>
                          <a:pt x="18" y="31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4" y="24"/>
                        </a:lnTo>
                        <a:lnTo>
                          <a:pt x="18" y="23"/>
                        </a:lnTo>
                        <a:lnTo>
                          <a:pt x="14" y="22"/>
                        </a:lnTo>
                        <a:lnTo>
                          <a:pt x="14" y="20"/>
                        </a:lnTo>
                        <a:lnTo>
                          <a:pt x="14" y="19"/>
                        </a:lnTo>
                        <a:lnTo>
                          <a:pt x="14" y="18"/>
                        </a:lnTo>
                        <a:lnTo>
                          <a:pt x="11" y="17"/>
                        </a:lnTo>
                        <a:lnTo>
                          <a:pt x="11" y="16"/>
                        </a:lnTo>
                        <a:lnTo>
                          <a:pt x="11" y="14"/>
                        </a:lnTo>
                        <a:lnTo>
                          <a:pt x="11" y="13"/>
                        </a:lnTo>
                        <a:lnTo>
                          <a:pt x="7" y="10"/>
                        </a:lnTo>
                        <a:lnTo>
                          <a:pt x="7" y="9"/>
                        </a:lnTo>
                        <a:lnTo>
                          <a:pt x="7" y="7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3" name="Freeform 351"/>
                  <p:cNvSpPr>
                    <a:spLocks/>
                  </p:cNvSpPr>
                  <p:nvPr/>
                </p:nvSpPr>
                <p:spPr bwMode="auto">
                  <a:xfrm>
                    <a:off x="2623" y="2437"/>
                    <a:ext cx="36" cy="38"/>
                  </a:xfrm>
                  <a:custGeom>
                    <a:avLst/>
                    <a:gdLst>
                      <a:gd name="T0" fmla="*/ 33 w 36"/>
                      <a:gd name="T1" fmla="*/ 37 h 38"/>
                      <a:gd name="T2" fmla="*/ 33 w 36"/>
                      <a:gd name="T3" fmla="*/ 37 h 38"/>
                      <a:gd name="T4" fmla="*/ 32 w 36"/>
                      <a:gd name="T5" fmla="*/ 37 h 38"/>
                      <a:gd name="T6" fmla="*/ 30 w 36"/>
                      <a:gd name="T7" fmla="*/ 37 h 38"/>
                      <a:gd name="T8" fmla="*/ 30 w 36"/>
                      <a:gd name="T9" fmla="*/ 37 h 38"/>
                      <a:gd name="T10" fmla="*/ 30 w 36"/>
                      <a:gd name="T11" fmla="*/ 36 h 38"/>
                      <a:gd name="T12" fmla="*/ 29 w 36"/>
                      <a:gd name="T13" fmla="*/ 36 h 38"/>
                      <a:gd name="T14" fmla="*/ 28 w 36"/>
                      <a:gd name="T15" fmla="*/ 35 h 38"/>
                      <a:gd name="T16" fmla="*/ 28 w 36"/>
                      <a:gd name="T17" fmla="*/ 35 h 38"/>
                      <a:gd name="T18" fmla="*/ 26 w 36"/>
                      <a:gd name="T19" fmla="*/ 35 h 38"/>
                      <a:gd name="T20" fmla="*/ 25 w 36"/>
                      <a:gd name="T21" fmla="*/ 34 h 38"/>
                      <a:gd name="T22" fmla="*/ 25 w 36"/>
                      <a:gd name="T23" fmla="*/ 34 h 38"/>
                      <a:gd name="T24" fmla="*/ 24 w 36"/>
                      <a:gd name="T25" fmla="*/ 33 h 38"/>
                      <a:gd name="T26" fmla="*/ 24 w 36"/>
                      <a:gd name="T27" fmla="*/ 33 h 38"/>
                      <a:gd name="T28" fmla="*/ 23 w 36"/>
                      <a:gd name="T29" fmla="*/ 32 h 38"/>
                      <a:gd name="T30" fmla="*/ 22 w 36"/>
                      <a:gd name="T31" fmla="*/ 31 h 38"/>
                      <a:gd name="T32" fmla="*/ 22 w 36"/>
                      <a:gd name="T33" fmla="*/ 30 h 38"/>
                      <a:gd name="T34" fmla="*/ 19 w 36"/>
                      <a:gd name="T35" fmla="*/ 29 h 38"/>
                      <a:gd name="T36" fmla="*/ 18 w 36"/>
                      <a:gd name="T37" fmla="*/ 27 h 38"/>
                      <a:gd name="T38" fmla="*/ 16 w 36"/>
                      <a:gd name="T39" fmla="*/ 26 h 38"/>
                      <a:gd name="T40" fmla="*/ 15 w 36"/>
                      <a:gd name="T41" fmla="*/ 23 h 38"/>
                      <a:gd name="T42" fmla="*/ 14 w 36"/>
                      <a:gd name="T43" fmla="*/ 22 h 38"/>
                      <a:gd name="T44" fmla="*/ 11 w 36"/>
                      <a:gd name="T45" fmla="*/ 20 h 38"/>
                      <a:gd name="T46" fmla="*/ 11 w 36"/>
                      <a:gd name="T47" fmla="*/ 19 h 38"/>
                      <a:gd name="T48" fmla="*/ 9 w 36"/>
                      <a:gd name="T49" fmla="*/ 17 h 38"/>
                      <a:gd name="T50" fmla="*/ 8 w 36"/>
                      <a:gd name="T51" fmla="*/ 15 h 38"/>
                      <a:gd name="T52" fmla="*/ 8 w 36"/>
                      <a:gd name="T53" fmla="*/ 13 h 38"/>
                      <a:gd name="T54" fmla="*/ 5 w 36"/>
                      <a:gd name="T55" fmla="*/ 11 h 38"/>
                      <a:gd name="T56" fmla="*/ 5 w 36"/>
                      <a:gd name="T57" fmla="*/ 9 h 38"/>
                      <a:gd name="T58" fmla="*/ 3 w 36"/>
                      <a:gd name="T59" fmla="*/ 7 h 38"/>
                      <a:gd name="T60" fmla="*/ 2 w 36"/>
                      <a:gd name="T61" fmla="*/ 4 h 38"/>
                      <a:gd name="T62" fmla="*/ 0 w 36"/>
                      <a:gd name="T63" fmla="*/ 2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5" y="37"/>
                        </a:moveTo>
                        <a:lnTo>
                          <a:pt x="33" y="37"/>
                        </a:lnTo>
                        <a:lnTo>
                          <a:pt x="32" y="37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30" y="36"/>
                        </a:lnTo>
                        <a:lnTo>
                          <a:pt x="29" y="37"/>
                        </a:lnTo>
                        <a:lnTo>
                          <a:pt x="29" y="36"/>
                        </a:lnTo>
                        <a:lnTo>
                          <a:pt x="28" y="35"/>
                        </a:lnTo>
                        <a:lnTo>
                          <a:pt x="28" y="36"/>
                        </a:lnTo>
                        <a:lnTo>
                          <a:pt x="28" y="35"/>
                        </a:lnTo>
                        <a:lnTo>
                          <a:pt x="26" y="35"/>
                        </a:lnTo>
                        <a:lnTo>
                          <a:pt x="25" y="34"/>
                        </a:lnTo>
                        <a:lnTo>
                          <a:pt x="25" y="33"/>
                        </a:lnTo>
                        <a:lnTo>
                          <a:pt x="24" y="33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2" y="30"/>
                        </a:lnTo>
                        <a:lnTo>
                          <a:pt x="19" y="29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6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5" y="23"/>
                        </a:lnTo>
                        <a:lnTo>
                          <a:pt x="14" y="22"/>
                        </a:lnTo>
                        <a:lnTo>
                          <a:pt x="12" y="22"/>
                        </a:lnTo>
                        <a:lnTo>
                          <a:pt x="11" y="20"/>
                        </a:lnTo>
                        <a:lnTo>
                          <a:pt x="11" y="19"/>
                        </a:lnTo>
                        <a:lnTo>
                          <a:pt x="10" y="18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5" y="11"/>
                        </a:lnTo>
                        <a:lnTo>
                          <a:pt x="4" y="10"/>
                        </a:lnTo>
                        <a:lnTo>
                          <a:pt x="5" y="9"/>
                        </a:lnTo>
                        <a:lnTo>
                          <a:pt x="4" y="8"/>
                        </a:lnTo>
                        <a:lnTo>
                          <a:pt x="3" y="7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4" name="Freeform 352"/>
                  <p:cNvSpPr>
                    <a:spLocks/>
                  </p:cNvSpPr>
                  <p:nvPr/>
                </p:nvSpPr>
                <p:spPr bwMode="auto">
                  <a:xfrm>
                    <a:off x="2623" y="2437"/>
                    <a:ext cx="36" cy="38"/>
                  </a:xfrm>
                  <a:custGeom>
                    <a:avLst/>
                    <a:gdLst>
                      <a:gd name="T0" fmla="*/ 33 w 36"/>
                      <a:gd name="T1" fmla="*/ 37 h 38"/>
                      <a:gd name="T2" fmla="*/ 33 w 36"/>
                      <a:gd name="T3" fmla="*/ 37 h 38"/>
                      <a:gd name="T4" fmla="*/ 32 w 36"/>
                      <a:gd name="T5" fmla="*/ 37 h 38"/>
                      <a:gd name="T6" fmla="*/ 30 w 36"/>
                      <a:gd name="T7" fmla="*/ 37 h 38"/>
                      <a:gd name="T8" fmla="*/ 30 w 36"/>
                      <a:gd name="T9" fmla="*/ 37 h 38"/>
                      <a:gd name="T10" fmla="*/ 30 w 36"/>
                      <a:gd name="T11" fmla="*/ 36 h 38"/>
                      <a:gd name="T12" fmla="*/ 29 w 36"/>
                      <a:gd name="T13" fmla="*/ 36 h 38"/>
                      <a:gd name="T14" fmla="*/ 28 w 36"/>
                      <a:gd name="T15" fmla="*/ 35 h 38"/>
                      <a:gd name="T16" fmla="*/ 28 w 36"/>
                      <a:gd name="T17" fmla="*/ 35 h 38"/>
                      <a:gd name="T18" fmla="*/ 26 w 36"/>
                      <a:gd name="T19" fmla="*/ 35 h 38"/>
                      <a:gd name="T20" fmla="*/ 25 w 36"/>
                      <a:gd name="T21" fmla="*/ 34 h 38"/>
                      <a:gd name="T22" fmla="*/ 25 w 36"/>
                      <a:gd name="T23" fmla="*/ 33 h 38"/>
                      <a:gd name="T24" fmla="*/ 24 w 36"/>
                      <a:gd name="T25" fmla="*/ 33 h 38"/>
                      <a:gd name="T26" fmla="*/ 23 w 36"/>
                      <a:gd name="T27" fmla="*/ 32 h 38"/>
                      <a:gd name="T28" fmla="*/ 23 w 36"/>
                      <a:gd name="T29" fmla="*/ 31 h 38"/>
                      <a:gd name="T30" fmla="*/ 22 w 36"/>
                      <a:gd name="T31" fmla="*/ 31 h 38"/>
                      <a:gd name="T32" fmla="*/ 19 w 36"/>
                      <a:gd name="T33" fmla="*/ 29 h 38"/>
                      <a:gd name="T34" fmla="*/ 18 w 36"/>
                      <a:gd name="T35" fmla="*/ 28 h 38"/>
                      <a:gd name="T36" fmla="*/ 17 w 36"/>
                      <a:gd name="T37" fmla="*/ 26 h 38"/>
                      <a:gd name="T38" fmla="*/ 16 w 36"/>
                      <a:gd name="T39" fmla="*/ 25 h 38"/>
                      <a:gd name="T40" fmla="*/ 15 w 36"/>
                      <a:gd name="T41" fmla="*/ 23 h 38"/>
                      <a:gd name="T42" fmla="*/ 12 w 36"/>
                      <a:gd name="T43" fmla="*/ 22 h 38"/>
                      <a:gd name="T44" fmla="*/ 11 w 36"/>
                      <a:gd name="T45" fmla="*/ 19 h 38"/>
                      <a:gd name="T46" fmla="*/ 10 w 36"/>
                      <a:gd name="T47" fmla="*/ 18 h 38"/>
                      <a:gd name="T48" fmla="*/ 9 w 36"/>
                      <a:gd name="T49" fmla="*/ 16 h 38"/>
                      <a:gd name="T50" fmla="*/ 8 w 36"/>
                      <a:gd name="T51" fmla="*/ 14 h 38"/>
                      <a:gd name="T52" fmla="*/ 7 w 36"/>
                      <a:gd name="T53" fmla="*/ 12 h 38"/>
                      <a:gd name="T54" fmla="*/ 4 w 36"/>
                      <a:gd name="T55" fmla="*/ 10 h 38"/>
                      <a:gd name="T56" fmla="*/ 3 w 36"/>
                      <a:gd name="T57" fmla="*/ 8 h 38"/>
                      <a:gd name="T58" fmla="*/ 2 w 36"/>
                      <a:gd name="T59" fmla="*/ 5 h 38"/>
                      <a:gd name="T60" fmla="*/ 1 w 36"/>
                      <a:gd name="T61" fmla="*/ 3 h 38"/>
                      <a:gd name="T62" fmla="*/ 0 w 36"/>
                      <a:gd name="T63" fmla="*/ 0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35" y="37"/>
                        </a:moveTo>
                        <a:lnTo>
                          <a:pt x="33" y="37"/>
                        </a:lnTo>
                        <a:lnTo>
                          <a:pt x="32" y="37"/>
                        </a:lnTo>
                        <a:lnTo>
                          <a:pt x="31" y="37"/>
                        </a:lnTo>
                        <a:lnTo>
                          <a:pt x="30" y="37"/>
                        </a:lnTo>
                        <a:lnTo>
                          <a:pt x="30" y="36"/>
                        </a:lnTo>
                        <a:lnTo>
                          <a:pt x="29" y="37"/>
                        </a:lnTo>
                        <a:lnTo>
                          <a:pt x="29" y="36"/>
                        </a:lnTo>
                        <a:lnTo>
                          <a:pt x="28" y="35"/>
                        </a:lnTo>
                        <a:lnTo>
                          <a:pt x="28" y="36"/>
                        </a:lnTo>
                        <a:lnTo>
                          <a:pt x="28" y="35"/>
                        </a:lnTo>
                        <a:lnTo>
                          <a:pt x="26" y="35"/>
                        </a:lnTo>
                        <a:lnTo>
                          <a:pt x="25" y="34"/>
                        </a:lnTo>
                        <a:lnTo>
                          <a:pt x="25" y="33"/>
                        </a:lnTo>
                        <a:lnTo>
                          <a:pt x="24" y="33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31"/>
                        </a:lnTo>
                        <a:lnTo>
                          <a:pt x="21" y="30"/>
                        </a:lnTo>
                        <a:lnTo>
                          <a:pt x="19" y="29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7" y="26"/>
                        </a:lnTo>
                        <a:lnTo>
                          <a:pt x="16" y="26"/>
                        </a:lnTo>
                        <a:lnTo>
                          <a:pt x="16" y="25"/>
                        </a:lnTo>
                        <a:lnTo>
                          <a:pt x="15" y="23"/>
                        </a:lnTo>
                        <a:lnTo>
                          <a:pt x="14" y="22"/>
                        </a:lnTo>
                        <a:lnTo>
                          <a:pt x="12" y="22"/>
                        </a:lnTo>
                        <a:lnTo>
                          <a:pt x="11" y="20"/>
                        </a:lnTo>
                        <a:lnTo>
                          <a:pt x="11" y="19"/>
                        </a:lnTo>
                        <a:lnTo>
                          <a:pt x="10" y="18"/>
                        </a:lnTo>
                        <a:lnTo>
                          <a:pt x="9" y="17"/>
                        </a:lnTo>
                        <a:lnTo>
                          <a:pt x="9" y="16"/>
                        </a:lnTo>
                        <a:lnTo>
                          <a:pt x="8" y="15"/>
                        </a:lnTo>
                        <a:lnTo>
                          <a:pt x="8" y="14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5" y="11"/>
                        </a:lnTo>
                        <a:lnTo>
                          <a:pt x="4" y="10"/>
                        </a:lnTo>
                        <a:lnTo>
                          <a:pt x="4" y="9"/>
                        </a:lnTo>
                        <a:lnTo>
                          <a:pt x="3" y="8"/>
                        </a:lnTo>
                        <a:lnTo>
                          <a:pt x="3" y="7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5" name="Freeform 353"/>
                  <p:cNvSpPr>
                    <a:spLocks/>
                  </p:cNvSpPr>
                  <p:nvPr/>
                </p:nvSpPr>
                <p:spPr bwMode="auto">
                  <a:xfrm>
                    <a:off x="2642" y="2426"/>
                    <a:ext cx="19" cy="49"/>
                  </a:xfrm>
                  <a:custGeom>
                    <a:avLst/>
                    <a:gdLst>
                      <a:gd name="T0" fmla="*/ 0 w 19"/>
                      <a:gd name="T1" fmla="*/ 48 h 49"/>
                      <a:gd name="T2" fmla="*/ 4 w 19"/>
                      <a:gd name="T3" fmla="*/ 47 h 49"/>
                      <a:gd name="T4" fmla="*/ 4 w 19"/>
                      <a:gd name="T5" fmla="*/ 47 h 49"/>
                      <a:gd name="T6" fmla="*/ 7 w 19"/>
                      <a:gd name="T7" fmla="*/ 46 h 49"/>
                      <a:gd name="T8" fmla="*/ 11 w 19"/>
                      <a:gd name="T9" fmla="*/ 45 h 49"/>
                      <a:gd name="T10" fmla="*/ 11 w 19"/>
                      <a:gd name="T11" fmla="*/ 45 h 49"/>
                      <a:gd name="T12" fmla="*/ 14 w 19"/>
                      <a:gd name="T13" fmla="*/ 44 h 49"/>
                      <a:gd name="T14" fmla="*/ 14 w 19"/>
                      <a:gd name="T15" fmla="*/ 44 h 49"/>
                      <a:gd name="T16" fmla="*/ 14 w 19"/>
                      <a:gd name="T17" fmla="*/ 43 h 49"/>
                      <a:gd name="T18" fmla="*/ 14 w 19"/>
                      <a:gd name="T19" fmla="*/ 42 h 49"/>
                      <a:gd name="T20" fmla="*/ 14 w 19"/>
                      <a:gd name="T21" fmla="*/ 41 h 49"/>
                      <a:gd name="T22" fmla="*/ 14 w 19"/>
                      <a:gd name="T23" fmla="*/ 40 h 49"/>
                      <a:gd name="T24" fmla="*/ 14 w 19"/>
                      <a:gd name="T25" fmla="*/ 39 h 49"/>
                      <a:gd name="T26" fmla="*/ 14 w 19"/>
                      <a:gd name="T27" fmla="*/ 38 h 49"/>
                      <a:gd name="T28" fmla="*/ 18 w 19"/>
                      <a:gd name="T29" fmla="*/ 37 h 49"/>
                      <a:gd name="T30" fmla="*/ 18 w 19"/>
                      <a:gd name="T31" fmla="*/ 37 h 49"/>
                      <a:gd name="T32" fmla="*/ 18 w 19"/>
                      <a:gd name="T33" fmla="*/ 35 h 49"/>
                      <a:gd name="T34" fmla="*/ 18 w 19"/>
                      <a:gd name="T35" fmla="*/ 33 h 49"/>
                      <a:gd name="T36" fmla="*/ 18 w 19"/>
                      <a:gd name="T37" fmla="*/ 32 h 49"/>
                      <a:gd name="T38" fmla="*/ 18 w 19"/>
                      <a:gd name="T39" fmla="*/ 29 h 49"/>
                      <a:gd name="T40" fmla="*/ 18 w 19"/>
                      <a:gd name="T41" fmla="*/ 27 h 49"/>
                      <a:gd name="T42" fmla="*/ 18 w 19"/>
                      <a:gd name="T43" fmla="*/ 25 h 49"/>
                      <a:gd name="T44" fmla="*/ 14 w 19"/>
                      <a:gd name="T45" fmla="*/ 23 h 49"/>
                      <a:gd name="T46" fmla="*/ 14 w 19"/>
                      <a:gd name="T47" fmla="*/ 21 h 49"/>
                      <a:gd name="T48" fmla="*/ 11 w 19"/>
                      <a:gd name="T49" fmla="*/ 19 h 49"/>
                      <a:gd name="T50" fmla="*/ 11 w 19"/>
                      <a:gd name="T51" fmla="*/ 16 h 49"/>
                      <a:gd name="T52" fmla="*/ 11 w 19"/>
                      <a:gd name="T53" fmla="*/ 14 h 49"/>
                      <a:gd name="T54" fmla="*/ 7 w 19"/>
                      <a:gd name="T55" fmla="*/ 12 h 49"/>
                      <a:gd name="T56" fmla="*/ 7 w 19"/>
                      <a:gd name="T57" fmla="*/ 10 h 49"/>
                      <a:gd name="T58" fmla="*/ 4 w 19"/>
                      <a:gd name="T59" fmla="*/ 7 h 49"/>
                      <a:gd name="T60" fmla="*/ 4 w 19"/>
                      <a:gd name="T61" fmla="*/ 5 h 49"/>
                      <a:gd name="T62" fmla="*/ 0 w 19"/>
                      <a:gd name="T63" fmla="*/ 2 h 4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49"/>
                      <a:gd name="T98" fmla="*/ 19 w 19"/>
                      <a:gd name="T99" fmla="*/ 49 h 4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49">
                        <a:moveTo>
                          <a:pt x="0" y="48"/>
                        </a:moveTo>
                        <a:lnTo>
                          <a:pt x="0" y="48"/>
                        </a:lnTo>
                        <a:lnTo>
                          <a:pt x="4" y="47"/>
                        </a:lnTo>
                        <a:lnTo>
                          <a:pt x="7" y="47"/>
                        </a:lnTo>
                        <a:lnTo>
                          <a:pt x="4" y="47"/>
                        </a:lnTo>
                        <a:lnTo>
                          <a:pt x="7" y="46"/>
                        </a:lnTo>
                        <a:lnTo>
                          <a:pt x="11" y="46"/>
                        </a:lnTo>
                        <a:lnTo>
                          <a:pt x="11" y="45"/>
                        </a:lnTo>
                        <a:lnTo>
                          <a:pt x="14" y="45"/>
                        </a:lnTo>
                        <a:lnTo>
                          <a:pt x="11" y="45"/>
                        </a:lnTo>
                        <a:lnTo>
                          <a:pt x="14" y="45"/>
                        </a:lnTo>
                        <a:lnTo>
                          <a:pt x="14" y="44"/>
                        </a:lnTo>
                        <a:lnTo>
                          <a:pt x="14" y="43"/>
                        </a:lnTo>
                        <a:lnTo>
                          <a:pt x="14" y="42"/>
                        </a:lnTo>
                        <a:lnTo>
                          <a:pt x="14" y="41"/>
                        </a:lnTo>
                        <a:lnTo>
                          <a:pt x="14" y="40"/>
                        </a:lnTo>
                        <a:lnTo>
                          <a:pt x="18" y="40"/>
                        </a:lnTo>
                        <a:lnTo>
                          <a:pt x="14" y="39"/>
                        </a:lnTo>
                        <a:lnTo>
                          <a:pt x="14" y="38"/>
                        </a:lnTo>
                        <a:lnTo>
                          <a:pt x="18" y="38"/>
                        </a:lnTo>
                        <a:lnTo>
                          <a:pt x="18" y="37"/>
                        </a:lnTo>
                        <a:lnTo>
                          <a:pt x="18" y="36"/>
                        </a:lnTo>
                        <a:lnTo>
                          <a:pt x="18" y="35"/>
                        </a:lnTo>
                        <a:lnTo>
                          <a:pt x="18" y="34"/>
                        </a:lnTo>
                        <a:lnTo>
                          <a:pt x="18" y="33"/>
                        </a:lnTo>
                        <a:lnTo>
                          <a:pt x="18" y="32"/>
                        </a:lnTo>
                        <a:lnTo>
                          <a:pt x="18" y="30"/>
                        </a:lnTo>
                        <a:lnTo>
                          <a:pt x="18" y="29"/>
                        </a:lnTo>
                        <a:lnTo>
                          <a:pt x="18" y="28"/>
                        </a:lnTo>
                        <a:lnTo>
                          <a:pt x="18" y="27"/>
                        </a:lnTo>
                        <a:lnTo>
                          <a:pt x="18" y="26"/>
                        </a:lnTo>
                        <a:lnTo>
                          <a:pt x="18" y="25"/>
                        </a:lnTo>
                        <a:lnTo>
                          <a:pt x="14" y="25"/>
                        </a:lnTo>
                        <a:lnTo>
                          <a:pt x="14" y="23"/>
                        </a:lnTo>
                        <a:lnTo>
                          <a:pt x="14" y="21"/>
                        </a:lnTo>
                        <a:lnTo>
                          <a:pt x="14" y="20"/>
                        </a:lnTo>
                        <a:lnTo>
                          <a:pt x="11" y="19"/>
                        </a:lnTo>
                        <a:lnTo>
                          <a:pt x="14" y="18"/>
                        </a:lnTo>
                        <a:lnTo>
                          <a:pt x="11" y="16"/>
                        </a:lnTo>
                        <a:lnTo>
                          <a:pt x="11" y="14"/>
                        </a:lnTo>
                        <a:lnTo>
                          <a:pt x="7" y="12"/>
                        </a:lnTo>
                        <a:lnTo>
                          <a:pt x="7" y="10"/>
                        </a:lnTo>
                        <a:lnTo>
                          <a:pt x="4" y="9"/>
                        </a:lnTo>
                        <a:lnTo>
                          <a:pt x="4" y="7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36" name="Freeform 354"/>
                  <p:cNvSpPr>
                    <a:spLocks/>
                  </p:cNvSpPr>
                  <p:nvPr/>
                </p:nvSpPr>
                <p:spPr bwMode="auto">
                  <a:xfrm>
                    <a:off x="2634" y="2381"/>
                    <a:ext cx="21" cy="47"/>
                  </a:xfrm>
                  <a:custGeom>
                    <a:avLst/>
                    <a:gdLst>
                      <a:gd name="T0" fmla="*/ 16 w 21"/>
                      <a:gd name="T1" fmla="*/ 0 h 47"/>
                      <a:gd name="T2" fmla="*/ 16 w 21"/>
                      <a:gd name="T3" fmla="*/ 0 h 47"/>
                      <a:gd name="T4" fmla="*/ 12 w 21"/>
                      <a:gd name="T5" fmla="*/ 0 h 47"/>
                      <a:gd name="T6" fmla="*/ 8 w 21"/>
                      <a:gd name="T7" fmla="*/ 1 h 47"/>
                      <a:gd name="T8" fmla="*/ 8 w 21"/>
                      <a:gd name="T9" fmla="*/ 2 h 47"/>
                      <a:gd name="T10" fmla="*/ 8 w 21"/>
                      <a:gd name="T11" fmla="*/ 3 h 47"/>
                      <a:gd name="T12" fmla="*/ 5 w 21"/>
                      <a:gd name="T13" fmla="*/ 3 h 47"/>
                      <a:gd name="T14" fmla="*/ 5 w 21"/>
                      <a:gd name="T15" fmla="*/ 4 h 47"/>
                      <a:gd name="T16" fmla="*/ 5 w 21"/>
                      <a:gd name="T17" fmla="*/ 5 h 47"/>
                      <a:gd name="T18" fmla="*/ 5 w 21"/>
                      <a:gd name="T19" fmla="*/ 5 h 47"/>
                      <a:gd name="T20" fmla="*/ 5 w 21"/>
                      <a:gd name="T21" fmla="*/ 6 h 47"/>
                      <a:gd name="T22" fmla="*/ 0 w 21"/>
                      <a:gd name="T23" fmla="*/ 7 h 47"/>
                      <a:gd name="T24" fmla="*/ 5 w 21"/>
                      <a:gd name="T25" fmla="*/ 8 h 47"/>
                      <a:gd name="T26" fmla="*/ 5 w 21"/>
                      <a:gd name="T27" fmla="*/ 9 h 47"/>
                      <a:gd name="T28" fmla="*/ 0 w 21"/>
                      <a:gd name="T29" fmla="*/ 10 h 47"/>
                      <a:gd name="T30" fmla="*/ 0 w 21"/>
                      <a:gd name="T31" fmla="*/ 10 h 47"/>
                      <a:gd name="T32" fmla="*/ 0 w 21"/>
                      <a:gd name="T33" fmla="*/ 12 h 47"/>
                      <a:gd name="T34" fmla="*/ 0 w 21"/>
                      <a:gd name="T35" fmla="*/ 14 h 47"/>
                      <a:gd name="T36" fmla="*/ 0 w 21"/>
                      <a:gd name="T37" fmla="*/ 16 h 47"/>
                      <a:gd name="T38" fmla="*/ 0 w 21"/>
                      <a:gd name="T39" fmla="*/ 18 h 47"/>
                      <a:gd name="T40" fmla="*/ 0 w 21"/>
                      <a:gd name="T41" fmla="*/ 20 h 47"/>
                      <a:gd name="T42" fmla="*/ 5 w 21"/>
                      <a:gd name="T43" fmla="*/ 22 h 47"/>
                      <a:gd name="T44" fmla="*/ 5 w 21"/>
                      <a:gd name="T45" fmla="*/ 24 h 47"/>
                      <a:gd name="T46" fmla="*/ 5 w 21"/>
                      <a:gd name="T47" fmla="*/ 26 h 47"/>
                      <a:gd name="T48" fmla="*/ 8 w 21"/>
                      <a:gd name="T49" fmla="*/ 28 h 47"/>
                      <a:gd name="T50" fmla="*/ 8 w 21"/>
                      <a:gd name="T51" fmla="*/ 31 h 47"/>
                      <a:gd name="T52" fmla="*/ 8 w 21"/>
                      <a:gd name="T53" fmla="*/ 32 h 47"/>
                      <a:gd name="T54" fmla="*/ 12 w 21"/>
                      <a:gd name="T55" fmla="*/ 35 h 47"/>
                      <a:gd name="T56" fmla="*/ 12 w 21"/>
                      <a:gd name="T57" fmla="*/ 37 h 47"/>
                      <a:gd name="T58" fmla="*/ 16 w 21"/>
                      <a:gd name="T59" fmla="*/ 40 h 47"/>
                      <a:gd name="T60" fmla="*/ 16 w 21"/>
                      <a:gd name="T61" fmla="*/ 43 h 47"/>
                      <a:gd name="T62" fmla="*/ 20 w 21"/>
                      <a:gd name="T63" fmla="*/ 45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1"/>
                      <a:gd name="T97" fmla="*/ 0 h 47"/>
                      <a:gd name="T98" fmla="*/ 21 w 21"/>
                      <a:gd name="T99" fmla="*/ 47 h 4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1" h="47">
                        <a:moveTo>
                          <a:pt x="20" y="0"/>
                        </a:moveTo>
                        <a:lnTo>
                          <a:pt x="16" y="0"/>
                        </a:lnTo>
                        <a:lnTo>
                          <a:pt x="12" y="0"/>
                        </a:lnTo>
                        <a:lnTo>
                          <a:pt x="12" y="1"/>
                        </a:lnTo>
                        <a:lnTo>
                          <a:pt x="8" y="1"/>
                        </a:lnTo>
                        <a:lnTo>
                          <a:pt x="8" y="2"/>
                        </a:lnTo>
                        <a:lnTo>
                          <a:pt x="8" y="3"/>
                        </a:lnTo>
                        <a:lnTo>
                          <a:pt x="5" y="3"/>
                        </a:lnTo>
                        <a:lnTo>
                          <a:pt x="5" y="4"/>
                        </a:lnTo>
                        <a:lnTo>
                          <a:pt x="5" y="5"/>
                        </a:lnTo>
                        <a:lnTo>
                          <a:pt x="5" y="6"/>
                        </a:lnTo>
                        <a:lnTo>
                          <a:pt x="5" y="7"/>
                        </a:lnTo>
                        <a:lnTo>
                          <a:pt x="0" y="7"/>
                        </a:lnTo>
                        <a:lnTo>
                          <a:pt x="5" y="8"/>
                        </a:lnTo>
                        <a:lnTo>
                          <a:pt x="5" y="9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2"/>
                        </a:lnTo>
                        <a:lnTo>
                          <a:pt x="0" y="14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5" y="22"/>
                        </a:lnTo>
                        <a:lnTo>
                          <a:pt x="5" y="23"/>
                        </a:lnTo>
                        <a:lnTo>
                          <a:pt x="5" y="24"/>
                        </a:lnTo>
                        <a:lnTo>
                          <a:pt x="5" y="25"/>
                        </a:lnTo>
                        <a:lnTo>
                          <a:pt x="5" y="26"/>
                        </a:lnTo>
                        <a:lnTo>
                          <a:pt x="5" y="27"/>
                        </a:lnTo>
                        <a:lnTo>
                          <a:pt x="8" y="28"/>
                        </a:lnTo>
                        <a:lnTo>
                          <a:pt x="8" y="29"/>
                        </a:lnTo>
                        <a:lnTo>
                          <a:pt x="8" y="31"/>
                        </a:lnTo>
                        <a:lnTo>
                          <a:pt x="8" y="32"/>
                        </a:lnTo>
                        <a:lnTo>
                          <a:pt x="8" y="34"/>
                        </a:lnTo>
                        <a:lnTo>
                          <a:pt x="12" y="35"/>
                        </a:lnTo>
                        <a:lnTo>
                          <a:pt x="12" y="36"/>
                        </a:lnTo>
                        <a:lnTo>
                          <a:pt x="12" y="37"/>
                        </a:lnTo>
                        <a:lnTo>
                          <a:pt x="16" y="39"/>
                        </a:lnTo>
                        <a:lnTo>
                          <a:pt x="16" y="40"/>
                        </a:lnTo>
                        <a:lnTo>
                          <a:pt x="16" y="41"/>
                        </a:lnTo>
                        <a:lnTo>
                          <a:pt x="16" y="43"/>
                        </a:lnTo>
                        <a:lnTo>
                          <a:pt x="16" y="44"/>
                        </a:lnTo>
                        <a:lnTo>
                          <a:pt x="20" y="45"/>
                        </a:lnTo>
                        <a:lnTo>
                          <a:pt x="20" y="4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40" name="Group 355"/>
                <p:cNvGrpSpPr>
                  <a:grpSpLocks/>
                </p:cNvGrpSpPr>
                <p:nvPr/>
              </p:nvGrpSpPr>
              <p:grpSpPr bwMode="auto">
                <a:xfrm>
                  <a:off x="1935" y="2020"/>
                  <a:ext cx="377" cy="430"/>
                  <a:chOff x="1935" y="2020"/>
                  <a:chExt cx="377" cy="430"/>
                </a:xfrm>
              </p:grpSpPr>
              <p:sp>
                <p:nvSpPr>
                  <p:cNvPr id="71741" name="Freeform 356"/>
                  <p:cNvSpPr>
                    <a:spLocks/>
                  </p:cNvSpPr>
                  <p:nvPr/>
                </p:nvSpPr>
                <p:spPr bwMode="auto">
                  <a:xfrm>
                    <a:off x="2122" y="2259"/>
                    <a:ext cx="36" cy="37"/>
                  </a:xfrm>
                  <a:custGeom>
                    <a:avLst/>
                    <a:gdLst>
                      <a:gd name="T0" fmla="*/ 33 w 36"/>
                      <a:gd name="T1" fmla="*/ 36 h 37"/>
                      <a:gd name="T2" fmla="*/ 35 w 36"/>
                      <a:gd name="T3" fmla="*/ 35 h 37"/>
                      <a:gd name="T4" fmla="*/ 32 w 36"/>
                      <a:gd name="T5" fmla="*/ 34 h 37"/>
                      <a:gd name="T6" fmla="*/ 32 w 36"/>
                      <a:gd name="T7" fmla="*/ 34 h 37"/>
                      <a:gd name="T8" fmla="*/ 33 w 36"/>
                      <a:gd name="T9" fmla="*/ 33 h 37"/>
                      <a:gd name="T10" fmla="*/ 33 w 36"/>
                      <a:gd name="T11" fmla="*/ 32 h 37"/>
                      <a:gd name="T12" fmla="*/ 35 w 36"/>
                      <a:gd name="T13" fmla="*/ 31 h 37"/>
                      <a:gd name="T14" fmla="*/ 35 w 36"/>
                      <a:gd name="T15" fmla="*/ 31 h 37"/>
                      <a:gd name="T16" fmla="*/ 32 w 36"/>
                      <a:gd name="T17" fmla="*/ 30 h 37"/>
                      <a:gd name="T18" fmla="*/ 32 w 36"/>
                      <a:gd name="T19" fmla="*/ 28 h 37"/>
                      <a:gd name="T20" fmla="*/ 32 w 36"/>
                      <a:gd name="T21" fmla="*/ 28 h 37"/>
                      <a:gd name="T22" fmla="*/ 31 w 36"/>
                      <a:gd name="T23" fmla="*/ 28 h 37"/>
                      <a:gd name="T24" fmla="*/ 30 w 36"/>
                      <a:gd name="T25" fmla="*/ 27 h 37"/>
                      <a:gd name="T26" fmla="*/ 29 w 36"/>
                      <a:gd name="T27" fmla="*/ 26 h 37"/>
                      <a:gd name="T28" fmla="*/ 30 w 36"/>
                      <a:gd name="T29" fmla="*/ 26 h 37"/>
                      <a:gd name="T30" fmla="*/ 30 w 36"/>
                      <a:gd name="T31" fmla="*/ 25 h 37"/>
                      <a:gd name="T32" fmla="*/ 29 w 36"/>
                      <a:gd name="T33" fmla="*/ 24 h 37"/>
                      <a:gd name="T34" fmla="*/ 28 w 36"/>
                      <a:gd name="T35" fmla="*/ 22 h 37"/>
                      <a:gd name="T36" fmla="*/ 26 w 36"/>
                      <a:gd name="T37" fmla="*/ 21 h 37"/>
                      <a:gd name="T38" fmla="*/ 25 w 36"/>
                      <a:gd name="T39" fmla="*/ 19 h 37"/>
                      <a:gd name="T40" fmla="*/ 23 w 36"/>
                      <a:gd name="T41" fmla="*/ 18 h 37"/>
                      <a:gd name="T42" fmla="*/ 21 w 36"/>
                      <a:gd name="T43" fmla="*/ 16 h 37"/>
                      <a:gd name="T44" fmla="*/ 19 w 36"/>
                      <a:gd name="T45" fmla="*/ 15 h 37"/>
                      <a:gd name="T46" fmla="*/ 19 w 36"/>
                      <a:gd name="T47" fmla="*/ 14 h 37"/>
                      <a:gd name="T48" fmla="*/ 17 w 36"/>
                      <a:gd name="T49" fmla="*/ 11 h 37"/>
                      <a:gd name="T50" fmla="*/ 15 w 36"/>
                      <a:gd name="T51" fmla="*/ 10 h 37"/>
                      <a:gd name="T52" fmla="*/ 12 w 36"/>
                      <a:gd name="T53" fmla="*/ 8 h 37"/>
                      <a:gd name="T54" fmla="*/ 11 w 36"/>
                      <a:gd name="T55" fmla="*/ 6 h 37"/>
                      <a:gd name="T56" fmla="*/ 9 w 36"/>
                      <a:gd name="T57" fmla="*/ 5 h 37"/>
                      <a:gd name="T58" fmla="*/ 8 w 36"/>
                      <a:gd name="T59" fmla="*/ 4 h 37"/>
                      <a:gd name="T60" fmla="*/ 4 w 36"/>
                      <a:gd name="T61" fmla="*/ 3 h 37"/>
                      <a:gd name="T62" fmla="*/ 2 w 36"/>
                      <a:gd name="T63" fmla="*/ 0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7"/>
                      <a:gd name="T98" fmla="*/ 36 w 36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7">
                        <a:moveTo>
                          <a:pt x="33" y="36"/>
                        </a:moveTo>
                        <a:lnTo>
                          <a:pt x="33" y="36"/>
                        </a:lnTo>
                        <a:lnTo>
                          <a:pt x="33" y="35"/>
                        </a:lnTo>
                        <a:lnTo>
                          <a:pt x="35" y="35"/>
                        </a:lnTo>
                        <a:lnTo>
                          <a:pt x="32" y="34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5" y="31"/>
                        </a:lnTo>
                        <a:lnTo>
                          <a:pt x="33" y="31"/>
                        </a:lnTo>
                        <a:lnTo>
                          <a:pt x="35" y="31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2" y="28"/>
                        </a:lnTo>
                        <a:lnTo>
                          <a:pt x="31" y="28"/>
                        </a:lnTo>
                        <a:lnTo>
                          <a:pt x="30" y="27"/>
                        </a:lnTo>
                        <a:lnTo>
                          <a:pt x="29" y="26"/>
                        </a:lnTo>
                        <a:lnTo>
                          <a:pt x="30" y="26"/>
                        </a:lnTo>
                        <a:lnTo>
                          <a:pt x="29" y="25"/>
                        </a:lnTo>
                        <a:lnTo>
                          <a:pt x="30" y="25"/>
                        </a:lnTo>
                        <a:lnTo>
                          <a:pt x="29" y="24"/>
                        </a:lnTo>
                        <a:lnTo>
                          <a:pt x="28" y="23"/>
                        </a:lnTo>
                        <a:lnTo>
                          <a:pt x="28" y="22"/>
                        </a:lnTo>
                        <a:lnTo>
                          <a:pt x="28" y="21"/>
                        </a:lnTo>
                        <a:lnTo>
                          <a:pt x="26" y="21"/>
                        </a:lnTo>
                        <a:lnTo>
                          <a:pt x="25" y="20"/>
                        </a:lnTo>
                        <a:lnTo>
                          <a:pt x="25" y="19"/>
                        </a:lnTo>
                        <a:lnTo>
                          <a:pt x="23" y="18"/>
                        </a:lnTo>
                        <a:lnTo>
                          <a:pt x="23" y="17"/>
                        </a:lnTo>
                        <a:lnTo>
                          <a:pt x="21" y="16"/>
                        </a:lnTo>
                        <a:lnTo>
                          <a:pt x="21" y="15"/>
                        </a:lnTo>
                        <a:lnTo>
                          <a:pt x="19" y="15"/>
                        </a:lnTo>
                        <a:lnTo>
                          <a:pt x="19" y="14"/>
                        </a:lnTo>
                        <a:lnTo>
                          <a:pt x="18" y="13"/>
                        </a:lnTo>
                        <a:lnTo>
                          <a:pt x="17" y="11"/>
                        </a:lnTo>
                        <a:lnTo>
                          <a:pt x="17" y="10"/>
                        </a:lnTo>
                        <a:lnTo>
                          <a:pt x="15" y="10"/>
                        </a:lnTo>
                        <a:lnTo>
                          <a:pt x="14" y="9"/>
                        </a:lnTo>
                        <a:lnTo>
                          <a:pt x="12" y="8"/>
                        </a:lnTo>
                        <a:lnTo>
                          <a:pt x="11" y="6"/>
                        </a:lnTo>
                        <a:lnTo>
                          <a:pt x="10" y="5"/>
                        </a:lnTo>
                        <a:lnTo>
                          <a:pt x="9" y="5"/>
                        </a:lnTo>
                        <a:lnTo>
                          <a:pt x="8" y="5"/>
                        </a:lnTo>
                        <a:lnTo>
                          <a:pt x="8" y="4"/>
                        </a:lnTo>
                        <a:lnTo>
                          <a:pt x="7" y="3"/>
                        </a:lnTo>
                        <a:lnTo>
                          <a:pt x="4" y="3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2" name="Freeform 357"/>
                  <p:cNvSpPr>
                    <a:spLocks/>
                  </p:cNvSpPr>
                  <p:nvPr/>
                </p:nvSpPr>
                <p:spPr bwMode="auto">
                  <a:xfrm>
                    <a:off x="2104" y="2284"/>
                    <a:ext cx="54" cy="17"/>
                  </a:xfrm>
                  <a:custGeom>
                    <a:avLst/>
                    <a:gdLst>
                      <a:gd name="T0" fmla="*/ 53 w 54"/>
                      <a:gd name="T1" fmla="*/ 11 h 17"/>
                      <a:gd name="T2" fmla="*/ 51 w 54"/>
                      <a:gd name="T3" fmla="*/ 12 h 17"/>
                      <a:gd name="T4" fmla="*/ 50 w 54"/>
                      <a:gd name="T5" fmla="*/ 13 h 17"/>
                      <a:gd name="T6" fmla="*/ 49 w 54"/>
                      <a:gd name="T7" fmla="*/ 14 h 17"/>
                      <a:gd name="T8" fmla="*/ 48 w 54"/>
                      <a:gd name="T9" fmla="*/ 14 h 17"/>
                      <a:gd name="T10" fmla="*/ 47 w 54"/>
                      <a:gd name="T11" fmla="*/ 14 h 17"/>
                      <a:gd name="T12" fmla="*/ 46 w 54"/>
                      <a:gd name="T13" fmla="*/ 14 h 17"/>
                      <a:gd name="T14" fmla="*/ 46 w 54"/>
                      <a:gd name="T15" fmla="*/ 14 h 17"/>
                      <a:gd name="T16" fmla="*/ 44 w 54"/>
                      <a:gd name="T17" fmla="*/ 14 h 17"/>
                      <a:gd name="T18" fmla="*/ 44 w 54"/>
                      <a:gd name="T19" fmla="*/ 14 h 17"/>
                      <a:gd name="T20" fmla="*/ 42 w 54"/>
                      <a:gd name="T21" fmla="*/ 14 h 17"/>
                      <a:gd name="T22" fmla="*/ 41 w 54"/>
                      <a:gd name="T23" fmla="*/ 14 h 17"/>
                      <a:gd name="T24" fmla="*/ 41 w 54"/>
                      <a:gd name="T25" fmla="*/ 14 h 17"/>
                      <a:gd name="T26" fmla="*/ 40 w 54"/>
                      <a:gd name="T27" fmla="*/ 13 h 17"/>
                      <a:gd name="T28" fmla="*/ 39 w 54"/>
                      <a:gd name="T29" fmla="*/ 13 h 17"/>
                      <a:gd name="T30" fmla="*/ 38 w 54"/>
                      <a:gd name="T31" fmla="*/ 14 h 17"/>
                      <a:gd name="T32" fmla="*/ 36 w 54"/>
                      <a:gd name="T33" fmla="*/ 13 h 17"/>
                      <a:gd name="T34" fmla="*/ 35 w 54"/>
                      <a:gd name="T35" fmla="*/ 14 h 17"/>
                      <a:gd name="T36" fmla="*/ 32 w 54"/>
                      <a:gd name="T37" fmla="*/ 13 h 17"/>
                      <a:gd name="T38" fmla="*/ 29 w 54"/>
                      <a:gd name="T39" fmla="*/ 11 h 17"/>
                      <a:gd name="T40" fmla="*/ 28 w 54"/>
                      <a:gd name="T41" fmla="*/ 11 h 17"/>
                      <a:gd name="T42" fmla="*/ 26 w 54"/>
                      <a:gd name="T43" fmla="*/ 10 h 17"/>
                      <a:gd name="T44" fmla="*/ 24 w 54"/>
                      <a:gd name="T45" fmla="*/ 11 h 17"/>
                      <a:gd name="T46" fmla="*/ 21 w 54"/>
                      <a:gd name="T47" fmla="*/ 10 h 17"/>
                      <a:gd name="T48" fmla="*/ 18 w 54"/>
                      <a:gd name="T49" fmla="*/ 9 h 17"/>
                      <a:gd name="T50" fmla="*/ 17 w 54"/>
                      <a:gd name="T51" fmla="*/ 7 h 17"/>
                      <a:gd name="T52" fmla="*/ 14 w 54"/>
                      <a:gd name="T53" fmla="*/ 6 h 17"/>
                      <a:gd name="T54" fmla="*/ 11 w 54"/>
                      <a:gd name="T55" fmla="*/ 6 h 17"/>
                      <a:gd name="T56" fmla="*/ 11 w 54"/>
                      <a:gd name="T57" fmla="*/ 5 h 17"/>
                      <a:gd name="T58" fmla="*/ 5 w 54"/>
                      <a:gd name="T59" fmla="*/ 3 h 17"/>
                      <a:gd name="T60" fmla="*/ 4 w 54"/>
                      <a:gd name="T61" fmla="*/ 3 h 17"/>
                      <a:gd name="T62" fmla="*/ 2 w 54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53" y="11"/>
                        </a:moveTo>
                        <a:lnTo>
                          <a:pt x="53" y="11"/>
                        </a:lnTo>
                        <a:lnTo>
                          <a:pt x="51" y="11"/>
                        </a:lnTo>
                        <a:lnTo>
                          <a:pt x="51" y="12"/>
                        </a:lnTo>
                        <a:lnTo>
                          <a:pt x="50" y="13"/>
                        </a:lnTo>
                        <a:lnTo>
                          <a:pt x="49" y="14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6" y="14"/>
                        </a:lnTo>
                        <a:lnTo>
                          <a:pt x="46" y="16"/>
                        </a:lnTo>
                        <a:lnTo>
                          <a:pt x="44" y="14"/>
                        </a:lnTo>
                        <a:lnTo>
                          <a:pt x="43" y="14"/>
                        </a:lnTo>
                        <a:lnTo>
                          <a:pt x="42" y="14"/>
                        </a:lnTo>
                        <a:lnTo>
                          <a:pt x="41" y="14"/>
                        </a:lnTo>
                        <a:lnTo>
                          <a:pt x="40" y="13"/>
                        </a:lnTo>
                        <a:lnTo>
                          <a:pt x="39" y="13"/>
                        </a:lnTo>
                        <a:lnTo>
                          <a:pt x="39" y="12"/>
                        </a:lnTo>
                        <a:lnTo>
                          <a:pt x="38" y="14"/>
                        </a:lnTo>
                        <a:lnTo>
                          <a:pt x="36" y="13"/>
                        </a:lnTo>
                        <a:lnTo>
                          <a:pt x="35" y="13"/>
                        </a:lnTo>
                        <a:lnTo>
                          <a:pt x="35" y="14"/>
                        </a:lnTo>
                        <a:lnTo>
                          <a:pt x="33" y="12"/>
                        </a:lnTo>
                        <a:lnTo>
                          <a:pt x="32" y="13"/>
                        </a:lnTo>
                        <a:lnTo>
                          <a:pt x="31" y="12"/>
                        </a:lnTo>
                        <a:lnTo>
                          <a:pt x="29" y="11"/>
                        </a:lnTo>
                        <a:lnTo>
                          <a:pt x="28" y="11"/>
                        </a:lnTo>
                        <a:lnTo>
                          <a:pt x="27" y="11"/>
                        </a:lnTo>
                        <a:lnTo>
                          <a:pt x="26" y="10"/>
                        </a:lnTo>
                        <a:lnTo>
                          <a:pt x="25" y="10"/>
                        </a:lnTo>
                        <a:lnTo>
                          <a:pt x="24" y="11"/>
                        </a:lnTo>
                        <a:lnTo>
                          <a:pt x="21" y="10"/>
                        </a:lnTo>
                        <a:lnTo>
                          <a:pt x="20" y="9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17" y="7"/>
                        </a:lnTo>
                        <a:lnTo>
                          <a:pt x="14" y="6"/>
                        </a:lnTo>
                        <a:lnTo>
                          <a:pt x="12" y="7"/>
                        </a:lnTo>
                        <a:lnTo>
                          <a:pt x="11" y="6"/>
                        </a:lnTo>
                        <a:lnTo>
                          <a:pt x="11" y="5"/>
                        </a:lnTo>
                        <a:lnTo>
                          <a:pt x="10" y="5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3" name="Freeform 358"/>
                  <p:cNvSpPr>
                    <a:spLocks/>
                  </p:cNvSpPr>
                  <p:nvPr/>
                </p:nvSpPr>
                <p:spPr bwMode="auto">
                  <a:xfrm>
                    <a:off x="2104" y="2284"/>
                    <a:ext cx="54" cy="17"/>
                  </a:xfrm>
                  <a:custGeom>
                    <a:avLst/>
                    <a:gdLst>
                      <a:gd name="T0" fmla="*/ 53 w 54"/>
                      <a:gd name="T1" fmla="*/ 11 h 17"/>
                      <a:gd name="T2" fmla="*/ 51 w 54"/>
                      <a:gd name="T3" fmla="*/ 12 h 17"/>
                      <a:gd name="T4" fmla="*/ 50 w 54"/>
                      <a:gd name="T5" fmla="*/ 13 h 17"/>
                      <a:gd name="T6" fmla="*/ 49 w 54"/>
                      <a:gd name="T7" fmla="*/ 14 h 17"/>
                      <a:gd name="T8" fmla="*/ 48 w 54"/>
                      <a:gd name="T9" fmla="*/ 14 h 17"/>
                      <a:gd name="T10" fmla="*/ 47 w 54"/>
                      <a:gd name="T11" fmla="*/ 14 h 17"/>
                      <a:gd name="T12" fmla="*/ 46 w 54"/>
                      <a:gd name="T13" fmla="*/ 14 h 17"/>
                      <a:gd name="T14" fmla="*/ 46 w 54"/>
                      <a:gd name="T15" fmla="*/ 14 h 17"/>
                      <a:gd name="T16" fmla="*/ 44 w 54"/>
                      <a:gd name="T17" fmla="*/ 14 h 17"/>
                      <a:gd name="T18" fmla="*/ 44 w 54"/>
                      <a:gd name="T19" fmla="*/ 14 h 17"/>
                      <a:gd name="T20" fmla="*/ 42 w 54"/>
                      <a:gd name="T21" fmla="*/ 14 h 17"/>
                      <a:gd name="T22" fmla="*/ 41 w 54"/>
                      <a:gd name="T23" fmla="*/ 14 h 17"/>
                      <a:gd name="T24" fmla="*/ 41 w 54"/>
                      <a:gd name="T25" fmla="*/ 14 h 17"/>
                      <a:gd name="T26" fmla="*/ 40 w 54"/>
                      <a:gd name="T27" fmla="*/ 13 h 17"/>
                      <a:gd name="T28" fmla="*/ 39 w 54"/>
                      <a:gd name="T29" fmla="*/ 13 h 17"/>
                      <a:gd name="T30" fmla="*/ 38 w 54"/>
                      <a:gd name="T31" fmla="*/ 14 h 17"/>
                      <a:gd name="T32" fmla="*/ 36 w 54"/>
                      <a:gd name="T33" fmla="*/ 13 h 17"/>
                      <a:gd name="T34" fmla="*/ 35 w 54"/>
                      <a:gd name="T35" fmla="*/ 14 h 17"/>
                      <a:gd name="T36" fmla="*/ 32 w 54"/>
                      <a:gd name="T37" fmla="*/ 13 h 17"/>
                      <a:gd name="T38" fmla="*/ 29 w 54"/>
                      <a:gd name="T39" fmla="*/ 11 h 17"/>
                      <a:gd name="T40" fmla="*/ 28 w 54"/>
                      <a:gd name="T41" fmla="*/ 11 h 17"/>
                      <a:gd name="T42" fmla="*/ 26 w 54"/>
                      <a:gd name="T43" fmla="*/ 10 h 17"/>
                      <a:gd name="T44" fmla="*/ 24 w 54"/>
                      <a:gd name="T45" fmla="*/ 11 h 17"/>
                      <a:gd name="T46" fmla="*/ 21 w 54"/>
                      <a:gd name="T47" fmla="*/ 10 h 17"/>
                      <a:gd name="T48" fmla="*/ 18 w 54"/>
                      <a:gd name="T49" fmla="*/ 9 h 17"/>
                      <a:gd name="T50" fmla="*/ 17 w 54"/>
                      <a:gd name="T51" fmla="*/ 7 h 17"/>
                      <a:gd name="T52" fmla="*/ 14 w 54"/>
                      <a:gd name="T53" fmla="*/ 6 h 17"/>
                      <a:gd name="T54" fmla="*/ 11 w 54"/>
                      <a:gd name="T55" fmla="*/ 6 h 17"/>
                      <a:gd name="T56" fmla="*/ 11 w 54"/>
                      <a:gd name="T57" fmla="*/ 5 h 17"/>
                      <a:gd name="T58" fmla="*/ 8 w 54"/>
                      <a:gd name="T59" fmla="*/ 4 h 17"/>
                      <a:gd name="T60" fmla="*/ 4 w 54"/>
                      <a:gd name="T61" fmla="*/ 3 h 17"/>
                      <a:gd name="T62" fmla="*/ 2 w 54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53" y="11"/>
                        </a:moveTo>
                        <a:lnTo>
                          <a:pt x="53" y="11"/>
                        </a:lnTo>
                        <a:lnTo>
                          <a:pt x="51" y="11"/>
                        </a:lnTo>
                        <a:lnTo>
                          <a:pt x="51" y="12"/>
                        </a:lnTo>
                        <a:lnTo>
                          <a:pt x="50" y="13"/>
                        </a:lnTo>
                        <a:lnTo>
                          <a:pt x="49" y="14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6" y="14"/>
                        </a:lnTo>
                        <a:lnTo>
                          <a:pt x="46" y="16"/>
                        </a:lnTo>
                        <a:lnTo>
                          <a:pt x="44" y="14"/>
                        </a:lnTo>
                        <a:lnTo>
                          <a:pt x="43" y="14"/>
                        </a:lnTo>
                        <a:lnTo>
                          <a:pt x="42" y="14"/>
                        </a:lnTo>
                        <a:lnTo>
                          <a:pt x="41" y="14"/>
                        </a:lnTo>
                        <a:lnTo>
                          <a:pt x="40" y="13"/>
                        </a:lnTo>
                        <a:lnTo>
                          <a:pt x="39" y="13"/>
                        </a:lnTo>
                        <a:lnTo>
                          <a:pt x="38" y="14"/>
                        </a:lnTo>
                        <a:lnTo>
                          <a:pt x="36" y="13"/>
                        </a:lnTo>
                        <a:lnTo>
                          <a:pt x="35" y="13"/>
                        </a:lnTo>
                        <a:lnTo>
                          <a:pt x="35" y="14"/>
                        </a:lnTo>
                        <a:lnTo>
                          <a:pt x="33" y="12"/>
                        </a:lnTo>
                        <a:lnTo>
                          <a:pt x="32" y="13"/>
                        </a:lnTo>
                        <a:lnTo>
                          <a:pt x="31" y="12"/>
                        </a:lnTo>
                        <a:lnTo>
                          <a:pt x="29" y="11"/>
                        </a:lnTo>
                        <a:lnTo>
                          <a:pt x="28" y="11"/>
                        </a:lnTo>
                        <a:lnTo>
                          <a:pt x="27" y="11"/>
                        </a:lnTo>
                        <a:lnTo>
                          <a:pt x="26" y="10"/>
                        </a:lnTo>
                        <a:lnTo>
                          <a:pt x="25" y="10"/>
                        </a:lnTo>
                        <a:lnTo>
                          <a:pt x="24" y="11"/>
                        </a:lnTo>
                        <a:lnTo>
                          <a:pt x="21" y="10"/>
                        </a:lnTo>
                        <a:lnTo>
                          <a:pt x="20" y="9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17" y="7"/>
                        </a:lnTo>
                        <a:lnTo>
                          <a:pt x="14" y="6"/>
                        </a:lnTo>
                        <a:lnTo>
                          <a:pt x="12" y="7"/>
                        </a:lnTo>
                        <a:lnTo>
                          <a:pt x="11" y="6"/>
                        </a:lnTo>
                        <a:lnTo>
                          <a:pt x="11" y="5"/>
                        </a:lnTo>
                        <a:lnTo>
                          <a:pt x="9" y="5"/>
                        </a:lnTo>
                        <a:lnTo>
                          <a:pt x="8" y="4"/>
                        </a:lnTo>
                        <a:lnTo>
                          <a:pt x="5" y="3"/>
                        </a:lnTo>
                        <a:lnTo>
                          <a:pt x="4" y="3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4" name="Freeform 359"/>
                  <p:cNvSpPr>
                    <a:spLocks/>
                  </p:cNvSpPr>
                  <p:nvPr/>
                </p:nvSpPr>
                <p:spPr bwMode="auto">
                  <a:xfrm>
                    <a:off x="2121" y="2259"/>
                    <a:ext cx="35" cy="38"/>
                  </a:xfrm>
                  <a:custGeom>
                    <a:avLst/>
                    <a:gdLst>
                      <a:gd name="T0" fmla="*/ 32 w 35"/>
                      <a:gd name="T1" fmla="*/ 37 h 38"/>
                      <a:gd name="T2" fmla="*/ 34 w 35"/>
                      <a:gd name="T3" fmla="*/ 35 h 38"/>
                      <a:gd name="T4" fmla="*/ 32 w 35"/>
                      <a:gd name="T5" fmla="*/ 34 h 38"/>
                      <a:gd name="T6" fmla="*/ 32 w 35"/>
                      <a:gd name="T7" fmla="*/ 34 h 38"/>
                      <a:gd name="T8" fmla="*/ 34 w 35"/>
                      <a:gd name="T9" fmla="*/ 33 h 38"/>
                      <a:gd name="T10" fmla="*/ 34 w 35"/>
                      <a:gd name="T11" fmla="*/ 32 h 38"/>
                      <a:gd name="T12" fmla="*/ 34 w 35"/>
                      <a:gd name="T13" fmla="*/ 31 h 38"/>
                      <a:gd name="T14" fmla="*/ 34 w 35"/>
                      <a:gd name="T15" fmla="*/ 31 h 38"/>
                      <a:gd name="T16" fmla="*/ 31 w 35"/>
                      <a:gd name="T17" fmla="*/ 31 h 38"/>
                      <a:gd name="T18" fmla="*/ 31 w 35"/>
                      <a:gd name="T19" fmla="*/ 30 h 38"/>
                      <a:gd name="T20" fmla="*/ 30 w 35"/>
                      <a:gd name="T21" fmla="*/ 29 h 38"/>
                      <a:gd name="T22" fmla="*/ 31 w 35"/>
                      <a:gd name="T23" fmla="*/ 28 h 38"/>
                      <a:gd name="T24" fmla="*/ 29 w 35"/>
                      <a:gd name="T25" fmla="*/ 27 h 38"/>
                      <a:gd name="T26" fmla="*/ 29 w 35"/>
                      <a:gd name="T27" fmla="*/ 26 h 38"/>
                      <a:gd name="T28" fmla="*/ 29 w 35"/>
                      <a:gd name="T29" fmla="*/ 26 h 38"/>
                      <a:gd name="T30" fmla="*/ 30 w 35"/>
                      <a:gd name="T31" fmla="*/ 25 h 38"/>
                      <a:gd name="T32" fmla="*/ 29 w 35"/>
                      <a:gd name="T33" fmla="*/ 24 h 38"/>
                      <a:gd name="T34" fmla="*/ 27 w 35"/>
                      <a:gd name="T35" fmla="*/ 22 h 38"/>
                      <a:gd name="T36" fmla="*/ 26 w 35"/>
                      <a:gd name="T37" fmla="*/ 22 h 38"/>
                      <a:gd name="T38" fmla="*/ 23 w 35"/>
                      <a:gd name="T39" fmla="*/ 20 h 38"/>
                      <a:gd name="T40" fmla="*/ 23 w 35"/>
                      <a:gd name="T41" fmla="*/ 18 h 38"/>
                      <a:gd name="T42" fmla="*/ 20 w 35"/>
                      <a:gd name="T43" fmla="*/ 17 h 38"/>
                      <a:gd name="T44" fmla="*/ 19 w 35"/>
                      <a:gd name="T45" fmla="*/ 15 h 38"/>
                      <a:gd name="T46" fmla="*/ 19 w 35"/>
                      <a:gd name="T47" fmla="*/ 14 h 38"/>
                      <a:gd name="T48" fmla="*/ 17 w 35"/>
                      <a:gd name="T49" fmla="*/ 11 h 38"/>
                      <a:gd name="T50" fmla="*/ 15 w 35"/>
                      <a:gd name="T51" fmla="*/ 11 h 38"/>
                      <a:gd name="T52" fmla="*/ 12 w 35"/>
                      <a:gd name="T53" fmla="*/ 9 h 38"/>
                      <a:gd name="T54" fmla="*/ 11 w 35"/>
                      <a:gd name="T55" fmla="*/ 8 h 38"/>
                      <a:gd name="T56" fmla="*/ 9 w 35"/>
                      <a:gd name="T57" fmla="*/ 6 h 38"/>
                      <a:gd name="T58" fmla="*/ 5 w 35"/>
                      <a:gd name="T59" fmla="*/ 5 h 38"/>
                      <a:gd name="T60" fmla="*/ 3 w 35"/>
                      <a:gd name="T61" fmla="*/ 3 h 38"/>
                      <a:gd name="T62" fmla="*/ 2 w 35"/>
                      <a:gd name="T63" fmla="*/ 1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32" y="37"/>
                        </a:moveTo>
                        <a:lnTo>
                          <a:pt x="32" y="37"/>
                        </a:lnTo>
                        <a:lnTo>
                          <a:pt x="32" y="36"/>
                        </a:lnTo>
                        <a:lnTo>
                          <a:pt x="34" y="35"/>
                        </a:lnTo>
                        <a:lnTo>
                          <a:pt x="32" y="34"/>
                        </a:lnTo>
                        <a:lnTo>
                          <a:pt x="34" y="33"/>
                        </a:lnTo>
                        <a:lnTo>
                          <a:pt x="34" y="32"/>
                        </a:lnTo>
                        <a:lnTo>
                          <a:pt x="34" y="31"/>
                        </a:lnTo>
                        <a:lnTo>
                          <a:pt x="31" y="31"/>
                        </a:lnTo>
                        <a:lnTo>
                          <a:pt x="31" y="30"/>
                        </a:lnTo>
                        <a:lnTo>
                          <a:pt x="30" y="29"/>
                        </a:lnTo>
                        <a:lnTo>
                          <a:pt x="30" y="28"/>
                        </a:lnTo>
                        <a:lnTo>
                          <a:pt x="31" y="28"/>
                        </a:lnTo>
                        <a:lnTo>
                          <a:pt x="30" y="28"/>
                        </a:lnTo>
                        <a:lnTo>
                          <a:pt x="29" y="27"/>
                        </a:lnTo>
                        <a:lnTo>
                          <a:pt x="29" y="26"/>
                        </a:lnTo>
                        <a:lnTo>
                          <a:pt x="30" y="25"/>
                        </a:lnTo>
                        <a:lnTo>
                          <a:pt x="29" y="24"/>
                        </a:lnTo>
                        <a:lnTo>
                          <a:pt x="28" y="23"/>
                        </a:lnTo>
                        <a:lnTo>
                          <a:pt x="27" y="22"/>
                        </a:lnTo>
                        <a:lnTo>
                          <a:pt x="26" y="23"/>
                        </a:lnTo>
                        <a:lnTo>
                          <a:pt x="26" y="22"/>
                        </a:lnTo>
                        <a:lnTo>
                          <a:pt x="24" y="20"/>
                        </a:lnTo>
                        <a:lnTo>
                          <a:pt x="23" y="20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3" y="17"/>
                        </a:lnTo>
                        <a:lnTo>
                          <a:pt x="20" y="17"/>
                        </a:lnTo>
                        <a:lnTo>
                          <a:pt x="19" y="16"/>
                        </a:lnTo>
                        <a:lnTo>
                          <a:pt x="19" y="15"/>
                        </a:lnTo>
                        <a:lnTo>
                          <a:pt x="19" y="14"/>
                        </a:lnTo>
                        <a:lnTo>
                          <a:pt x="18" y="13"/>
                        </a:lnTo>
                        <a:lnTo>
                          <a:pt x="17" y="11"/>
                        </a:lnTo>
                        <a:lnTo>
                          <a:pt x="15" y="11"/>
                        </a:lnTo>
                        <a:lnTo>
                          <a:pt x="12" y="9"/>
                        </a:lnTo>
                        <a:lnTo>
                          <a:pt x="12" y="8"/>
                        </a:lnTo>
                        <a:lnTo>
                          <a:pt x="11" y="8"/>
                        </a:lnTo>
                        <a:lnTo>
                          <a:pt x="10" y="7"/>
                        </a:lnTo>
                        <a:lnTo>
                          <a:pt x="9" y="6"/>
                        </a:lnTo>
                        <a:lnTo>
                          <a:pt x="6" y="6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3" y="3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5" name="Freeform 360"/>
                  <p:cNvSpPr>
                    <a:spLocks/>
                  </p:cNvSpPr>
                  <p:nvPr/>
                </p:nvSpPr>
                <p:spPr bwMode="auto">
                  <a:xfrm>
                    <a:off x="2088" y="2223"/>
                    <a:ext cx="36" cy="38"/>
                  </a:xfrm>
                  <a:custGeom>
                    <a:avLst/>
                    <a:gdLst>
                      <a:gd name="T0" fmla="*/ 2 w 36"/>
                      <a:gd name="T1" fmla="*/ 0 h 38"/>
                      <a:gd name="T2" fmla="*/ 2 w 36"/>
                      <a:gd name="T3" fmla="*/ 1 h 38"/>
                      <a:gd name="T4" fmla="*/ 1 w 36"/>
                      <a:gd name="T5" fmla="*/ 1 h 38"/>
                      <a:gd name="T6" fmla="*/ 1 w 36"/>
                      <a:gd name="T7" fmla="*/ 2 h 38"/>
                      <a:gd name="T8" fmla="*/ 1 w 36"/>
                      <a:gd name="T9" fmla="*/ 3 h 38"/>
                      <a:gd name="T10" fmla="*/ 1 w 36"/>
                      <a:gd name="T11" fmla="*/ 4 h 38"/>
                      <a:gd name="T12" fmla="*/ 0 w 36"/>
                      <a:gd name="T13" fmla="*/ 4 h 38"/>
                      <a:gd name="T14" fmla="*/ 1 w 36"/>
                      <a:gd name="T15" fmla="*/ 5 h 38"/>
                      <a:gd name="T16" fmla="*/ 2 w 36"/>
                      <a:gd name="T17" fmla="*/ 6 h 38"/>
                      <a:gd name="T18" fmla="*/ 3 w 36"/>
                      <a:gd name="T19" fmla="*/ 6 h 38"/>
                      <a:gd name="T20" fmla="*/ 3 w 36"/>
                      <a:gd name="T21" fmla="*/ 7 h 38"/>
                      <a:gd name="T22" fmla="*/ 3 w 36"/>
                      <a:gd name="T23" fmla="*/ 9 h 38"/>
                      <a:gd name="T24" fmla="*/ 4 w 36"/>
                      <a:gd name="T25" fmla="*/ 9 h 38"/>
                      <a:gd name="T26" fmla="*/ 4 w 36"/>
                      <a:gd name="T27" fmla="*/ 10 h 38"/>
                      <a:gd name="T28" fmla="*/ 4 w 36"/>
                      <a:gd name="T29" fmla="*/ 11 h 38"/>
                      <a:gd name="T30" fmla="*/ 4 w 36"/>
                      <a:gd name="T31" fmla="*/ 11 h 38"/>
                      <a:gd name="T32" fmla="*/ 5 w 36"/>
                      <a:gd name="T33" fmla="*/ 12 h 38"/>
                      <a:gd name="T34" fmla="*/ 7 w 36"/>
                      <a:gd name="T35" fmla="*/ 14 h 38"/>
                      <a:gd name="T36" fmla="*/ 9 w 36"/>
                      <a:gd name="T37" fmla="*/ 16 h 38"/>
                      <a:gd name="T38" fmla="*/ 10 w 36"/>
                      <a:gd name="T39" fmla="*/ 17 h 38"/>
                      <a:gd name="T40" fmla="*/ 10 w 36"/>
                      <a:gd name="T41" fmla="*/ 18 h 38"/>
                      <a:gd name="T42" fmla="*/ 13 w 36"/>
                      <a:gd name="T43" fmla="*/ 20 h 38"/>
                      <a:gd name="T44" fmla="*/ 14 w 36"/>
                      <a:gd name="T45" fmla="*/ 22 h 38"/>
                      <a:gd name="T46" fmla="*/ 15 w 36"/>
                      <a:gd name="T47" fmla="*/ 23 h 38"/>
                      <a:gd name="T48" fmla="*/ 16 w 36"/>
                      <a:gd name="T49" fmla="*/ 24 h 38"/>
                      <a:gd name="T50" fmla="*/ 20 w 36"/>
                      <a:gd name="T51" fmla="*/ 25 h 38"/>
                      <a:gd name="T52" fmla="*/ 21 w 36"/>
                      <a:gd name="T53" fmla="*/ 27 h 38"/>
                      <a:gd name="T54" fmla="*/ 22 w 36"/>
                      <a:gd name="T55" fmla="*/ 29 h 38"/>
                      <a:gd name="T56" fmla="*/ 25 w 36"/>
                      <a:gd name="T57" fmla="*/ 31 h 38"/>
                      <a:gd name="T58" fmla="*/ 28 w 36"/>
                      <a:gd name="T59" fmla="*/ 31 h 38"/>
                      <a:gd name="T60" fmla="*/ 30 w 36"/>
                      <a:gd name="T61" fmla="*/ 33 h 38"/>
                      <a:gd name="T62" fmla="*/ 31 w 36"/>
                      <a:gd name="T63" fmla="*/ 35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2" y="1"/>
                        </a:ln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6"/>
                        </a:lnTo>
                        <a:lnTo>
                          <a:pt x="3" y="6"/>
                        </a:lnTo>
                        <a:lnTo>
                          <a:pt x="3" y="7"/>
                        </a:lnTo>
                        <a:lnTo>
                          <a:pt x="3" y="8"/>
                        </a:lnTo>
                        <a:lnTo>
                          <a:pt x="3" y="9"/>
                        </a:lnTo>
                        <a:lnTo>
                          <a:pt x="4" y="9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5" y="12"/>
                        </a:lnTo>
                        <a:lnTo>
                          <a:pt x="7" y="13"/>
                        </a:lnTo>
                        <a:lnTo>
                          <a:pt x="7" y="14"/>
                        </a:lnTo>
                        <a:lnTo>
                          <a:pt x="7" y="15"/>
                        </a:lnTo>
                        <a:lnTo>
                          <a:pt x="9" y="16"/>
                        </a:lnTo>
                        <a:lnTo>
                          <a:pt x="10" y="17"/>
                        </a:lnTo>
                        <a:lnTo>
                          <a:pt x="10" y="18"/>
                        </a:lnTo>
                        <a:lnTo>
                          <a:pt x="11" y="20"/>
                        </a:lnTo>
                        <a:lnTo>
                          <a:pt x="13" y="20"/>
                        </a:lnTo>
                        <a:lnTo>
                          <a:pt x="13" y="21"/>
                        </a:lnTo>
                        <a:lnTo>
                          <a:pt x="14" y="22"/>
                        </a:lnTo>
                        <a:lnTo>
                          <a:pt x="15" y="22"/>
                        </a:lnTo>
                        <a:lnTo>
                          <a:pt x="15" y="23"/>
                        </a:lnTo>
                        <a:lnTo>
                          <a:pt x="16" y="23"/>
                        </a:lnTo>
                        <a:lnTo>
                          <a:pt x="16" y="24"/>
                        </a:lnTo>
                        <a:lnTo>
                          <a:pt x="20" y="25"/>
                        </a:lnTo>
                        <a:lnTo>
                          <a:pt x="21" y="26"/>
                        </a:lnTo>
                        <a:lnTo>
                          <a:pt x="21" y="27"/>
                        </a:lnTo>
                        <a:lnTo>
                          <a:pt x="22" y="28"/>
                        </a:lnTo>
                        <a:lnTo>
                          <a:pt x="22" y="29"/>
                        </a:lnTo>
                        <a:lnTo>
                          <a:pt x="24" y="30"/>
                        </a:lnTo>
                        <a:lnTo>
                          <a:pt x="25" y="31"/>
                        </a:lnTo>
                        <a:lnTo>
                          <a:pt x="27" y="32"/>
                        </a:lnTo>
                        <a:lnTo>
                          <a:pt x="28" y="31"/>
                        </a:lnTo>
                        <a:lnTo>
                          <a:pt x="29" y="33"/>
                        </a:lnTo>
                        <a:lnTo>
                          <a:pt x="30" y="33"/>
                        </a:lnTo>
                        <a:lnTo>
                          <a:pt x="30" y="34"/>
                        </a:lnTo>
                        <a:lnTo>
                          <a:pt x="31" y="35"/>
                        </a:lnTo>
                        <a:lnTo>
                          <a:pt x="35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6" name="Freeform 361"/>
                  <p:cNvSpPr>
                    <a:spLocks/>
                  </p:cNvSpPr>
                  <p:nvPr/>
                </p:nvSpPr>
                <p:spPr bwMode="auto">
                  <a:xfrm>
                    <a:off x="2090" y="2220"/>
                    <a:ext cx="54" cy="17"/>
                  </a:xfrm>
                  <a:custGeom>
                    <a:avLst/>
                    <a:gdLst>
                      <a:gd name="T0" fmla="*/ 0 w 54"/>
                      <a:gd name="T1" fmla="*/ 4 h 17"/>
                      <a:gd name="T2" fmla="*/ 1 w 54"/>
                      <a:gd name="T3" fmla="*/ 2 h 17"/>
                      <a:gd name="T4" fmla="*/ 2 w 54"/>
                      <a:gd name="T5" fmla="*/ 1 h 17"/>
                      <a:gd name="T6" fmla="*/ 3 w 54"/>
                      <a:gd name="T7" fmla="*/ 1 h 17"/>
                      <a:gd name="T8" fmla="*/ 4 w 54"/>
                      <a:gd name="T9" fmla="*/ 2 h 17"/>
                      <a:gd name="T10" fmla="*/ 4 w 54"/>
                      <a:gd name="T11" fmla="*/ 2 h 17"/>
                      <a:gd name="T12" fmla="*/ 5 w 54"/>
                      <a:gd name="T13" fmla="*/ 0 h 17"/>
                      <a:gd name="T14" fmla="*/ 6 w 54"/>
                      <a:gd name="T15" fmla="*/ 1 h 17"/>
                      <a:gd name="T16" fmla="*/ 8 w 54"/>
                      <a:gd name="T17" fmla="*/ 1 h 17"/>
                      <a:gd name="T18" fmla="*/ 8 w 54"/>
                      <a:gd name="T19" fmla="*/ 1 h 17"/>
                      <a:gd name="T20" fmla="*/ 9 w 54"/>
                      <a:gd name="T21" fmla="*/ 1 h 17"/>
                      <a:gd name="T22" fmla="*/ 11 w 54"/>
                      <a:gd name="T23" fmla="*/ 1 h 17"/>
                      <a:gd name="T24" fmla="*/ 11 w 54"/>
                      <a:gd name="T25" fmla="*/ 2 h 17"/>
                      <a:gd name="T26" fmla="*/ 12 w 54"/>
                      <a:gd name="T27" fmla="*/ 2 h 17"/>
                      <a:gd name="T28" fmla="*/ 12 w 54"/>
                      <a:gd name="T29" fmla="*/ 2 h 17"/>
                      <a:gd name="T30" fmla="*/ 13 w 54"/>
                      <a:gd name="T31" fmla="*/ 1 h 17"/>
                      <a:gd name="T32" fmla="*/ 16 w 54"/>
                      <a:gd name="T33" fmla="*/ 1 h 17"/>
                      <a:gd name="T34" fmla="*/ 17 w 54"/>
                      <a:gd name="T35" fmla="*/ 2 h 17"/>
                      <a:gd name="T36" fmla="*/ 20 w 54"/>
                      <a:gd name="T37" fmla="*/ 3 h 17"/>
                      <a:gd name="T38" fmla="*/ 21 w 54"/>
                      <a:gd name="T39" fmla="*/ 3 h 17"/>
                      <a:gd name="T40" fmla="*/ 25 w 54"/>
                      <a:gd name="T41" fmla="*/ 3 h 17"/>
                      <a:gd name="T42" fmla="*/ 25 w 54"/>
                      <a:gd name="T43" fmla="*/ 4 h 17"/>
                      <a:gd name="T44" fmla="*/ 27 w 54"/>
                      <a:gd name="T45" fmla="*/ 4 h 17"/>
                      <a:gd name="T46" fmla="*/ 32 w 54"/>
                      <a:gd name="T47" fmla="*/ 6 h 17"/>
                      <a:gd name="T48" fmla="*/ 34 w 54"/>
                      <a:gd name="T49" fmla="*/ 6 h 17"/>
                      <a:gd name="T50" fmla="*/ 35 w 54"/>
                      <a:gd name="T51" fmla="*/ 8 h 17"/>
                      <a:gd name="T52" fmla="*/ 38 w 54"/>
                      <a:gd name="T53" fmla="*/ 8 h 17"/>
                      <a:gd name="T54" fmla="*/ 40 w 54"/>
                      <a:gd name="T55" fmla="*/ 9 h 17"/>
                      <a:gd name="T56" fmla="*/ 42 w 54"/>
                      <a:gd name="T57" fmla="*/ 10 h 17"/>
                      <a:gd name="T58" fmla="*/ 46 w 54"/>
                      <a:gd name="T59" fmla="*/ 12 h 17"/>
                      <a:gd name="T60" fmla="*/ 49 w 54"/>
                      <a:gd name="T61" fmla="*/ 13 h 17"/>
                      <a:gd name="T62" fmla="*/ 51 w 54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4"/>
                        </a:moveTo>
                        <a:lnTo>
                          <a:pt x="0" y="4"/>
                        </a:lnTo>
                        <a:lnTo>
                          <a:pt x="1" y="2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5" y="0"/>
                        </a:lnTo>
                        <a:lnTo>
                          <a:pt x="6" y="1"/>
                        </a:lnTo>
                        <a:lnTo>
                          <a:pt x="8" y="1"/>
                        </a:lnTo>
                        <a:lnTo>
                          <a:pt x="10" y="1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1" y="2"/>
                        </a:lnTo>
                        <a:lnTo>
                          <a:pt x="11" y="1"/>
                        </a:lnTo>
                        <a:lnTo>
                          <a:pt x="12" y="2"/>
                        </a:lnTo>
                        <a:lnTo>
                          <a:pt x="13" y="1"/>
                        </a:lnTo>
                        <a:lnTo>
                          <a:pt x="12" y="2"/>
                        </a:lnTo>
                        <a:lnTo>
                          <a:pt x="13" y="1"/>
                        </a:lnTo>
                        <a:lnTo>
                          <a:pt x="14" y="1"/>
                        </a:lnTo>
                        <a:lnTo>
                          <a:pt x="16" y="1"/>
                        </a:lnTo>
                        <a:lnTo>
                          <a:pt x="17" y="1"/>
                        </a:lnTo>
                        <a:lnTo>
                          <a:pt x="17" y="2"/>
                        </a:lnTo>
                        <a:lnTo>
                          <a:pt x="18" y="2"/>
                        </a:lnTo>
                        <a:lnTo>
                          <a:pt x="20" y="3"/>
                        </a:lnTo>
                        <a:lnTo>
                          <a:pt x="21" y="3"/>
                        </a:lnTo>
                        <a:lnTo>
                          <a:pt x="23" y="4"/>
                        </a:lnTo>
                        <a:lnTo>
                          <a:pt x="25" y="3"/>
                        </a:lnTo>
                        <a:lnTo>
                          <a:pt x="25" y="4"/>
                        </a:lnTo>
                        <a:lnTo>
                          <a:pt x="26" y="5"/>
                        </a:lnTo>
                        <a:lnTo>
                          <a:pt x="27" y="4"/>
                        </a:lnTo>
                        <a:lnTo>
                          <a:pt x="31" y="6"/>
                        </a:lnTo>
                        <a:lnTo>
                          <a:pt x="32" y="6"/>
                        </a:lnTo>
                        <a:lnTo>
                          <a:pt x="32" y="7"/>
                        </a:lnTo>
                        <a:lnTo>
                          <a:pt x="34" y="6"/>
                        </a:lnTo>
                        <a:lnTo>
                          <a:pt x="34" y="8"/>
                        </a:lnTo>
                        <a:lnTo>
                          <a:pt x="35" y="8"/>
                        </a:lnTo>
                        <a:lnTo>
                          <a:pt x="36" y="7"/>
                        </a:lnTo>
                        <a:lnTo>
                          <a:pt x="38" y="8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11"/>
                        </a:lnTo>
                        <a:lnTo>
                          <a:pt x="42" y="10"/>
                        </a:lnTo>
                        <a:lnTo>
                          <a:pt x="42" y="11"/>
                        </a:lnTo>
                        <a:lnTo>
                          <a:pt x="46" y="12"/>
                        </a:lnTo>
                        <a:lnTo>
                          <a:pt x="47" y="12"/>
                        </a:lnTo>
                        <a:lnTo>
                          <a:pt x="49" y="13"/>
                        </a:lnTo>
                        <a:lnTo>
                          <a:pt x="51" y="16"/>
                        </a:lnTo>
                        <a:lnTo>
                          <a:pt x="53" y="14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7" name="Freeform 362"/>
                  <p:cNvSpPr>
                    <a:spLocks/>
                  </p:cNvSpPr>
                  <p:nvPr/>
                </p:nvSpPr>
                <p:spPr bwMode="auto">
                  <a:xfrm>
                    <a:off x="1935" y="2417"/>
                    <a:ext cx="52" cy="17"/>
                  </a:xfrm>
                  <a:custGeom>
                    <a:avLst/>
                    <a:gdLst>
                      <a:gd name="T0" fmla="*/ 0 w 52"/>
                      <a:gd name="T1" fmla="*/ 3 h 17"/>
                      <a:gd name="T2" fmla="*/ 0 w 52"/>
                      <a:gd name="T3" fmla="*/ 1 h 17"/>
                      <a:gd name="T4" fmla="*/ 1 w 52"/>
                      <a:gd name="T5" fmla="*/ 1 h 17"/>
                      <a:gd name="T6" fmla="*/ 2 w 52"/>
                      <a:gd name="T7" fmla="*/ 1 h 17"/>
                      <a:gd name="T8" fmla="*/ 3 w 52"/>
                      <a:gd name="T9" fmla="*/ 0 h 17"/>
                      <a:gd name="T10" fmla="*/ 4 w 52"/>
                      <a:gd name="T11" fmla="*/ 0 h 17"/>
                      <a:gd name="T12" fmla="*/ 5 w 52"/>
                      <a:gd name="T13" fmla="*/ 1 h 17"/>
                      <a:gd name="T14" fmla="*/ 5 w 52"/>
                      <a:gd name="T15" fmla="*/ 0 h 17"/>
                      <a:gd name="T16" fmla="*/ 5 w 52"/>
                      <a:gd name="T17" fmla="*/ 1 h 17"/>
                      <a:gd name="T18" fmla="*/ 6 w 52"/>
                      <a:gd name="T19" fmla="*/ 1 h 17"/>
                      <a:gd name="T20" fmla="*/ 8 w 52"/>
                      <a:gd name="T21" fmla="*/ 0 h 17"/>
                      <a:gd name="T22" fmla="*/ 9 w 52"/>
                      <a:gd name="T23" fmla="*/ 1 h 17"/>
                      <a:gd name="T24" fmla="*/ 9 w 52"/>
                      <a:gd name="T25" fmla="*/ 1 h 17"/>
                      <a:gd name="T26" fmla="*/ 10 w 52"/>
                      <a:gd name="T27" fmla="*/ 0 h 17"/>
                      <a:gd name="T28" fmla="*/ 11 w 52"/>
                      <a:gd name="T29" fmla="*/ 1 h 17"/>
                      <a:gd name="T30" fmla="*/ 12 w 52"/>
                      <a:gd name="T31" fmla="*/ 0 h 17"/>
                      <a:gd name="T32" fmla="*/ 13 w 52"/>
                      <a:gd name="T33" fmla="*/ 1 h 17"/>
                      <a:gd name="T34" fmla="*/ 17 w 52"/>
                      <a:gd name="T35" fmla="*/ 1 h 17"/>
                      <a:gd name="T36" fmla="*/ 18 w 52"/>
                      <a:gd name="T37" fmla="*/ 2 h 17"/>
                      <a:gd name="T38" fmla="*/ 20 w 52"/>
                      <a:gd name="T39" fmla="*/ 3 h 17"/>
                      <a:gd name="T40" fmla="*/ 23 w 52"/>
                      <a:gd name="T41" fmla="*/ 3 h 17"/>
                      <a:gd name="T42" fmla="*/ 26 w 52"/>
                      <a:gd name="T43" fmla="*/ 5 h 17"/>
                      <a:gd name="T44" fmla="*/ 27 w 52"/>
                      <a:gd name="T45" fmla="*/ 5 h 17"/>
                      <a:gd name="T46" fmla="*/ 30 w 52"/>
                      <a:gd name="T47" fmla="*/ 7 h 17"/>
                      <a:gd name="T48" fmla="*/ 31 w 52"/>
                      <a:gd name="T49" fmla="*/ 7 h 17"/>
                      <a:gd name="T50" fmla="*/ 35 w 52"/>
                      <a:gd name="T51" fmla="*/ 8 h 17"/>
                      <a:gd name="T52" fmla="*/ 37 w 52"/>
                      <a:gd name="T53" fmla="*/ 8 h 17"/>
                      <a:gd name="T54" fmla="*/ 38 w 52"/>
                      <a:gd name="T55" fmla="*/ 10 h 17"/>
                      <a:gd name="T56" fmla="*/ 42 w 52"/>
                      <a:gd name="T57" fmla="*/ 10 h 17"/>
                      <a:gd name="T58" fmla="*/ 44 w 52"/>
                      <a:gd name="T59" fmla="*/ 14 h 17"/>
                      <a:gd name="T60" fmla="*/ 46 w 52"/>
                      <a:gd name="T61" fmla="*/ 14 h 17"/>
                      <a:gd name="T62" fmla="*/ 49 w 52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2"/>
                      <a:gd name="T97" fmla="*/ 0 h 17"/>
                      <a:gd name="T98" fmla="*/ 52 w 52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2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5" y="1"/>
                        </a:lnTo>
                        <a:lnTo>
                          <a:pt x="5" y="0"/>
                        </a:lnTo>
                        <a:lnTo>
                          <a:pt x="5" y="1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8" y="0"/>
                        </a:lnTo>
                        <a:lnTo>
                          <a:pt x="9" y="1"/>
                        </a:lnTo>
                        <a:lnTo>
                          <a:pt x="10" y="0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2" y="0"/>
                        </a:lnTo>
                        <a:lnTo>
                          <a:pt x="13" y="1"/>
                        </a:lnTo>
                        <a:lnTo>
                          <a:pt x="16" y="2"/>
                        </a:lnTo>
                        <a:lnTo>
                          <a:pt x="17" y="1"/>
                        </a:lnTo>
                        <a:lnTo>
                          <a:pt x="17" y="2"/>
                        </a:lnTo>
                        <a:lnTo>
                          <a:pt x="18" y="2"/>
                        </a:lnTo>
                        <a:lnTo>
                          <a:pt x="19" y="3"/>
                        </a:lnTo>
                        <a:lnTo>
                          <a:pt x="20" y="3"/>
                        </a:lnTo>
                        <a:lnTo>
                          <a:pt x="24" y="5"/>
                        </a:lnTo>
                        <a:lnTo>
                          <a:pt x="23" y="3"/>
                        </a:lnTo>
                        <a:lnTo>
                          <a:pt x="26" y="5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30" y="7"/>
                        </a:lnTo>
                        <a:lnTo>
                          <a:pt x="31" y="7"/>
                        </a:lnTo>
                        <a:lnTo>
                          <a:pt x="34" y="8"/>
                        </a:lnTo>
                        <a:lnTo>
                          <a:pt x="35" y="8"/>
                        </a:lnTo>
                        <a:lnTo>
                          <a:pt x="35" y="9"/>
                        </a:lnTo>
                        <a:lnTo>
                          <a:pt x="37" y="8"/>
                        </a:lnTo>
                        <a:lnTo>
                          <a:pt x="37" y="10"/>
                        </a:lnTo>
                        <a:lnTo>
                          <a:pt x="38" y="10"/>
                        </a:lnTo>
                        <a:lnTo>
                          <a:pt x="41" y="10"/>
                        </a:lnTo>
                        <a:lnTo>
                          <a:pt x="42" y="10"/>
                        </a:lnTo>
                        <a:lnTo>
                          <a:pt x="44" y="13"/>
                        </a:lnTo>
                        <a:lnTo>
                          <a:pt x="44" y="14"/>
                        </a:lnTo>
                        <a:lnTo>
                          <a:pt x="45" y="14"/>
                        </a:lnTo>
                        <a:lnTo>
                          <a:pt x="46" y="14"/>
                        </a:lnTo>
                        <a:lnTo>
                          <a:pt x="49" y="16"/>
                        </a:lnTo>
                        <a:lnTo>
                          <a:pt x="51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8" name="Freeform 363"/>
                  <p:cNvSpPr>
                    <a:spLocks/>
                  </p:cNvSpPr>
                  <p:nvPr/>
                </p:nvSpPr>
                <p:spPr bwMode="auto">
                  <a:xfrm>
                    <a:off x="2158" y="2207"/>
                    <a:ext cx="35" cy="39"/>
                  </a:xfrm>
                  <a:custGeom>
                    <a:avLst/>
                    <a:gdLst>
                      <a:gd name="T0" fmla="*/ 32 w 35"/>
                      <a:gd name="T1" fmla="*/ 37 h 39"/>
                      <a:gd name="T2" fmla="*/ 32 w 35"/>
                      <a:gd name="T3" fmla="*/ 37 h 39"/>
                      <a:gd name="T4" fmla="*/ 32 w 35"/>
                      <a:gd name="T5" fmla="*/ 35 h 39"/>
                      <a:gd name="T6" fmla="*/ 32 w 35"/>
                      <a:gd name="T7" fmla="*/ 35 h 39"/>
                      <a:gd name="T8" fmla="*/ 32 w 35"/>
                      <a:gd name="T9" fmla="*/ 34 h 39"/>
                      <a:gd name="T10" fmla="*/ 34 w 35"/>
                      <a:gd name="T11" fmla="*/ 32 h 39"/>
                      <a:gd name="T12" fmla="*/ 32 w 35"/>
                      <a:gd name="T13" fmla="*/ 31 h 39"/>
                      <a:gd name="T14" fmla="*/ 32 w 35"/>
                      <a:gd name="T15" fmla="*/ 30 h 39"/>
                      <a:gd name="T16" fmla="*/ 32 w 35"/>
                      <a:gd name="T17" fmla="*/ 29 h 39"/>
                      <a:gd name="T18" fmla="*/ 32 w 35"/>
                      <a:gd name="T19" fmla="*/ 29 h 39"/>
                      <a:gd name="T20" fmla="*/ 31 w 35"/>
                      <a:gd name="T21" fmla="*/ 28 h 39"/>
                      <a:gd name="T22" fmla="*/ 31 w 35"/>
                      <a:gd name="T23" fmla="*/ 28 h 39"/>
                      <a:gd name="T24" fmla="*/ 29 w 35"/>
                      <a:gd name="T25" fmla="*/ 28 h 39"/>
                      <a:gd name="T26" fmla="*/ 29 w 35"/>
                      <a:gd name="T27" fmla="*/ 28 h 39"/>
                      <a:gd name="T28" fmla="*/ 30 w 35"/>
                      <a:gd name="T29" fmla="*/ 26 h 39"/>
                      <a:gd name="T30" fmla="*/ 29 w 35"/>
                      <a:gd name="T31" fmla="*/ 26 h 39"/>
                      <a:gd name="T32" fmla="*/ 28 w 35"/>
                      <a:gd name="T33" fmla="*/ 24 h 39"/>
                      <a:gd name="T34" fmla="*/ 28 w 35"/>
                      <a:gd name="T35" fmla="*/ 22 h 39"/>
                      <a:gd name="T36" fmla="*/ 26 w 35"/>
                      <a:gd name="T37" fmla="*/ 22 h 39"/>
                      <a:gd name="T38" fmla="*/ 24 w 35"/>
                      <a:gd name="T39" fmla="*/ 20 h 39"/>
                      <a:gd name="T40" fmla="*/ 23 w 35"/>
                      <a:gd name="T41" fmla="*/ 18 h 39"/>
                      <a:gd name="T42" fmla="*/ 22 w 35"/>
                      <a:gd name="T43" fmla="*/ 16 h 39"/>
                      <a:gd name="T44" fmla="*/ 19 w 35"/>
                      <a:gd name="T45" fmla="*/ 15 h 39"/>
                      <a:gd name="T46" fmla="*/ 18 w 35"/>
                      <a:gd name="T47" fmla="*/ 14 h 39"/>
                      <a:gd name="T48" fmla="*/ 17 w 35"/>
                      <a:gd name="T49" fmla="*/ 11 h 39"/>
                      <a:gd name="T50" fmla="*/ 13 w 35"/>
                      <a:gd name="T51" fmla="*/ 11 h 39"/>
                      <a:gd name="T52" fmla="*/ 12 w 35"/>
                      <a:gd name="T53" fmla="*/ 10 h 39"/>
                      <a:gd name="T54" fmla="*/ 10 w 35"/>
                      <a:gd name="T55" fmla="*/ 8 h 39"/>
                      <a:gd name="T56" fmla="*/ 7 w 35"/>
                      <a:gd name="T57" fmla="*/ 6 h 39"/>
                      <a:gd name="T58" fmla="*/ 7 w 35"/>
                      <a:gd name="T59" fmla="*/ 5 h 39"/>
                      <a:gd name="T60" fmla="*/ 4 w 35"/>
                      <a:gd name="T61" fmla="*/ 3 h 39"/>
                      <a:gd name="T62" fmla="*/ 1 w 35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9"/>
                      <a:gd name="T98" fmla="*/ 35 w 35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9">
                        <a:moveTo>
                          <a:pt x="32" y="38"/>
                        </a:moveTo>
                        <a:lnTo>
                          <a:pt x="32" y="37"/>
                        </a:lnTo>
                        <a:lnTo>
                          <a:pt x="32" y="35"/>
                        </a:lnTo>
                        <a:lnTo>
                          <a:pt x="32" y="34"/>
                        </a:lnTo>
                        <a:lnTo>
                          <a:pt x="34" y="32"/>
                        </a:lnTo>
                        <a:lnTo>
                          <a:pt x="32" y="31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1" y="28"/>
                        </a:lnTo>
                        <a:lnTo>
                          <a:pt x="29" y="28"/>
                        </a:lnTo>
                        <a:lnTo>
                          <a:pt x="30" y="26"/>
                        </a:lnTo>
                        <a:lnTo>
                          <a:pt x="29" y="26"/>
                        </a:lnTo>
                        <a:lnTo>
                          <a:pt x="30" y="25"/>
                        </a:lnTo>
                        <a:lnTo>
                          <a:pt x="28" y="24"/>
                        </a:lnTo>
                        <a:lnTo>
                          <a:pt x="28" y="22"/>
                        </a:lnTo>
                        <a:lnTo>
                          <a:pt x="26" y="22"/>
                        </a:lnTo>
                        <a:lnTo>
                          <a:pt x="24" y="21"/>
                        </a:lnTo>
                        <a:lnTo>
                          <a:pt x="24" y="20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2" y="17"/>
                        </a:lnTo>
                        <a:lnTo>
                          <a:pt x="22" y="16"/>
                        </a:lnTo>
                        <a:lnTo>
                          <a:pt x="20" y="16"/>
                        </a:lnTo>
                        <a:lnTo>
                          <a:pt x="19" y="15"/>
                        </a:lnTo>
                        <a:lnTo>
                          <a:pt x="18" y="14"/>
                        </a:lnTo>
                        <a:lnTo>
                          <a:pt x="18" y="13"/>
                        </a:lnTo>
                        <a:lnTo>
                          <a:pt x="17" y="11"/>
                        </a:lnTo>
                        <a:lnTo>
                          <a:pt x="13" y="11"/>
                        </a:lnTo>
                        <a:lnTo>
                          <a:pt x="13" y="10"/>
                        </a:lnTo>
                        <a:lnTo>
                          <a:pt x="12" y="10"/>
                        </a:lnTo>
                        <a:lnTo>
                          <a:pt x="12" y="8"/>
                        </a:lnTo>
                        <a:lnTo>
                          <a:pt x="10" y="8"/>
                        </a:lnTo>
                        <a:lnTo>
                          <a:pt x="7" y="6"/>
                        </a:lnTo>
                        <a:lnTo>
                          <a:pt x="7" y="5"/>
                        </a:lnTo>
                        <a:lnTo>
                          <a:pt x="4" y="4"/>
                        </a:lnTo>
                        <a:lnTo>
                          <a:pt x="4" y="3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49" name="Freeform 364"/>
                  <p:cNvSpPr>
                    <a:spLocks/>
                  </p:cNvSpPr>
                  <p:nvPr/>
                </p:nvSpPr>
                <p:spPr bwMode="auto">
                  <a:xfrm>
                    <a:off x="2140" y="2233"/>
                    <a:ext cx="53" cy="17"/>
                  </a:xfrm>
                  <a:custGeom>
                    <a:avLst/>
                    <a:gdLst>
                      <a:gd name="T0" fmla="*/ 52 w 53"/>
                      <a:gd name="T1" fmla="*/ 11 h 17"/>
                      <a:gd name="T2" fmla="*/ 52 w 53"/>
                      <a:gd name="T3" fmla="*/ 14 h 17"/>
                      <a:gd name="T4" fmla="*/ 50 w 53"/>
                      <a:gd name="T5" fmla="*/ 16 h 17"/>
                      <a:gd name="T6" fmla="*/ 50 w 53"/>
                      <a:gd name="T7" fmla="*/ 16 h 17"/>
                      <a:gd name="T8" fmla="*/ 48 w 53"/>
                      <a:gd name="T9" fmla="*/ 16 h 17"/>
                      <a:gd name="T10" fmla="*/ 47 w 53"/>
                      <a:gd name="T11" fmla="*/ 14 h 17"/>
                      <a:gd name="T12" fmla="*/ 47 w 53"/>
                      <a:gd name="T13" fmla="*/ 14 h 17"/>
                      <a:gd name="T14" fmla="*/ 47 w 53"/>
                      <a:gd name="T15" fmla="*/ 14 h 17"/>
                      <a:gd name="T16" fmla="*/ 45 w 53"/>
                      <a:gd name="T17" fmla="*/ 16 h 17"/>
                      <a:gd name="T18" fmla="*/ 45 w 53"/>
                      <a:gd name="T19" fmla="*/ 14 h 17"/>
                      <a:gd name="T20" fmla="*/ 43 w 53"/>
                      <a:gd name="T21" fmla="*/ 14 h 17"/>
                      <a:gd name="T22" fmla="*/ 42 w 53"/>
                      <a:gd name="T23" fmla="*/ 14 h 17"/>
                      <a:gd name="T24" fmla="*/ 41 w 53"/>
                      <a:gd name="T25" fmla="*/ 14 h 17"/>
                      <a:gd name="T26" fmla="*/ 40 w 53"/>
                      <a:gd name="T27" fmla="*/ 16 h 17"/>
                      <a:gd name="T28" fmla="*/ 39 w 53"/>
                      <a:gd name="T29" fmla="*/ 14 h 17"/>
                      <a:gd name="T30" fmla="*/ 39 w 53"/>
                      <a:gd name="T31" fmla="*/ 14 h 17"/>
                      <a:gd name="T32" fmla="*/ 36 w 53"/>
                      <a:gd name="T33" fmla="*/ 14 h 17"/>
                      <a:gd name="T34" fmla="*/ 34 w 53"/>
                      <a:gd name="T35" fmla="*/ 13 h 17"/>
                      <a:gd name="T36" fmla="*/ 32 w 53"/>
                      <a:gd name="T37" fmla="*/ 13 h 17"/>
                      <a:gd name="T38" fmla="*/ 30 w 53"/>
                      <a:gd name="T39" fmla="*/ 12 h 17"/>
                      <a:gd name="T40" fmla="*/ 28 w 53"/>
                      <a:gd name="T41" fmla="*/ 12 h 17"/>
                      <a:gd name="T42" fmla="*/ 26 w 53"/>
                      <a:gd name="T43" fmla="*/ 11 h 17"/>
                      <a:gd name="T44" fmla="*/ 21 w 53"/>
                      <a:gd name="T45" fmla="*/ 10 h 17"/>
                      <a:gd name="T46" fmla="*/ 19 w 53"/>
                      <a:gd name="T47" fmla="*/ 9 h 17"/>
                      <a:gd name="T48" fmla="*/ 18 w 53"/>
                      <a:gd name="T49" fmla="*/ 9 h 17"/>
                      <a:gd name="T50" fmla="*/ 16 w 53"/>
                      <a:gd name="T51" fmla="*/ 7 h 17"/>
                      <a:gd name="T52" fmla="*/ 13 w 53"/>
                      <a:gd name="T53" fmla="*/ 7 h 17"/>
                      <a:gd name="T54" fmla="*/ 12 w 53"/>
                      <a:gd name="T55" fmla="*/ 5 h 17"/>
                      <a:gd name="T56" fmla="*/ 8 w 53"/>
                      <a:gd name="T57" fmla="*/ 4 h 17"/>
                      <a:gd name="T58" fmla="*/ 5 w 53"/>
                      <a:gd name="T59" fmla="*/ 3 h 17"/>
                      <a:gd name="T60" fmla="*/ 3 w 53"/>
                      <a:gd name="T61" fmla="*/ 2 h 17"/>
                      <a:gd name="T62" fmla="*/ 1 w 53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52" y="11"/>
                        </a:moveTo>
                        <a:lnTo>
                          <a:pt x="52" y="11"/>
                        </a:lnTo>
                        <a:lnTo>
                          <a:pt x="50" y="13"/>
                        </a:lnTo>
                        <a:lnTo>
                          <a:pt x="52" y="14"/>
                        </a:lnTo>
                        <a:lnTo>
                          <a:pt x="50" y="14"/>
                        </a:lnTo>
                        <a:lnTo>
                          <a:pt x="50" y="16"/>
                        </a:lnTo>
                        <a:lnTo>
                          <a:pt x="49" y="16"/>
                        </a:lnTo>
                        <a:lnTo>
                          <a:pt x="48" y="16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6" y="16"/>
                        </a:lnTo>
                        <a:lnTo>
                          <a:pt x="45" y="16"/>
                        </a:lnTo>
                        <a:lnTo>
                          <a:pt x="45" y="14"/>
                        </a:lnTo>
                        <a:lnTo>
                          <a:pt x="43" y="14"/>
                        </a:lnTo>
                        <a:lnTo>
                          <a:pt x="42" y="14"/>
                        </a:lnTo>
                        <a:lnTo>
                          <a:pt x="41" y="14"/>
                        </a:lnTo>
                        <a:lnTo>
                          <a:pt x="40" y="16"/>
                        </a:lnTo>
                        <a:lnTo>
                          <a:pt x="39" y="14"/>
                        </a:lnTo>
                        <a:lnTo>
                          <a:pt x="36" y="14"/>
                        </a:lnTo>
                        <a:lnTo>
                          <a:pt x="35" y="14"/>
                        </a:lnTo>
                        <a:lnTo>
                          <a:pt x="34" y="13"/>
                        </a:lnTo>
                        <a:lnTo>
                          <a:pt x="32" y="13"/>
                        </a:lnTo>
                        <a:lnTo>
                          <a:pt x="31" y="12"/>
                        </a:lnTo>
                        <a:lnTo>
                          <a:pt x="30" y="12"/>
                        </a:lnTo>
                        <a:lnTo>
                          <a:pt x="28" y="12"/>
                        </a:lnTo>
                        <a:lnTo>
                          <a:pt x="26" y="12"/>
                        </a:lnTo>
                        <a:lnTo>
                          <a:pt x="26" y="11"/>
                        </a:lnTo>
                        <a:lnTo>
                          <a:pt x="26" y="10"/>
                        </a:lnTo>
                        <a:lnTo>
                          <a:pt x="21" y="10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7" y="8"/>
                        </a:lnTo>
                        <a:lnTo>
                          <a:pt x="16" y="7"/>
                        </a:lnTo>
                        <a:lnTo>
                          <a:pt x="15" y="6"/>
                        </a:lnTo>
                        <a:lnTo>
                          <a:pt x="13" y="7"/>
                        </a:lnTo>
                        <a:lnTo>
                          <a:pt x="12" y="6"/>
                        </a:lnTo>
                        <a:lnTo>
                          <a:pt x="12" y="5"/>
                        </a:lnTo>
                        <a:lnTo>
                          <a:pt x="11" y="5"/>
                        </a:lnTo>
                        <a:lnTo>
                          <a:pt x="8" y="4"/>
                        </a:lnTo>
                        <a:lnTo>
                          <a:pt x="6" y="4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0" name="Freeform 365"/>
                  <p:cNvSpPr>
                    <a:spLocks/>
                  </p:cNvSpPr>
                  <p:nvPr/>
                </p:nvSpPr>
                <p:spPr bwMode="auto">
                  <a:xfrm>
                    <a:off x="2140" y="2233"/>
                    <a:ext cx="53" cy="17"/>
                  </a:xfrm>
                  <a:custGeom>
                    <a:avLst/>
                    <a:gdLst>
                      <a:gd name="T0" fmla="*/ 52 w 53"/>
                      <a:gd name="T1" fmla="*/ 11 h 17"/>
                      <a:gd name="T2" fmla="*/ 52 w 53"/>
                      <a:gd name="T3" fmla="*/ 14 h 17"/>
                      <a:gd name="T4" fmla="*/ 50 w 53"/>
                      <a:gd name="T5" fmla="*/ 16 h 17"/>
                      <a:gd name="T6" fmla="*/ 50 w 53"/>
                      <a:gd name="T7" fmla="*/ 16 h 17"/>
                      <a:gd name="T8" fmla="*/ 48 w 53"/>
                      <a:gd name="T9" fmla="*/ 16 h 17"/>
                      <a:gd name="T10" fmla="*/ 47 w 53"/>
                      <a:gd name="T11" fmla="*/ 14 h 17"/>
                      <a:gd name="T12" fmla="*/ 47 w 53"/>
                      <a:gd name="T13" fmla="*/ 14 h 17"/>
                      <a:gd name="T14" fmla="*/ 47 w 53"/>
                      <a:gd name="T15" fmla="*/ 14 h 17"/>
                      <a:gd name="T16" fmla="*/ 45 w 53"/>
                      <a:gd name="T17" fmla="*/ 16 h 17"/>
                      <a:gd name="T18" fmla="*/ 45 w 53"/>
                      <a:gd name="T19" fmla="*/ 14 h 17"/>
                      <a:gd name="T20" fmla="*/ 43 w 53"/>
                      <a:gd name="T21" fmla="*/ 14 h 17"/>
                      <a:gd name="T22" fmla="*/ 42 w 53"/>
                      <a:gd name="T23" fmla="*/ 14 h 17"/>
                      <a:gd name="T24" fmla="*/ 41 w 53"/>
                      <a:gd name="T25" fmla="*/ 14 h 17"/>
                      <a:gd name="T26" fmla="*/ 40 w 53"/>
                      <a:gd name="T27" fmla="*/ 16 h 17"/>
                      <a:gd name="T28" fmla="*/ 39 w 53"/>
                      <a:gd name="T29" fmla="*/ 14 h 17"/>
                      <a:gd name="T30" fmla="*/ 39 w 53"/>
                      <a:gd name="T31" fmla="*/ 14 h 17"/>
                      <a:gd name="T32" fmla="*/ 36 w 53"/>
                      <a:gd name="T33" fmla="*/ 14 h 17"/>
                      <a:gd name="T34" fmla="*/ 34 w 53"/>
                      <a:gd name="T35" fmla="*/ 13 h 17"/>
                      <a:gd name="T36" fmla="*/ 32 w 53"/>
                      <a:gd name="T37" fmla="*/ 13 h 17"/>
                      <a:gd name="T38" fmla="*/ 30 w 53"/>
                      <a:gd name="T39" fmla="*/ 12 h 17"/>
                      <a:gd name="T40" fmla="*/ 28 w 53"/>
                      <a:gd name="T41" fmla="*/ 12 h 17"/>
                      <a:gd name="T42" fmla="*/ 26 w 53"/>
                      <a:gd name="T43" fmla="*/ 11 h 17"/>
                      <a:gd name="T44" fmla="*/ 21 w 53"/>
                      <a:gd name="T45" fmla="*/ 10 h 17"/>
                      <a:gd name="T46" fmla="*/ 19 w 53"/>
                      <a:gd name="T47" fmla="*/ 9 h 17"/>
                      <a:gd name="T48" fmla="*/ 18 w 53"/>
                      <a:gd name="T49" fmla="*/ 9 h 17"/>
                      <a:gd name="T50" fmla="*/ 15 w 53"/>
                      <a:gd name="T51" fmla="*/ 7 h 17"/>
                      <a:gd name="T52" fmla="*/ 13 w 53"/>
                      <a:gd name="T53" fmla="*/ 7 h 17"/>
                      <a:gd name="T54" fmla="*/ 11 w 53"/>
                      <a:gd name="T55" fmla="*/ 5 h 17"/>
                      <a:gd name="T56" fmla="*/ 8 w 53"/>
                      <a:gd name="T57" fmla="*/ 4 h 17"/>
                      <a:gd name="T58" fmla="*/ 5 w 53"/>
                      <a:gd name="T59" fmla="*/ 3 h 17"/>
                      <a:gd name="T60" fmla="*/ 3 w 53"/>
                      <a:gd name="T61" fmla="*/ 2 h 17"/>
                      <a:gd name="T62" fmla="*/ 1 w 53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52" y="11"/>
                        </a:moveTo>
                        <a:lnTo>
                          <a:pt x="52" y="11"/>
                        </a:lnTo>
                        <a:lnTo>
                          <a:pt x="50" y="13"/>
                        </a:lnTo>
                        <a:lnTo>
                          <a:pt x="52" y="14"/>
                        </a:lnTo>
                        <a:lnTo>
                          <a:pt x="50" y="14"/>
                        </a:lnTo>
                        <a:lnTo>
                          <a:pt x="50" y="16"/>
                        </a:lnTo>
                        <a:lnTo>
                          <a:pt x="49" y="16"/>
                        </a:lnTo>
                        <a:lnTo>
                          <a:pt x="48" y="16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6" y="16"/>
                        </a:lnTo>
                        <a:lnTo>
                          <a:pt x="45" y="16"/>
                        </a:lnTo>
                        <a:lnTo>
                          <a:pt x="45" y="14"/>
                        </a:lnTo>
                        <a:lnTo>
                          <a:pt x="43" y="14"/>
                        </a:lnTo>
                        <a:lnTo>
                          <a:pt x="42" y="14"/>
                        </a:lnTo>
                        <a:lnTo>
                          <a:pt x="41" y="14"/>
                        </a:lnTo>
                        <a:lnTo>
                          <a:pt x="40" y="16"/>
                        </a:lnTo>
                        <a:lnTo>
                          <a:pt x="39" y="14"/>
                        </a:lnTo>
                        <a:lnTo>
                          <a:pt x="36" y="14"/>
                        </a:lnTo>
                        <a:lnTo>
                          <a:pt x="35" y="14"/>
                        </a:lnTo>
                        <a:lnTo>
                          <a:pt x="34" y="13"/>
                        </a:lnTo>
                        <a:lnTo>
                          <a:pt x="32" y="13"/>
                        </a:lnTo>
                        <a:lnTo>
                          <a:pt x="31" y="12"/>
                        </a:lnTo>
                        <a:lnTo>
                          <a:pt x="30" y="12"/>
                        </a:lnTo>
                        <a:lnTo>
                          <a:pt x="28" y="12"/>
                        </a:lnTo>
                        <a:lnTo>
                          <a:pt x="26" y="12"/>
                        </a:lnTo>
                        <a:lnTo>
                          <a:pt x="26" y="11"/>
                        </a:lnTo>
                        <a:lnTo>
                          <a:pt x="26" y="10"/>
                        </a:lnTo>
                        <a:lnTo>
                          <a:pt x="21" y="10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7" y="8"/>
                        </a:lnTo>
                        <a:lnTo>
                          <a:pt x="15" y="7"/>
                        </a:lnTo>
                        <a:lnTo>
                          <a:pt x="15" y="6"/>
                        </a:lnTo>
                        <a:lnTo>
                          <a:pt x="13" y="7"/>
                        </a:lnTo>
                        <a:lnTo>
                          <a:pt x="12" y="6"/>
                        </a:lnTo>
                        <a:lnTo>
                          <a:pt x="11" y="5"/>
                        </a:lnTo>
                        <a:lnTo>
                          <a:pt x="8" y="4"/>
                        </a:lnTo>
                        <a:lnTo>
                          <a:pt x="6" y="4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1" name="Freeform 366"/>
                  <p:cNvSpPr>
                    <a:spLocks/>
                  </p:cNvSpPr>
                  <p:nvPr/>
                </p:nvSpPr>
                <p:spPr bwMode="auto">
                  <a:xfrm>
                    <a:off x="2158" y="2207"/>
                    <a:ext cx="35" cy="39"/>
                  </a:xfrm>
                  <a:custGeom>
                    <a:avLst/>
                    <a:gdLst>
                      <a:gd name="T0" fmla="*/ 32 w 35"/>
                      <a:gd name="T1" fmla="*/ 37 h 39"/>
                      <a:gd name="T2" fmla="*/ 32 w 35"/>
                      <a:gd name="T3" fmla="*/ 37 h 39"/>
                      <a:gd name="T4" fmla="*/ 32 w 35"/>
                      <a:gd name="T5" fmla="*/ 35 h 39"/>
                      <a:gd name="T6" fmla="*/ 32 w 35"/>
                      <a:gd name="T7" fmla="*/ 35 h 39"/>
                      <a:gd name="T8" fmla="*/ 32 w 35"/>
                      <a:gd name="T9" fmla="*/ 33 h 39"/>
                      <a:gd name="T10" fmla="*/ 32 w 35"/>
                      <a:gd name="T11" fmla="*/ 33 h 39"/>
                      <a:gd name="T12" fmla="*/ 31 w 35"/>
                      <a:gd name="T13" fmla="*/ 32 h 39"/>
                      <a:gd name="T14" fmla="*/ 31 w 35"/>
                      <a:gd name="T15" fmla="*/ 31 h 39"/>
                      <a:gd name="T16" fmla="*/ 31 w 35"/>
                      <a:gd name="T17" fmla="*/ 30 h 39"/>
                      <a:gd name="T18" fmla="*/ 31 w 35"/>
                      <a:gd name="T19" fmla="*/ 30 h 39"/>
                      <a:gd name="T20" fmla="*/ 30 w 35"/>
                      <a:gd name="T21" fmla="*/ 28 h 39"/>
                      <a:gd name="T22" fmla="*/ 30 w 35"/>
                      <a:gd name="T23" fmla="*/ 28 h 39"/>
                      <a:gd name="T24" fmla="*/ 29 w 35"/>
                      <a:gd name="T25" fmla="*/ 28 h 39"/>
                      <a:gd name="T26" fmla="*/ 29 w 35"/>
                      <a:gd name="T27" fmla="*/ 28 h 39"/>
                      <a:gd name="T28" fmla="*/ 30 w 35"/>
                      <a:gd name="T29" fmla="*/ 26 h 39"/>
                      <a:gd name="T30" fmla="*/ 29 w 35"/>
                      <a:gd name="T31" fmla="*/ 26 h 39"/>
                      <a:gd name="T32" fmla="*/ 27 w 35"/>
                      <a:gd name="T33" fmla="*/ 24 h 39"/>
                      <a:gd name="T34" fmla="*/ 27 w 35"/>
                      <a:gd name="T35" fmla="*/ 22 h 39"/>
                      <a:gd name="T36" fmla="*/ 26 w 35"/>
                      <a:gd name="T37" fmla="*/ 22 h 39"/>
                      <a:gd name="T38" fmla="*/ 24 w 35"/>
                      <a:gd name="T39" fmla="*/ 20 h 39"/>
                      <a:gd name="T40" fmla="*/ 23 w 35"/>
                      <a:gd name="T41" fmla="*/ 18 h 39"/>
                      <a:gd name="T42" fmla="*/ 21 w 35"/>
                      <a:gd name="T43" fmla="*/ 17 h 39"/>
                      <a:gd name="T44" fmla="*/ 19 w 35"/>
                      <a:gd name="T45" fmla="*/ 15 h 39"/>
                      <a:gd name="T46" fmla="*/ 18 w 35"/>
                      <a:gd name="T47" fmla="*/ 14 h 39"/>
                      <a:gd name="T48" fmla="*/ 15 w 35"/>
                      <a:gd name="T49" fmla="*/ 12 h 39"/>
                      <a:gd name="T50" fmla="*/ 13 w 35"/>
                      <a:gd name="T51" fmla="*/ 11 h 39"/>
                      <a:gd name="T52" fmla="*/ 12 w 35"/>
                      <a:gd name="T53" fmla="*/ 10 h 39"/>
                      <a:gd name="T54" fmla="*/ 10 w 35"/>
                      <a:gd name="T55" fmla="*/ 8 h 39"/>
                      <a:gd name="T56" fmla="*/ 9 w 35"/>
                      <a:gd name="T57" fmla="*/ 7 h 39"/>
                      <a:gd name="T58" fmla="*/ 7 w 35"/>
                      <a:gd name="T59" fmla="*/ 5 h 39"/>
                      <a:gd name="T60" fmla="*/ 4 w 35"/>
                      <a:gd name="T61" fmla="*/ 3 h 39"/>
                      <a:gd name="T62" fmla="*/ 2 w 35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9"/>
                      <a:gd name="T98" fmla="*/ 35 w 35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9">
                        <a:moveTo>
                          <a:pt x="32" y="38"/>
                        </a:moveTo>
                        <a:lnTo>
                          <a:pt x="32" y="37"/>
                        </a:lnTo>
                        <a:lnTo>
                          <a:pt x="34" y="36"/>
                        </a:lnTo>
                        <a:lnTo>
                          <a:pt x="32" y="35"/>
                        </a:lnTo>
                        <a:lnTo>
                          <a:pt x="32" y="33"/>
                        </a:lnTo>
                        <a:lnTo>
                          <a:pt x="31" y="32"/>
                        </a:lnTo>
                        <a:lnTo>
                          <a:pt x="31" y="31"/>
                        </a:lnTo>
                        <a:lnTo>
                          <a:pt x="32" y="30"/>
                        </a:lnTo>
                        <a:lnTo>
                          <a:pt x="31" y="30"/>
                        </a:lnTo>
                        <a:lnTo>
                          <a:pt x="30" y="28"/>
                        </a:lnTo>
                        <a:lnTo>
                          <a:pt x="29" y="28"/>
                        </a:lnTo>
                        <a:lnTo>
                          <a:pt x="30" y="26"/>
                        </a:lnTo>
                        <a:lnTo>
                          <a:pt x="29" y="26"/>
                        </a:lnTo>
                        <a:lnTo>
                          <a:pt x="30" y="25"/>
                        </a:lnTo>
                        <a:lnTo>
                          <a:pt x="27" y="24"/>
                        </a:lnTo>
                        <a:lnTo>
                          <a:pt x="27" y="22"/>
                        </a:lnTo>
                        <a:lnTo>
                          <a:pt x="26" y="22"/>
                        </a:lnTo>
                        <a:lnTo>
                          <a:pt x="24" y="21"/>
                        </a:lnTo>
                        <a:lnTo>
                          <a:pt x="24" y="20"/>
                        </a:lnTo>
                        <a:lnTo>
                          <a:pt x="23" y="18"/>
                        </a:lnTo>
                        <a:lnTo>
                          <a:pt x="21" y="17"/>
                        </a:lnTo>
                        <a:lnTo>
                          <a:pt x="20" y="16"/>
                        </a:lnTo>
                        <a:lnTo>
                          <a:pt x="19" y="15"/>
                        </a:lnTo>
                        <a:lnTo>
                          <a:pt x="18" y="14"/>
                        </a:lnTo>
                        <a:lnTo>
                          <a:pt x="18" y="13"/>
                        </a:lnTo>
                        <a:lnTo>
                          <a:pt x="15" y="12"/>
                        </a:lnTo>
                        <a:lnTo>
                          <a:pt x="13" y="11"/>
                        </a:lnTo>
                        <a:lnTo>
                          <a:pt x="13" y="10"/>
                        </a:lnTo>
                        <a:lnTo>
                          <a:pt x="12" y="10"/>
                        </a:lnTo>
                        <a:lnTo>
                          <a:pt x="12" y="8"/>
                        </a:lnTo>
                        <a:lnTo>
                          <a:pt x="10" y="8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7" y="5"/>
                        </a:lnTo>
                        <a:lnTo>
                          <a:pt x="5" y="4"/>
                        </a:lnTo>
                        <a:lnTo>
                          <a:pt x="4" y="3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2" name="Freeform 367"/>
                  <p:cNvSpPr>
                    <a:spLocks/>
                  </p:cNvSpPr>
                  <p:nvPr/>
                </p:nvSpPr>
                <p:spPr bwMode="auto">
                  <a:xfrm>
                    <a:off x="2125" y="2169"/>
                    <a:ext cx="35" cy="40"/>
                  </a:xfrm>
                  <a:custGeom>
                    <a:avLst/>
                    <a:gdLst>
                      <a:gd name="T0" fmla="*/ 2 w 35"/>
                      <a:gd name="T1" fmla="*/ 1 h 40"/>
                      <a:gd name="T2" fmla="*/ 1 w 35"/>
                      <a:gd name="T3" fmla="*/ 3 h 40"/>
                      <a:gd name="T4" fmla="*/ 1 w 35"/>
                      <a:gd name="T5" fmla="*/ 3 h 40"/>
                      <a:gd name="T6" fmla="*/ 0 w 35"/>
                      <a:gd name="T7" fmla="*/ 4 h 40"/>
                      <a:gd name="T8" fmla="*/ 1 w 35"/>
                      <a:gd name="T9" fmla="*/ 5 h 40"/>
                      <a:gd name="T10" fmla="*/ 1 w 35"/>
                      <a:gd name="T11" fmla="*/ 6 h 40"/>
                      <a:gd name="T12" fmla="*/ 1 w 35"/>
                      <a:gd name="T13" fmla="*/ 6 h 40"/>
                      <a:gd name="T14" fmla="*/ 1 w 35"/>
                      <a:gd name="T15" fmla="*/ 7 h 40"/>
                      <a:gd name="T16" fmla="*/ 0 w 35"/>
                      <a:gd name="T17" fmla="*/ 8 h 40"/>
                      <a:gd name="T18" fmla="*/ 3 w 35"/>
                      <a:gd name="T19" fmla="*/ 8 h 40"/>
                      <a:gd name="T20" fmla="*/ 3 w 35"/>
                      <a:gd name="T21" fmla="*/ 9 h 40"/>
                      <a:gd name="T22" fmla="*/ 3 w 35"/>
                      <a:gd name="T23" fmla="*/ 9 h 40"/>
                      <a:gd name="T24" fmla="*/ 3 w 35"/>
                      <a:gd name="T25" fmla="*/ 11 h 40"/>
                      <a:gd name="T26" fmla="*/ 4 w 35"/>
                      <a:gd name="T27" fmla="*/ 12 h 40"/>
                      <a:gd name="T28" fmla="*/ 5 w 35"/>
                      <a:gd name="T29" fmla="*/ 12 h 40"/>
                      <a:gd name="T30" fmla="*/ 5 w 35"/>
                      <a:gd name="T31" fmla="*/ 13 h 40"/>
                      <a:gd name="T32" fmla="*/ 5 w 35"/>
                      <a:gd name="T33" fmla="*/ 15 h 40"/>
                      <a:gd name="T34" fmla="*/ 8 w 35"/>
                      <a:gd name="T35" fmla="*/ 17 h 40"/>
                      <a:gd name="T36" fmla="*/ 9 w 35"/>
                      <a:gd name="T37" fmla="*/ 18 h 40"/>
                      <a:gd name="T38" fmla="*/ 11 w 35"/>
                      <a:gd name="T39" fmla="*/ 19 h 40"/>
                      <a:gd name="T40" fmla="*/ 11 w 35"/>
                      <a:gd name="T41" fmla="*/ 20 h 40"/>
                      <a:gd name="T42" fmla="*/ 14 w 35"/>
                      <a:gd name="T43" fmla="*/ 21 h 40"/>
                      <a:gd name="T44" fmla="*/ 16 w 35"/>
                      <a:gd name="T45" fmla="*/ 23 h 40"/>
                      <a:gd name="T46" fmla="*/ 16 w 35"/>
                      <a:gd name="T47" fmla="*/ 25 h 40"/>
                      <a:gd name="T48" fmla="*/ 19 w 35"/>
                      <a:gd name="T49" fmla="*/ 26 h 40"/>
                      <a:gd name="T50" fmla="*/ 22 w 35"/>
                      <a:gd name="T51" fmla="*/ 28 h 40"/>
                      <a:gd name="T52" fmla="*/ 24 w 35"/>
                      <a:gd name="T53" fmla="*/ 29 h 40"/>
                      <a:gd name="T54" fmla="*/ 24 w 35"/>
                      <a:gd name="T55" fmla="*/ 31 h 40"/>
                      <a:gd name="T56" fmla="*/ 26 w 35"/>
                      <a:gd name="T57" fmla="*/ 33 h 40"/>
                      <a:gd name="T58" fmla="*/ 30 w 35"/>
                      <a:gd name="T59" fmla="*/ 34 h 40"/>
                      <a:gd name="T60" fmla="*/ 32 w 35"/>
                      <a:gd name="T61" fmla="*/ 36 h 40"/>
                      <a:gd name="T62" fmla="*/ 34 w 35"/>
                      <a:gd name="T63" fmla="*/ 39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2" y="0"/>
                        </a:moveTo>
                        <a:lnTo>
                          <a:pt x="2" y="1"/>
                        </a:lnTo>
                        <a:lnTo>
                          <a:pt x="2" y="2"/>
                        </a:lnTo>
                        <a:lnTo>
                          <a:pt x="1" y="3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1" y="7"/>
                        </a:lnTo>
                        <a:lnTo>
                          <a:pt x="0" y="8"/>
                        </a:lnTo>
                        <a:lnTo>
                          <a:pt x="2" y="7"/>
                        </a:lnTo>
                        <a:lnTo>
                          <a:pt x="3" y="8"/>
                        </a:lnTo>
                        <a:lnTo>
                          <a:pt x="3" y="9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4" y="12"/>
                        </a:lnTo>
                        <a:lnTo>
                          <a:pt x="5" y="12"/>
                        </a:lnTo>
                        <a:lnTo>
                          <a:pt x="4" y="12"/>
                        </a:lnTo>
                        <a:lnTo>
                          <a:pt x="5" y="13"/>
                        </a:lnTo>
                        <a:lnTo>
                          <a:pt x="4" y="14"/>
                        </a:lnTo>
                        <a:lnTo>
                          <a:pt x="5" y="15"/>
                        </a:lnTo>
                        <a:lnTo>
                          <a:pt x="8" y="16"/>
                        </a:lnTo>
                        <a:lnTo>
                          <a:pt x="8" y="17"/>
                        </a:lnTo>
                        <a:lnTo>
                          <a:pt x="9" y="17"/>
                        </a:lnTo>
                        <a:lnTo>
                          <a:pt x="9" y="18"/>
                        </a:lnTo>
                        <a:lnTo>
                          <a:pt x="11" y="19"/>
                        </a:lnTo>
                        <a:lnTo>
                          <a:pt x="11" y="20"/>
                        </a:lnTo>
                        <a:lnTo>
                          <a:pt x="12" y="21"/>
                        </a:lnTo>
                        <a:lnTo>
                          <a:pt x="14" y="21"/>
                        </a:lnTo>
                        <a:lnTo>
                          <a:pt x="15" y="22"/>
                        </a:lnTo>
                        <a:lnTo>
                          <a:pt x="16" y="23"/>
                        </a:lnTo>
                        <a:lnTo>
                          <a:pt x="16" y="25"/>
                        </a:lnTo>
                        <a:lnTo>
                          <a:pt x="18" y="26"/>
                        </a:lnTo>
                        <a:lnTo>
                          <a:pt x="19" y="26"/>
                        </a:lnTo>
                        <a:lnTo>
                          <a:pt x="19" y="27"/>
                        </a:lnTo>
                        <a:lnTo>
                          <a:pt x="22" y="28"/>
                        </a:lnTo>
                        <a:lnTo>
                          <a:pt x="22" y="29"/>
                        </a:lnTo>
                        <a:lnTo>
                          <a:pt x="24" y="29"/>
                        </a:lnTo>
                        <a:lnTo>
                          <a:pt x="24" y="31"/>
                        </a:lnTo>
                        <a:lnTo>
                          <a:pt x="24" y="32"/>
                        </a:lnTo>
                        <a:lnTo>
                          <a:pt x="26" y="33"/>
                        </a:lnTo>
                        <a:lnTo>
                          <a:pt x="29" y="34"/>
                        </a:lnTo>
                        <a:lnTo>
                          <a:pt x="30" y="34"/>
                        </a:lnTo>
                        <a:lnTo>
                          <a:pt x="30" y="35"/>
                        </a:lnTo>
                        <a:lnTo>
                          <a:pt x="32" y="36"/>
                        </a:lnTo>
                        <a:lnTo>
                          <a:pt x="34" y="38"/>
                        </a:lnTo>
                        <a:lnTo>
                          <a:pt x="34" y="39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3" name="Freeform 368"/>
                  <p:cNvSpPr>
                    <a:spLocks/>
                  </p:cNvSpPr>
                  <p:nvPr/>
                </p:nvSpPr>
                <p:spPr bwMode="auto">
                  <a:xfrm>
                    <a:off x="2128" y="2168"/>
                    <a:ext cx="52" cy="17"/>
                  </a:xfrm>
                  <a:custGeom>
                    <a:avLst/>
                    <a:gdLst>
                      <a:gd name="T0" fmla="*/ 0 w 52"/>
                      <a:gd name="T1" fmla="*/ 3 h 17"/>
                      <a:gd name="T2" fmla="*/ 1 w 52"/>
                      <a:gd name="T3" fmla="*/ 2 h 17"/>
                      <a:gd name="T4" fmla="*/ 1 w 52"/>
                      <a:gd name="T5" fmla="*/ 1 h 17"/>
                      <a:gd name="T6" fmla="*/ 2 w 52"/>
                      <a:gd name="T7" fmla="*/ 1 h 17"/>
                      <a:gd name="T8" fmla="*/ 2 w 52"/>
                      <a:gd name="T9" fmla="*/ 0 h 17"/>
                      <a:gd name="T10" fmla="*/ 3 w 52"/>
                      <a:gd name="T11" fmla="*/ 0 h 17"/>
                      <a:gd name="T12" fmla="*/ 4 w 52"/>
                      <a:gd name="T13" fmla="*/ 0 h 17"/>
                      <a:gd name="T14" fmla="*/ 4 w 52"/>
                      <a:gd name="T15" fmla="*/ 0 h 17"/>
                      <a:gd name="T16" fmla="*/ 5 w 52"/>
                      <a:gd name="T17" fmla="*/ 0 h 17"/>
                      <a:gd name="T18" fmla="*/ 6 w 52"/>
                      <a:gd name="T19" fmla="*/ 0 h 17"/>
                      <a:gd name="T20" fmla="*/ 9 w 52"/>
                      <a:gd name="T21" fmla="*/ 0 h 17"/>
                      <a:gd name="T22" fmla="*/ 10 w 52"/>
                      <a:gd name="T23" fmla="*/ 1 h 17"/>
                      <a:gd name="T24" fmla="*/ 11 w 52"/>
                      <a:gd name="T25" fmla="*/ 1 h 17"/>
                      <a:gd name="T26" fmla="*/ 12 w 52"/>
                      <a:gd name="T27" fmla="*/ 2 h 17"/>
                      <a:gd name="T28" fmla="*/ 13 w 52"/>
                      <a:gd name="T29" fmla="*/ 1 h 17"/>
                      <a:gd name="T30" fmla="*/ 13 w 52"/>
                      <a:gd name="T31" fmla="*/ 1 h 17"/>
                      <a:gd name="T32" fmla="*/ 15 w 52"/>
                      <a:gd name="T33" fmla="*/ 1 h 17"/>
                      <a:gd name="T34" fmla="*/ 18 w 52"/>
                      <a:gd name="T35" fmla="*/ 1 h 17"/>
                      <a:gd name="T36" fmla="*/ 20 w 52"/>
                      <a:gd name="T37" fmla="*/ 3 h 17"/>
                      <a:gd name="T38" fmla="*/ 22 w 52"/>
                      <a:gd name="T39" fmla="*/ 3 h 17"/>
                      <a:gd name="T40" fmla="*/ 23 w 52"/>
                      <a:gd name="T41" fmla="*/ 5 h 17"/>
                      <a:gd name="T42" fmla="*/ 26 w 52"/>
                      <a:gd name="T43" fmla="*/ 3 h 17"/>
                      <a:gd name="T44" fmla="*/ 28 w 52"/>
                      <a:gd name="T45" fmla="*/ 6 h 17"/>
                      <a:gd name="T46" fmla="*/ 31 w 52"/>
                      <a:gd name="T47" fmla="*/ 6 h 17"/>
                      <a:gd name="T48" fmla="*/ 34 w 52"/>
                      <a:gd name="T49" fmla="*/ 8 h 17"/>
                      <a:gd name="T50" fmla="*/ 35 w 52"/>
                      <a:gd name="T51" fmla="*/ 8 h 17"/>
                      <a:gd name="T52" fmla="*/ 38 w 52"/>
                      <a:gd name="T53" fmla="*/ 10 h 17"/>
                      <a:gd name="T54" fmla="*/ 39 w 52"/>
                      <a:gd name="T55" fmla="*/ 10 h 17"/>
                      <a:gd name="T56" fmla="*/ 43 w 52"/>
                      <a:gd name="T57" fmla="*/ 11 h 17"/>
                      <a:gd name="T58" fmla="*/ 44 w 52"/>
                      <a:gd name="T59" fmla="*/ 13 h 17"/>
                      <a:gd name="T60" fmla="*/ 48 w 52"/>
                      <a:gd name="T61" fmla="*/ 15 h 17"/>
                      <a:gd name="T62" fmla="*/ 51 w 52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2"/>
                      <a:gd name="T97" fmla="*/ 0 h 17"/>
                      <a:gd name="T98" fmla="*/ 52 w 52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2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2" y="2"/>
                        </a:lnTo>
                        <a:lnTo>
                          <a:pt x="13" y="1"/>
                        </a:lnTo>
                        <a:lnTo>
                          <a:pt x="15" y="1"/>
                        </a:lnTo>
                        <a:lnTo>
                          <a:pt x="18" y="1"/>
                        </a:lnTo>
                        <a:lnTo>
                          <a:pt x="19" y="2"/>
                        </a:lnTo>
                        <a:lnTo>
                          <a:pt x="20" y="3"/>
                        </a:lnTo>
                        <a:lnTo>
                          <a:pt x="22" y="3"/>
                        </a:lnTo>
                        <a:lnTo>
                          <a:pt x="23" y="3"/>
                        </a:lnTo>
                        <a:lnTo>
                          <a:pt x="23" y="5"/>
                        </a:lnTo>
                        <a:lnTo>
                          <a:pt x="24" y="6"/>
                        </a:lnTo>
                        <a:lnTo>
                          <a:pt x="26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29" y="6"/>
                        </a:lnTo>
                        <a:lnTo>
                          <a:pt x="31" y="6"/>
                        </a:lnTo>
                        <a:lnTo>
                          <a:pt x="32" y="7"/>
                        </a:lnTo>
                        <a:lnTo>
                          <a:pt x="34" y="8"/>
                        </a:lnTo>
                        <a:lnTo>
                          <a:pt x="35" y="8"/>
                        </a:lnTo>
                        <a:lnTo>
                          <a:pt x="36" y="9"/>
                        </a:lnTo>
                        <a:lnTo>
                          <a:pt x="38" y="10"/>
                        </a:lnTo>
                        <a:lnTo>
                          <a:pt x="39" y="10"/>
                        </a:lnTo>
                        <a:lnTo>
                          <a:pt x="40" y="10"/>
                        </a:lnTo>
                        <a:lnTo>
                          <a:pt x="43" y="11"/>
                        </a:lnTo>
                        <a:lnTo>
                          <a:pt x="43" y="13"/>
                        </a:lnTo>
                        <a:lnTo>
                          <a:pt x="44" y="13"/>
                        </a:lnTo>
                        <a:lnTo>
                          <a:pt x="47" y="14"/>
                        </a:lnTo>
                        <a:lnTo>
                          <a:pt x="48" y="15"/>
                        </a:lnTo>
                        <a:lnTo>
                          <a:pt x="48" y="16"/>
                        </a:lnTo>
                        <a:lnTo>
                          <a:pt x="51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4" name="Freeform 369"/>
                  <p:cNvSpPr>
                    <a:spLocks/>
                  </p:cNvSpPr>
                  <p:nvPr/>
                </p:nvSpPr>
                <p:spPr bwMode="auto">
                  <a:xfrm>
                    <a:off x="2003" y="2408"/>
                    <a:ext cx="36" cy="40"/>
                  </a:xfrm>
                  <a:custGeom>
                    <a:avLst/>
                    <a:gdLst>
                      <a:gd name="T0" fmla="*/ 33 w 36"/>
                      <a:gd name="T1" fmla="*/ 37 h 40"/>
                      <a:gd name="T2" fmla="*/ 32 w 36"/>
                      <a:gd name="T3" fmla="*/ 36 h 40"/>
                      <a:gd name="T4" fmla="*/ 33 w 36"/>
                      <a:gd name="T5" fmla="*/ 35 h 40"/>
                      <a:gd name="T6" fmla="*/ 35 w 36"/>
                      <a:gd name="T7" fmla="*/ 35 h 40"/>
                      <a:gd name="T8" fmla="*/ 33 w 36"/>
                      <a:gd name="T9" fmla="*/ 33 h 40"/>
                      <a:gd name="T10" fmla="*/ 33 w 36"/>
                      <a:gd name="T11" fmla="*/ 32 h 40"/>
                      <a:gd name="T12" fmla="*/ 33 w 36"/>
                      <a:gd name="T13" fmla="*/ 32 h 40"/>
                      <a:gd name="T14" fmla="*/ 33 w 36"/>
                      <a:gd name="T15" fmla="*/ 31 h 40"/>
                      <a:gd name="T16" fmla="*/ 32 w 36"/>
                      <a:gd name="T17" fmla="*/ 30 h 40"/>
                      <a:gd name="T18" fmla="*/ 32 w 36"/>
                      <a:gd name="T19" fmla="*/ 30 h 40"/>
                      <a:gd name="T20" fmla="*/ 32 w 36"/>
                      <a:gd name="T21" fmla="*/ 29 h 40"/>
                      <a:gd name="T22" fmla="*/ 32 w 36"/>
                      <a:gd name="T23" fmla="*/ 28 h 40"/>
                      <a:gd name="T24" fmla="*/ 32 w 36"/>
                      <a:gd name="T25" fmla="*/ 27 h 40"/>
                      <a:gd name="T26" fmla="*/ 32 w 36"/>
                      <a:gd name="T27" fmla="*/ 27 h 40"/>
                      <a:gd name="T28" fmla="*/ 29 w 36"/>
                      <a:gd name="T29" fmla="*/ 27 h 40"/>
                      <a:gd name="T30" fmla="*/ 29 w 36"/>
                      <a:gd name="T31" fmla="*/ 26 h 40"/>
                      <a:gd name="T32" fmla="*/ 29 w 36"/>
                      <a:gd name="T33" fmla="*/ 25 h 40"/>
                      <a:gd name="T34" fmla="*/ 27 w 36"/>
                      <a:gd name="T35" fmla="*/ 23 h 40"/>
                      <a:gd name="T36" fmla="*/ 27 w 36"/>
                      <a:gd name="T37" fmla="*/ 21 h 40"/>
                      <a:gd name="T38" fmla="*/ 25 w 36"/>
                      <a:gd name="T39" fmla="*/ 20 h 40"/>
                      <a:gd name="T40" fmla="*/ 23 w 36"/>
                      <a:gd name="T41" fmla="*/ 19 h 40"/>
                      <a:gd name="T42" fmla="*/ 22 w 36"/>
                      <a:gd name="T43" fmla="*/ 17 h 40"/>
                      <a:gd name="T44" fmla="*/ 20 w 36"/>
                      <a:gd name="T45" fmla="*/ 15 h 40"/>
                      <a:gd name="T46" fmla="*/ 18 w 36"/>
                      <a:gd name="T47" fmla="*/ 14 h 40"/>
                      <a:gd name="T48" fmla="*/ 16 w 36"/>
                      <a:gd name="T49" fmla="*/ 12 h 40"/>
                      <a:gd name="T50" fmla="*/ 15 w 36"/>
                      <a:gd name="T51" fmla="*/ 10 h 40"/>
                      <a:gd name="T52" fmla="*/ 12 w 36"/>
                      <a:gd name="T53" fmla="*/ 9 h 40"/>
                      <a:gd name="T54" fmla="*/ 10 w 36"/>
                      <a:gd name="T55" fmla="*/ 9 h 40"/>
                      <a:gd name="T56" fmla="*/ 9 w 36"/>
                      <a:gd name="T57" fmla="*/ 7 h 40"/>
                      <a:gd name="T58" fmla="*/ 6 w 36"/>
                      <a:gd name="T59" fmla="*/ 4 h 40"/>
                      <a:gd name="T60" fmla="*/ 3 w 36"/>
                      <a:gd name="T61" fmla="*/ 2 h 40"/>
                      <a:gd name="T62" fmla="*/ 1 w 36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2" y="39"/>
                        </a:moveTo>
                        <a:lnTo>
                          <a:pt x="33" y="37"/>
                        </a:lnTo>
                        <a:lnTo>
                          <a:pt x="32" y="36"/>
                        </a:lnTo>
                        <a:lnTo>
                          <a:pt x="35" y="36"/>
                        </a:lnTo>
                        <a:lnTo>
                          <a:pt x="33" y="35"/>
                        </a:lnTo>
                        <a:lnTo>
                          <a:pt x="35" y="35"/>
                        </a:lnTo>
                        <a:lnTo>
                          <a:pt x="32" y="34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3" y="31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2" y="28"/>
                        </a:lnTo>
                        <a:lnTo>
                          <a:pt x="32" y="27"/>
                        </a:lnTo>
                        <a:lnTo>
                          <a:pt x="31" y="26"/>
                        </a:lnTo>
                        <a:lnTo>
                          <a:pt x="29" y="27"/>
                        </a:lnTo>
                        <a:lnTo>
                          <a:pt x="29" y="26"/>
                        </a:lnTo>
                        <a:lnTo>
                          <a:pt x="29" y="25"/>
                        </a:lnTo>
                        <a:lnTo>
                          <a:pt x="29" y="24"/>
                        </a:lnTo>
                        <a:lnTo>
                          <a:pt x="27" y="23"/>
                        </a:lnTo>
                        <a:lnTo>
                          <a:pt x="28" y="21"/>
                        </a:lnTo>
                        <a:lnTo>
                          <a:pt x="27" y="21"/>
                        </a:lnTo>
                        <a:lnTo>
                          <a:pt x="25" y="20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2" y="17"/>
                        </a:lnTo>
                        <a:lnTo>
                          <a:pt x="21" y="15"/>
                        </a:lnTo>
                        <a:lnTo>
                          <a:pt x="20" y="15"/>
                        </a:lnTo>
                        <a:lnTo>
                          <a:pt x="18" y="14"/>
                        </a:lnTo>
                        <a:lnTo>
                          <a:pt x="18" y="13"/>
                        </a:lnTo>
                        <a:lnTo>
                          <a:pt x="16" y="12"/>
                        </a:lnTo>
                        <a:lnTo>
                          <a:pt x="15" y="11"/>
                        </a:lnTo>
                        <a:lnTo>
                          <a:pt x="15" y="10"/>
                        </a:lnTo>
                        <a:lnTo>
                          <a:pt x="14" y="10"/>
                        </a:lnTo>
                        <a:lnTo>
                          <a:pt x="12" y="9"/>
                        </a:lnTo>
                        <a:lnTo>
                          <a:pt x="11" y="7"/>
                        </a:lnTo>
                        <a:lnTo>
                          <a:pt x="10" y="9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7" y="5"/>
                        </a:lnTo>
                        <a:lnTo>
                          <a:pt x="6" y="4"/>
                        </a:lnTo>
                        <a:lnTo>
                          <a:pt x="5" y="4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5" name="Freeform 370"/>
                  <p:cNvSpPr>
                    <a:spLocks/>
                  </p:cNvSpPr>
                  <p:nvPr/>
                </p:nvSpPr>
                <p:spPr bwMode="auto">
                  <a:xfrm>
                    <a:off x="1988" y="2433"/>
                    <a:ext cx="51" cy="17"/>
                  </a:xfrm>
                  <a:custGeom>
                    <a:avLst/>
                    <a:gdLst>
                      <a:gd name="T0" fmla="*/ 50 w 51"/>
                      <a:gd name="T1" fmla="*/ 13 h 17"/>
                      <a:gd name="T2" fmla="*/ 48 w 51"/>
                      <a:gd name="T3" fmla="*/ 13 h 17"/>
                      <a:gd name="T4" fmla="*/ 48 w 51"/>
                      <a:gd name="T5" fmla="*/ 15 h 17"/>
                      <a:gd name="T6" fmla="*/ 47 w 51"/>
                      <a:gd name="T7" fmla="*/ 16 h 17"/>
                      <a:gd name="T8" fmla="*/ 46 w 51"/>
                      <a:gd name="T9" fmla="*/ 16 h 17"/>
                      <a:gd name="T10" fmla="*/ 44 w 51"/>
                      <a:gd name="T11" fmla="*/ 15 h 17"/>
                      <a:gd name="T12" fmla="*/ 45 w 51"/>
                      <a:gd name="T13" fmla="*/ 16 h 17"/>
                      <a:gd name="T14" fmla="*/ 44 w 51"/>
                      <a:gd name="T15" fmla="*/ 16 h 17"/>
                      <a:gd name="T16" fmla="*/ 42 w 51"/>
                      <a:gd name="T17" fmla="*/ 16 h 17"/>
                      <a:gd name="T18" fmla="*/ 42 w 51"/>
                      <a:gd name="T19" fmla="*/ 16 h 17"/>
                      <a:gd name="T20" fmla="*/ 40 w 51"/>
                      <a:gd name="T21" fmla="*/ 15 h 17"/>
                      <a:gd name="T22" fmla="*/ 39 w 51"/>
                      <a:gd name="T23" fmla="*/ 15 h 17"/>
                      <a:gd name="T24" fmla="*/ 38 w 51"/>
                      <a:gd name="T25" fmla="*/ 15 h 17"/>
                      <a:gd name="T26" fmla="*/ 38 w 51"/>
                      <a:gd name="T27" fmla="*/ 15 h 17"/>
                      <a:gd name="T28" fmla="*/ 37 w 51"/>
                      <a:gd name="T29" fmla="*/ 15 h 17"/>
                      <a:gd name="T30" fmla="*/ 37 w 51"/>
                      <a:gd name="T31" fmla="*/ 14 h 17"/>
                      <a:gd name="T32" fmla="*/ 35 w 51"/>
                      <a:gd name="T33" fmla="*/ 15 h 17"/>
                      <a:gd name="T34" fmla="*/ 32 w 51"/>
                      <a:gd name="T35" fmla="*/ 14 h 17"/>
                      <a:gd name="T36" fmla="*/ 30 w 51"/>
                      <a:gd name="T37" fmla="*/ 13 h 17"/>
                      <a:gd name="T38" fmla="*/ 27 w 51"/>
                      <a:gd name="T39" fmla="*/ 13 h 17"/>
                      <a:gd name="T40" fmla="*/ 26 w 51"/>
                      <a:gd name="T41" fmla="*/ 13 h 17"/>
                      <a:gd name="T42" fmla="*/ 23 w 51"/>
                      <a:gd name="T43" fmla="*/ 13 h 17"/>
                      <a:gd name="T44" fmla="*/ 22 w 51"/>
                      <a:gd name="T45" fmla="*/ 10 h 17"/>
                      <a:gd name="T46" fmla="*/ 19 w 51"/>
                      <a:gd name="T47" fmla="*/ 10 h 17"/>
                      <a:gd name="T48" fmla="*/ 18 w 51"/>
                      <a:gd name="T49" fmla="*/ 9 h 17"/>
                      <a:gd name="T50" fmla="*/ 15 w 51"/>
                      <a:gd name="T51" fmla="*/ 8 h 17"/>
                      <a:gd name="T52" fmla="*/ 13 w 51"/>
                      <a:gd name="T53" fmla="*/ 7 h 17"/>
                      <a:gd name="T54" fmla="*/ 10 w 51"/>
                      <a:gd name="T55" fmla="*/ 7 h 17"/>
                      <a:gd name="T56" fmla="*/ 7 w 51"/>
                      <a:gd name="T57" fmla="*/ 5 h 17"/>
                      <a:gd name="T58" fmla="*/ 6 w 51"/>
                      <a:gd name="T59" fmla="*/ 5 h 17"/>
                      <a:gd name="T60" fmla="*/ 3 w 51"/>
                      <a:gd name="T61" fmla="*/ 2 h 17"/>
                      <a:gd name="T62" fmla="*/ 1 w 51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1"/>
                      <a:gd name="T97" fmla="*/ 0 h 17"/>
                      <a:gd name="T98" fmla="*/ 51 w 51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1" h="17">
                        <a:moveTo>
                          <a:pt x="50" y="13"/>
                        </a:moveTo>
                        <a:lnTo>
                          <a:pt x="50" y="13"/>
                        </a:lnTo>
                        <a:lnTo>
                          <a:pt x="48" y="13"/>
                        </a:lnTo>
                        <a:lnTo>
                          <a:pt x="48" y="14"/>
                        </a:lnTo>
                        <a:lnTo>
                          <a:pt x="48" y="15"/>
                        </a:lnTo>
                        <a:lnTo>
                          <a:pt x="47" y="16"/>
                        </a:lnTo>
                        <a:lnTo>
                          <a:pt x="46" y="16"/>
                        </a:lnTo>
                        <a:lnTo>
                          <a:pt x="44" y="15"/>
                        </a:lnTo>
                        <a:lnTo>
                          <a:pt x="45" y="16"/>
                        </a:lnTo>
                        <a:lnTo>
                          <a:pt x="44" y="16"/>
                        </a:lnTo>
                        <a:lnTo>
                          <a:pt x="43" y="15"/>
                        </a:lnTo>
                        <a:lnTo>
                          <a:pt x="42" y="16"/>
                        </a:lnTo>
                        <a:lnTo>
                          <a:pt x="40" y="15"/>
                        </a:lnTo>
                        <a:lnTo>
                          <a:pt x="39" y="15"/>
                        </a:lnTo>
                        <a:lnTo>
                          <a:pt x="38" y="15"/>
                        </a:lnTo>
                        <a:lnTo>
                          <a:pt x="38" y="14"/>
                        </a:lnTo>
                        <a:lnTo>
                          <a:pt x="37" y="15"/>
                        </a:lnTo>
                        <a:lnTo>
                          <a:pt x="37" y="14"/>
                        </a:lnTo>
                        <a:lnTo>
                          <a:pt x="35" y="15"/>
                        </a:lnTo>
                        <a:lnTo>
                          <a:pt x="34" y="15"/>
                        </a:lnTo>
                        <a:lnTo>
                          <a:pt x="32" y="14"/>
                        </a:lnTo>
                        <a:lnTo>
                          <a:pt x="30" y="13"/>
                        </a:lnTo>
                        <a:lnTo>
                          <a:pt x="29" y="13"/>
                        </a:lnTo>
                        <a:lnTo>
                          <a:pt x="27" y="13"/>
                        </a:lnTo>
                        <a:lnTo>
                          <a:pt x="26" y="13"/>
                        </a:lnTo>
                        <a:lnTo>
                          <a:pt x="25" y="11"/>
                        </a:lnTo>
                        <a:lnTo>
                          <a:pt x="23" y="13"/>
                        </a:lnTo>
                        <a:lnTo>
                          <a:pt x="22" y="11"/>
                        </a:lnTo>
                        <a:lnTo>
                          <a:pt x="22" y="10"/>
                        </a:lnTo>
                        <a:lnTo>
                          <a:pt x="19" y="10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15" y="8"/>
                        </a:lnTo>
                        <a:lnTo>
                          <a:pt x="14" y="7"/>
                        </a:lnTo>
                        <a:lnTo>
                          <a:pt x="13" y="7"/>
                        </a:lnTo>
                        <a:lnTo>
                          <a:pt x="11" y="5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3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6" name="Freeform 371"/>
                  <p:cNvSpPr>
                    <a:spLocks/>
                  </p:cNvSpPr>
                  <p:nvPr/>
                </p:nvSpPr>
                <p:spPr bwMode="auto">
                  <a:xfrm>
                    <a:off x="1988" y="2433"/>
                    <a:ext cx="51" cy="17"/>
                  </a:xfrm>
                  <a:custGeom>
                    <a:avLst/>
                    <a:gdLst>
                      <a:gd name="T0" fmla="*/ 50 w 51"/>
                      <a:gd name="T1" fmla="*/ 13 h 17"/>
                      <a:gd name="T2" fmla="*/ 48 w 51"/>
                      <a:gd name="T3" fmla="*/ 13 h 17"/>
                      <a:gd name="T4" fmla="*/ 48 w 51"/>
                      <a:gd name="T5" fmla="*/ 15 h 17"/>
                      <a:gd name="T6" fmla="*/ 47 w 51"/>
                      <a:gd name="T7" fmla="*/ 16 h 17"/>
                      <a:gd name="T8" fmla="*/ 46 w 51"/>
                      <a:gd name="T9" fmla="*/ 16 h 17"/>
                      <a:gd name="T10" fmla="*/ 44 w 51"/>
                      <a:gd name="T11" fmla="*/ 15 h 17"/>
                      <a:gd name="T12" fmla="*/ 45 w 51"/>
                      <a:gd name="T13" fmla="*/ 16 h 17"/>
                      <a:gd name="T14" fmla="*/ 44 w 51"/>
                      <a:gd name="T15" fmla="*/ 16 h 17"/>
                      <a:gd name="T16" fmla="*/ 42 w 51"/>
                      <a:gd name="T17" fmla="*/ 16 h 17"/>
                      <a:gd name="T18" fmla="*/ 42 w 51"/>
                      <a:gd name="T19" fmla="*/ 16 h 17"/>
                      <a:gd name="T20" fmla="*/ 40 w 51"/>
                      <a:gd name="T21" fmla="*/ 15 h 17"/>
                      <a:gd name="T22" fmla="*/ 39 w 51"/>
                      <a:gd name="T23" fmla="*/ 15 h 17"/>
                      <a:gd name="T24" fmla="*/ 38 w 51"/>
                      <a:gd name="T25" fmla="*/ 15 h 17"/>
                      <a:gd name="T26" fmla="*/ 38 w 51"/>
                      <a:gd name="T27" fmla="*/ 15 h 17"/>
                      <a:gd name="T28" fmla="*/ 37 w 51"/>
                      <a:gd name="T29" fmla="*/ 15 h 17"/>
                      <a:gd name="T30" fmla="*/ 37 w 51"/>
                      <a:gd name="T31" fmla="*/ 14 h 17"/>
                      <a:gd name="T32" fmla="*/ 35 w 51"/>
                      <a:gd name="T33" fmla="*/ 15 h 17"/>
                      <a:gd name="T34" fmla="*/ 32 w 51"/>
                      <a:gd name="T35" fmla="*/ 14 h 17"/>
                      <a:gd name="T36" fmla="*/ 30 w 51"/>
                      <a:gd name="T37" fmla="*/ 13 h 17"/>
                      <a:gd name="T38" fmla="*/ 27 w 51"/>
                      <a:gd name="T39" fmla="*/ 13 h 17"/>
                      <a:gd name="T40" fmla="*/ 26 w 51"/>
                      <a:gd name="T41" fmla="*/ 13 h 17"/>
                      <a:gd name="T42" fmla="*/ 23 w 51"/>
                      <a:gd name="T43" fmla="*/ 11 h 17"/>
                      <a:gd name="T44" fmla="*/ 22 w 51"/>
                      <a:gd name="T45" fmla="*/ 10 h 17"/>
                      <a:gd name="T46" fmla="*/ 19 w 51"/>
                      <a:gd name="T47" fmla="*/ 10 h 17"/>
                      <a:gd name="T48" fmla="*/ 18 w 51"/>
                      <a:gd name="T49" fmla="*/ 9 h 17"/>
                      <a:gd name="T50" fmla="*/ 15 w 51"/>
                      <a:gd name="T51" fmla="*/ 8 h 17"/>
                      <a:gd name="T52" fmla="*/ 13 w 51"/>
                      <a:gd name="T53" fmla="*/ 7 h 17"/>
                      <a:gd name="T54" fmla="*/ 10 w 51"/>
                      <a:gd name="T55" fmla="*/ 7 h 17"/>
                      <a:gd name="T56" fmla="*/ 7 w 51"/>
                      <a:gd name="T57" fmla="*/ 5 h 17"/>
                      <a:gd name="T58" fmla="*/ 6 w 51"/>
                      <a:gd name="T59" fmla="*/ 5 h 17"/>
                      <a:gd name="T60" fmla="*/ 3 w 51"/>
                      <a:gd name="T61" fmla="*/ 2 h 17"/>
                      <a:gd name="T62" fmla="*/ 1 w 51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1"/>
                      <a:gd name="T97" fmla="*/ 0 h 17"/>
                      <a:gd name="T98" fmla="*/ 51 w 51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1" h="17">
                        <a:moveTo>
                          <a:pt x="50" y="13"/>
                        </a:moveTo>
                        <a:lnTo>
                          <a:pt x="50" y="13"/>
                        </a:lnTo>
                        <a:lnTo>
                          <a:pt x="48" y="13"/>
                        </a:lnTo>
                        <a:lnTo>
                          <a:pt x="48" y="14"/>
                        </a:lnTo>
                        <a:lnTo>
                          <a:pt x="48" y="15"/>
                        </a:lnTo>
                        <a:lnTo>
                          <a:pt x="47" y="16"/>
                        </a:lnTo>
                        <a:lnTo>
                          <a:pt x="46" y="16"/>
                        </a:lnTo>
                        <a:lnTo>
                          <a:pt x="44" y="15"/>
                        </a:lnTo>
                        <a:lnTo>
                          <a:pt x="45" y="16"/>
                        </a:lnTo>
                        <a:lnTo>
                          <a:pt x="44" y="16"/>
                        </a:lnTo>
                        <a:lnTo>
                          <a:pt x="43" y="15"/>
                        </a:lnTo>
                        <a:lnTo>
                          <a:pt x="42" y="16"/>
                        </a:lnTo>
                        <a:lnTo>
                          <a:pt x="40" y="15"/>
                        </a:lnTo>
                        <a:lnTo>
                          <a:pt x="39" y="15"/>
                        </a:lnTo>
                        <a:lnTo>
                          <a:pt x="38" y="15"/>
                        </a:lnTo>
                        <a:lnTo>
                          <a:pt x="38" y="14"/>
                        </a:lnTo>
                        <a:lnTo>
                          <a:pt x="37" y="15"/>
                        </a:lnTo>
                        <a:lnTo>
                          <a:pt x="37" y="14"/>
                        </a:lnTo>
                        <a:lnTo>
                          <a:pt x="35" y="15"/>
                        </a:lnTo>
                        <a:lnTo>
                          <a:pt x="34" y="15"/>
                        </a:lnTo>
                        <a:lnTo>
                          <a:pt x="32" y="14"/>
                        </a:lnTo>
                        <a:lnTo>
                          <a:pt x="30" y="13"/>
                        </a:lnTo>
                        <a:lnTo>
                          <a:pt x="29" y="13"/>
                        </a:lnTo>
                        <a:lnTo>
                          <a:pt x="27" y="13"/>
                        </a:lnTo>
                        <a:lnTo>
                          <a:pt x="26" y="13"/>
                        </a:lnTo>
                        <a:lnTo>
                          <a:pt x="25" y="11"/>
                        </a:lnTo>
                        <a:lnTo>
                          <a:pt x="23" y="11"/>
                        </a:lnTo>
                        <a:lnTo>
                          <a:pt x="22" y="11"/>
                        </a:lnTo>
                        <a:lnTo>
                          <a:pt x="22" y="10"/>
                        </a:lnTo>
                        <a:lnTo>
                          <a:pt x="19" y="10"/>
                        </a:lnTo>
                        <a:lnTo>
                          <a:pt x="18" y="9"/>
                        </a:lnTo>
                        <a:lnTo>
                          <a:pt x="18" y="8"/>
                        </a:lnTo>
                        <a:lnTo>
                          <a:pt x="15" y="8"/>
                        </a:lnTo>
                        <a:lnTo>
                          <a:pt x="14" y="7"/>
                        </a:lnTo>
                        <a:lnTo>
                          <a:pt x="13" y="7"/>
                        </a:lnTo>
                        <a:lnTo>
                          <a:pt x="11" y="5"/>
                        </a:lnTo>
                        <a:lnTo>
                          <a:pt x="10" y="7"/>
                        </a:lnTo>
                        <a:lnTo>
                          <a:pt x="9" y="7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3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7" name="Freeform 372"/>
                  <p:cNvSpPr>
                    <a:spLocks/>
                  </p:cNvSpPr>
                  <p:nvPr/>
                </p:nvSpPr>
                <p:spPr bwMode="auto">
                  <a:xfrm>
                    <a:off x="2003" y="2408"/>
                    <a:ext cx="36" cy="40"/>
                  </a:xfrm>
                  <a:custGeom>
                    <a:avLst/>
                    <a:gdLst>
                      <a:gd name="T0" fmla="*/ 33 w 36"/>
                      <a:gd name="T1" fmla="*/ 37 h 40"/>
                      <a:gd name="T2" fmla="*/ 32 w 36"/>
                      <a:gd name="T3" fmla="*/ 36 h 40"/>
                      <a:gd name="T4" fmla="*/ 33 w 36"/>
                      <a:gd name="T5" fmla="*/ 35 h 40"/>
                      <a:gd name="T6" fmla="*/ 35 w 36"/>
                      <a:gd name="T7" fmla="*/ 35 h 40"/>
                      <a:gd name="T8" fmla="*/ 33 w 36"/>
                      <a:gd name="T9" fmla="*/ 33 h 40"/>
                      <a:gd name="T10" fmla="*/ 33 w 36"/>
                      <a:gd name="T11" fmla="*/ 32 h 40"/>
                      <a:gd name="T12" fmla="*/ 33 w 36"/>
                      <a:gd name="T13" fmla="*/ 32 h 40"/>
                      <a:gd name="T14" fmla="*/ 33 w 36"/>
                      <a:gd name="T15" fmla="*/ 31 h 40"/>
                      <a:gd name="T16" fmla="*/ 32 w 36"/>
                      <a:gd name="T17" fmla="*/ 30 h 40"/>
                      <a:gd name="T18" fmla="*/ 32 w 36"/>
                      <a:gd name="T19" fmla="*/ 30 h 40"/>
                      <a:gd name="T20" fmla="*/ 32 w 36"/>
                      <a:gd name="T21" fmla="*/ 29 h 40"/>
                      <a:gd name="T22" fmla="*/ 32 w 36"/>
                      <a:gd name="T23" fmla="*/ 28 h 40"/>
                      <a:gd name="T24" fmla="*/ 32 w 36"/>
                      <a:gd name="T25" fmla="*/ 27 h 40"/>
                      <a:gd name="T26" fmla="*/ 31 w 36"/>
                      <a:gd name="T27" fmla="*/ 26 h 40"/>
                      <a:gd name="T28" fmla="*/ 29 w 36"/>
                      <a:gd name="T29" fmla="*/ 27 h 40"/>
                      <a:gd name="T30" fmla="*/ 29 w 36"/>
                      <a:gd name="T31" fmla="*/ 26 h 40"/>
                      <a:gd name="T32" fmla="*/ 29 w 36"/>
                      <a:gd name="T33" fmla="*/ 25 h 40"/>
                      <a:gd name="T34" fmla="*/ 27 w 36"/>
                      <a:gd name="T35" fmla="*/ 23 h 40"/>
                      <a:gd name="T36" fmla="*/ 27 w 36"/>
                      <a:gd name="T37" fmla="*/ 21 h 40"/>
                      <a:gd name="T38" fmla="*/ 25 w 36"/>
                      <a:gd name="T39" fmla="*/ 20 h 40"/>
                      <a:gd name="T40" fmla="*/ 23 w 36"/>
                      <a:gd name="T41" fmla="*/ 19 h 40"/>
                      <a:gd name="T42" fmla="*/ 22 w 36"/>
                      <a:gd name="T43" fmla="*/ 17 h 40"/>
                      <a:gd name="T44" fmla="*/ 20 w 36"/>
                      <a:gd name="T45" fmla="*/ 15 h 40"/>
                      <a:gd name="T46" fmla="*/ 18 w 36"/>
                      <a:gd name="T47" fmla="*/ 13 h 40"/>
                      <a:gd name="T48" fmla="*/ 16 w 36"/>
                      <a:gd name="T49" fmla="*/ 12 h 40"/>
                      <a:gd name="T50" fmla="*/ 15 w 36"/>
                      <a:gd name="T51" fmla="*/ 10 h 40"/>
                      <a:gd name="T52" fmla="*/ 12 w 36"/>
                      <a:gd name="T53" fmla="*/ 9 h 40"/>
                      <a:gd name="T54" fmla="*/ 10 w 36"/>
                      <a:gd name="T55" fmla="*/ 9 h 40"/>
                      <a:gd name="T56" fmla="*/ 9 w 36"/>
                      <a:gd name="T57" fmla="*/ 7 h 40"/>
                      <a:gd name="T58" fmla="*/ 6 w 36"/>
                      <a:gd name="T59" fmla="*/ 5 h 40"/>
                      <a:gd name="T60" fmla="*/ 3 w 36"/>
                      <a:gd name="T61" fmla="*/ 2 h 40"/>
                      <a:gd name="T62" fmla="*/ 1 w 36"/>
                      <a:gd name="T63" fmla="*/ 0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2" y="39"/>
                        </a:moveTo>
                        <a:lnTo>
                          <a:pt x="33" y="37"/>
                        </a:lnTo>
                        <a:lnTo>
                          <a:pt x="32" y="36"/>
                        </a:lnTo>
                        <a:lnTo>
                          <a:pt x="35" y="36"/>
                        </a:lnTo>
                        <a:lnTo>
                          <a:pt x="33" y="35"/>
                        </a:lnTo>
                        <a:lnTo>
                          <a:pt x="35" y="35"/>
                        </a:lnTo>
                        <a:lnTo>
                          <a:pt x="32" y="33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3" y="31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2" y="28"/>
                        </a:lnTo>
                        <a:lnTo>
                          <a:pt x="32" y="27"/>
                        </a:lnTo>
                        <a:lnTo>
                          <a:pt x="31" y="26"/>
                        </a:lnTo>
                        <a:lnTo>
                          <a:pt x="29" y="27"/>
                        </a:lnTo>
                        <a:lnTo>
                          <a:pt x="29" y="26"/>
                        </a:lnTo>
                        <a:lnTo>
                          <a:pt x="29" y="25"/>
                        </a:lnTo>
                        <a:lnTo>
                          <a:pt x="29" y="24"/>
                        </a:lnTo>
                        <a:lnTo>
                          <a:pt x="27" y="23"/>
                        </a:lnTo>
                        <a:lnTo>
                          <a:pt x="28" y="21"/>
                        </a:lnTo>
                        <a:lnTo>
                          <a:pt x="27" y="21"/>
                        </a:lnTo>
                        <a:lnTo>
                          <a:pt x="27" y="20"/>
                        </a:lnTo>
                        <a:lnTo>
                          <a:pt x="25" y="20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2" y="17"/>
                        </a:lnTo>
                        <a:lnTo>
                          <a:pt x="21" y="15"/>
                        </a:lnTo>
                        <a:lnTo>
                          <a:pt x="20" y="15"/>
                        </a:lnTo>
                        <a:lnTo>
                          <a:pt x="18" y="13"/>
                        </a:lnTo>
                        <a:lnTo>
                          <a:pt x="16" y="12"/>
                        </a:lnTo>
                        <a:lnTo>
                          <a:pt x="15" y="11"/>
                        </a:lnTo>
                        <a:lnTo>
                          <a:pt x="15" y="10"/>
                        </a:lnTo>
                        <a:lnTo>
                          <a:pt x="14" y="10"/>
                        </a:lnTo>
                        <a:lnTo>
                          <a:pt x="12" y="9"/>
                        </a:lnTo>
                        <a:lnTo>
                          <a:pt x="11" y="7"/>
                        </a:lnTo>
                        <a:lnTo>
                          <a:pt x="10" y="9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4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8" name="Freeform 373"/>
                  <p:cNvSpPr>
                    <a:spLocks/>
                  </p:cNvSpPr>
                  <p:nvPr/>
                </p:nvSpPr>
                <p:spPr bwMode="auto">
                  <a:xfrm>
                    <a:off x="1970" y="2372"/>
                    <a:ext cx="36" cy="37"/>
                  </a:xfrm>
                  <a:custGeom>
                    <a:avLst/>
                    <a:gdLst>
                      <a:gd name="T0" fmla="*/ 1 w 36"/>
                      <a:gd name="T1" fmla="*/ 1 h 37"/>
                      <a:gd name="T2" fmla="*/ 1 w 36"/>
                      <a:gd name="T3" fmla="*/ 1 h 37"/>
                      <a:gd name="T4" fmla="*/ 1 w 36"/>
                      <a:gd name="T5" fmla="*/ 1 h 37"/>
                      <a:gd name="T6" fmla="*/ 0 w 36"/>
                      <a:gd name="T7" fmla="*/ 2 h 37"/>
                      <a:gd name="T8" fmla="*/ 2 w 36"/>
                      <a:gd name="T9" fmla="*/ 3 h 37"/>
                      <a:gd name="T10" fmla="*/ 0 w 36"/>
                      <a:gd name="T11" fmla="*/ 4 h 37"/>
                      <a:gd name="T12" fmla="*/ 1 w 36"/>
                      <a:gd name="T13" fmla="*/ 5 h 37"/>
                      <a:gd name="T14" fmla="*/ 2 w 36"/>
                      <a:gd name="T15" fmla="*/ 6 h 37"/>
                      <a:gd name="T16" fmla="*/ 2 w 36"/>
                      <a:gd name="T17" fmla="*/ 7 h 37"/>
                      <a:gd name="T18" fmla="*/ 2 w 36"/>
                      <a:gd name="T19" fmla="*/ 7 h 37"/>
                      <a:gd name="T20" fmla="*/ 2 w 36"/>
                      <a:gd name="T21" fmla="*/ 7 h 37"/>
                      <a:gd name="T22" fmla="*/ 4 w 36"/>
                      <a:gd name="T23" fmla="*/ 8 h 37"/>
                      <a:gd name="T24" fmla="*/ 4 w 36"/>
                      <a:gd name="T25" fmla="*/ 9 h 37"/>
                      <a:gd name="T26" fmla="*/ 4 w 36"/>
                      <a:gd name="T27" fmla="*/ 10 h 37"/>
                      <a:gd name="T28" fmla="*/ 4 w 36"/>
                      <a:gd name="T29" fmla="*/ 10 h 37"/>
                      <a:gd name="T30" fmla="*/ 4 w 36"/>
                      <a:gd name="T31" fmla="*/ 11 h 37"/>
                      <a:gd name="T32" fmla="*/ 6 w 36"/>
                      <a:gd name="T33" fmla="*/ 13 h 37"/>
                      <a:gd name="T34" fmla="*/ 7 w 36"/>
                      <a:gd name="T35" fmla="*/ 14 h 37"/>
                      <a:gd name="T36" fmla="*/ 9 w 36"/>
                      <a:gd name="T37" fmla="*/ 16 h 37"/>
                      <a:gd name="T38" fmla="*/ 9 w 36"/>
                      <a:gd name="T39" fmla="*/ 17 h 37"/>
                      <a:gd name="T40" fmla="*/ 12 w 36"/>
                      <a:gd name="T41" fmla="*/ 19 h 37"/>
                      <a:gd name="T42" fmla="*/ 13 w 36"/>
                      <a:gd name="T43" fmla="*/ 20 h 37"/>
                      <a:gd name="T44" fmla="*/ 14 w 36"/>
                      <a:gd name="T45" fmla="*/ 21 h 37"/>
                      <a:gd name="T46" fmla="*/ 15 w 36"/>
                      <a:gd name="T47" fmla="*/ 23 h 37"/>
                      <a:gd name="T48" fmla="*/ 18 w 36"/>
                      <a:gd name="T49" fmla="*/ 25 h 37"/>
                      <a:gd name="T50" fmla="*/ 20 w 36"/>
                      <a:gd name="T51" fmla="*/ 26 h 37"/>
                      <a:gd name="T52" fmla="*/ 21 w 36"/>
                      <a:gd name="T53" fmla="*/ 27 h 37"/>
                      <a:gd name="T54" fmla="*/ 23 w 36"/>
                      <a:gd name="T55" fmla="*/ 28 h 37"/>
                      <a:gd name="T56" fmla="*/ 25 w 36"/>
                      <a:gd name="T57" fmla="*/ 31 h 37"/>
                      <a:gd name="T58" fmla="*/ 29 w 36"/>
                      <a:gd name="T59" fmla="*/ 32 h 37"/>
                      <a:gd name="T60" fmla="*/ 31 w 36"/>
                      <a:gd name="T61" fmla="*/ 34 h 37"/>
                      <a:gd name="T62" fmla="*/ 32 w 36"/>
                      <a:gd name="T63" fmla="*/ 36 h 3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7"/>
                      <a:gd name="T98" fmla="*/ 36 w 36"/>
                      <a:gd name="T99" fmla="*/ 37 h 3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7">
                        <a:moveTo>
                          <a:pt x="1" y="0"/>
                        </a:moveTo>
                        <a:lnTo>
                          <a:pt x="1" y="1"/>
                        </a:lnTo>
                        <a:lnTo>
                          <a:pt x="2" y="2"/>
                        </a:ln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2" y="3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6"/>
                        </a:lnTo>
                        <a:lnTo>
                          <a:pt x="2" y="7"/>
                        </a:lnTo>
                        <a:lnTo>
                          <a:pt x="3" y="9"/>
                        </a:lnTo>
                        <a:lnTo>
                          <a:pt x="4" y="8"/>
                        </a:lnTo>
                        <a:lnTo>
                          <a:pt x="4" y="9"/>
                        </a:lnTo>
                        <a:lnTo>
                          <a:pt x="4" y="10"/>
                        </a:lnTo>
                        <a:lnTo>
                          <a:pt x="3" y="10"/>
                        </a:lnTo>
                        <a:lnTo>
                          <a:pt x="4" y="10"/>
                        </a:lnTo>
                        <a:lnTo>
                          <a:pt x="4" y="11"/>
                        </a:lnTo>
                        <a:lnTo>
                          <a:pt x="6" y="13"/>
                        </a:lnTo>
                        <a:lnTo>
                          <a:pt x="7" y="14"/>
                        </a:lnTo>
                        <a:lnTo>
                          <a:pt x="7" y="15"/>
                        </a:lnTo>
                        <a:lnTo>
                          <a:pt x="9" y="16"/>
                        </a:lnTo>
                        <a:lnTo>
                          <a:pt x="9" y="17"/>
                        </a:lnTo>
                        <a:lnTo>
                          <a:pt x="10" y="18"/>
                        </a:lnTo>
                        <a:lnTo>
                          <a:pt x="12" y="19"/>
                        </a:lnTo>
                        <a:lnTo>
                          <a:pt x="12" y="20"/>
                        </a:lnTo>
                        <a:lnTo>
                          <a:pt x="13" y="20"/>
                        </a:lnTo>
                        <a:lnTo>
                          <a:pt x="13" y="21"/>
                        </a:lnTo>
                        <a:lnTo>
                          <a:pt x="14" y="21"/>
                        </a:lnTo>
                        <a:lnTo>
                          <a:pt x="15" y="23"/>
                        </a:lnTo>
                        <a:lnTo>
                          <a:pt x="18" y="25"/>
                        </a:lnTo>
                        <a:lnTo>
                          <a:pt x="20" y="26"/>
                        </a:lnTo>
                        <a:lnTo>
                          <a:pt x="21" y="27"/>
                        </a:lnTo>
                        <a:lnTo>
                          <a:pt x="22" y="28"/>
                        </a:lnTo>
                        <a:lnTo>
                          <a:pt x="23" y="28"/>
                        </a:lnTo>
                        <a:lnTo>
                          <a:pt x="25" y="30"/>
                        </a:lnTo>
                        <a:lnTo>
                          <a:pt x="25" y="31"/>
                        </a:lnTo>
                        <a:lnTo>
                          <a:pt x="27" y="32"/>
                        </a:lnTo>
                        <a:lnTo>
                          <a:pt x="29" y="32"/>
                        </a:lnTo>
                        <a:lnTo>
                          <a:pt x="30" y="32"/>
                        </a:lnTo>
                        <a:lnTo>
                          <a:pt x="31" y="34"/>
                        </a:lnTo>
                        <a:lnTo>
                          <a:pt x="32" y="36"/>
                        </a:lnTo>
                        <a:lnTo>
                          <a:pt x="35" y="3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59" name="Freeform 374"/>
                  <p:cNvSpPr>
                    <a:spLocks/>
                  </p:cNvSpPr>
                  <p:nvPr/>
                </p:nvSpPr>
                <p:spPr bwMode="auto">
                  <a:xfrm>
                    <a:off x="1973" y="2368"/>
                    <a:ext cx="54" cy="17"/>
                  </a:xfrm>
                  <a:custGeom>
                    <a:avLst/>
                    <a:gdLst>
                      <a:gd name="T0" fmla="*/ 1 w 54"/>
                      <a:gd name="T1" fmla="*/ 3 h 17"/>
                      <a:gd name="T2" fmla="*/ 2 w 54"/>
                      <a:gd name="T3" fmla="*/ 2 h 17"/>
                      <a:gd name="T4" fmla="*/ 3 w 54"/>
                      <a:gd name="T5" fmla="*/ 1 h 17"/>
                      <a:gd name="T6" fmla="*/ 3 w 54"/>
                      <a:gd name="T7" fmla="*/ 0 h 17"/>
                      <a:gd name="T8" fmla="*/ 4 w 54"/>
                      <a:gd name="T9" fmla="*/ 0 h 17"/>
                      <a:gd name="T10" fmla="*/ 4 w 54"/>
                      <a:gd name="T11" fmla="*/ 0 h 17"/>
                      <a:gd name="T12" fmla="*/ 5 w 54"/>
                      <a:gd name="T13" fmla="*/ 0 h 17"/>
                      <a:gd name="T14" fmla="*/ 5 w 54"/>
                      <a:gd name="T15" fmla="*/ 0 h 17"/>
                      <a:gd name="T16" fmla="*/ 8 w 54"/>
                      <a:gd name="T17" fmla="*/ 0 h 17"/>
                      <a:gd name="T18" fmla="*/ 9 w 54"/>
                      <a:gd name="T19" fmla="*/ 0 h 17"/>
                      <a:gd name="T20" fmla="*/ 9 w 54"/>
                      <a:gd name="T21" fmla="*/ 0 h 17"/>
                      <a:gd name="T22" fmla="*/ 10 w 54"/>
                      <a:gd name="T23" fmla="*/ 1 h 17"/>
                      <a:gd name="T24" fmla="*/ 11 w 54"/>
                      <a:gd name="T25" fmla="*/ 1 h 17"/>
                      <a:gd name="T26" fmla="*/ 12 w 54"/>
                      <a:gd name="T27" fmla="*/ 0 h 17"/>
                      <a:gd name="T28" fmla="*/ 12 w 54"/>
                      <a:gd name="T29" fmla="*/ 1 h 17"/>
                      <a:gd name="T30" fmla="*/ 13 w 54"/>
                      <a:gd name="T31" fmla="*/ 0 h 17"/>
                      <a:gd name="T32" fmla="*/ 16 w 54"/>
                      <a:gd name="T33" fmla="*/ 0 h 17"/>
                      <a:gd name="T34" fmla="*/ 17 w 54"/>
                      <a:gd name="T35" fmla="*/ 1 h 17"/>
                      <a:gd name="T36" fmla="*/ 20 w 54"/>
                      <a:gd name="T37" fmla="*/ 3 h 17"/>
                      <a:gd name="T38" fmla="*/ 23 w 54"/>
                      <a:gd name="T39" fmla="*/ 3 h 17"/>
                      <a:gd name="T40" fmla="*/ 25 w 54"/>
                      <a:gd name="T41" fmla="*/ 2 h 17"/>
                      <a:gd name="T42" fmla="*/ 26 w 54"/>
                      <a:gd name="T43" fmla="*/ 3 h 17"/>
                      <a:gd name="T44" fmla="*/ 28 w 54"/>
                      <a:gd name="T45" fmla="*/ 6 h 17"/>
                      <a:gd name="T46" fmla="*/ 32 w 54"/>
                      <a:gd name="T47" fmla="*/ 6 h 17"/>
                      <a:gd name="T48" fmla="*/ 33 w 54"/>
                      <a:gd name="T49" fmla="*/ 8 h 17"/>
                      <a:gd name="T50" fmla="*/ 36 w 54"/>
                      <a:gd name="T51" fmla="*/ 9 h 17"/>
                      <a:gd name="T52" fmla="*/ 38 w 54"/>
                      <a:gd name="T53" fmla="*/ 9 h 17"/>
                      <a:gd name="T54" fmla="*/ 41 w 54"/>
                      <a:gd name="T55" fmla="*/ 9 h 17"/>
                      <a:gd name="T56" fmla="*/ 42 w 54"/>
                      <a:gd name="T57" fmla="*/ 11 h 17"/>
                      <a:gd name="T58" fmla="*/ 46 w 54"/>
                      <a:gd name="T59" fmla="*/ 13 h 17"/>
                      <a:gd name="T60" fmla="*/ 48 w 54"/>
                      <a:gd name="T61" fmla="*/ 15 h 17"/>
                      <a:gd name="T62" fmla="*/ 50 w 54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0" y="3"/>
                        </a:moveTo>
                        <a:lnTo>
                          <a:pt x="1" y="3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9" y="0"/>
                        </a:lnTo>
                        <a:lnTo>
                          <a:pt x="9" y="1"/>
                        </a:lnTo>
                        <a:lnTo>
                          <a:pt x="9" y="0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2" y="0"/>
                        </a:lnTo>
                        <a:lnTo>
                          <a:pt x="12" y="1"/>
                        </a:lnTo>
                        <a:lnTo>
                          <a:pt x="13" y="1"/>
                        </a:lnTo>
                        <a:lnTo>
                          <a:pt x="13" y="0"/>
                        </a:lnTo>
                        <a:lnTo>
                          <a:pt x="13" y="1"/>
                        </a:lnTo>
                        <a:lnTo>
                          <a:pt x="16" y="0"/>
                        </a:lnTo>
                        <a:lnTo>
                          <a:pt x="16" y="1"/>
                        </a:lnTo>
                        <a:lnTo>
                          <a:pt x="17" y="1"/>
                        </a:lnTo>
                        <a:lnTo>
                          <a:pt x="18" y="2"/>
                        </a:lnTo>
                        <a:lnTo>
                          <a:pt x="20" y="3"/>
                        </a:lnTo>
                        <a:lnTo>
                          <a:pt x="23" y="3"/>
                        </a:lnTo>
                        <a:lnTo>
                          <a:pt x="24" y="3"/>
                        </a:lnTo>
                        <a:lnTo>
                          <a:pt x="25" y="2"/>
                        </a:lnTo>
                        <a:lnTo>
                          <a:pt x="25" y="3"/>
                        </a:lnTo>
                        <a:lnTo>
                          <a:pt x="26" y="3"/>
                        </a:lnTo>
                        <a:lnTo>
                          <a:pt x="27" y="5"/>
                        </a:lnTo>
                        <a:lnTo>
                          <a:pt x="28" y="6"/>
                        </a:lnTo>
                        <a:lnTo>
                          <a:pt x="29" y="5"/>
                        </a:lnTo>
                        <a:lnTo>
                          <a:pt x="32" y="6"/>
                        </a:lnTo>
                        <a:lnTo>
                          <a:pt x="33" y="7"/>
                        </a:lnTo>
                        <a:lnTo>
                          <a:pt x="33" y="8"/>
                        </a:lnTo>
                        <a:lnTo>
                          <a:pt x="36" y="9"/>
                        </a:lnTo>
                        <a:lnTo>
                          <a:pt x="36" y="8"/>
                        </a:lnTo>
                        <a:lnTo>
                          <a:pt x="38" y="9"/>
                        </a:lnTo>
                        <a:lnTo>
                          <a:pt x="39" y="8"/>
                        </a:lnTo>
                        <a:lnTo>
                          <a:pt x="41" y="9"/>
                        </a:lnTo>
                        <a:lnTo>
                          <a:pt x="41" y="10"/>
                        </a:lnTo>
                        <a:lnTo>
                          <a:pt x="42" y="11"/>
                        </a:lnTo>
                        <a:lnTo>
                          <a:pt x="43" y="11"/>
                        </a:lnTo>
                        <a:lnTo>
                          <a:pt x="46" y="13"/>
                        </a:lnTo>
                        <a:lnTo>
                          <a:pt x="47" y="14"/>
                        </a:lnTo>
                        <a:lnTo>
                          <a:pt x="48" y="15"/>
                        </a:lnTo>
                        <a:lnTo>
                          <a:pt x="49" y="15"/>
                        </a:lnTo>
                        <a:lnTo>
                          <a:pt x="50" y="16"/>
                        </a:lnTo>
                        <a:lnTo>
                          <a:pt x="53" y="1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0" name="Freeform 375"/>
                  <p:cNvSpPr>
                    <a:spLocks/>
                  </p:cNvSpPr>
                  <p:nvPr/>
                </p:nvSpPr>
                <p:spPr bwMode="auto">
                  <a:xfrm>
                    <a:off x="2198" y="2157"/>
                    <a:ext cx="36" cy="40"/>
                  </a:xfrm>
                  <a:custGeom>
                    <a:avLst/>
                    <a:gdLst>
                      <a:gd name="T0" fmla="*/ 33 w 36"/>
                      <a:gd name="T1" fmla="*/ 38 h 40"/>
                      <a:gd name="T2" fmla="*/ 35 w 36"/>
                      <a:gd name="T3" fmla="*/ 36 h 40"/>
                      <a:gd name="T4" fmla="*/ 35 w 36"/>
                      <a:gd name="T5" fmla="*/ 36 h 40"/>
                      <a:gd name="T6" fmla="*/ 33 w 36"/>
                      <a:gd name="T7" fmla="*/ 35 h 40"/>
                      <a:gd name="T8" fmla="*/ 33 w 36"/>
                      <a:gd name="T9" fmla="*/ 34 h 40"/>
                      <a:gd name="T10" fmla="*/ 33 w 36"/>
                      <a:gd name="T11" fmla="*/ 34 h 40"/>
                      <a:gd name="T12" fmla="*/ 33 w 36"/>
                      <a:gd name="T13" fmla="*/ 33 h 40"/>
                      <a:gd name="T14" fmla="*/ 35 w 36"/>
                      <a:gd name="T15" fmla="*/ 32 h 40"/>
                      <a:gd name="T16" fmla="*/ 32 w 36"/>
                      <a:gd name="T17" fmla="*/ 31 h 40"/>
                      <a:gd name="T18" fmla="*/ 33 w 36"/>
                      <a:gd name="T19" fmla="*/ 30 h 40"/>
                      <a:gd name="T20" fmla="*/ 32 w 36"/>
                      <a:gd name="T21" fmla="*/ 29 h 40"/>
                      <a:gd name="T22" fmla="*/ 32 w 36"/>
                      <a:gd name="T23" fmla="*/ 29 h 40"/>
                      <a:gd name="T24" fmla="*/ 32 w 36"/>
                      <a:gd name="T25" fmla="*/ 28 h 40"/>
                      <a:gd name="T26" fmla="*/ 31 w 36"/>
                      <a:gd name="T27" fmla="*/ 27 h 40"/>
                      <a:gd name="T28" fmla="*/ 31 w 36"/>
                      <a:gd name="T29" fmla="*/ 26 h 40"/>
                      <a:gd name="T30" fmla="*/ 29 w 36"/>
                      <a:gd name="T31" fmla="*/ 27 h 40"/>
                      <a:gd name="T32" fmla="*/ 29 w 36"/>
                      <a:gd name="T33" fmla="*/ 26 h 40"/>
                      <a:gd name="T34" fmla="*/ 26 w 36"/>
                      <a:gd name="T35" fmla="*/ 24 h 40"/>
                      <a:gd name="T36" fmla="*/ 26 w 36"/>
                      <a:gd name="T37" fmla="*/ 22 h 40"/>
                      <a:gd name="T38" fmla="*/ 25 w 36"/>
                      <a:gd name="T39" fmla="*/ 20 h 40"/>
                      <a:gd name="T40" fmla="*/ 23 w 36"/>
                      <a:gd name="T41" fmla="*/ 19 h 40"/>
                      <a:gd name="T42" fmla="*/ 21 w 36"/>
                      <a:gd name="T43" fmla="*/ 17 h 40"/>
                      <a:gd name="T44" fmla="*/ 21 w 36"/>
                      <a:gd name="T45" fmla="*/ 15 h 40"/>
                      <a:gd name="T46" fmla="*/ 17 w 36"/>
                      <a:gd name="T47" fmla="*/ 14 h 40"/>
                      <a:gd name="T48" fmla="*/ 17 w 36"/>
                      <a:gd name="T49" fmla="*/ 12 h 40"/>
                      <a:gd name="T50" fmla="*/ 16 w 36"/>
                      <a:gd name="T51" fmla="*/ 11 h 40"/>
                      <a:gd name="T52" fmla="*/ 12 w 36"/>
                      <a:gd name="T53" fmla="*/ 9 h 40"/>
                      <a:gd name="T54" fmla="*/ 11 w 36"/>
                      <a:gd name="T55" fmla="*/ 7 h 40"/>
                      <a:gd name="T56" fmla="*/ 8 w 36"/>
                      <a:gd name="T57" fmla="*/ 6 h 40"/>
                      <a:gd name="T58" fmla="*/ 8 w 36"/>
                      <a:gd name="T59" fmla="*/ 5 h 40"/>
                      <a:gd name="T60" fmla="*/ 3 w 36"/>
                      <a:gd name="T61" fmla="*/ 2 h 40"/>
                      <a:gd name="T62" fmla="*/ 2 w 36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3" y="39"/>
                        </a:moveTo>
                        <a:lnTo>
                          <a:pt x="33" y="38"/>
                        </a:lnTo>
                        <a:lnTo>
                          <a:pt x="35" y="36"/>
                        </a:lnTo>
                        <a:lnTo>
                          <a:pt x="32" y="35"/>
                        </a:lnTo>
                        <a:lnTo>
                          <a:pt x="33" y="35"/>
                        </a:lnTo>
                        <a:lnTo>
                          <a:pt x="33" y="34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5" y="32"/>
                        </a:lnTo>
                        <a:lnTo>
                          <a:pt x="32" y="31"/>
                        </a:lnTo>
                        <a:lnTo>
                          <a:pt x="33" y="31"/>
                        </a:lnTo>
                        <a:lnTo>
                          <a:pt x="33" y="30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2" y="28"/>
                        </a:lnTo>
                        <a:lnTo>
                          <a:pt x="31" y="27"/>
                        </a:lnTo>
                        <a:lnTo>
                          <a:pt x="31" y="26"/>
                        </a:lnTo>
                        <a:lnTo>
                          <a:pt x="29" y="27"/>
                        </a:lnTo>
                        <a:lnTo>
                          <a:pt x="30" y="25"/>
                        </a:lnTo>
                        <a:lnTo>
                          <a:pt x="29" y="26"/>
                        </a:lnTo>
                        <a:lnTo>
                          <a:pt x="29" y="25"/>
                        </a:lnTo>
                        <a:lnTo>
                          <a:pt x="26" y="24"/>
                        </a:lnTo>
                        <a:lnTo>
                          <a:pt x="28" y="23"/>
                        </a:lnTo>
                        <a:lnTo>
                          <a:pt x="26" y="22"/>
                        </a:lnTo>
                        <a:lnTo>
                          <a:pt x="26" y="21"/>
                        </a:lnTo>
                        <a:lnTo>
                          <a:pt x="25" y="20"/>
                        </a:lnTo>
                        <a:lnTo>
                          <a:pt x="25" y="19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1" y="17"/>
                        </a:lnTo>
                        <a:lnTo>
                          <a:pt x="21" y="16"/>
                        </a:lnTo>
                        <a:lnTo>
                          <a:pt x="21" y="15"/>
                        </a:lnTo>
                        <a:lnTo>
                          <a:pt x="19" y="15"/>
                        </a:lnTo>
                        <a:lnTo>
                          <a:pt x="17" y="14"/>
                        </a:lnTo>
                        <a:lnTo>
                          <a:pt x="17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1" y="8"/>
                        </a:lnTo>
                        <a:lnTo>
                          <a:pt x="11" y="7"/>
                        </a:lnTo>
                        <a:lnTo>
                          <a:pt x="10" y="7"/>
                        </a:lnTo>
                        <a:lnTo>
                          <a:pt x="8" y="6"/>
                        </a:lnTo>
                        <a:lnTo>
                          <a:pt x="8" y="5"/>
                        </a:lnTo>
                        <a:lnTo>
                          <a:pt x="7" y="4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1" name="Freeform 376"/>
                  <p:cNvSpPr>
                    <a:spLocks/>
                  </p:cNvSpPr>
                  <p:nvPr/>
                </p:nvSpPr>
                <p:spPr bwMode="auto">
                  <a:xfrm>
                    <a:off x="2178" y="2183"/>
                    <a:ext cx="56" cy="17"/>
                  </a:xfrm>
                  <a:custGeom>
                    <a:avLst/>
                    <a:gdLst>
                      <a:gd name="T0" fmla="*/ 53 w 56"/>
                      <a:gd name="T1" fmla="*/ 13 h 17"/>
                      <a:gd name="T2" fmla="*/ 53 w 56"/>
                      <a:gd name="T3" fmla="*/ 14 h 17"/>
                      <a:gd name="T4" fmla="*/ 53 w 56"/>
                      <a:gd name="T5" fmla="*/ 14 h 17"/>
                      <a:gd name="T6" fmla="*/ 52 w 56"/>
                      <a:gd name="T7" fmla="*/ 14 h 17"/>
                      <a:gd name="T8" fmla="*/ 51 w 56"/>
                      <a:gd name="T9" fmla="*/ 16 h 17"/>
                      <a:gd name="T10" fmla="*/ 50 w 56"/>
                      <a:gd name="T11" fmla="*/ 16 h 17"/>
                      <a:gd name="T12" fmla="*/ 49 w 56"/>
                      <a:gd name="T13" fmla="*/ 16 h 17"/>
                      <a:gd name="T14" fmla="*/ 49 w 56"/>
                      <a:gd name="T15" fmla="*/ 16 h 17"/>
                      <a:gd name="T16" fmla="*/ 47 w 56"/>
                      <a:gd name="T17" fmla="*/ 16 h 17"/>
                      <a:gd name="T18" fmla="*/ 45 w 56"/>
                      <a:gd name="T19" fmla="*/ 16 h 17"/>
                      <a:gd name="T20" fmla="*/ 44 w 56"/>
                      <a:gd name="T21" fmla="*/ 16 h 17"/>
                      <a:gd name="T22" fmla="*/ 44 w 56"/>
                      <a:gd name="T23" fmla="*/ 14 h 17"/>
                      <a:gd name="T24" fmla="*/ 43 w 56"/>
                      <a:gd name="T25" fmla="*/ 14 h 17"/>
                      <a:gd name="T26" fmla="*/ 42 w 56"/>
                      <a:gd name="T27" fmla="*/ 14 h 17"/>
                      <a:gd name="T28" fmla="*/ 42 w 56"/>
                      <a:gd name="T29" fmla="*/ 14 h 17"/>
                      <a:gd name="T30" fmla="*/ 39 w 56"/>
                      <a:gd name="T31" fmla="*/ 14 h 17"/>
                      <a:gd name="T32" fmla="*/ 37 w 56"/>
                      <a:gd name="T33" fmla="*/ 16 h 17"/>
                      <a:gd name="T34" fmla="*/ 35 w 56"/>
                      <a:gd name="T35" fmla="*/ 13 h 17"/>
                      <a:gd name="T36" fmla="*/ 32 w 56"/>
                      <a:gd name="T37" fmla="*/ 12 h 17"/>
                      <a:gd name="T38" fmla="*/ 31 w 56"/>
                      <a:gd name="T39" fmla="*/ 12 h 17"/>
                      <a:gd name="T40" fmla="*/ 28 w 56"/>
                      <a:gd name="T41" fmla="*/ 12 h 17"/>
                      <a:gd name="T42" fmla="*/ 26 w 56"/>
                      <a:gd name="T43" fmla="*/ 11 h 17"/>
                      <a:gd name="T44" fmla="*/ 25 w 56"/>
                      <a:gd name="T45" fmla="*/ 10 h 17"/>
                      <a:gd name="T46" fmla="*/ 22 w 56"/>
                      <a:gd name="T47" fmla="*/ 10 h 17"/>
                      <a:gd name="T48" fmla="*/ 19 w 56"/>
                      <a:gd name="T49" fmla="*/ 9 h 17"/>
                      <a:gd name="T50" fmla="*/ 17 w 56"/>
                      <a:gd name="T51" fmla="*/ 8 h 17"/>
                      <a:gd name="T52" fmla="*/ 16 w 56"/>
                      <a:gd name="T53" fmla="*/ 7 h 17"/>
                      <a:gd name="T54" fmla="*/ 12 w 56"/>
                      <a:gd name="T55" fmla="*/ 6 h 17"/>
                      <a:gd name="T56" fmla="*/ 10 w 56"/>
                      <a:gd name="T57" fmla="*/ 5 h 17"/>
                      <a:gd name="T58" fmla="*/ 5 w 56"/>
                      <a:gd name="T59" fmla="*/ 3 h 17"/>
                      <a:gd name="T60" fmla="*/ 4 w 56"/>
                      <a:gd name="T61" fmla="*/ 2 h 17"/>
                      <a:gd name="T62" fmla="*/ 2 w 56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17"/>
                      <a:gd name="T98" fmla="*/ 56 w 5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17">
                        <a:moveTo>
                          <a:pt x="55" y="12"/>
                        </a:moveTo>
                        <a:lnTo>
                          <a:pt x="53" y="13"/>
                        </a:lnTo>
                        <a:lnTo>
                          <a:pt x="52" y="13"/>
                        </a:lnTo>
                        <a:lnTo>
                          <a:pt x="53" y="14"/>
                        </a:lnTo>
                        <a:lnTo>
                          <a:pt x="52" y="16"/>
                        </a:lnTo>
                        <a:lnTo>
                          <a:pt x="52" y="14"/>
                        </a:lnTo>
                        <a:lnTo>
                          <a:pt x="51" y="16"/>
                        </a:lnTo>
                        <a:lnTo>
                          <a:pt x="50" y="16"/>
                        </a:lnTo>
                        <a:lnTo>
                          <a:pt x="49" y="16"/>
                        </a:lnTo>
                        <a:lnTo>
                          <a:pt x="47" y="16"/>
                        </a:lnTo>
                        <a:lnTo>
                          <a:pt x="46" y="14"/>
                        </a:lnTo>
                        <a:lnTo>
                          <a:pt x="45" y="16"/>
                        </a:lnTo>
                        <a:lnTo>
                          <a:pt x="44" y="16"/>
                        </a:lnTo>
                        <a:lnTo>
                          <a:pt x="44" y="14"/>
                        </a:lnTo>
                        <a:lnTo>
                          <a:pt x="43" y="14"/>
                        </a:lnTo>
                        <a:lnTo>
                          <a:pt x="42" y="14"/>
                        </a:lnTo>
                        <a:lnTo>
                          <a:pt x="40" y="16"/>
                        </a:lnTo>
                        <a:lnTo>
                          <a:pt x="39" y="14"/>
                        </a:lnTo>
                        <a:lnTo>
                          <a:pt x="37" y="16"/>
                        </a:lnTo>
                        <a:lnTo>
                          <a:pt x="36" y="14"/>
                        </a:lnTo>
                        <a:lnTo>
                          <a:pt x="35" y="13"/>
                        </a:lnTo>
                        <a:lnTo>
                          <a:pt x="32" y="12"/>
                        </a:lnTo>
                        <a:lnTo>
                          <a:pt x="31" y="12"/>
                        </a:lnTo>
                        <a:lnTo>
                          <a:pt x="29" y="12"/>
                        </a:lnTo>
                        <a:lnTo>
                          <a:pt x="28" y="12"/>
                        </a:lnTo>
                        <a:lnTo>
                          <a:pt x="26" y="11"/>
                        </a:lnTo>
                        <a:lnTo>
                          <a:pt x="25" y="11"/>
                        </a:lnTo>
                        <a:lnTo>
                          <a:pt x="25" y="10"/>
                        </a:lnTo>
                        <a:lnTo>
                          <a:pt x="23" y="9"/>
                        </a:lnTo>
                        <a:lnTo>
                          <a:pt x="22" y="10"/>
                        </a:lnTo>
                        <a:lnTo>
                          <a:pt x="19" y="9"/>
                        </a:lnTo>
                        <a:lnTo>
                          <a:pt x="18" y="8"/>
                        </a:lnTo>
                        <a:lnTo>
                          <a:pt x="17" y="8"/>
                        </a:lnTo>
                        <a:lnTo>
                          <a:pt x="16" y="8"/>
                        </a:lnTo>
                        <a:lnTo>
                          <a:pt x="16" y="7"/>
                        </a:lnTo>
                        <a:lnTo>
                          <a:pt x="14" y="6"/>
                        </a:lnTo>
                        <a:lnTo>
                          <a:pt x="12" y="6"/>
                        </a:lnTo>
                        <a:lnTo>
                          <a:pt x="11" y="5"/>
                        </a:lnTo>
                        <a:lnTo>
                          <a:pt x="10" y="5"/>
                        </a:lnTo>
                        <a:lnTo>
                          <a:pt x="8" y="4"/>
                        </a:lnTo>
                        <a:lnTo>
                          <a:pt x="5" y="3"/>
                        </a:lnTo>
                        <a:lnTo>
                          <a:pt x="5" y="2"/>
                        </a:lnTo>
                        <a:lnTo>
                          <a:pt x="4" y="2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2" name="Freeform 377"/>
                  <p:cNvSpPr>
                    <a:spLocks/>
                  </p:cNvSpPr>
                  <p:nvPr/>
                </p:nvSpPr>
                <p:spPr bwMode="auto">
                  <a:xfrm>
                    <a:off x="2178" y="2183"/>
                    <a:ext cx="56" cy="17"/>
                  </a:xfrm>
                  <a:custGeom>
                    <a:avLst/>
                    <a:gdLst>
                      <a:gd name="T0" fmla="*/ 53 w 56"/>
                      <a:gd name="T1" fmla="*/ 13 h 17"/>
                      <a:gd name="T2" fmla="*/ 53 w 56"/>
                      <a:gd name="T3" fmla="*/ 14 h 17"/>
                      <a:gd name="T4" fmla="*/ 53 w 56"/>
                      <a:gd name="T5" fmla="*/ 14 h 17"/>
                      <a:gd name="T6" fmla="*/ 52 w 56"/>
                      <a:gd name="T7" fmla="*/ 14 h 17"/>
                      <a:gd name="T8" fmla="*/ 51 w 56"/>
                      <a:gd name="T9" fmla="*/ 16 h 17"/>
                      <a:gd name="T10" fmla="*/ 50 w 56"/>
                      <a:gd name="T11" fmla="*/ 16 h 17"/>
                      <a:gd name="T12" fmla="*/ 49 w 56"/>
                      <a:gd name="T13" fmla="*/ 16 h 17"/>
                      <a:gd name="T14" fmla="*/ 49 w 56"/>
                      <a:gd name="T15" fmla="*/ 16 h 17"/>
                      <a:gd name="T16" fmla="*/ 47 w 56"/>
                      <a:gd name="T17" fmla="*/ 16 h 17"/>
                      <a:gd name="T18" fmla="*/ 45 w 56"/>
                      <a:gd name="T19" fmla="*/ 16 h 17"/>
                      <a:gd name="T20" fmla="*/ 44 w 56"/>
                      <a:gd name="T21" fmla="*/ 16 h 17"/>
                      <a:gd name="T22" fmla="*/ 44 w 56"/>
                      <a:gd name="T23" fmla="*/ 14 h 17"/>
                      <a:gd name="T24" fmla="*/ 43 w 56"/>
                      <a:gd name="T25" fmla="*/ 14 h 17"/>
                      <a:gd name="T26" fmla="*/ 42 w 56"/>
                      <a:gd name="T27" fmla="*/ 14 h 17"/>
                      <a:gd name="T28" fmla="*/ 42 w 56"/>
                      <a:gd name="T29" fmla="*/ 14 h 17"/>
                      <a:gd name="T30" fmla="*/ 39 w 56"/>
                      <a:gd name="T31" fmla="*/ 14 h 17"/>
                      <a:gd name="T32" fmla="*/ 37 w 56"/>
                      <a:gd name="T33" fmla="*/ 16 h 17"/>
                      <a:gd name="T34" fmla="*/ 35 w 56"/>
                      <a:gd name="T35" fmla="*/ 13 h 17"/>
                      <a:gd name="T36" fmla="*/ 32 w 56"/>
                      <a:gd name="T37" fmla="*/ 12 h 17"/>
                      <a:gd name="T38" fmla="*/ 30 w 56"/>
                      <a:gd name="T39" fmla="*/ 12 h 17"/>
                      <a:gd name="T40" fmla="*/ 28 w 56"/>
                      <a:gd name="T41" fmla="*/ 12 h 17"/>
                      <a:gd name="T42" fmla="*/ 26 w 56"/>
                      <a:gd name="T43" fmla="*/ 11 h 17"/>
                      <a:gd name="T44" fmla="*/ 25 w 56"/>
                      <a:gd name="T45" fmla="*/ 10 h 17"/>
                      <a:gd name="T46" fmla="*/ 22 w 56"/>
                      <a:gd name="T47" fmla="*/ 10 h 17"/>
                      <a:gd name="T48" fmla="*/ 19 w 56"/>
                      <a:gd name="T49" fmla="*/ 9 h 17"/>
                      <a:gd name="T50" fmla="*/ 17 w 56"/>
                      <a:gd name="T51" fmla="*/ 8 h 17"/>
                      <a:gd name="T52" fmla="*/ 16 w 56"/>
                      <a:gd name="T53" fmla="*/ 7 h 17"/>
                      <a:gd name="T54" fmla="*/ 12 w 56"/>
                      <a:gd name="T55" fmla="*/ 6 h 17"/>
                      <a:gd name="T56" fmla="*/ 10 w 56"/>
                      <a:gd name="T57" fmla="*/ 5 h 17"/>
                      <a:gd name="T58" fmla="*/ 5 w 56"/>
                      <a:gd name="T59" fmla="*/ 3 h 17"/>
                      <a:gd name="T60" fmla="*/ 4 w 56"/>
                      <a:gd name="T61" fmla="*/ 2 h 17"/>
                      <a:gd name="T62" fmla="*/ 2 w 56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17"/>
                      <a:gd name="T98" fmla="*/ 56 w 56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17">
                        <a:moveTo>
                          <a:pt x="55" y="12"/>
                        </a:moveTo>
                        <a:lnTo>
                          <a:pt x="53" y="13"/>
                        </a:lnTo>
                        <a:lnTo>
                          <a:pt x="52" y="13"/>
                        </a:lnTo>
                        <a:lnTo>
                          <a:pt x="53" y="14"/>
                        </a:lnTo>
                        <a:lnTo>
                          <a:pt x="52" y="16"/>
                        </a:lnTo>
                        <a:lnTo>
                          <a:pt x="52" y="14"/>
                        </a:lnTo>
                        <a:lnTo>
                          <a:pt x="51" y="16"/>
                        </a:lnTo>
                        <a:lnTo>
                          <a:pt x="50" y="16"/>
                        </a:lnTo>
                        <a:lnTo>
                          <a:pt x="49" y="16"/>
                        </a:lnTo>
                        <a:lnTo>
                          <a:pt x="47" y="16"/>
                        </a:lnTo>
                        <a:lnTo>
                          <a:pt x="46" y="14"/>
                        </a:lnTo>
                        <a:lnTo>
                          <a:pt x="45" y="16"/>
                        </a:lnTo>
                        <a:lnTo>
                          <a:pt x="44" y="16"/>
                        </a:lnTo>
                        <a:lnTo>
                          <a:pt x="44" y="14"/>
                        </a:lnTo>
                        <a:lnTo>
                          <a:pt x="43" y="14"/>
                        </a:lnTo>
                        <a:lnTo>
                          <a:pt x="42" y="14"/>
                        </a:lnTo>
                        <a:lnTo>
                          <a:pt x="40" y="16"/>
                        </a:lnTo>
                        <a:lnTo>
                          <a:pt x="39" y="14"/>
                        </a:lnTo>
                        <a:lnTo>
                          <a:pt x="38" y="14"/>
                        </a:lnTo>
                        <a:lnTo>
                          <a:pt x="37" y="16"/>
                        </a:lnTo>
                        <a:lnTo>
                          <a:pt x="36" y="14"/>
                        </a:lnTo>
                        <a:lnTo>
                          <a:pt x="35" y="13"/>
                        </a:lnTo>
                        <a:lnTo>
                          <a:pt x="32" y="12"/>
                        </a:lnTo>
                        <a:lnTo>
                          <a:pt x="31" y="12"/>
                        </a:lnTo>
                        <a:lnTo>
                          <a:pt x="30" y="12"/>
                        </a:lnTo>
                        <a:lnTo>
                          <a:pt x="29" y="12"/>
                        </a:lnTo>
                        <a:lnTo>
                          <a:pt x="28" y="12"/>
                        </a:lnTo>
                        <a:lnTo>
                          <a:pt x="26" y="11"/>
                        </a:lnTo>
                        <a:lnTo>
                          <a:pt x="25" y="11"/>
                        </a:lnTo>
                        <a:lnTo>
                          <a:pt x="25" y="10"/>
                        </a:lnTo>
                        <a:lnTo>
                          <a:pt x="23" y="9"/>
                        </a:lnTo>
                        <a:lnTo>
                          <a:pt x="22" y="10"/>
                        </a:lnTo>
                        <a:lnTo>
                          <a:pt x="19" y="9"/>
                        </a:lnTo>
                        <a:lnTo>
                          <a:pt x="18" y="8"/>
                        </a:lnTo>
                        <a:lnTo>
                          <a:pt x="17" y="8"/>
                        </a:lnTo>
                        <a:lnTo>
                          <a:pt x="16" y="8"/>
                        </a:lnTo>
                        <a:lnTo>
                          <a:pt x="16" y="7"/>
                        </a:lnTo>
                        <a:lnTo>
                          <a:pt x="14" y="6"/>
                        </a:lnTo>
                        <a:lnTo>
                          <a:pt x="12" y="6"/>
                        </a:lnTo>
                        <a:lnTo>
                          <a:pt x="11" y="5"/>
                        </a:lnTo>
                        <a:lnTo>
                          <a:pt x="10" y="5"/>
                        </a:lnTo>
                        <a:lnTo>
                          <a:pt x="8" y="4"/>
                        </a:lnTo>
                        <a:lnTo>
                          <a:pt x="5" y="3"/>
                        </a:lnTo>
                        <a:lnTo>
                          <a:pt x="4" y="2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3" name="Freeform 378"/>
                  <p:cNvSpPr>
                    <a:spLocks/>
                  </p:cNvSpPr>
                  <p:nvPr/>
                </p:nvSpPr>
                <p:spPr bwMode="auto">
                  <a:xfrm>
                    <a:off x="2198" y="2157"/>
                    <a:ext cx="36" cy="40"/>
                  </a:xfrm>
                  <a:custGeom>
                    <a:avLst/>
                    <a:gdLst>
                      <a:gd name="T0" fmla="*/ 33 w 36"/>
                      <a:gd name="T1" fmla="*/ 38 h 40"/>
                      <a:gd name="T2" fmla="*/ 35 w 36"/>
                      <a:gd name="T3" fmla="*/ 36 h 40"/>
                      <a:gd name="T4" fmla="*/ 35 w 36"/>
                      <a:gd name="T5" fmla="*/ 36 h 40"/>
                      <a:gd name="T6" fmla="*/ 33 w 36"/>
                      <a:gd name="T7" fmla="*/ 35 h 40"/>
                      <a:gd name="T8" fmla="*/ 33 w 36"/>
                      <a:gd name="T9" fmla="*/ 34 h 40"/>
                      <a:gd name="T10" fmla="*/ 33 w 36"/>
                      <a:gd name="T11" fmla="*/ 34 h 40"/>
                      <a:gd name="T12" fmla="*/ 33 w 36"/>
                      <a:gd name="T13" fmla="*/ 33 h 40"/>
                      <a:gd name="T14" fmla="*/ 32 w 36"/>
                      <a:gd name="T15" fmla="*/ 31 h 40"/>
                      <a:gd name="T16" fmla="*/ 32 w 36"/>
                      <a:gd name="T17" fmla="*/ 31 h 40"/>
                      <a:gd name="T18" fmla="*/ 33 w 36"/>
                      <a:gd name="T19" fmla="*/ 30 h 40"/>
                      <a:gd name="T20" fmla="*/ 32 w 36"/>
                      <a:gd name="T21" fmla="*/ 29 h 40"/>
                      <a:gd name="T22" fmla="*/ 32 w 36"/>
                      <a:gd name="T23" fmla="*/ 29 h 40"/>
                      <a:gd name="T24" fmla="*/ 32 w 36"/>
                      <a:gd name="T25" fmla="*/ 28 h 40"/>
                      <a:gd name="T26" fmla="*/ 31 w 36"/>
                      <a:gd name="T27" fmla="*/ 27 h 40"/>
                      <a:gd name="T28" fmla="*/ 31 w 36"/>
                      <a:gd name="T29" fmla="*/ 26 h 40"/>
                      <a:gd name="T30" fmla="*/ 29 w 36"/>
                      <a:gd name="T31" fmla="*/ 27 h 40"/>
                      <a:gd name="T32" fmla="*/ 30 w 36"/>
                      <a:gd name="T33" fmla="*/ 24 h 40"/>
                      <a:gd name="T34" fmla="*/ 26 w 36"/>
                      <a:gd name="T35" fmla="*/ 24 h 40"/>
                      <a:gd name="T36" fmla="*/ 26 w 36"/>
                      <a:gd name="T37" fmla="*/ 22 h 40"/>
                      <a:gd name="T38" fmla="*/ 25 w 36"/>
                      <a:gd name="T39" fmla="*/ 20 h 40"/>
                      <a:gd name="T40" fmla="*/ 23 w 36"/>
                      <a:gd name="T41" fmla="*/ 19 h 40"/>
                      <a:gd name="T42" fmla="*/ 21 w 36"/>
                      <a:gd name="T43" fmla="*/ 17 h 40"/>
                      <a:gd name="T44" fmla="*/ 21 w 36"/>
                      <a:gd name="T45" fmla="*/ 15 h 40"/>
                      <a:gd name="T46" fmla="*/ 17 w 36"/>
                      <a:gd name="T47" fmla="*/ 14 h 40"/>
                      <a:gd name="T48" fmla="*/ 17 w 36"/>
                      <a:gd name="T49" fmla="*/ 12 h 40"/>
                      <a:gd name="T50" fmla="*/ 16 w 36"/>
                      <a:gd name="T51" fmla="*/ 11 h 40"/>
                      <a:gd name="T52" fmla="*/ 12 w 36"/>
                      <a:gd name="T53" fmla="*/ 9 h 40"/>
                      <a:gd name="T54" fmla="*/ 11 w 36"/>
                      <a:gd name="T55" fmla="*/ 7 h 40"/>
                      <a:gd name="T56" fmla="*/ 8 w 36"/>
                      <a:gd name="T57" fmla="*/ 6 h 40"/>
                      <a:gd name="T58" fmla="*/ 8 w 36"/>
                      <a:gd name="T59" fmla="*/ 5 h 40"/>
                      <a:gd name="T60" fmla="*/ 3 w 36"/>
                      <a:gd name="T61" fmla="*/ 2 h 40"/>
                      <a:gd name="T62" fmla="*/ 2 w 36"/>
                      <a:gd name="T63" fmla="*/ 1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3" y="39"/>
                        </a:moveTo>
                        <a:lnTo>
                          <a:pt x="33" y="38"/>
                        </a:lnTo>
                        <a:lnTo>
                          <a:pt x="35" y="36"/>
                        </a:lnTo>
                        <a:lnTo>
                          <a:pt x="32" y="35"/>
                        </a:lnTo>
                        <a:lnTo>
                          <a:pt x="33" y="35"/>
                        </a:lnTo>
                        <a:lnTo>
                          <a:pt x="33" y="34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2" y="31"/>
                        </a:lnTo>
                        <a:lnTo>
                          <a:pt x="35" y="32"/>
                        </a:lnTo>
                        <a:lnTo>
                          <a:pt x="32" y="31"/>
                        </a:lnTo>
                        <a:lnTo>
                          <a:pt x="33" y="31"/>
                        </a:lnTo>
                        <a:lnTo>
                          <a:pt x="33" y="30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2" y="28"/>
                        </a:lnTo>
                        <a:lnTo>
                          <a:pt x="31" y="27"/>
                        </a:lnTo>
                        <a:lnTo>
                          <a:pt x="31" y="26"/>
                        </a:lnTo>
                        <a:lnTo>
                          <a:pt x="29" y="27"/>
                        </a:lnTo>
                        <a:lnTo>
                          <a:pt x="30" y="25"/>
                        </a:lnTo>
                        <a:lnTo>
                          <a:pt x="30" y="24"/>
                        </a:lnTo>
                        <a:lnTo>
                          <a:pt x="29" y="25"/>
                        </a:lnTo>
                        <a:lnTo>
                          <a:pt x="26" y="24"/>
                        </a:lnTo>
                        <a:lnTo>
                          <a:pt x="28" y="23"/>
                        </a:lnTo>
                        <a:lnTo>
                          <a:pt x="26" y="22"/>
                        </a:lnTo>
                        <a:lnTo>
                          <a:pt x="26" y="21"/>
                        </a:lnTo>
                        <a:lnTo>
                          <a:pt x="25" y="20"/>
                        </a:lnTo>
                        <a:lnTo>
                          <a:pt x="25" y="19"/>
                        </a:lnTo>
                        <a:lnTo>
                          <a:pt x="23" y="19"/>
                        </a:lnTo>
                        <a:lnTo>
                          <a:pt x="23" y="18"/>
                        </a:lnTo>
                        <a:lnTo>
                          <a:pt x="21" y="17"/>
                        </a:lnTo>
                        <a:lnTo>
                          <a:pt x="21" y="16"/>
                        </a:lnTo>
                        <a:lnTo>
                          <a:pt x="21" y="15"/>
                        </a:lnTo>
                        <a:lnTo>
                          <a:pt x="19" y="15"/>
                        </a:lnTo>
                        <a:lnTo>
                          <a:pt x="17" y="14"/>
                        </a:lnTo>
                        <a:lnTo>
                          <a:pt x="17" y="12"/>
                        </a:lnTo>
                        <a:lnTo>
                          <a:pt x="16" y="12"/>
                        </a:lnTo>
                        <a:lnTo>
                          <a:pt x="16" y="11"/>
                        </a:lnTo>
                        <a:lnTo>
                          <a:pt x="12" y="10"/>
                        </a:lnTo>
                        <a:lnTo>
                          <a:pt x="12" y="9"/>
                        </a:lnTo>
                        <a:lnTo>
                          <a:pt x="11" y="8"/>
                        </a:lnTo>
                        <a:lnTo>
                          <a:pt x="11" y="7"/>
                        </a:lnTo>
                        <a:lnTo>
                          <a:pt x="10" y="7"/>
                        </a:lnTo>
                        <a:lnTo>
                          <a:pt x="8" y="6"/>
                        </a:lnTo>
                        <a:lnTo>
                          <a:pt x="8" y="5"/>
                        </a:lnTo>
                        <a:lnTo>
                          <a:pt x="7" y="4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4" name="Freeform 379"/>
                  <p:cNvSpPr>
                    <a:spLocks/>
                  </p:cNvSpPr>
                  <p:nvPr/>
                </p:nvSpPr>
                <p:spPr bwMode="auto">
                  <a:xfrm>
                    <a:off x="2166" y="2120"/>
                    <a:ext cx="34" cy="38"/>
                  </a:xfrm>
                  <a:custGeom>
                    <a:avLst/>
                    <a:gdLst>
                      <a:gd name="T0" fmla="*/ 1 w 34"/>
                      <a:gd name="T1" fmla="*/ 0 h 38"/>
                      <a:gd name="T2" fmla="*/ 1 w 34"/>
                      <a:gd name="T3" fmla="*/ 1 h 38"/>
                      <a:gd name="T4" fmla="*/ 0 w 34"/>
                      <a:gd name="T5" fmla="*/ 1 h 38"/>
                      <a:gd name="T6" fmla="*/ 1 w 34"/>
                      <a:gd name="T7" fmla="*/ 3 h 38"/>
                      <a:gd name="T8" fmla="*/ 1 w 34"/>
                      <a:gd name="T9" fmla="*/ 4 h 38"/>
                      <a:gd name="T10" fmla="*/ 1 w 34"/>
                      <a:gd name="T11" fmla="*/ 4 h 38"/>
                      <a:gd name="T12" fmla="*/ 0 w 34"/>
                      <a:gd name="T13" fmla="*/ 4 h 38"/>
                      <a:gd name="T14" fmla="*/ 1 w 34"/>
                      <a:gd name="T15" fmla="*/ 6 h 38"/>
                      <a:gd name="T16" fmla="*/ 1 w 34"/>
                      <a:gd name="T17" fmla="*/ 6 h 38"/>
                      <a:gd name="T18" fmla="*/ 2 w 34"/>
                      <a:gd name="T19" fmla="*/ 7 h 38"/>
                      <a:gd name="T20" fmla="*/ 2 w 34"/>
                      <a:gd name="T21" fmla="*/ 8 h 38"/>
                      <a:gd name="T22" fmla="*/ 3 w 34"/>
                      <a:gd name="T23" fmla="*/ 9 h 38"/>
                      <a:gd name="T24" fmla="*/ 2 w 34"/>
                      <a:gd name="T25" fmla="*/ 9 h 38"/>
                      <a:gd name="T26" fmla="*/ 4 w 34"/>
                      <a:gd name="T27" fmla="*/ 11 h 38"/>
                      <a:gd name="T28" fmla="*/ 4 w 34"/>
                      <a:gd name="T29" fmla="*/ 11 h 38"/>
                      <a:gd name="T30" fmla="*/ 5 w 34"/>
                      <a:gd name="T31" fmla="*/ 11 h 38"/>
                      <a:gd name="T32" fmla="*/ 4 w 34"/>
                      <a:gd name="T33" fmla="*/ 12 h 38"/>
                      <a:gd name="T34" fmla="*/ 6 w 34"/>
                      <a:gd name="T35" fmla="*/ 14 h 38"/>
                      <a:gd name="T36" fmla="*/ 6 w 34"/>
                      <a:gd name="T37" fmla="*/ 16 h 38"/>
                      <a:gd name="T38" fmla="*/ 9 w 34"/>
                      <a:gd name="T39" fmla="*/ 18 h 38"/>
                      <a:gd name="T40" fmla="*/ 11 w 34"/>
                      <a:gd name="T41" fmla="*/ 18 h 38"/>
                      <a:gd name="T42" fmla="*/ 11 w 34"/>
                      <a:gd name="T43" fmla="*/ 20 h 38"/>
                      <a:gd name="T44" fmla="*/ 13 w 34"/>
                      <a:gd name="T45" fmla="*/ 22 h 38"/>
                      <a:gd name="T46" fmla="*/ 15 w 34"/>
                      <a:gd name="T47" fmla="*/ 23 h 38"/>
                      <a:gd name="T48" fmla="*/ 17 w 34"/>
                      <a:gd name="T49" fmla="*/ 25 h 38"/>
                      <a:gd name="T50" fmla="*/ 19 w 34"/>
                      <a:gd name="T51" fmla="*/ 27 h 38"/>
                      <a:gd name="T52" fmla="*/ 21 w 34"/>
                      <a:gd name="T53" fmla="*/ 28 h 38"/>
                      <a:gd name="T54" fmla="*/ 22 w 34"/>
                      <a:gd name="T55" fmla="*/ 30 h 38"/>
                      <a:gd name="T56" fmla="*/ 25 w 34"/>
                      <a:gd name="T57" fmla="*/ 32 h 38"/>
                      <a:gd name="T58" fmla="*/ 27 w 34"/>
                      <a:gd name="T59" fmla="*/ 33 h 38"/>
                      <a:gd name="T60" fmla="*/ 29 w 34"/>
                      <a:gd name="T61" fmla="*/ 35 h 38"/>
                      <a:gd name="T62" fmla="*/ 31 w 34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8"/>
                      <a:gd name="T98" fmla="*/ 34 w 34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8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2" y="7"/>
                        </a:lnTo>
                        <a:lnTo>
                          <a:pt x="2" y="8"/>
                        </a:lnTo>
                        <a:lnTo>
                          <a:pt x="3" y="9"/>
                        </a:lnTo>
                        <a:lnTo>
                          <a:pt x="2" y="9"/>
                        </a:lnTo>
                        <a:lnTo>
                          <a:pt x="3" y="10"/>
                        </a:lnTo>
                        <a:lnTo>
                          <a:pt x="4" y="11"/>
                        </a:lnTo>
                        <a:lnTo>
                          <a:pt x="5" y="11"/>
                        </a:lnTo>
                        <a:lnTo>
                          <a:pt x="4" y="12"/>
                        </a:lnTo>
                        <a:lnTo>
                          <a:pt x="5" y="13"/>
                        </a:lnTo>
                        <a:lnTo>
                          <a:pt x="6" y="14"/>
                        </a:lnTo>
                        <a:lnTo>
                          <a:pt x="7" y="15"/>
                        </a:lnTo>
                        <a:lnTo>
                          <a:pt x="6" y="16"/>
                        </a:lnTo>
                        <a:lnTo>
                          <a:pt x="7" y="17"/>
                        </a:lnTo>
                        <a:lnTo>
                          <a:pt x="9" y="18"/>
                        </a:lnTo>
                        <a:lnTo>
                          <a:pt x="9" y="19"/>
                        </a:lnTo>
                        <a:lnTo>
                          <a:pt x="11" y="18"/>
                        </a:lnTo>
                        <a:lnTo>
                          <a:pt x="11" y="19"/>
                        </a:lnTo>
                        <a:lnTo>
                          <a:pt x="11" y="20"/>
                        </a:lnTo>
                        <a:lnTo>
                          <a:pt x="13" y="21"/>
                        </a:lnTo>
                        <a:lnTo>
                          <a:pt x="13" y="22"/>
                        </a:lnTo>
                        <a:lnTo>
                          <a:pt x="14" y="22"/>
                        </a:lnTo>
                        <a:lnTo>
                          <a:pt x="15" y="23"/>
                        </a:lnTo>
                        <a:lnTo>
                          <a:pt x="17" y="24"/>
                        </a:lnTo>
                        <a:lnTo>
                          <a:pt x="17" y="25"/>
                        </a:lnTo>
                        <a:lnTo>
                          <a:pt x="19" y="26"/>
                        </a:lnTo>
                        <a:lnTo>
                          <a:pt x="19" y="27"/>
                        </a:lnTo>
                        <a:lnTo>
                          <a:pt x="20" y="27"/>
                        </a:lnTo>
                        <a:lnTo>
                          <a:pt x="21" y="28"/>
                        </a:lnTo>
                        <a:lnTo>
                          <a:pt x="22" y="29"/>
                        </a:lnTo>
                        <a:lnTo>
                          <a:pt x="22" y="30"/>
                        </a:lnTo>
                        <a:lnTo>
                          <a:pt x="25" y="31"/>
                        </a:lnTo>
                        <a:lnTo>
                          <a:pt x="25" y="32"/>
                        </a:lnTo>
                        <a:lnTo>
                          <a:pt x="26" y="31"/>
                        </a:lnTo>
                        <a:lnTo>
                          <a:pt x="27" y="33"/>
                        </a:lnTo>
                        <a:lnTo>
                          <a:pt x="28" y="33"/>
                        </a:lnTo>
                        <a:lnTo>
                          <a:pt x="29" y="35"/>
                        </a:lnTo>
                        <a:lnTo>
                          <a:pt x="30" y="35"/>
                        </a:lnTo>
                        <a:lnTo>
                          <a:pt x="31" y="36"/>
                        </a:lnTo>
                        <a:lnTo>
                          <a:pt x="33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5" name="Freeform 380"/>
                  <p:cNvSpPr>
                    <a:spLocks/>
                  </p:cNvSpPr>
                  <p:nvPr/>
                </p:nvSpPr>
                <p:spPr bwMode="auto">
                  <a:xfrm>
                    <a:off x="2167" y="2118"/>
                    <a:ext cx="53" cy="17"/>
                  </a:xfrm>
                  <a:custGeom>
                    <a:avLst/>
                    <a:gdLst>
                      <a:gd name="T0" fmla="*/ 0 w 53"/>
                      <a:gd name="T1" fmla="*/ 3 h 17"/>
                      <a:gd name="T2" fmla="*/ 1 w 53"/>
                      <a:gd name="T3" fmla="*/ 2 h 17"/>
                      <a:gd name="T4" fmla="*/ 2 w 53"/>
                      <a:gd name="T5" fmla="*/ 0 h 17"/>
                      <a:gd name="T6" fmla="*/ 3 w 53"/>
                      <a:gd name="T7" fmla="*/ 0 h 17"/>
                      <a:gd name="T8" fmla="*/ 3 w 53"/>
                      <a:gd name="T9" fmla="*/ 0 h 17"/>
                      <a:gd name="T10" fmla="*/ 3 w 53"/>
                      <a:gd name="T11" fmla="*/ 0 h 17"/>
                      <a:gd name="T12" fmla="*/ 4 w 53"/>
                      <a:gd name="T13" fmla="*/ 0 h 17"/>
                      <a:gd name="T14" fmla="*/ 4 w 53"/>
                      <a:gd name="T15" fmla="*/ 0 h 17"/>
                      <a:gd name="T16" fmla="*/ 8 w 53"/>
                      <a:gd name="T17" fmla="*/ 0 h 17"/>
                      <a:gd name="T18" fmla="*/ 8 w 53"/>
                      <a:gd name="T19" fmla="*/ 0 h 17"/>
                      <a:gd name="T20" fmla="*/ 9 w 53"/>
                      <a:gd name="T21" fmla="*/ 0 h 17"/>
                      <a:gd name="T22" fmla="*/ 11 w 53"/>
                      <a:gd name="T23" fmla="*/ 0 h 17"/>
                      <a:gd name="T24" fmla="*/ 11 w 53"/>
                      <a:gd name="T25" fmla="*/ 0 h 17"/>
                      <a:gd name="T26" fmla="*/ 12 w 53"/>
                      <a:gd name="T27" fmla="*/ 1 h 17"/>
                      <a:gd name="T28" fmla="*/ 13 w 53"/>
                      <a:gd name="T29" fmla="*/ 0 h 17"/>
                      <a:gd name="T30" fmla="*/ 13 w 53"/>
                      <a:gd name="T31" fmla="*/ 0 h 17"/>
                      <a:gd name="T32" fmla="*/ 16 w 53"/>
                      <a:gd name="T33" fmla="*/ 0 h 17"/>
                      <a:gd name="T34" fmla="*/ 17 w 53"/>
                      <a:gd name="T35" fmla="*/ 1 h 17"/>
                      <a:gd name="T36" fmla="*/ 20 w 53"/>
                      <a:gd name="T37" fmla="*/ 2 h 17"/>
                      <a:gd name="T38" fmla="*/ 23 w 53"/>
                      <a:gd name="T39" fmla="*/ 2 h 17"/>
                      <a:gd name="T40" fmla="*/ 24 w 53"/>
                      <a:gd name="T41" fmla="*/ 2 h 17"/>
                      <a:gd name="T42" fmla="*/ 25 w 53"/>
                      <a:gd name="T43" fmla="*/ 5 h 17"/>
                      <a:gd name="T44" fmla="*/ 28 w 53"/>
                      <a:gd name="T45" fmla="*/ 5 h 17"/>
                      <a:gd name="T46" fmla="*/ 32 w 53"/>
                      <a:gd name="T47" fmla="*/ 6 h 17"/>
                      <a:gd name="T48" fmla="*/ 33 w 53"/>
                      <a:gd name="T49" fmla="*/ 7 h 17"/>
                      <a:gd name="T50" fmla="*/ 35 w 53"/>
                      <a:gd name="T51" fmla="*/ 8 h 17"/>
                      <a:gd name="T52" fmla="*/ 38 w 53"/>
                      <a:gd name="T53" fmla="*/ 10 h 17"/>
                      <a:gd name="T54" fmla="*/ 40 w 53"/>
                      <a:gd name="T55" fmla="*/ 9 h 17"/>
                      <a:gd name="T56" fmla="*/ 42 w 53"/>
                      <a:gd name="T57" fmla="*/ 11 h 17"/>
                      <a:gd name="T58" fmla="*/ 47 w 53"/>
                      <a:gd name="T59" fmla="*/ 13 h 17"/>
                      <a:gd name="T60" fmla="*/ 48 w 53"/>
                      <a:gd name="T61" fmla="*/ 14 h 17"/>
                      <a:gd name="T62" fmla="*/ 50 w 53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3"/>
                      <a:gd name="T97" fmla="*/ 0 h 17"/>
                      <a:gd name="T98" fmla="*/ 53 w 53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3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9" y="0"/>
                        </a:lnTo>
                        <a:lnTo>
                          <a:pt x="10" y="1"/>
                        </a:lnTo>
                        <a:lnTo>
                          <a:pt x="11" y="0"/>
                        </a:lnTo>
                        <a:lnTo>
                          <a:pt x="12" y="1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16" y="1"/>
                        </a:lnTo>
                        <a:lnTo>
                          <a:pt x="17" y="1"/>
                        </a:lnTo>
                        <a:lnTo>
                          <a:pt x="18" y="2"/>
                        </a:lnTo>
                        <a:lnTo>
                          <a:pt x="20" y="2"/>
                        </a:lnTo>
                        <a:lnTo>
                          <a:pt x="21" y="2"/>
                        </a:lnTo>
                        <a:lnTo>
                          <a:pt x="23" y="2"/>
                        </a:lnTo>
                        <a:lnTo>
                          <a:pt x="23" y="3"/>
                        </a:lnTo>
                        <a:lnTo>
                          <a:pt x="24" y="2"/>
                        </a:lnTo>
                        <a:lnTo>
                          <a:pt x="25" y="5"/>
                        </a:lnTo>
                        <a:lnTo>
                          <a:pt x="26" y="5"/>
                        </a:lnTo>
                        <a:lnTo>
                          <a:pt x="28" y="5"/>
                        </a:lnTo>
                        <a:lnTo>
                          <a:pt x="30" y="5"/>
                        </a:lnTo>
                        <a:lnTo>
                          <a:pt x="32" y="6"/>
                        </a:lnTo>
                        <a:lnTo>
                          <a:pt x="32" y="7"/>
                        </a:lnTo>
                        <a:lnTo>
                          <a:pt x="33" y="7"/>
                        </a:lnTo>
                        <a:lnTo>
                          <a:pt x="34" y="8"/>
                        </a:lnTo>
                        <a:lnTo>
                          <a:pt x="35" y="8"/>
                        </a:lnTo>
                        <a:lnTo>
                          <a:pt x="36" y="9"/>
                        </a:lnTo>
                        <a:lnTo>
                          <a:pt x="38" y="10"/>
                        </a:lnTo>
                        <a:lnTo>
                          <a:pt x="39" y="9"/>
                        </a:lnTo>
                        <a:lnTo>
                          <a:pt x="40" y="9"/>
                        </a:lnTo>
                        <a:lnTo>
                          <a:pt x="41" y="10"/>
                        </a:lnTo>
                        <a:lnTo>
                          <a:pt x="42" y="11"/>
                        </a:lnTo>
                        <a:lnTo>
                          <a:pt x="45" y="11"/>
                        </a:lnTo>
                        <a:lnTo>
                          <a:pt x="47" y="13"/>
                        </a:lnTo>
                        <a:lnTo>
                          <a:pt x="47" y="14"/>
                        </a:lnTo>
                        <a:lnTo>
                          <a:pt x="48" y="14"/>
                        </a:lnTo>
                        <a:lnTo>
                          <a:pt x="49" y="14"/>
                        </a:lnTo>
                        <a:lnTo>
                          <a:pt x="50" y="16"/>
                        </a:lnTo>
                        <a:lnTo>
                          <a:pt x="52" y="15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6" name="Freeform 381"/>
                  <p:cNvSpPr>
                    <a:spLocks/>
                  </p:cNvSpPr>
                  <p:nvPr/>
                </p:nvSpPr>
                <p:spPr bwMode="auto">
                  <a:xfrm>
                    <a:off x="2044" y="2357"/>
                    <a:ext cx="34" cy="39"/>
                  </a:xfrm>
                  <a:custGeom>
                    <a:avLst/>
                    <a:gdLst>
                      <a:gd name="T0" fmla="*/ 30 w 34"/>
                      <a:gd name="T1" fmla="*/ 38 h 39"/>
                      <a:gd name="T2" fmla="*/ 31 w 34"/>
                      <a:gd name="T3" fmla="*/ 38 h 39"/>
                      <a:gd name="T4" fmla="*/ 31 w 34"/>
                      <a:gd name="T5" fmla="*/ 36 h 39"/>
                      <a:gd name="T6" fmla="*/ 31 w 34"/>
                      <a:gd name="T7" fmla="*/ 36 h 39"/>
                      <a:gd name="T8" fmla="*/ 31 w 34"/>
                      <a:gd name="T9" fmla="*/ 34 h 39"/>
                      <a:gd name="T10" fmla="*/ 31 w 34"/>
                      <a:gd name="T11" fmla="*/ 33 h 39"/>
                      <a:gd name="T12" fmla="*/ 33 w 34"/>
                      <a:gd name="T13" fmla="*/ 32 h 39"/>
                      <a:gd name="T14" fmla="*/ 33 w 34"/>
                      <a:gd name="T15" fmla="*/ 32 h 39"/>
                      <a:gd name="T16" fmla="*/ 31 w 34"/>
                      <a:gd name="T17" fmla="*/ 32 h 39"/>
                      <a:gd name="T18" fmla="*/ 30 w 34"/>
                      <a:gd name="T19" fmla="*/ 31 h 39"/>
                      <a:gd name="T20" fmla="*/ 30 w 34"/>
                      <a:gd name="T21" fmla="*/ 31 h 39"/>
                      <a:gd name="T22" fmla="*/ 29 w 34"/>
                      <a:gd name="T23" fmla="*/ 30 h 39"/>
                      <a:gd name="T24" fmla="*/ 28 w 34"/>
                      <a:gd name="T25" fmla="*/ 28 h 39"/>
                      <a:gd name="T26" fmla="*/ 28 w 34"/>
                      <a:gd name="T27" fmla="*/ 28 h 39"/>
                      <a:gd name="T28" fmla="*/ 28 w 34"/>
                      <a:gd name="T29" fmla="*/ 27 h 39"/>
                      <a:gd name="T30" fmla="*/ 27 w 34"/>
                      <a:gd name="T31" fmla="*/ 26 h 39"/>
                      <a:gd name="T32" fmla="*/ 27 w 34"/>
                      <a:gd name="T33" fmla="*/ 25 h 39"/>
                      <a:gd name="T34" fmla="*/ 26 w 34"/>
                      <a:gd name="T35" fmla="*/ 25 h 39"/>
                      <a:gd name="T36" fmla="*/ 25 w 34"/>
                      <a:gd name="T37" fmla="*/ 23 h 39"/>
                      <a:gd name="T38" fmla="*/ 22 w 34"/>
                      <a:gd name="T39" fmla="*/ 21 h 39"/>
                      <a:gd name="T40" fmla="*/ 21 w 34"/>
                      <a:gd name="T41" fmla="*/ 19 h 39"/>
                      <a:gd name="T42" fmla="*/ 20 w 34"/>
                      <a:gd name="T43" fmla="*/ 18 h 39"/>
                      <a:gd name="T44" fmla="*/ 19 w 34"/>
                      <a:gd name="T45" fmla="*/ 17 h 39"/>
                      <a:gd name="T46" fmla="*/ 15 w 34"/>
                      <a:gd name="T47" fmla="*/ 15 h 39"/>
                      <a:gd name="T48" fmla="*/ 14 w 34"/>
                      <a:gd name="T49" fmla="*/ 13 h 39"/>
                      <a:gd name="T50" fmla="*/ 13 w 34"/>
                      <a:gd name="T51" fmla="*/ 11 h 39"/>
                      <a:gd name="T52" fmla="*/ 11 w 34"/>
                      <a:gd name="T53" fmla="*/ 9 h 39"/>
                      <a:gd name="T54" fmla="*/ 9 w 34"/>
                      <a:gd name="T55" fmla="*/ 8 h 39"/>
                      <a:gd name="T56" fmla="*/ 6 w 34"/>
                      <a:gd name="T57" fmla="*/ 7 h 39"/>
                      <a:gd name="T58" fmla="*/ 4 w 34"/>
                      <a:gd name="T59" fmla="*/ 6 h 39"/>
                      <a:gd name="T60" fmla="*/ 2 w 34"/>
                      <a:gd name="T61" fmla="*/ 3 h 39"/>
                      <a:gd name="T62" fmla="*/ 0 w 34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9"/>
                      <a:gd name="T98" fmla="*/ 34 w 34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9">
                        <a:moveTo>
                          <a:pt x="30" y="38"/>
                        </a:moveTo>
                        <a:lnTo>
                          <a:pt x="30" y="38"/>
                        </a:lnTo>
                        <a:lnTo>
                          <a:pt x="30" y="37"/>
                        </a:lnTo>
                        <a:lnTo>
                          <a:pt x="31" y="38"/>
                        </a:lnTo>
                        <a:lnTo>
                          <a:pt x="31" y="37"/>
                        </a:lnTo>
                        <a:lnTo>
                          <a:pt x="31" y="36"/>
                        </a:lnTo>
                        <a:lnTo>
                          <a:pt x="31" y="34"/>
                        </a:lnTo>
                        <a:lnTo>
                          <a:pt x="31" y="33"/>
                        </a:lnTo>
                        <a:lnTo>
                          <a:pt x="33" y="32"/>
                        </a:lnTo>
                        <a:lnTo>
                          <a:pt x="31" y="32"/>
                        </a:lnTo>
                        <a:lnTo>
                          <a:pt x="33" y="32"/>
                        </a:lnTo>
                        <a:lnTo>
                          <a:pt x="31" y="32"/>
                        </a:lnTo>
                        <a:lnTo>
                          <a:pt x="30" y="31"/>
                        </a:lnTo>
                        <a:lnTo>
                          <a:pt x="29" y="30"/>
                        </a:lnTo>
                        <a:lnTo>
                          <a:pt x="29" y="29"/>
                        </a:lnTo>
                        <a:lnTo>
                          <a:pt x="28" y="28"/>
                        </a:lnTo>
                        <a:lnTo>
                          <a:pt x="29" y="28"/>
                        </a:lnTo>
                        <a:lnTo>
                          <a:pt x="28" y="28"/>
                        </a:lnTo>
                        <a:lnTo>
                          <a:pt x="27" y="27"/>
                        </a:lnTo>
                        <a:lnTo>
                          <a:pt x="28" y="27"/>
                        </a:lnTo>
                        <a:lnTo>
                          <a:pt x="27" y="26"/>
                        </a:lnTo>
                        <a:lnTo>
                          <a:pt x="27" y="25"/>
                        </a:lnTo>
                        <a:lnTo>
                          <a:pt x="27" y="24"/>
                        </a:lnTo>
                        <a:lnTo>
                          <a:pt x="26" y="25"/>
                        </a:lnTo>
                        <a:lnTo>
                          <a:pt x="26" y="22"/>
                        </a:lnTo>
                        <a:lnTo>
                          <a:pt x="25" y="23"/>
                        </a:lnTo>
                        <a:lnTo>
                          <a:pt x="22" y="22"/>
                        </a:lnTo>
                        <a:lnTo>
                          <a:pt x="22" y="21"/>
                        </a:lnTo>
                        <a:lnTo>
                          <a:pt x="22" y="20"/>
                        </a:lnTo>
                        <a:lnTo>
                          <a:pt x="21" y="19"/>
                        </a:lnTo>
                        <a:lnTo>
                          <a:pt x="20" y="19"/>
                        </a:lnTo>
                        <a:lnTo>
                          <a:pt x="20" y="18"/>
                        </a:lnTo>
                        <a:lnTo>
                          <a:pt x="20" y="17"/>
                        </a:lnTo>
                        <a:lnTo>
                          <a:pt x="19" y="17"/>
                        </a:lnTo>
                        <a:lnTo>
                          <a:pt x="18" y="15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4" y="13"/>
                        </a:lnTo>
                        <a:lnTo>
                          <a:pt x="13" y="13"/>
                        </a:lnTo>
                        <a:lnTo>
                          <a:pt x="13" y="11"/>
                        </a:lnTo>
                        <a:lnTo>
                          <a:pt x="12" y="10"/>
                        </a:lnTo>
                        <a:lnTo>
                          <a:pt x="11" y="9"/>
                        </a:lnTo>
                        <a:lnTo>
                          <a:pt x="10" y="9"/>
                        </a:lnTo>
                        <a:lnTo>
                          <a:pt x="9" y="8"/>
                        </a:lnTo>
                        <a:lnTo>
                          <a:pt x="6" y="7"/>
                        </a:lnTo>
                        <a:lnTo>
                          <a:pt x="5" y="6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2" y="3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7" name="Freeform 382"/>
                  <p:cNvSpPr>
                    <a:spLocks/>
                  </p:cNvSpPr>
                  <p:nvPr/>
                </p:nvSpPr>
                <p:spPr bwMode="auto">
                  <a:xfrm>
                    <a:off x="2025" y="2384"/>
                    <a:ext cx="52" cy="17"/>
                  </a:xfrm>
                  <a:custGeom>
                    <a:avLst/>
                    <a:gdLst>
                      <a:gd name="T0" fmla="*/ 51 w 52"/>
                      <a:gd name="T1" fmla="*/ 11 h 17"/>
                      <a:gd name="T2" fmla="*/ 49 w 52"/>
                      <a:gd name="T3" fmla="*/ 12 h 17"/>
                      <a:gd name="T4" fmla="*/ 49 w 52"/>
                      <a:gd name="T5" fmla="*/ 13 h 17"/>
                      <a:gd name="T6" fmla="*/ 48 w 52"/>
                      <a:gd name="T7" fmla="*/ 13 h 17"/>
                      <a:gd name="T8" fmla="*/ 47 w 52"/>
                      <a:gd name="T9" fmla="*/ 14 h 17"/>
                      <a:gd name="T10" fmla="*/ 47 w 52"/>
                      <a:gd name="T11" fmla="*/ 14 h 17"/>
                      <a:gd name="T12" fmla="*/ 46 w 52"/>
                      <a:gd name="T13" fmla="*/ 14 h 17"/>
                      <a:gd name="T14" fmla="*/ 45 w 52"/>
                      <a:gd name="T15" fmla="*/ 14 h 17"/>
                      <a:gd name="T16" fmla="*/ 44 w 52"/>
                      <a:gd name="T17" fmla="*/ 13 h 17"/>
                      <a:gd name="T18" fmla="*/ 44 w 52"/>
                      <a:gd name="T19" fmla="*/ 13 h 17"/>
                      <a:gd name="T20" fmla="*/ 43 w 52"/>
                      <a:gd name="T21" fmla="*/ 14 h 17"/>
                      <a:gd name="T22" fmla="*/ 40 w 52"/>
                      <a:gd name="T23" fmla="*/ 13 h 17"/>
                      <a:gd name="T24" fmla="*/ 39 w 52"/>
                      <a:gd name="T25" fmla="*/ 13 h 17"/>
                      <a:gd name="T26" fmla="*/ 39 w 52"/>
                      <a:gd name="T27" fmla="*/ 13 h 17"/>
                      <a:gd name="T28" fmla="*/ 38 w 52"/>
                      <a:gd name="T29" fmla="*/ 13 h 17"/>
                      <a:gd name="T30" fmla="*/ 37 w 52"/>
                      <a:gd name="T31" fmla="*/ 14 h 17"/>
                      <a:gd name="T32" fmla="*/ 36 w 52"/>
                      <a:gd name="T33" fmla="*/ 13 h 17"/>
                      <a:gd name="T34" fmla="*/ 34 w 52"/>
                      <a:gd name="T35" fmla="*/ 13 h 17"/>
                      <a:gd name="T36" fmla="*/ 31 w 52"/>
                      <a:gd name="T37" fmla="*/ 12 h 17"/>
                      <a:gd name="T38" fmla="*/ 30 w 52"/>
                      <a:gd name="T39" fmla="*/ 11 h 17"/>
                      <a:gd name="T40" fmla="*/ 28 w 52"/>
                      <a:gd name="T41" fmla="*/ 12 h 17"/>
                      <a:gd name="T42" fmla="*/ 24 w 52"/>
                      <a:gd name="T43" fmla="*/ 10 h 17"/>
                      <a:gd name="T44" fmla="*/ 22 w 52"/>
                      <a:gd name="T45" fmla="*/ 9 h 17"/>
                      <a:gd name="T46" fmla="*/ 21 w 52"/>
                      <a:gd name="T47" fmla="*/ 8 h 17"/>
                      <a:gd name="T48" fmla="*/ 19 w 52"/>
                      <a:gd name="T49" fmla="*/ 9 h 17"/>
                      <a:gd name="T50" fmla="*/ 17 w 52"/>
                      <a:gd name="T51" fmla="*/ 6 h 17"/>
                      <a:gd name="T52" fmla="*/ 14 w 52"/>
                      <a:gd name="T53" fmla="*/ 6 h 17"/>
                      <a:gd name="T54" fmla="*/ 10 w 52"/>
                      <a:gd name="T55" fmla="*/ 5 h 17"/>
                      <a:gd name="T56" fmla="*/ 9 w 52"/>
                      <a:gd name="T57" fmla="*/ 4 h 17"/>
                      <a:gd name="T58" fmla="*/ 6 w 52"/>
                      <a:gd name="T59" fmla="*/ 3 h 17"/>
                      <a:gd name="T60" fmla="*/ 3 w 52"/>
                      <a:gd name="T61" fmla="*/ 1 h 17"/>
                      <a:gd name="T62" fmla="*/ 1 w 52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2"/>
                      <a:gd name="T97" fmla="*/ 0 h 17"/>
                      <a:gd name="T98" fmla="*/ 52 w 52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2" h="17">
                        <a:moveTo>
                          <a:pt x="51" y="11"/>
                        </a:moveTo>
                        <a:lnTo>
                          <a:pt x="51" y="11"/>
                        </a:lnTo>
                        <a:lnTo>
                          <a:pt x="49" y="12"/>
                        </a:lnTo>
                        <a:lnTo>
                          <a:pt x="49" y="13"/>
                        </a:lnTo>
                        <a:lnTo>
                          <a:pt x="49" y="14"/>
                        </a:lnTo>
                        <a:lnTo>
                          <a:pt x="48" y="13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7" y="16"/>
                        </a:lnTo>
                        <a:lnTo>
                          <a:pt x="47" y="14"/>
                        </a:lnTo>
                        <a:lnTo>
                          <a:pt x="46" y="14"/>
                        </a:lnTo>
                        <a:lnTo>
                          <a:pt x="45" y="14"/>
                        </a:lnTo>
                        <a:lnTo>
                          <a:pt x="44" y="13"/>
                        </a:lnTo>
                        <a:lnTo>
                          <a:pt x="43" y="14"/>
                        </a:lnTo>
                        <a:lnTo>
                          <a:pt x="41" y="14"/>
                        </a:lnTo>
                        <a:lnTo>
                          <a:pt x="40" y="13"/>
                        </a:lnTo>
                        <a:lnTo>
                          <a:pt x="41" y="14"/>
                        </a:lnTo>
                        <a:lnTo>
                          <a:pt x="39" y="13"/>
                        </a:lnTo>
                        <a:lnTo>
                          <a:pt x="39" y="12"/>
                        </a:lnTo>
                        <a:lnTo>
                          <a:pt x="38" y="13"/>
                        </a:lnTo>
                        <a:lnTo>
                          <a:pt x="37" y="14"/>
                        </a:lnTo>
                        <a:lnTo>
                          <a:pt x="37" y="13"/>
                        </a:lnTo>
                        <a:lnTo>
                          <a:pt x="36" y="13"/>
                        </a:lnTo>
                        <a:lnTo>
                          <a:pt x="35" y="13"/>
                        </a:lnTo>
                        <a:lnTo>
                          <a:pt x="34" y="13"/>
                        </a:lnTo>
                        <a:lnTo>
                          <a:pt x="31" y="12"/>
                        </a:lnTo>
                        <a:lnTo>
                          <a:pt x="31" y="11"/>
                        </a:lnTo>
                        <a:lnTo>
                          <a:pt x="30" y="11"/>
                        </a:lnTo>
                        <a:lnTo>
                          <a:pt x="28" y="11"/>
                        </a:lnTo>
                        <a:lnTo>
                          <a:pt x="28" y="12"/>
                        </a:lnTo>
                        <a:lnTo>
                          <a:pt x="26" y="11"/>
                        </a:lnTo>
                        <a:lnTo>
                          <a:pt x="24" y="10"/>
                        </a:lnTo>
                        <a:lnTo>
                          <a:pt x="23" y="10"/>
                        </a:lnTo>
                        <a:lnTo>
                          <a:pt x="22" y="9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0" y="9"/>
                        </a:lnTo>
                        <a:lnTo>
                          <a:pt x="19" y="9"/>
                        </a:lnTo>
                        <a:lnTo>
                          <a:pt x="17" y="7"/>
                        </a:lnTo>
                        <a:lnTo>
                          <a:pt x="17" y="6"/>
                        </a:lnTo>
                        <a:lnTo>
                          <a:pt x="15" y="7"/>
                        </a:lnTo>
                        <a:lnTo>
                          <a:pt x="14" y="6"/>
                        </a:lnTo>
                        <a:lnTo>
                          <a:pt x="13" y="6"/>
                        </a:lnTo>
                        <a:lnTo>
                          <a:pt x="10" y="5"/>
                        </a:lnTo>
                        <a:lnTo>
                          <a:pt x="9" y="4"/>
                        </a:lnTo>
                        <a:lnTo>
                          <a:pt x="7" y="3"/>
                        </a:lnTo>
                        <a:lnTo>
                          <a:pt x="6" y="3"/>
                        </a:lnTo>
                        <a:lnTo>
                          <a:pt x="4" y="2"/>
                        </a:lnTo>
                        <a:lnTo>
                          <a:pt x="3" y="1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8" name="Freeform 383"/>
                  <p:cNvSpPr>
                    <a:spLocks/>
                  </p:cNvSpPr>
                  <p:nvPr/>
                </p:nvSpPr>
                <p:spPr bwMode="auto">
                  <a:xfrm>
                    <a:off x="2025" y="2384"/>
                    <a:ext cx="52" cy="17"/>
                  </a:xfrm>
                  <a:custGeom>
                    <a:avLst/>
                    <a:gdLst>
                      <a:gd name="T0" fmla="*/ 51 w 52"/>
                      <a:gd name="T1" fmla="*/ 11 h 17"/>
                      <a:gd name="T2" fmla="*/ 49 w 52"/>
                      <a:gd name="T3" fmla="*/ 12 h 17"/>
                      <a:gd name="T4" fmla="*/ 49 w 52"/>
                      <a:gd name="T5" fmla="*/ 13 h 17"/>
                      <a:gd name="T6" fmla="*/ 48 w 52"/>
                      <a:gd name="T7" fmla="*/ 13 h 17"/>
                      <a:gd name="T8" fmla="*/ 47 w 52"/>
                      <a:gd name="T9" fmla="*/ 14 h 17"/>
                      <a:gd name="T10" fmla="*/ 47 w 52"/>
                      <a:gd name="T11" fmla="*/ 14 h 17"/>
                      <a:gd name="T12" fmla="*/ 46 w 52"/>
                      <a:gd name="T13" fmla="*/ 14 h 17"/>
                      <a:gd name="T14" fmla="*/ 45 w 52"/>
                      <a:gd name="T15" fmla="*/ 14 h 17"/>
                      <a:gd name="T16" fmla="*/ 44 w 52"/>
                      <a:gd name="T17" fmla="*/ 13 h 17"/>
                      <a:gd name="T18" fmla="*/ 44 w 52"/>
                      <a:gd name="T19" fmla="*/ 13 h 17"/>
                      <a:gd name="T20" fmla="*/ 43 w 52"/>
                      <a:gd name="T21" fmla="*/ 14 h 17"/>
                      <a:gd name="T22" fmla="*/ 40 w 52"/>
                      <a:gd name="T23" fmla="*/ 13 h 17"/>
                      <a:gd name="T24" fmla="*/ 39 w 52"/>
                      <a:gd name="T25" fmla="*/ 13 h 17"/>
                      <a:gd name="T26" fmla="*/ 39 w 52"/>
                      <a:gd name="T27" fmla="*/ 13 h 17"/>
                      <a:gd name="T28" fmla="*/ 38 w 52"/>
                      <a:gd name="T29" fmla="*/ 13 h 17"/>
                      <a:gd name="T30" fmla="*/ 37 w 52"/>
                      <a:gd name="T31" fmla="*/ 14 h 17"/>
                      <a:gd name="T32" fmla="*/ 36 w 52"/>
                      <a:gd name="T33" fmla="*/ 13 h 17"/>
                      <a:gd name="T34" fmla="*/ 34 w 52"/>
                      <a:gd name="T35" fmla="*/ 13 h 17"/>
                      <a:gd name="T36" fmla="*/ 31 w 52"/>
                      <a:gd name="T37" fmla="*/ 12 h 17"/>
                      <a:gd name="T38" fmla="*/ 29 w 52"/>
                      <a:gd name="T39" fmla="*/ 10 h 17"/>
                      <a:gd name="T40" fmla="*/ 28 w 52"/>
                      <a:gd name="T41" fmla="*/ 12 h 17"/>
                      <a:gd name="T42" fmla="*/ 24 w 52"/>
                      <a:gd name="T43" fmla="*/ 10 h 17"/>
                      <a:gd name="T44" fmla="*/ 22 w 52"/>
                      <a:gd name="T45" fmla="*/ 9 h 17"/>
                      <a:gd name="T46" fmla="*/ 21 w 52"/>
                      <a:gd name="T47" fmla="*/ 8 h 17"/>
                      <a:gd name="T48" fmla="*/ 19 w 52"/>
                      <a:gd name="T49" fmla="*/ 9 h 17"/>
                      <a:gd name="T50" fmla="*/ 17 w 52"/>
                      <a:gd name="T51" fmla="*/ 6 h 17"/>
                      <a:gd name="T52" fmla="*/ 14 w 52"/>
                      <a:gd name="T53" fmla="*/ 6 h 17"/>
                      <a:gd name="T54" fmla="*/ 10 w 52"/>
                      <a:gd name="T55" fmla="*/ 5 h 17"/>
                      <a:gd name="T56" fmla="*/ 9 w 52"/>
                      <a:gd name="T57" fmla="*/ 4 h 17"/>
                      <a:gd name="T58" fmla="*/ 6 w 52"/>
                      <a:gd name="T59" fmla="*/ 3 h 17"/>
                      <a:gd name="T60" fmla="*/ 3 w 52"/>
                      <a:gd name="T61" fmla="*/ 1 h 17"/>
                      <a:gd name="T62" fmla="*/ 1 w 52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2"/>
                      <a:gd name="T97" fmla="*/ 0 h 17"/>
                      <a:gd name="T98" fmla="*/ 52 w 52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2" h="17">
                        <a:moveTo>
                          <a:pt x="51" y="11"/>
                        </a:moveTo>
                        <a:lnTo>
                          <a:pt x="51" y="11"/>
                        </a:lnTo>
                        <a:lnTo>
                          <a:pt x="49" y="12"/>
                        </a:lnTo>
                        <a:lnTo>
                          <a:pt x="49" y="13"/>
                        </a:lnTo>
                        <a:lnTo>
                          <a:pt x="49" y="14"/>
                        </a:lnTo>
                        <a:lnTo>
                          <a:pt x="48" y="13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7" y="16"/>
                        </a:lnTo>
                        <a:lnTo>
                          <a:pt x="47" y="14"/>
                        </a:lnTo>
                        <a:lnTo>
                          <a:pt x="46" y="14"/>
                        </a:lnTo>
                        <a:lnTo>
                          <a:pt x="45" y="14"/>
                        </a:lnTo>
                        <a:lnTo>
                          <a:pt x="44" y="13"/>
                        </a:lnTo>
                        <a:lnTo>
                          <a:pt x="43" y="14"/>
                        </a:lnTo>
                        <a:lnTo>
                          <a:pt x="41" y="14"/>
                        </a:lnTo>
                        <a:lnTo>
                          <a:pt x="40" y="13"/>
                        </a:lnTo>
                        <a:lnTo>
                          <a:pt x="41" y="14"/>
                        </a:lnTo>
                        <a:lnTo>
                          <a:pt x="39" y="13"/>
                        </a:lnTo>
                        <a:lnTo>
                          <a:pt x="39" y="12"/>
                        </a:lnTo>
                        <a:lnTo>
                          <a:pt x="38" y="13"/>
                        </a:lnTo>
                        <a:lnTo>
                          <a:pt x="37" y="14"/>
                        </a:lnTo>
                        <a:lnTo>
                          <a:pt x="37" y="13"/>
                        </a:lnTo>
                        <a:lnTo>
                          <a:pt x="36" y="13"/>
                        </a:lnTo>
                        <a:lnTo>
                          <a:pt x="35" y="13"/>
                        </a:lnTo>
                        <a:lnTo>
                          <a:pt x="34" y="13"/>
                        </a:lnTo>
                        <a:lnTo>
                          <a:pt x="31" y="12"/>
                        </a:lnTo>
                        <a:lnTo>
                          <a:pt x="31" y="11"/>
                        </a:lnTo>
                        <a:lnTo>
                          <a:pt x="29" y="10"/>
                        </a:lnTo>
                        <a:lnTo>
                          <a:pt x="28" y="11"/>
                        </a:lnTo>
                        <a:lnTo>
                          <a:pt x="28" y="12"/>
                        </a:lnTo>
                        <a:lnTo>
                          <a:pt x="26" y="11"/>
                        </a:lnTo>
                        <a:lnTo>
                          <a:pt x="24" y="10"/>
                        </a:lnTo>
                        <a:lnTo>
                          <a:pt x="23" y="10"/>
                        </a:lnTo>
                        <a:lnTo>
                          <a:pt x="22" y="9"/>
                        </a:lnTo>
                        <a:lnTo>
                          <a:pt x="21" y="9"/>
                        </a:lnTo>
                        <a:lnTo>
                          <a:pt x="21" y="8"/>
                        </a:lnTo>
                        <a:lnTo>
                          <a:pt x="20" y="9"/>
                        </a:lnTo>
                        <a:lnTo>
                          <a:pt x="19" y="9"/>
                        </a:lnTo>
                        <a:lnTo>
                          <a:pt x="17" y="7"/>
                        </a:lnTo>
                        <a:lnTo>
                          <a:pt x="17" y="6"/>
                        </a:lnTo>
                        <a:lnTo>
                          <a:pt x="15" y="7"/>
                        </a:lnTo>
                        <a:lnTo>
                          <a:pt x="14" y="6"/>
                        </a:lnTo>
                        <a:lnTo>
                          <a:pt x="13" y="6"/>
                        </a:lnTo>
                        <a:lnTo>
                          <a:pt x="10" y="5"/>
                        </a:lnTo>
                        <a:lnTo>
                          <a:pt x="9" y="4"/>
                        </a:lnTo>
                        <a:lnTo>
                          <a:pt x="7" y="3"/>
                        </a:lnTo>
                        <a:lnTo>
                          <a:pt x="6" y="3"/>
                        </a:lnTo>
                        <a:lnTo>
                          <a:pt x="4" y="2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69" name="Freeform 384"/>
                  <p:cNvSpPr>
                    <a:spLocks/>
                  </p:cNvSpPr>
                  <p:nvPr/>
                </p:nvSpPr>
                <p:spPr bwMode="auto">
                  <a:xfrm>
                    <a:off x="2044" y="2357"/>
                    <a:ext cx="34" cy="39"/>
                  </a:xfrm>
                  <a:custGeom>
                    <a:avLst/>
                    <a:gdLst>
                      <a:gd name="T0" fmla="*/ 30 w 34"/>
                      <a:gd name="T1" fmla="*/ 38 h 39"/>
                      <a:gd name="T2" fmla="*/ 31 w 34"/>
                      <a:gd name="T3" fmla="*/ 38 h 39"/>
                      <a:gd name="T4" fmla="*/ 31 w 34"/>
                      <a:gd name="T5" fmla="*/ 36 h 39"/>
                      <a:gd name="T6" fmla="*/ 31 w 34"/>
                      <a:gd name="T7" fmla="*/ 36 h 39"/>
                      <a:gd name="T8" fmla="*/ 31 w 34"/>
                      <a:gd name="T9" fmla="*/ 34 h 39"/>
                      <a:gd name="T10" fmla="*/ 31 w 34"/>
                      <a:gd name="T11" fmla="*/ 33 h 39"/>
                      <a:gd name="T12" fmla="*/ 33 w 34"/>
                      <a:gd name="T13" fmla="*/ 32 h 39"/>
                      <a:gd name="T14" fmla="*/ 33 w 34"/>
                      <a:gd name="T15" fmla="*/ 32 h 39"/>
                      <a:gd name="T16" fmla="*/ 31 w 34"/>
                      <a:gd name="T17" fmla="*/ 32 h 39"/>
                      <a:gd name="T18" fmla="*/ 30 w 34"/>
                      <a:gd name="T19" fmla="*/ 31 h 39"/>
                      <a:gd name="T20" fmla="*/ 30 w 34"/>
                      <a:gd name="T21" fmla="*/ 31 h 39"/>
                      <a:gd name="T22" fmla="*/ 29 w 34"/>
                      <a:gd name="T23" fmla="*/ 30 h 39"/>
                      <a:gd name="T24" fmla="*/ 28 w 34"/>
                      <a:gd name="T25" fmla="*/ 28 h 39"/>
                      <a:gd name="T26" fmla="*/ 28 w 34"/>
                      <a:gd name="T27" fmla="*/ 28 h 39"/>
                      <a:gd name="T28" fmla="*/ 28 w 34"/>
                      <a:gd name="T29" fmla="*/ 27 h 39"/>
                      <a:gd name="T30" fmla="*/ 27 w 34"/>
                      <a:gd name="T31" fmla="*/ 26 h 39"/>
                      <a:gd name="T32" fmla="*/ 27 w 34"/>
                      <a:gd name="T33" fmla="*/ 25 h 39"/>
                      <a:gd name="T34" fmla="*/ 26 w 34"/>
                      <a:gd name="T35" fmla="*/ 23 h 39"/>
                      <a:gd name="T36" fmla="*/ 25 w 34"/>
                      <a:gd name="T37" fmla="*/ 23 h 39"/>
                      <a:gd name="T38" fmla="*/ 22 w 34"/>
                      <a:gd name="T39" fmla="*/ 21 h 39"/>
                      <a:gd name="T40" fmla="*/ 21 w 34"/>
                      <a:gd name="T41" fmla="*/ 19 h 39"/>
                      <a:gd name="T42" fmla="*/ 20 w 34"/>
                      <a:gd name="T43" fmla="*/ 18 h 39"/>
                      <a:gd name="T44" fmla="*/ 19 w 34"/>
                      <a:gd name="T45" fmla="*/ 16 h 39"/>
                      <a:gd name="T46" fmla="*/ 15 w 34"/>
                      <a:gd name="T47" fmla="*/ 15 h 39"/>
                      <a:gd name="T48" fmla="*/ 14 w 34"/>
                      <a:gd name="T49" fmla="*/ 13 h 39"/>
                      <a:gd name="T50" fmla="*/ 13 w 34"/>
                      <a:gd name="T51" fmla="*/ 11 h 39"/>
                      <a:gd name="T52" fmla="*/ 11 w 34"/>
                      <a:gd name="T53" fmla="*/ 9 h 39"/>
                      <a:gd name="T54" fmla="*/ 9 w 34"/>
                      <a:gd name="T55" fmla="*/ 8 h 39"/>
                      <a:gd name="T56" fmla="*/ 6 w 34"/>
                      <a:gd name="T57" fmla="*/ 7 h 39"/>
                      <a:gd name="T58" fmla="*/ 4 w 34"/>
                      <a:gd name="T59" fmla="*/ 6 h 39"/>
                      <a:gd name="T60" fmla="*/ 2 w 34"/>
                      <a:gd name="T61" fmla="*/ 3 h 39"/>
                      <a:gd name="T62" fmla="*/ 0 w 34"/>
                      <a:gd name="T63" fmla="*/ 2 h 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4"/>
                      <a:gd name="T97" fmla="*/ 0 h 39"/>
                      <a:gd name="T98" fmla="*/ 34 w 34"/>
                      <a:gd name="T99" fmla="*/ 39 h 3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4" h="39">
                        <a:moveTo>
                          <a:pt x="30" y="38"/>
                        </a:moveTo>
                        <a:lnTo>
                          <a:pt x="30" y="38"/>
                        </a:lnTo>
                        <a:lnTo>
                          <a:pt x="30" y="37"/>
                        </a:lnTo>
                        <a:lnTo>
                          <a:pt x="31" y="38"/>
                        </a:lnTo>
                        <a:lnTo>
                          <a:pt x="31" y="37"/>
                        </a:lnTo>
                        <a:lnTo>
                          <a:pt x="31" y="36"/>
                        </a:lnTo>
                        <a:lnTo>
                          <a:pt x="31" y="34"/>
                        </a:lnTo>
                        <a:lnTo>
                          <a:pt x="31" y="33"/>
                        </a:lnTo>
                        <a:lnTo>
                          <a:pt x="33" y="32"/>
                        </a:lnTo>
                        <a:lnTo>
                          <a:pt x="31" y="32"/>
                        </a:lnTo>
                        <a:lnTo>
                          <a:pt x="33" y="32"/>
                        </a:lnTo>
                        <a:lnTo>
                          <a:pt x="31" y="32"/>
                        </a:lnTo>
                        <a:lnTo>
                          <a:pt x="30" y="31"/>
                        </a:lnTo>
                        <a:lnTo>
                          <a:pt x="29" y="30"/>
                        </a:lnTo>
                        <a:lnTo>
                          <a:pt x="29" y="29"/>
                        </a:lnTo>
                        <a:lnTo>
                          <a:pt x="28" y="28"/>
                        </a:lnTo>
                        <a:lnTo>
                          <a:pt x="29" y="28"/>
                        </a:lnTo>
                        <a:lnTo>
                          <a:pt x="28" y="28"/>
                        </a:lnTo>
                        <a:lnTo>
                          <a:pt x="27" y="27"/>
                        </a:lnTo>
                        <a:lnTo>
                          <a:pt x="28" y="27"/>
                        </a:lnTo>
                        <a:lnTo>
                          <a:pt x="27" y="26"/>
                        </a:lnTo>
                        <a:lnTo>
                          <a:pt x="27" y="25"/>
                        </a:lnTo>
                        <a:lnTo>
                          <a:pt x="27" y="24"/>
                        </a:lnTo>
                        <a:lnTo>
                          <a:pt x="26" y="23"/>
                        </a:lnTo>
                        <a:lnTo>
                          <a:pt x="26" y="22"/>
                        </a:lnTo>
                        <a:lnTo>
                          <a:pt x="25" y="23"/>
                        </a:lnTo>
                        <a:lnTo>
                          <a:pt x="23" y="22"/>
                        </a:lnTo>
                        <a:lnTo>
                          <a:pt x="22" y="21"/>
                        </a:lnTo>
                        <a:lnTo>
                          <a:pt x="22" y="20"/>
                        </a:lnTo>
                        <a:lnTo>
                          <a:pt x="21" y="19"/>
                        </a:lnTo>
                        <a:lnTo>
                          <a:pt x="20" y="19"/>
                        </a:lnTo>
                        <a:lnTo>
                          <a:pt x="20" y="18"/>
                        </a:lnTo>
                        <a:lnTo>
                          <a:pt x="20" y="17"/>
                        </a:lnTo>
                        <a:lnTo>
                          <a:pt x="19" y="16"/>
                        </a:lnTo>
                        <a:lnTo>
                          <a:pt x="18" y="15"/>
                        </a:lnTo>
                        <a:lnTo>
                          <a:pt x="15" y="15"/>
                        </a:lnTo>
                        <a:lnTo>
                          <a:pt x="15" y="14"/>
                        </a:lnTo>
                        <a:lnTo>
                          <a:pt x="14" y="13"/>
                        </a:lnTo>
                        <a:lnTo>
                          <a:pt x="13" y="12"/>
                        </a:lnTo>
                        <a:lnTo>
                          <a:pt x="13" y="11"/>
                        </a:lnTo>
                        <a:lnTo>
                          <a:pt x="12" y="10"/>
                        </a:lnTo>
                        <a:lnTo>
                          <a:pt x="11" y="9"/>
                        </a:lnTo>
                        <a:lnTo>
                          <a:pt x="10" y="9"/>
                        </a:lnTo>
                        <a:lnTo>
                          <a:pt x="9" y="8"/>
                        </a:lnTo>
                        <a:lnTo>
                          <a:pt x="6" y="7"/>
                        </a:lnTo>
                        <a:lnTo>
                          <a:pt x="5" y="6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2" y="3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0" name="Freeform 385"/>
                  <p:cNvSpPr>
                    <a:spLocks/>
                  </p:cNvSpPr>
                  <p:nvPr/>
                </p:nvSpPr>
                <p:spPr bwMode="auto">
                  <a:xfrm>
                    <a:off x="2008" y="2321"/>
                    <a:ext cx="36" cy="38"/>
                  </a:xfrm>
                  <a:custGeom>
                    <a:avLst/>
                    <a:gdLst>
                      <a:gd name="T0" fmla="*/ 1 w 36"/>
                      <a:gd name="T1" fmla="*/ 0 h 38"/>
                      <a:gd name="T2" fmla="*/ 2 w 36"/>
                      <a:gd name="T3" fmla="*/ 1 h 38"/>
                      <a:gd name="T4" fmla="*/ 2 w 36"/>
                      <a:gd name="T5" fmla="*/ 2 h 38"/>
                      <a:gd name="T6" fmla="*/ 2 w 36"/>
                      <a:gd name="T7" fmla="*/ 3 h 38"/>
                      <a:gd name="T8" fmla="*/ 1 w 36"/>
                      <a:gd name="T9" fmla="*/ 3 h 38"/>
                      <a:gd name="T10" fmla="*/ 0 w 36"/>
                      <a:gd name="T11" fmla="*/ 4 h 38"/>
                      <a:gd name="T12" fmla="*/ 2 w 36"/>
                      <a:gd name="T13" fmla="*/ 5 h 38"/>
                      <a:gd name="T14" fmla="*/ 2 w 36"/>
                      <a:gd name="T15" fmla="*/ 6 h 38"/>
                      <a:gd name="T16" fmla="*/ 2 w 36"/>
                      <a:gd name="T17" fmla="*/ 7 h 38"/>
                      <a:gd name="T18" fmla="*/ 2 w 36"/>
                      <a:gd name="T19" fmla="*/ 7 h 38"/>
                      <a:gd name="T20" fmla="*/ 2 w 36"/>
                      <a:gd name="T21" fmla="*/ 8 h 38"/>
                      <a:gd name="T22" fmla="*/ 4 w 36"/>
                      <a:gd name="T23" fmla="*/ 9 h 38"/>
                      <a:gd name="T24" fmla="*/ 4 w 36"/>
                      <a:gd name="T25" fmla="*/ 10 h 38"/>
                      <a:gd name="T26" fmla="*/ 4 w 36"/>
                      <a:gd name="T27" fmla="*/ 10 h 38"/>
                      <a:gd name="T28" fmla="*/ 5 w 36"/>
                      <a:gd name="T29" fmla="*/ 10 h 38"/>
                      <a:gd name="T30" fmla="*/ 5 w 36"/>
                      <a:gd name="T31" fmla="*/ 11 h 38"/>
                      <a:gd name="T32" fmla="*/ 7 w 36"/>
                      <a:gd name="T33" fmla="*/ 12 h 38"/>
                      <a:gd name="T34" fmla="*/ 7 w 36"/>
                      <a:gd name="T35" fmla="*/ 14 h 38"/>
                      <a:gd name="T36" fmla="*/ 8 w 36"/>
                      <a:gd name="T37" fmla="*/ 16 h 38"/>
                      <a:gd name="T38" fmla="*/ 11 w 36"/>
                      <a:gd name="T39" fmla="*/ 17 h 38"/>
                      <a:gd name="T40" fmla="*/ 11 w 36"/>
                      <a:gd name="T41" fmla="*/ 18 h 38"/>
                      <a:gd name="T42" fmla="*/ 12 w 36"/>
                      <a:gd name="T43" fmla="*/ 20 h 38"/>
                      <a:gd name="T44" fmla="*/ 15 w 36"/>
                      <a:gd name="T45" fmla="*/ 22 h 38"/>
                      <a:gd name="T46" fmla="*/ 17 w 36"/>
                      <a:gd name="T47" fmla="*/ 22 h 38"/>
                      <a:gd name="T48" fmla="*/ 18 w 36"/>
                      <a:gd name="T49" fmla="*/ 24 h 38"/>
                      <a:gd name="T50" fmla="*/ 21 w 36"/>
                      <a:gd name="T51" fmla="*/ 27 h 38"/>
                      <a:gd name="T52" fmla="*/ 22 w 36"/>
                      <a:gd name="T53" fmla="*/ 27 h 38"/>
                      <a:gd name="T54" fmla="*/ 25 w 36"/>
                      <a:gd name="T55" fmla="*/ 30 h 38"/>
                      <a:gd name="T56" fmla="*/ 26 w 36"/>
                      <a:gd name="T57" fmla="*/ 31 h 38"/>
                      <a:gd name="T58" fmla="*/ 29 w 36"/>
                      <a:gd name="T59" fmla="*/ 33 h 38"/>
                      <a:gd name="T60" fmla="*/ 31 w 36"/>
                      <a:gd name="T61" fmla="*/ 34 h 38"/>
                      <a:gd name="T62" fmla="*/ 32 w 36"/>
                      <a:gd name="T63" fmla="*/ 35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2" y="1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1" y="3"/>
                        </a:lnTo>
                        <a:lnTo>
                          <a:pt x="1" y="4"/>
                        </a:lnTo>
                        <a:lnTo>
                          <a:pt x="0" y="4"/>
                        </a:lnTo>
                        <a:lnTo>
                          <a:pt x="1" y="4"/>
                        </a:lnTo>
                        <a:lnTo>
                          <a:pt x="2" y="5"/>
                        </a:lnTo>
                        <a:lnTo>
                          <a:pt x="2" y="6"/>
                        </a:lnTo>
                        <a:lnTo>
                          <a:pt x="2" y="7"/>
                        </a:lnTo>
                        <a:lnTo>
                          <a:pt x="2" y="8"/>
                        </a:lnTo>
                        <a:lnTo>
                          <a:pt x="4" y="9"/>
                        </a:lnTo>
                        <a:lnTo>
                          <a:pt x="4" y="10"/>
                        </a:lnTo>
                        <a:lnTo>
                          <a:pt x="5" y="10"/>
                        </a:lnTo>
                        <a:lnTo>
                          <a:pt x="4" y="11"/>
                        </a:lnTo>
                        <a:lnTo>
                          <a:pt x="5" y="11"/>
                        </a:lnTo>
                        <a:lnTo>
                          <a:pt x="7" y="12"/>
                        </a:lnTo>
                        <a:lnTo>
                          <a:pt x="7" y="13"/>
                        </a:lnTo>
                        <a:lnTo>
                          <a:pt x="7" y="14"/>
                        </a:lnTo>
                        <a:lnTo>
                          <a:pt x="7" y="15"/>
                        </a:lnTo>
                        <a:lnTo>
                          <a:pt x="8" y="16"/>
                        </a:lnTo>
                        <a:lnTo>
                          <a:pt x="10" y="17"/>
                        </a:lnTo>
                        <a:lnTo>
                          <a:pt x="11" y="17"/>
                        </a:lnTo>
                        <a:lnTo>
                          <a:pt x="11" y="18"/>
                        </a:lnTo>
                        <a:lnTo>
                          <a:pt x="12" y="19"/>
                        </a:lnTo>
                        <a:lnTo>
                          <a:pt x="12" y="20"/>
                        </a:lnTo>
                        <a:lnTo>
                          <a:pt x="14" y="21"/>
                        </a:lnTo>
                        <a:lnTo>
                          <a:pt x="15" y="22"/>
                        </a:lnTo>
                        <a:lnTo>
                          <a:pt x="17" y="22"/>
                        </a:lnTo>
                        <a:lnTo>
                          <a:pt x="18" y="24"/>
                        </a:lnTo>
                        <a:lnTo>
                          <a:pt x="18" y="25"/>
                        </a:lnTo>
                        <a:lnTo>
                          <a:pt x="21" y="27"/>
                        </a:lnTo>
                        <a:lnTo>
                          <a:pt x="22" y="27"/>
                        </a:lnTo>
                        <a:lnTo>
                          <a:pt x="23" y="28"/>
                        </a:lnTo>
                        <a:lnTo>
                          <a:pt x="25" y="30"/>
                        </a:lnTo>
                        <a:lnTo>
                          <a:pt x="26" y="31"/>
                        </a:lnTo>
                        <a:lnTo>
                          <a:pt x="28" y="32"/>
                        </a:lnTo>
                        <a:lnTo>
                          <a:pt x="29" y="33"/>
                        </a:lnTo>
                        <a:lnTo>
                          <a:pt x="30" y="33"/>
                        </a:lnTo>
                        <a:lnTo>
                          <a:pt x="31" y="34"/>
                        </a:lnTo>
                        <a:lnTo>
                          <a:pt x="32" y="34"/>
                        </a:lnTo>
                        <a:lnTo>
                          <a:pt x="32" y="35"/>
                        </a:lnTo>
                        <a:lnTo>
                          <a:pt x="35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1" name="Freeform 386"/>
                  <p:cNvSpPr>
                    <a:spLocks/>
                  </p:cNvSpPr>
                  <p:nvPr/>
                </p:nvSpPr>
                <p:spPr bwMode="auto">
                  <a:xfrm>
                    <a:off x="2013" y="2318"/>
                    <a:ext cx="55" cy="17"/>
                  </a:xfrm>
                  <a:custGeom>
                    <a:avLst/>
                    <a:gdLst>
                      <a:gd name="T0" fmla="*/ 1 w 55"/>
                      <a:gd name="T1" fmla="*/ 1 h 17"/>
                      <a:gd name="T2" fmla="*/ 1 w 55"/>
                      <a:gd name="T3" fmla="*/ 1 h 17"/>
                      <a:gd name="T4" fmla="*/ 1 w 55"/>
                      <a:gd name="T5" fmla="*/ 0 h 17"/>
                      <a:gd name="T6" fmla="*/ 3 w 55"/>
                      <a:gd name="T7" fmla="*/ 1 h 17"/>
                      <a:gd name="T8" fmla="*/ 3 w 55"/>
                      <a:gd name="T9" fmla="*/ 0 h 17"/>
                      <a:gd name="T10" fmla="*/ 5 w 55"/>
                      <a:gd name="T11" fmla="*/ 0 h 17"/>
                      <a:gd name="T12" fmla="*/ 6 w 55"/>
                      <a:gd name="T13" fmla="*/ 0 h 17"/>
                      <a:gd name="T14" fmla="*/ 6 w 55"/>
                      <a:gd name="T15" fmla="*/ 0 h 17"/>
                      <a:gd name="T16" fmla="*/ 6 w 55"/>
                      <a:gd name="T17" fmla="*/ 0 h 17"/>
                      <a:gd name="T18" fmla="*/ 9 w 55"/>
                      <a:gd name="T19" fmla="*/ 1 h 17"/>
                      <a:gd name="T20" fmla="*/ 9 w 55"/>
                      <a:gd name="T21" fmla="*/ 1 h 17"/>
                      <a:gd name="T22" fmla="*/ 10 w 55"/>
                      <a:gd name="T23" fmla="*/ 1 h 17"/>
                      <a:gd name="T24" fmla="*/ 11 w 55"/>
                      <a:gd name="T25" fmla="*/ 1 h 17"/>
                      <a:gd name="T26" fmla="*/ 11 w 55"/>
                      <a:gd name="T27" fmla="*/ 1 h 17"/>
                      <a:gd name="T28" fmla="*/ 12 w 55"/>
                      <a:gd name="T29" fmla="*/ 1 h 17"/>
                      <a:gd name="T30" fmla="*/ 13 w 55"/>
                      <a:gd name="T31" fmla="*/ 0 h 17"/>
                      <a:gd name="T32" fmla="*/ 14 w 55"/>
                      <a:gd name="T33" fmla="*/ 1 h 17"/>
                      <a:gd name="T34" fmla="*/ 16 w 55"/>
                      <a:gd name="T35" fmla="*/ 2 h 17"/>
                      <a:gd name="T36" fmla="*/ 21 w 55"/>
                      <a:gd name="T37" fmla="*/ 3 h 17"/>
                      <a:gd name="T38" fmla="*/ 22 w 55"/>
                      <a:gd name="T39" fmla="*/ 3 h 17"/>
                      <a:gd name="T40" fmla="*/ 24 w 55"/>
                      <a:gd name="T41" fmla="*/ 4 h 17"/>
                      <a:gd name="T42" fmla="*/ 25 w 55"/>
                      <a:gd name="T43" fmla="*/ 4 h 17"/>
                      <a:gd name="T44" fmla="*/ 28 w 55"/>
                      <a:gd name="T45" fmla="*/ 5 h 17"/>
                      <a:gd name="T46" fmla="*/ 30 w 55"/>
                      <a:gd name="T47" fmla="*/ 6 h 17"/>
                      <a:gd name="T48" fmla="*/ 32 w 55"/>
                      <a:gd name="T49" fmla="*/ 7 h 17"/>
                      <a:gd name="T50" fmla="*/ 34 w 55"/>
                      <a:gd name="T51" fmla="*/ 8 h 17"/>
                      <a:gd name="T52" fmla="*/ 38 w 55"/>
                      <a:gd name="T53" fmla="*/ 8 h 17"/>
                      <a:gd name="T54" fmla="*/ 40 w 55"/>
                      <a:gd name="T55" fmla="*/ 10 h 17"/>
                      <a:gd name="T56" fmla="*/ 42 w 55"/>
                      <a:gd name="T57" fmla="*/ 11 h 17"/>
                      <a:gd name="T58" fmla="*/ 46 w 55"/>
                      <a:gd name="T59" fmla="*/ 12 h 17"/>
                      <a:gd name="T60" fmla="*/ 47 w 55"/>
                      <a:gd name="T61" fmla="*/ 13 h 17"/>
                      <a:gd name="T62" fmla="*/ 51 w 55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17"/>
                      <a:gd name="T98" fmla="*/ 55 w 5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17">
                        <a:moveTo>
                          <a:pt x="0" y="4"/>
                        </a:move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1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1" y="1"/>
                        </a:lnTo>
                        <a:lnTo>
                          <a:pt x="12" y="1"/>
                        </a:lnTo>
                        <a:lnTo>
                          <a:pt x="13" y="1"/>
                        </a:lnTo>
                        <a:lnTo>
                          <a:pt x="13" y="0"/>
                        </a:lnTo>
                        <a:lnTo>
                          <a:pt x="14" y="1"/>
                        </a:lnTo>
                        <a:lnTo>
                          <a:pt x="15" y="1"/>
                        </a:lnTo>
                        <a:lnTo>
                          <a:pt x="16" y="2"/>
                        </a:lnTo>
                        <a:lnTo>
                          <a:pt x="18" y="1"/>
                        </a:lnTo>
                        <a:lnTo>
                          <a:pt x="21" y="3"/>
                        </a:lnTo>
                        <a:lnTo>
                          <a:pt x="22" y="3"/>
                        </a:lnTo>
                        <a:lnTo>
                          <a:pt x="23" y="4"/>
                        </a:lnTo>
                        <a:lnTo>
                          <a:pt x="24" y="4"/>
                        </a:lnTo>
                        <a:lnTo>
                          <a:pt x="25" y="4"/>
                        </a:lnTo>
                        <a:lnTo>
                          <a:pt x="27" y="4"/>
                        </a:lnTo>
                        <a:lnTo>
                          <a:pt x="28" y="5"/>
                        </a:lnTo>
                        <a:lnTo>
                          <a:pt x="30" y="6"/>
                        </a:lnTo>
                        <a:lnTo>
                          <a:pt x="31" y="6"/>
                        </a:lnTo>
                        <a:lnTo>
                          <a:pt x="32" y="7"/>
                        </a:lnTo>
                        <a:lnTo>
                          <a:pt x="33" y="7"/>
                        </a:lnTo>
                        <a:lnTo>
                          <a:pt x="34" y="8"/>
                        </a:lnTo>
                        <a:lnTo>
                          <a:pt x="37" y="8"/>
                        </a:lnTo>
                        <a:lnTo>
                          <a:pt x="38" y="8"/>
                        </a:lnTo>
                        <a:lnTo>
                          <a:pt x="39" y="9"/>
                        </a:lnTo>
                        <a:lnTo>
                          <a:pt x="40" y="10"/>
                        </a:lnTo>
                        <a:lnTo>
                          <a:pt x="41" y="10"/>
                        </a:lnTo>
                        <a:lnTo>
                          <a:pt x="42" y="11"/>
                        </a:lnTo>
                        <a:lnTo>
                          <a:pt x="43" y="11"/>
                        </a:lnTo>
                        <a:lnTo>
                          <a:pt x="46" y="12"/>
                        </a:lnTo>
                        <a:lnTo>
                          <a:pt x="47" y="13"/>
                        </a:lnTo>
                        <a:lnTo>
                          <a:pt x="48" y="14"/>
                        </a:lnTo>
                        <a:lnTo>
                          <a:pt x="51" y="14"/>
                        </a:lnTo>
                        <a:lnTo>
                          <a:pt x="54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2" name="Freeform 387"/>
                  <p:cNvSpPr>
                    <a:spLocks/>
                  </p:cNvSpPr>
                  <p:nvPr/>
                </p:nvSpPr>
                <p:spPr bwMode="auto">
                  <a:xfrm>
                    <a:off x="2236" y="2107"/>
                    <a:ext cx="35" cy="40"/>
                  </a:xfrm>
                  <a:custGeom>
                    <a:avLst/>
                    <a:gdLst>
                      <a:gd name="T0" fmla="*/ 32 w 35"/>
                      <a:gd name="T1" fmla="*/ 39 h 40"/>
                      <a:gd name="T2" fmla="*/ 32 w 35"/>
                      <a:gd name="T3" fmla="*/ 37 h 40"/>
                      <a:gd name="T4" fmla="*/ 32 w 35"/>
                      <a:gd name="T5" fmla="*/ 38 h 40"/>
                      <a:gd name="T6" fmla="*/ 34 w 35"/>
                      <a:gd name="T7" fmla="*/ 35 h 40"/>
                      <a:gd name="T8" fmla="*/ 34 w 35"/>
                      <a:gd name="T9" fmla="*/ 34 h 40"/>
                      <a:gd name="T10" fmla="*/ 32 w 35"/>
                      <a:gd name="T11" fmla="*/ 33 h 40"/>
                      <a:gd name="T12" fmla="*/ 32 w 35"/>
                      <a:gd name="T13" fmla="*/ 32 h 40"/>
                      <a:gd name="T14" fmla="*/ 32 w 35"/>
                      <a:gd name="T15" fmla="*/ 32 h 40"/>
                      <a:gd name="T16" fmla="*/ 32 w 35"/>
                      <a:gd name="T17" fmla="*/ 32 h 40"/>
                      <a:gd name="T18" fmla="*/ 30 w 35"/>
                      <a:gd name="T19" fmla="*/ 30 h 40"/>
                      <a:gd name="T20" fmla="*/ 30 w 35"/>
                      <a:gd name="T21" fmla="*/ 30 h 40"/>
                      <a:gd name="T22" fmla="*/ 30 w 35"/>
                      <a:gd name="T23" fmla="*/ 30 h 40"/>
                      <a:gd name="T24" fmla="*/ 29 w 35"/>
                      <a:gd name="T25" fmla="*/ 29 h 40"/>
                      <a:gd name="T26" fmla="*/ 30 w 35"/>
                      <a:gd name="T27" fmla="*/ 28 h 40"/>
                      <a:gd name="T28" fmla="*/ 30 w 35"/>
                      <a:gd name="T29" fmla="*/ 28 h 40"/>
                      <a:gd name="T30" fmla="*/ 30 w 35"/>
                      <a:gd name="T31" fmla="*/ 28 h 40"/>
                      <a:gd name="T32" fmla="*/ 29 w 35"/>
                      <a:gd name="T33" fmla="*/ 25 h 40"/>
                      <a:gd name="T34" fmla="*/ 27 w 35"/>
                      <a:gd name="T35" fmla="*/ 24 h 40"/>
                      <a:gd name="T36" fmla="*/ 24 w 35"/>
                      <a:gd name="T37" fmla="*/ 23 h 40"/>
                      <a:gd name="T38" fmla="*/ 24 w 35"/>
                      <a:gd name="T39" fmla="*/ 21 h 40"/>
                      <a:gd name="T40" fmla="*/ 22 w 35"/>
                      <a:gd name="T41" fmla="*/ 19 h 40"/>
                      <a:gd name="T42" fmla="*/ 21 w 35"/>
                      <a:gd name="T43" fmla="*/ 18 h 40"/>
                      <a:gd name="T44" fmla="*/ 19 w 35"/>
                      <a:gd name="T45" fmla="*/ 16 h 40"/>
                      <a:gd name="T46" fmla="*/ 18 w 35"/>
                      <a:gd name="T47" fmla="*/ 14 h 40"/>
                      <a:gd name="T48" fmla="*/ 15 w 35"/>
                      <a:gd name="T49" fmla="*/ 13 h 40"/>
                      <a:gd name="T50" fmla="*/ 14 w 35"/>
                      <a:gd name="T51" fmla="*/ 11 h 40"/>
                      <a:gd name="T52" fmla="*/ 12 w 35"/>
                      <a:gd name="T53" fmla="*/ 10 h 40"/>
                      <a:gd name="T54" fmla="*/ 9 w 35"/>
                      <a:gd name="T55" fmla="*/ 9 h 40"/>
                      <a:gd name="T56" fmla="*/ 9 w 35"/>
                      <a:gd name="T57" fmla="*/ 7 h 40"/>
                      <a:gd name="T58" fmla="*/ 4 w 35"/>
                      <a:gd name="T59" fmla="*/ 5 h 40"/>
                      <a:gd name="T60" fmla="*/ 3 w 35"/>
                      <a:gd name="T61" fmla="*/ 3 h 40"/>
                      <a:gd name="T62" fmla="*/ 1 w 35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32" y="39"/>
                        </a:moveTo>
                        <a:lnTo>
                          <a:pt x="32" y="39"/>
                        </a:lnTo>
                        <a:lnTo>
                          <a:pt x="31" y="38"/>
                        </a:lnTo>
                        <a:lnTo>
                          <a:pt x="32" y="37"/>
                        </a:lnTo>
                        <a:lnTo>
                          <a:pt x="32" y="38"/>
                        </a:lnTo>
                        <a:lnTo>
                          <a:pt x="32" y="36"/>
                        </a:lnTo>
                        <a:lnTo>
                          <a:pt x="34" y="35"/>
                        </a:lnTo>
                        <a:lnTo>
                          <a:pt x="34" y="34"/>
                        </a:lnTo>
                        <a:lnTo>
                          <a:pt x="32" y="33"/>
                        </a:lnTo>
                        <a:lnTo>
                          <a:pt x="32" y="32"/>
                        </a:lnTo>
                        <a:lnTo>
                          <a:pt x="31" y="31"/>
                        </a:lnTo>
                        <a:lnTo>
                          <a:pt x="30" y="30"/>
                        </a:lnTo>
                        <a:lnTo>
                          <a:pt x="29" y="29"/>
                        </a:lnTo>
                        <a:lnTo>
                          <a:pt x="30" y="28"/>
                        </a:lnTo>
                        <a:lnTo>
                          <a:pt x="29" y="27"/>
                        </a:lnTo>
                        <a:lnTo>
                          <a:pt x="29" y="25"/>
                        </a:lnTo>
                        <a:lnTo>
                          <a:pt x="28" y="25"/>
                        </a:lnTo>
                        <a:lnTo>
                          <a:pt x="27" y="24"/>
                        </a:lnTo>
                        <a:lnTo>
                          <a:pt x="27" y="23"/>
                        </a:lnTo>
                        <a:lnTo>
                          <a:pt x="24" y="23"/>
                        </a:lnTo>
                        <a:lnTo>
                          <a:pt x="24" y="21"/>
                        </a:lnTo>
                        <a:lnTo>
                          <a:pt x="23" y="20"/>
                        </a:lnTo>
                        <a:lnTo>
                          <a:pt x="22" y="19"/>
                        </a:lnTo>
                        <a:lnTo>
                          <a:pt x="22" y="18"/>
                        </a:lnTo>
                        <a:lnTo>
                          <a:pt x="21" y="18"/>
                        </a:lnTo>
                        <a:lnTo>
                          <a:pt x="21" y="17"/>
                        </a:lnTo>
                        <a:lnTo>
                          <a:pt x="19" y="16"/>
                        </a:lnTo>
                        <a:lnTo>
                          <a:pt x="18" y="15"/>
                        </a:lnTo>
                        <a:lnTo>
                          <a:pt x="18" y="14"/>
                        </a:lnTo>
                        <a:lnTo>
                          <a:pt x="17" y="14"/>
                        </a:lnTo>
                        <a:lnTo>
                          <a:pt x="15" y="13"/>
                        </a:lnTo>
                        <a:lnTo>
                          <a:pt x="14" y="12"/>
                        </a:lnTo>
                        <a:lnTo>
                          <a:pt x="14" y="11"/>
                        </a:lnTo>
                        <a:lnTo>
                          <a:pt x="12" y="11"/>
                        </a:lnTo>
                        <a:lnTo>
                          <a:pt x="12" y="10"/>
                        </a:lnTo>
                        <a:lnTo>
                          <a:pt x="10" y="10"/>
                        </a:lnTo>
                        <a:lnTo>
                          <a:pt x="9" y="9"/>
                        </a:lnTo>
                        <a:lnTo>
                          <a:pt x="9" y="7"/>
                        </a:lnTo>
                        <a:lnTo>
                          <a:pt x="6" y="6"/>
                        </a:lnTo>
                        <a:lnTo>
                          <a:pt x="4" y="5"/>
                        </a:lnTo>
                        <a:lnTo>
                          <a:pt x="4" y="4"/>
                        </a:lnTo>
                        <a:lnTo>
                          <a:pt x="3" y="3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3" name="Freeform 388"/>
                  <p:cNvSpPr>
                    <a:spLocks/>
                  </p:cNvSpPr>
                  <p:nvPr/>
                </p:nvSpPr>
                <p:spPr bwMode="auto">
                  <a:xfrm>
                    <a:off x="2218" y="2133"/>
                    <a:ext cx="54" cy="17"/>
                  </a:xfrm>
                  <a:custGeom>
                    <a:avLst/>
                    <a:gdLst>
                      <a:gd name="T0" fmla="*/ 51 w 54"/>
                      <a:gd name="T1" fmla="*/ 12 h 17"/>
                      <a:gd name="T2" fmla="*/ 51 w 54"/>
                      <a:gd name="T3" fmla="*/ 14 h 17"/>
                      <a:gd name="T4" fmla="*/ 51 w 54"/>
                      <a:gd name="T5" fmla="*/ 14 h 17"/>
                      <a:gd name="T6" fmla="*/ 50 w 54"/>
                      <a:gd name="T7" fmla="*/ 14 h 17"/>
                      <a:gd name="T8" fmla="*/ 49 w 54"/>
                      <a:gd name="T9" fmla="*/ 14 h 17"/>
                      <a:gd name="T10" fmla="*/ 48 w 54"/>
                      <a:gd name="T11" fmla="*/ 14 h 17"/>
                      <a:gd name="T12" fmla="*/ 47 w 54"/>
                      <a:gd name="T13" fmla="*/ 16 h 17"/>
                      <a:gd name="T14" fmla="*/ 46 w 54"/>
                      <a:gd name="T15" fmla="*/ 14 h 17"/>
                      <a:gd name="T16" fmla="*/ 46 w 54"/>
                      <a:gd name="T17" fmla="*/ 16 h 17"/>
                      <a:gd name="T18" fmla="*/ 45 w 54"/>
                      <a:gd name="T19" fmla="*/ 14 h 17"/>
                      <a:gd name="T20" fmla="*/ 45 w 54"/>
                      <a:gd name="T21" fmla="*/ 14 h 17"/>
                      <a:gd name="T22" fmla="*/ 42 w 54"/>
                      <a:gd name="T23" fmla="*/ 13 h 17"/>
                      <a:gd name="T24" fmla="*/ 41 w 54"/>
                      <a:gd name="T25" fmla="*/ 14 h 17"/>
                      <a:gd name="T26" fmla="*/ 40 w 54"/>
                      <a:gd name="T27" fmla="*/ 14 h 17"/>
                      <a:gd name="T28" fmla="*/ 39 w 54"/>
                      <a:gd name="T29" fmla="*/ 14 h 17"/>
                      <a:gd name="T30" fmla="*/ 38 w 54"/>
                      <a:gd name="T31" fmla="*/ 13 h 17"/>
                      <a:gd name="T32" fmla="*/ 36 w 54"/>
                      <a:gd name="T33" fmla="*/ 13 h 17"/>
                      <a:gd name="T34" fmla="*/ 34 w 54"/>
                      <a:gd name="T35" fmla="*/ 13 h 17"/>
                      <a:gd name="T36" fmla="*/ 32 w 54"/>
                      <a:gd name="T37" fmla="*/ 12 h 17"/>
                      <a:gd name="T38" fmla="*/ 30 w 54"/>
                      <a:gd name="T39" fmla="*/ 11 h 17"/>
                      <a:gd name="T40" fmla="*/ 28 w 54"/>
                      <a:gd name="T41" fmla="*/ 12 h 17"/>
                      <a:gd name="T42" fmla="*/ 25 w 54"/>
                      <a:gd name="T43" fmla="*/ 10 h 17"/>
                      <a:gd name="T44" fmla="*/ 24 w 54"/>
                      <a:gd name="T45" fmla="*/ 10 h 17"/>
                      <a:gd name="T46" fmla="*/ 22 w 54"/>
                      <a:gd name="T47" fmla="*/ 9 h 17"/>
                      <a:gd name="T48" fmla="*/ 19 w 54"/>
                      <a:gd name="T49" fmla="*/ 9 h 17"/>
                      <a:gd name="T50" fmla="*/ 16 w 54"/>
                      <a:gd name="T51" fmla="*/ 7 h 17"/>
                      <a:gd name="T52" fmla="*/ 14 w 54"/>
                      <a:gd name="T53" fmla="*/ 7 h 17"/>
                      <a:gd name="T54" fmla="*/ 12 w 54"/>
                      <a:gd name="T55" fmla="*/ 6 h 17"/>
                      <a:gd name="T56" fmla="*/ 10 w 54"/>
                      <a:gd name="T57" fmla="*/ 5 h 17"/>
                      <a:gd name="T58" fmla="*/ 6 w 54"/>
                      <a:gd name="T59" fmla="*/ 2 h 17"/>
                      <a:gd name="T60" fmla="*/ 4 w 54"/>
                      <a:gd name="T61" fmla="*/ 2 h 17"/>
                      <a:gd name="T62" fmla="*/ 2 w 54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53" y="11"/>
                        </a:moveTo>
                        <a:lnTo>
                          <a:pt x="51" y="12"/>
                        </a:lnTo>
                        <a:lnTo>
                          <a:pt x="50" y="13"/>
                        </a:lnTo>
                        <a:lnTo>
                          <a:pt x="51" y="14"/>
                        </a:lnTo>
                        <a:lnTo>
                          <a:pt x="50" y="14"/>
                        </a:lnTo>
                        <a:lnTo>
                          <a:pt x="49" y="14"/>
                        </a:lnTo>
                        <a:lnTo>
                          <a:pt x="48" y="14"/>
                        </a:lnTo>
                        <a:lnTo>
                          <a:pt x="47" y="16"/>
                        </a:lnTo>
                        <a:lnTo>
                          <a:pt x="46" y="14"/>
                        </a:lnTo>
                        <a:lnTo>
                          <a:pt x="46" y="16"/>
                        </a:lnTo>
                        <a:lnTo>
                          <a:pt x="45" y="14"/>
                        </a:lnTo>
                        <a:lnTo>
                          <a:pt x="43" y="14"/>
                        </a:lnTo>
                        <a:lnTo>
                          <a:pt x="42" y="13"/>
                        </a:lnTo>
                        <a:lnTo>
                          <a:pt x="41" y="14"/>
                        </a:lnTo>
                        <a:lnTo>
                          <a:pt x="40" y="14"/>
                        </a:lnTo>
                        <a:lnTo>
                          <a:pt x="39" y="14"/>
                        </a:lnTo>
                        <a:lnTo>
                          <a:pt x="38" y="13"/>
                        </a:lnTo>
                        <a:lnTo>
                          <a:pt x="36" y="13"/>
                        </a:lnTo>
                        <a:lnTo>
                          <a:pt x="34" y="13"/>
                        </a:lnTo>
                        <a:lnTo>
                          <a:pt x="33" y="13"/>
                        </a:lnTo>
                        <a:lnTo>
                          <a:pt x="32" y="12"/>
                        </a:lnTo>
                        <a:lnTo>
                          <a:pt x="31" y="12"/>
                        </a:lnTo>
                        <a:lnTo>
                          <a:pt x="30" y="11"/>
                        </a:lnTo>
                        <a:lnTo>
                          <a:pt x="29" y="10"/>
                        </a:lnTo>
                        <a:lnTo>
                          <a:pt x="28" y="12"/>
                        </a:lnTo>
                        <a:lnTo>
                          <a:pt x="27" y="11"/>
                        </a:lnTo>
                        <a:lnTo>
                          <a:pt x="25" y="10"/>
                        </a:lnTo>
                        <a:lnTo>
                          <a:pt x="24" y="10"/>
                        </a:lnTo>
                        <a:lnTo>
                          <a:pt x="23" y="9"/>
                        </a:lnTo>
                        <a:lnTo>
                          <a:pt x="22" y="9"/>
                        </a:lnTo>
                        <a:lnTo>
                          <a:pt x="20" y="8"/>
                        </a:lnTo>
                        <a:lnTo>
                          <a:pt x="19" y="9"/>
                        </a:lnTo>
                        <a:lnTo>
                          <a:pt x="18" y="8"/>
                        </a:lnTo>
                        <a:lnTo>
                          <a:pt x="16" y="7"/>
                        </a:lnTo>
                        <a:lnTo>
                          <a:pt x="15" y="8"/>
                        </a:lnTo>
                        <a:lnTo>
                          <a:pt x="14" y="7"/>
                        </a:lnTo>
                        <a:lnTo>
                          <a:pt x="12" y="6"/>
                        </a:lnTo>
                        <a:lnTo>
                          <a:pt x="11" y="4"/>
                        </a:lnTo>
                        <a:lnTo>
                          <a:pt x="10" y="5"/>
                        </a:lnTo>
                        <a:lnTo>
                          <a:pt x="9" y="4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lnTo>
                          <a:pt x="2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4" name="Freeform 389"/>
                  <p:cNvSpPr>
                    <a:spLocks/>
                  </p:cNvSpPr>
                  <p:nvPr/>
                </p:nvSpPr>
                <p:spPr bwMode="auto">
                  <a:xfrm>
                    <a:off x="2218" y="2133"/>
                    <a:ext cx="54" cy="17"/>
                  </a:xfrm>
                  <a:custGeom>
                    <a:avLst/>
                    <a:gdLst>
                      <a:gd name="T0" fmla="*/ 51 w 54"/>
                      <a:gd name="T1" fmla="*/ 12 h 17"/>
                      <a:gd name="T2" fmla="*/ 51 w 54"/>
                      <a:gd name="T3" fmla="*/ 14 h 17"/>
                      <a:gd name="T4" fmla="*/ 51 w 54"/>
                      <a:gd name="T5" fmla="*/ 14 h 17"/>
                      <a:gd name="T6" fmla="*/ 50 w 54"/>
                      <a:gd name="T7" fmla="*/ 14 h 17"/>
                      <a:gd name="T8" fmla="*/ 48 w 54"/>
                      <a:gd name="T9" fmla="*/ 14 h 17"/>
                      <a:gd name="T10" fmla="*/ 48 w 54"/>
                      <a:gd name="T11" fmla="*/ 14 h 17"/>
                      <a:gd name="T12" fmla="*/ 47 w 54"/>
                      <a:gd name="T13" fmla="*/ 16 h 17"/>
                      <a:gd name="T14" fmla="*/ 46 w 54"/>
                      <a:gd name="T15" fmla="*/ 14 h 17"/>
                      <a:gd name="T16" fmla="*/ 46 w 54"/>
                      <a:gd name="T17" fmla="*/ 16 h 17"/>
                      <a:gd name="T18" fmla="*/ 45 w 54"/>
                      <a:gd name="T19" fmla="*/ 14 h 17"/>
                      <a:gd name="T20" fmla="*/ 45 w 54"/>
                      <a:gd name="T21" fmla="*/ 14 h 17"/>
                      <a:gd name="T22" fmla="*/ 42 w 54"/>
                      <a:gd name="T23" fmla="*/ 13 h 17"/>
                      <a:gd name="T24" fmla="*/ 41 w 54"/>
                      <a:gd name="T25" fmla="*/ 14 h 17"/>
                      <a:gd name="T26" fmla="*/ 40 w 54"/>
                      <a:gd name="T27" fmla="*/ 14 h 17"/>
                      <a:gd name="T28" fmla="*/ 39 w 54"/>
                      <a:gd name="T29" fmla="*/ 14 h 17"/>
                      <a:gd name="T30" fmla="*/ 38 w 54"/>
                      <a:gd name="T31" fmla="*/ 13 h 17"/>
                      <a:gd name="T32" fmla="*/ 36 w 54"/>
                      <a:gd name="T33" fmla="*/ 13 h 17"/>
                      <a:gd name="T34" fmla="*/ 34 w 54"/>
                      <a:gd name="T35" fmla="*/ 13 h 17"/>
                      <a:gd name="T36" fmla="*/ 32 w 54"/>
                      <a:gd name="T37" fmla="*/ 12 h 17"/>
                      <a:gd name="T38" fmla="*/ 30 w 54"/>
                      <a:gd name="T39" fmla="*/ 11 h 17"/>
                      <a:gd name="T40" fmla="*/ 28 w 54"/>
                      <a:gd name="T41" fmla="*/ 12 h 17"/>
                      <a:gd name="T42" fmla="*/ 25 w 54"/>
                      <a:gd name="T43" fmla="*/ 10 h 17"/>
                      <a:gd name="T44" fmla="*/ 24 w 54"/>
                      <a:gd name="T45" fmla="*/ 10 h 17"/>
                      <a:gd name="T46" fmla="*/ 22 w 54"/>
                      <a:gd name="T47" fmla="*/ 9 h 17"/>
                      <a:gd name="T48" fmla="*/ 20 w 54"/>
                      <a:gd name="T49" fmla="*/ 8 h 17"/>
                      <a:gd name="T50" fmla="*/ 16 w 54"/>
                      <a:gd name="T51" fmla="*/ 7 h 17"/>
                      <a:gd name="T52" fmla="*/ 15 w 54"/>
                      <a:gd name="T53" fmla="*/ 8 h 17"/>
                      <a:gd name="T54" fmla="*/ 13 w 54"/>
                      <a:gd name="T55" fmla="*/ 6 h 17"/>
                      <a:gd name="T56" fmla="*/ 10 w 54"/>
                      <a:gd name="T57" fmla="*/ 5 h 17"/>
                      <a:gd name="T58" fmla="*/ 9 w 54"/>
                      <a:gd name="T59" fmla="*/ 3 h 17"/>
                      <a:gd name="T60" fmla="*/ 4 w 54"/>
                      <a:gd name="T61" fmla="*/ 2 h 17"/>
                      <a:gd name="T62" fmla="*/ 2 w 54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53" y="11"/>
                        </a:moveTo>
                        <a:lnTo>
                          <a:pt x="51" y="12"/>
                        </a:lnTo>
                        <a:lnTo>
                          <a:pt x="50" y="13"/>
                        </a:lnTo>
                        <a:lnTo>
                          <a:pt x="51" y="14"/>
                        </a:lnTo>
                        <a:lnTo>
                          <a:pt x="50" y="14"/>
                        </a:lnTo>
                        <a:lnTo>
                          <a:pt x="49" y="14"/>
                        </a:lnTo>
                        <a:lnTo>
                          <a:pt x="48" y="14"/>
                        </a:lnTo>
                        <a:lnTo>
                          <a:pt x="47" y="16"/>
                        </a:lnTo>
                        <a:lnTo>
                          <a:pt x="46" y="14"/>
                        </a:lnTo>
                        <a:lnTo>
                          <a:pt x="46" y="16"/>
                        </a:lnTo>
                        <a:lnTo>
                          <a:pt x="45" y="14"/>
                        </a:lnTo>
                        <a:lnTo>
                          <a:pt x="43" y="14"/>
                        </a:lnTo>
                        <a:lnTo>
                          <a:pt x="42" y="13"/>
                        </a:lnTo>
                        <a:lnTo>
                          <a:pt x="41" y="14"/>
                        </a:lnTo>
                        <a:lnTo>
                          <a:pt x="40" y="14"/>
                        </a:lnTo>
                        <a:lnTo>
                          <a:pt x="39" y="14"/>
                        </a:lnTo>
                        <a:lnTo>
                          <a:pt x="38" y="13"/>
                        </a:lnTo>
                        <a:lnTo>
                          <a:pt x="36" y="13"/>
                        </a:lnTo>
                        <a:lnTo>
                          <a:pt x="36" y="14"/>
                        </a:lnTo>
                        <a:lnTo>
                          <a:pt x="34" y="13"/>
                        </a:lnTo>
                        <a:lnTo>
                          <a:pt x="33" y="13"/>
                        </a:lnTo>
                        <a:lnTo>
                          <a:pt x="32" y="12"/>
                        </a:lnTo>
                        <a:lnTo>
                          <a:pt x="31" y="12"/>
                        </a:lnTo>
                        <a:lnTo>
                          <a:pt x="30" y="11"/>
                        </a:lnTo>
                        <a:lnTo>
                          <a:pt x="29" y="10"/>
                        </a:lnTo>
                        <a:lnTo>
                          <a:pt x="28" y="12"/>
                        </a:lnTo>
                        <a:lnTo>
                          <a:pt x="27" y="11"/>
                        </a:lnTo>
                        <a:lnTo>
                          <a:pt x="25" y="10"/>
                        </a:lnTo>
                        <a:lnTo>
                          <a:pt x="24" y="10"/>
                        </a:lnTo>
                        <a:lnTo>
                          <a:pt x="23" y="9"/>
                        </a:lnTo>
                        <a:lnTo>
                          <a:pt x="22" y="9"/>
                        </a:lnTo>
                        <a:lnTo>
                          <a:pt x="21" y="8"/>
                        </a:lnTo>
                        <a:lnTo>
                          <a:pt x="20" y="8"/>
                        </a:lnTo>
                        <a:lnTo>
                          <a:pt x="18" y="8"/>
                        </a:lnTo>
                        <a:lnTo>
                          <a:pt x="16" y="7"/>
                        </a:lnTo>
                        <a:lnTo>
                          <a:pt x="15" y="8"/>
                        </a:lnTo>
                        <a:lnTo>
                          <a:pt x="14" y="7"/>
                        </a:lnTo>
                        <a:lnTo>
                          <a:pt x="13" y="6"/>
                        </a:lnTo>
                        <a:lnTo>
                          <a:pt x="11" y="4"/>
                        </a:lnTo>
                        <a:lnTo>
                          <a:pt x="10" y="5"/>
                        </a:lnTo>
                        <a:lnTo>
                          <a:pt x="9" y="4"/>
                        </a:lnTo>
                        <a:lnTo>
                          <a:pt x="9" y="3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5" name="Freeform 390"/>
                  <p:cNvSpPr>
                    <a:spLocks/>
                  </p:cNvSpPr>
                  <p:nvPr/>
                </p:nvSpPr>
                <p:spPr bwMode="auto">
                  <a:xfrm>
                    <a:off x="2236" y="2107"/>
                    <a:ext cx="35" cy="40"/>
                  </a:xfrm>
                  <a:custGeom>
                    <a:avLst/>
                    <a:gdLst>
                      <a:gd name="T0" fmla="*/ 32 w 35"/>
                      <a:gd name="T1" fmla="*/ 39 h 40"/>
                      <a:gd name="T2" fmla="*/ 32 w 35"/>
                      <a:gd name="T3" fmla="*/ 37 h 40"/>
                      <a:gd name="T4" fmla="*/ 32 w 35"/>
                      <a:gd name="T5" fmla="*/ 38 h 40"/>
                      <a:gd name="T6" fmla="*/ 34 w 35"/>
                      <a:gd name="T7" fmla="*/ 35 h 40"/>
                      <a:gd name="T8" fmla="*/ 34 w 35"/>
                      <a:gd name="T9" fmla="*/ 34 h 40"/>
                      <a:gd name="T10" fmla="*/ 32 w 35"/>
                      <a:gd name="T11" fmla="*/ 33 h 40"/>
                      <a:gd name="T12" fmla="*/ 32 w 35"/>
                      <a:gd name="T13" fmla="*/ 32 h 40"/>
                      <a:gd name="T14" fmla="*/ 32 w 35"/>
                      <a:gd name="T15" fmla="*/ 32 h 40"/>
                      <a:gd name="T16" fmla="*/ 32 w 35"/>
                      <a:gd name="T17" fmla="*/ 32 h 40"/>
                      <a:gd name="T18" fmla="*/ 31 w 35"/>
                      <a:gd name="T19" fmla="*/ 31 h 40"/>
                      <a:gd name="T20" fmla="*/ 30 w 35"/>
                      <a:gd name="T21" fmla="*/ 30 h 40"/>
                      <a:gd name="T22" fmla="*/ 30 w 35"/>
                      <a:gd name="T23" fmla="*/ 30 h 40"/>
                      <a:gd name="T24" fmla="*/ 30 w 35"/>
                      <a:gd name="T25" fmla="*/ 29 h 40"/>
                      <a:gd name="T26" fmla="*/ 30 w 35"/>
                      <a:gd name="T27" fmla="*/ 28 h 40"/>
                      <a:gd name="T28" fmla="*/ 30 w 35"/>
                      <a:gd name="T29" fmla="*/ 28 h 40"/>
                      <a:gd name="T30" fmla="*/ 30 w 35"/>
                      <a:gd name="T31" fmla="*/ 28 h 40"/>
                      <a:gd name="T32" fmla="*/ 29 w 35"/>
                      <a:gd name="T33" fmla="*/ 25 h 40"/>
                      <a:gd name="T34" fmla="*/ 27 w 35"/>
                      <a:gd name="T35" fmla="*/ 24 h 40"/>
                      <a:gd name="T36" fmla="*/ 24 w 35"/>
                      <a:gd name="T37" fmla="*/ 23 h 40"/>
                      <a:gd name="T38" fmla="*/ 24 w 35"/>
                      <a:gd name="T39" fmla="*/ 21 h 40"/>
                      <a:gd name="T40" fmla="*/ 22 w 35"/>
                      <a:gd name="T41" fmla="*/ 19 h 40"/>
                      <a:gd name="T42" fmla="*/ 21 w 35"/>
                      <a:gd name="T43" fmla="*/ 18 h 40"/>
                      <a:gd name="T44" fmla="*/ 19 w 35"/>
                      <a:gd name="T45" fmla="*/ 16 h 40"/>
                      <a:gd name="T46" fmla="*/ 18 w 35"/>
                      <a:gd name="T47" fmla="*/ 14 h 40"/>
                      <a:gd name="T48" fmla="*/ 15 w 35"/>
                      <a:gd name="T49" fmla="*/ 13 h 40"/>
                      <a:gd name="T50" fmla="*/ 14 w 35"/>
                      <a:gd name="T51" fmla="*/ 11 h 40"/>
                      <a:gd name="T52" fmla="*/ 12 w 35"/>
                      <a:gd name="T53" fmla="*/ 10 h 40"/>
                      <a:gd name="T54" fmla="*/ 9 w 35"/>
                      <a:gd name="T55" fmla="*/ 9 h 40"/>
                      <a:gd name="T56" fmla="*/ 9 w 35"/>
                      <a:gd name="T57" fmla="*/ 7 h 40"/>
                      <a:gd name="T58" fmla="*/ 4 w 35"/>
                      <a:gd name="T59" fmla="*/ 5 h 40"/>
                      <a:gd name="T60" fmla="*/ 2 w 35"/>
                      <a:gd name="T61" fmla="*/ 2 h 40"/>
                      <a:gd name="T62" fmla="*/ 1 w 35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40"/>
                      <a:gd name="T98" fmla="*/ 35 w 35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40">
                        <a:moveTo>
                          <a:pt x="32" y="39"/>
                        </a:moveTo>
                        <a:lnTo>
                          <a:pt x="32" y="39"/>
                        </a:lnTo>
                        <a:lnTo>
                          <a:pt x="31" y="38"/>
                        </a:lnTo>
                        <a:lnTo>
                          <a:pt x="32" y="37"/>
                        </a:lnTo>
                        <a:lnTo>
                          <a:pt x="32" y="38"/>
                        </a:lnTo>
                        <a:lnTo>
                          <a:pt x="32" y="36"/>
                        </a:lnTo>
                        <a:lnTo>
                          <a:pt x="34" y="35"/>
                        </a:lnTo>
                        <a:lnTo>
                          <a:pt x="34" y="34"/>
                        </a:lnTo>
                        <a:lnTo>
                          <a:pt x="32" y="33"/>
                        </a:lnTo>
                        <a:lnTo>
                          <a:pt x="32" y="32"/>
                        </a:lnTo>
                        <a:lnTo>
                          <a:pt x="31" y="31"/>
                        </a:lnTo>
                        <a:lnTo>
                          <a:pt x="30" y="30"/>
                        </a:lnTo>
                        <a:lnTo>
                          <a:pt x="30" y="29"/>
                        </a:lnTo>
                        <a:lnTo>
                          <a:pt x="30" y="28"/>
                        </a:lnTo>
                        <a:lnTo>
                          <a:pt x="29" y="27"/>
                        </a:lnTo>
                        <a:lnTo>
                          <a:pt x="29" y="25"/>
                        </a:lnTo>
                        <a:lnTo>
                          <a:pt x="28" y="25"/>
                        </a:lnTo>
                        <a:lnTo>
                          <a:pt x="27" y="24"/>
                        </a:lnTo>
                        <a:lnTo>
                          <a:pt x="27" y="23"/>
                        </a:lnTo>
                        <a:lnTo>
                          <a:pt x="24" y="23"/>
                        </a:lnTo>
                        <a:lnTo>
                          <a:pt x="24" y="21"/>
                        </a:lnTo>
                        <a:lnTo>
                          <a:pt x="23" y="20"/>
                        </a:lnTo>
                        <a:lnTo>
                          <a:pt x="22" y="19"/>
                        </a:lnTo>
                        <a:lnTo>
                          <a:pt x="22" y="18"/>
                        </a:lnTo>
                        <a:lnTo>
                          <a:pt x="21" y="18"/>
                        </a:lnTo>
                        <a:lnTo>
                          <a:pt x="21" y="17"/>
                        </a:lnTo>
                        <a:lnTo>
                          <a:pt x="19" y="16"/>
                        </a:lnTo>
                        <a:lnTo>
                          <a:pt x="18" y="15"/>
                        </a:lnTo>
                        <a:lnTo>
                          <a:pt x="18" y="14"/>
                        </a:lnTo>
                        <a:lnTo>
                          <a:pt x="17" y="14"/>
                        </a:lnTo>
                        <a:lnTo>
                          <a:pt x="15" y="13"/>
                        </a:lnTo>
                        <a:lnTo>
                          <a:pt x="14" y="12"/>
                        </a:lnTo>
                        <a:lnTo>
                          <a:pt x="14" y="11"/>
                        </a:lnTo>
                        <a:lnTo>
                          <a:pt x="12" y="11"/>
                        </a:lnTo>
                        <a:lnTo>
                          <a:pt x="12" y="10"/>
                        </a:lnTo>
                        <a:lnTo>
                          <a:pt x="10" y="10"/>
                        </a:lnTo>
                        <a:lnTo>
                          <a:pt x="9" y="9"/>
                        </a:lnTo>
                        <a:lnTo>
                          <a:pt x="9" y="7"/>
                        </a:lnTo>
                        <a:lnTo>
                          <a:pt x="6" y="6"/>
                        </a:lnTo>
                        <a:lnTo>
                          <a:pt x="4" y="5"/>
                        </a:lnTo>
                        <a:lnTo>
                          <a:pt x="4" y="4"/>
                        </a:lnTo>
                        <a:lnTo>
                          <a:pt x="2" y="2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6" name="Freeform 391"/>
                  <p:cNvSpPr>
                    <a:spLocks/>
                  </p:cNvSpPr>
                  <p:nvPr/>
                </p:nvSpPr>
                <p:spPr bwMode="auto">
                  <a:xfrm>
                    <a:off x="2203" y="2071"/>
                    <a:ext cx="35" cy="38"/>
                  </a:xfrm>
                  <a:custGeom>
                    <a:avLst/>
                    <a:gdLst>
                      <a:gd name="T0" fmla="*/ 0 w 35"/>
                      <a:gd name="T1" fmla="*/ 0 h 38"/>
                      <a:gd name="T2" fmla="*/ 1 w 35"/>
                      <a:gd name="T3" fmla="*/ 1 h 38"/>
                      <a:gd name="T4" fmla="*/ 0 w 35"/>
                      <a:gd name="T5" fmla="*/ 2 h 38"/>
                      <a:gd name="T6" fmla="*/ 0 w 35"/>
                      <a:gd name="T7" fmla="*/ 2 h 38"/>
                      <a:gd name="T8" fmla="*/ 0 w 35"/>
                      <a:gd name="T9" fmla="*/ 3 h 38"/>
                      <a:gd name="T10" fmla="*/ 1 w 35"/>
                      <a:gd name="T11" fmla="*/ 4 h 38"/>
                      <a:gd name="T12" fmla="*/ 1 w 35"/>
                      <a:gd name="T13" fmla="*/ 5 h 38"/>
                      <a:gd name="T14" fmla="*/ 1 w 35"/>
                      <a:gd name="T15" fmla="*/ 6 h 38"/>
                      <a:gd name="T16" fmla="*/ 1 w 35"/>
                      <a:gd name="T17" fmla="*/ 7 h 38"/>
                      <a:gd name="T18" fmla="*/ 1 w 35"/>
                      <a:gd name="T19" fmla="*/ 7 h 38"/>
                      <a:gd name="T20" fmla="*/ 1 w 35"/>
                      <a:gd name="T21" fmla="*/ 8 h 38"/>
                      <a:gd name="T22" fmla="*/ 2 w 35"/>
                      <a:gd name="T23" fmla="*/ 9 h 38"/>
                      <a:gd name="T24" fmla="*/ 3 w 35"/>
                      <a:gd name="T25" fmla="*/ 10 h 38"/>
                      <a:gd name="T26" fmla="*/ 3 w 35"/>
                      <a:gd name="T27" fmla="*/ 11 h 38"/>
                      <a:gd name="T28" fmla="*/ 3 w 35"/>
                      <a:gd name="T29" fmla="*/ 11 h 38"/>
                      <a:gd name="T30" fmla="*/ 3 w 35"/>
                      <a:gd name="T31" fmla="*/ 12 h 38"/>
                      <a:gd name="T32" fmla="*/ 6 w 35"/>
                      <a:gd name="T33" fmla="*/ 13 h 38"/>
                      <a:gd name="T34" fmla="*/ 6 w 35"/>
                      <a:gd name="T35" fmla="*/ 15 h 38"/>
                      <a:gd name="T36" fmla="*/ 9 w 35"/>
                      <a:gd name="T37" fmla="*/ 17 h 38"/>
                      <a:gd name="T38" fmla="*/ 9 w 35"/>
                      <a:gd name="T39" fmla="*/ 19 h 38"/>
                      <a:gd name="T40" fmla="*/ 11 w 35"/>
                      <a:gd name="T41" fmla="*/ 20 h 38"/>
                      <a:gd name="T42" fmla="*/ 12 w 35"/>
                      <a:gd name="T43" fmla="*/ 22 h 38"/>
                      <a:gd name="T44" fmla="*/ 14 w 35"/>
                      <a:gd name="T45" fmla="*/ 23 h 38"/>
                      <a:gd name="T46" fmla="*/ 15 w 35"/>
                      <a:gd name="T47" fmla="*/ 24 h 38"/>
                      <a:gd name="T48" fmla="*/ 18 w 35"/>
                      <a:gd name="T49" fmla="*/ 25 h 38"/>
                      <a:gd name="T50" fmla="*/ 20 w 35"/>
                      <a:gd name="T51" fmla="*/ 27 h 38"/>
                      <a:gd name="T52" fmla="*/ 21 w 35"/>
                      <a:gd name="T53" fmla="*/ 29 h 38"/>
                      <a:gd name="T54" fmla="*/ 23 w 35"/>
                      <a:gd name="T55" fmla="*/ 31 h 38"/>
                      <a:gd name="T56" fmla="*/ 26 w 35"/>
                      <a:gd name="T57" fmla="*/ 32 h 38"/>
                      <a:gd name="T58" fmla="*/ 28 w 35"/>
                      <a:gd name="T59" fmla="*/ 34 h 38"/>
                      <a:gd name="T60" fmla="*/ 30 w 35"/>
                      <a:gd name="T61" fmla="*/ 35 h 38"/>
                      <a:gd name="T62" fmla="*/ 34 w 35"/>
                      <a:gd name="T63" fmla="*/ 37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1" y="0"/>
                        </a:moveTo>
                        <a:lnTo>
                          <a:pt x="0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1" y="7"/>
                        </a:lnTo>
                        <a:lnTo>
                          <a:pt x="1" y="8"/>
                        </a:lnTo>
                        <a:lnTo>
                          <a:pt x="2" y="9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3" y="12"/>
                        </a:lnTo>
                        <a:lnTo>
                          <a:pt x="4" y="13"/>
                        </a:lnTo>
                        <a:lnTo>
                          <a:pt x="6" y="13"/>
                        </a:lnTo>
                        <a:lnTo>
                          <a:pt x="6" y="14"/>
                        </a:lnTo>
                        <a:lnTo>
                          <a:pt x="6" y="15"/>
                        </a:lnTo>
                        <a:lnTo>
                          <a:pt x="9" y="16"/>
                        </a:lnTo>
                        <a:lnTo>
                          <a:pt x="9" y="17"/>
                        </a:lnTo>
                        <a:lnTo>
                          <a:pt x="9" y="18"/>
                        </a:lnTo>
                        <a:lnTo>
                          <a:pt x="9" y="19"/>
                        </a:lnTo>
                        <a:lnTo>
                          <a:pt x="10" y="20"/>
                        </a:lnTo>
                        <a:lnTo>
                          <a:pt x="11" y="20"/>
                        </a:lnTo>
                        <a:lnTo>
                          <a:pt x="12" y="21"/>
                        </a:lnTo>
                        <a:lnTo>
                          <a:pt x="12" y="22"/>
                        </a:lnTo>
                        <a:lnTo>
                          <a:pt x="13" y="21"/>
                        </a:lnTo>
                        <a:lnTo>
                          <a:pt x="14" y="23"/>
                        </a:lnTo>
                        <a:lnTo>
                          <a:pt x="15" y="23"/>
                        </a:lnTo>
                        <a:lnTo>
                          <a:pt x="15" y="24"/>
                        </a:lnTo>
                        <a:lnTo>
                          <a:pt x="17" y="24"/>
                        </a:lnTo>
                        <a:lnTo>
                          <a:pt x="18" y="25"/>
                        </a:lnTo>
                        <a:lnTo>
                          <a:pt x="19" y="27"/>
                        </a:lnTo>
                        <a:lnTo>
                          <a:pt x="20" y="27"/>
                        </a:lnTo>
                        <a:lnTo>
                          <a:pt x="21" y="28"/>
                        </a:lnTo>
                        <a:lnTo>
                          <a:pt x="21" y="29"/>
                        </a:lnTo>
                        <a:lnTo>
                          <a:pt x="23" y="30"/>
                        </a:lnTo>
                        <a:lnTo>
                          <a:pt x="23" y="31"/>
                        </a:lnTo>
                        <a:lnTo>
                          <a:pt x="26" y="31"/>
                        </a:lnTo>
                        <a:lnTo>
                          <a:pt x="26" y="32"/>
                        </a:lnTo>
                        <a:lnTo>
                          <a:pt x="27" y="33"/>
                        </a:lnTo>
                        <a:lnTo>
                          <a:pt x="28" y="34"/>
                        </a:lnTo>
                        <a:lnTo>
                          <a:pt x="29" y="36"/>
                        </a:lnTo>
                        <a:lnTo>
                          <a:pt x="30" y="35"/>
                        </a:lnTo>
                        <a:lnTo>
                          <a:pt x="32" y="36"/>
                        </a:lnTo>
                        <a:lnTo>
                          <a:pt x="34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7" name="Freeform 392"/>
                  <p:cNvSpPr>
                    <a:spLocks/>
                  </p:cNvSpPr>
                  <p:nvPr/>
                </p:nvSpPr>
                <p:spPr bwMode="auto">
                  <a:xfrm>
                    <a:off x="2206" y="2068"/>
                    <a:ext cx="52" cy="17"/>
                  </a:xfrm>
                  <a:custGeom>
                    <a:avLst/>
                    <a:gdLst>
                      <a:gd name="T0" fmla="*/ 0 w 52"/>
                      <a:gd name="T1" fmla="*/ 3 h 17"/>
                      <a:gd name="T2" fmla="*/ 0 w 52"/>
                      <a:gd name="T3" fmla="*/ 2 h 17"/>
                      <a:gd name="T4" fmla="*/ 1 w 52"/>
                      <a:gd name="T5" fmla="*/ 2 h 17"/>
                      <a:gd name="T6" fmla="*/ 2 w 52"/>
                      <a:gd name="T7" fmla="*/ 1 h 17"/>
                      <a:gd name="T8" fmla="*/ 2 w 52"/>
                      <a:gd name="T9" fmla="*/ 1 h 17"/>
                      <a:gd name="T10" fmla="*/ 3 w 52"/>
                      <a:gd name="T11" fmla="*/ 1 h 17"/>
                      <a:gd name="T12" fmla="*/ 4 w 52"/>
                      <a:gd name="T13" fmla="*/ 0 h 17"/>
                      <a:gd name="T14" fmla="*/ 4 w 52"/>
                      <a:gd name="T15" fmla="*/ 0 h 17"/>
                      <a:gd name="T16" fmla="*/ 5 w 52"/>
                      <a:gd name="T17" fmla="*/ 0 h 17"/>
                      <a:gd name="T18" fmla="*/ 7 w 52"/>
                      <a:gd name="T19" fmla="*/ 1 h 17"/>
                      <a:gd name="T20" fmla="*/ 9 w 52"/>
                      <a:gd name="T21" fmla="*/ 0 h 17"/>
                      <a:gd name="T22" fmla="*/ 9 w 52"/>
                      <a:gd name="T23" fmla="*/ 1 h 17"/>
                      <a:gd name="T24" fmla="*/ 10 w 52"/>
                      <a:gd name="T25" fmla="*/ 1 h 17"/>
                      <a:gd name="T26" fmla="*/ 11 w 52"/>
                      <a:gd name="T27" fmla="*/ 2 h 17"/>
                      <a:gd name="T28" fmla="*/ 12 w 52"/>
                      <a:gd name="T29" fmla="*/ 1 h 17"/>
                      <a:gd name="T30" fmla="*/ 12 w 52"/>
                      <a:gd name="T31" fmla="*/ 1 h 17"/>
                      <a:gd name="T32" fmla="*/ 14 w 52"/>
                      <a:gd name="T33" fmla="*/ 1 h 17"/>
                      <a:gd name="T34" fmla="*/ 17 w 52"/>
                      <a:gd name="T35" fmla="*/ 1 h 17"/>
                      <a:gd name="T36" fmla="*/ 19 w 52"/>
                      <a:gd name="T37" fmla="*/ 3 h 17"/>
                      <a:gd name="T38" fmla="*/ 20 w 52"/>
                      <a:gd name="T39" fmla="*/ 3 h 17"/>
                      <a:gd name="T40" fmla="*/ 22 w 52"/>
                      <a:gd name="T41" fmla="*/ 4 h 17"/>
                      <a:gd name="T42" fmla="*/ 23 w 52"/>
                      <a:gd name="T43" fmla="*/ 5 h 17"/>
                      <a:gd name="T44" fmla="*/ 26 w 52"/>
                      <a:gd name="T45" fmla="*/ 4 h 17"/>
                      <a:gd name="T46" fmla="*/ 30 w 52"/>
                      <a:gd name="T47" fmla="*/ 6 h 17"/>
                      <a:gd name="T48" fmla="*/ 31 w 52"/>
                      <a:gd name="T49" fmla="*/ 6 h 17"/>
                      <a:gd name="T50" fmla="*/ 34 w 52"/>
                      <a:gd name="T51" fmla="*/ 8 h 17"/>
                      <a:gd name="T52" fmla="*/ 37 w 52"/>
                      <a:gd name="T53" fmla="*/ 9 h 17"/>
                      <a:gd name="T54" fmla="*/ 38 w 52"/>
                      <a:gd name="T55" fmla="*/ 10 h 17"/>
                      <a:gd name="T56" fmla="*/ 40 w 52"/>
                      <a:gd name="T57" fmla="*/ 10 h 17"/>
                      <a:gd name="T58" fmla="*/ 45 w 52"/>
                      <a:gd name="T59" fmla="*/ 11 h 17"/>
                      <a:gd name="T60" fmla="*/ 46 w 52"/>
                      <a:gd name="T61" fmla="*/ 12 h 17"/>
                      <a:gd name="T62" fmla="*/ 49 w 52"/>
                      <a:gd name="T63" fmla="*/ 14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2"/>
                      <a:gd name="T97" fmla="*/ 0 h 17"/>
                      <a:gd name="T98" fmla="*/ 52 w 52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2" h="17">
                        <a:moveTo>
                          <a:pt x="0" y="3"/>
                        </a:move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2" y="1"/>
                        </a:lnTo>
                        <a:lnTo>
                          <a:pt x="3" y="1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7" y="1"/>
                        </a:lnTo>
                        <a:lnTo>
                          <a:pt x="9" y="0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1" y="2"/>
                        </a:lnTo>
                        <a:lnTo>
                          <a:pt x="12" y="1"/>
                        </a:lnTo>
                        <a:lnTo>
                          <a:pt x="13" y="0"/>
                        </a:lnTo>
                        <a:lnTo>
                          <a:pt x="14" y="1"/>
                        </a:lnTo>
                        <a:lnTo>
                          <a:pt x="14" y="2"/>
                        </a:lnTo>
                        <a:lnTo>
                          <a:pt x="17" y="1"/>
                        </a:lnTo>
                        <a:lnTo>
                          <a:pt x="17" y="2"/>
                        </a:lnTo>
                        <a:lnTo>
                          <a:pt x="19" y="3"/>
                        </a:lnTo>
                        <a:lnTo>
                          <a:pt x="20" y="3"/>
                        </a:lnTo>
                        <a:lnTo>
                          <a:pt x="21" y="3"/>
                        </a:lnTo>
                        <a:lnTo>
                          <a:pt x="22" y="4"/>
                        </a:lnTo>
                        <a:lnTo>
                          <a:pt x="23" y="4"/>
                        </a:lnTo>
                        <a:lnTo>
                          <a:pt x="23" y="5"/>
                        </a:lnTo>
                        <a:lnTo>
                          <a:pt x="26" y="4"/>
                        </a:lnTo>
                        <a:lnTo>
                          <a:pt x="28" y="5"/>
                        </a:lnTo>
                        <a:lnTo>
                          <a:pt x="30" y="6"/>
                        </a:lnTo>
                        <a:lnTo>
                          <a:pt x="31" y="6"/>
                        </a:lnTo>
                        <a:lnTo>
                          <a:pt x="32" y="7"/>
                        </a:lnTo>
                        <a:lnTo>
                          <a:pt x="34" y="8"/>
                        </a:lnTo>
                        <a:lnTo>
                          <a:pt x="35" y="9"/>
                        </a:lnTo>
                        <a:lnTo>
                          <a:pt x="37" y="9"/>
                        </a:lnTo>
                        <a:lnTo>
                          <a:pt x="38" y="10"/>
                        </a:lnTo>
                        <a:lnTo>
                          <a:pt x="40" y="10"/>
                        </a:lnTo>
                        <a:lnTo>
                          <a:pt x="41" y="11"/>
                        </a:lnTo>
                        <a:lnTo>
                          <a:pt x="45" y="11"/>
                        </a:lnTo>
                        <a:lnTo>
                          <a:pt x="45" y="12"/>
                        </a:lnTo>
                        <a:lnTo>
                          <a:pt x="46" y="12"/>
                        </a:lnTo>
                        <a:lnTo>
                          <a:pt x="47" y="14"/>
                        </a:lnTo>
                        <a:lnTo>
                          <a:pt x="49" y="14"/>
                        </a:lnTo>
                        <a:lnTo>
                          <a:pt x="51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8" name="Freeform 393"/>
                  <p:cNvSpPr>
                    <a:spLocks/>
                  </p:cNvSpPr>
                  <p:nvPr/>
                </p:nvSpPr>
                <p:spPr bwMode="auto">
                  <a:xfrm>
                    <a:off x="2082" y="2306"/>
                    <a:ext cx="36" cy="40"/>
                  </a:xfrm>
                  <a:custGeom>
                    <a:avLst/>
                    <a:gdLst>
                      <a:gd name="T0" fmla="*/ 33 w 36"/>
                      <a:gd name="T1" fmla="*/ 37 h 40"/>
                      <a:gd name="T2" fmla="*/ 35 w 36"/>
                      <a:gd name="T3" fmla="*/ 37 h 40"/>
                      <a:gd name="T4" fmla="*/ 35 w 36"/>
                      <a:gd name="T5" fmla="*/ 36 h 40"/>
                      <a:gd name="T6" fmla="*/ 35 w 36"/>
                      <a:gd name="T7" fmla="*/ 35 h 40"/>
                      <a:gd name="T8" fmla="*/ 32 w 36"/>
                      <a:gd name="T9" fmla="*/ 34 h 40"/>
                      <a:gd name="T10" fmla="*/ 33 w 36"/>
                      <a:gd name="T11" fmla="*/ 34 h 40"/>
                      <a:gd name="T12" fmla="*/ 33 w 36"/>
                      <a:gd name="T13" fmla="*/ 33 h 40"/>
                      <a:gd name="T14" fmla="*/ 33 w 36"/>
                      <a:gd name="T15" fmla="*/ 32 h 40"/>
                      <a:gd name="T16" fmla="*/ 33 w 36"/>
                      <a:gd name="T17" fmla="*/ 31 h 40"/>
                      <a:gd name="T18" fmla="*/ 33 w 36"/>
                      <a:gd name="T19" fmla="*/ 31 h 40"/>
                      <a:gd name="T20" fmla="*/ 32 w 36"/>
                      <a:gd name="T21" fmla="*/ 30 h 40"/>
                      <a:gd name="T22" fmla="*/ 32 w 36"/>
                      <a:gd name="T23" fmla="*/ 29 h 40"/>
                      <a:gd name="T24" fmla="*/ 32 w 36"/>
                      <a:gd name="T25" fmla="*/ 28 h 40"/>
                      <a:gd name="T26" fmla="*/ 32 w 36"/>
                      <a:gd name="T27" fmla="*/ 27 h 40"/>
                      <a:gd name="T28" fmla="*/ 31 w 36"/>
                      <a:gd name="T29" fmla="*/ 27 h 40"/>
                      <a:gd name="T30" fmla="*/ 29 w 36"/>
                      <a:gd name="T31" fmla="*/ 27 h 40"/>
                      <a:gd name="T32" fmla="*/ 29 w 36"/>
                      <a:gd name="T33" fmla="*/ 26 h 40"/>
                      <a:gd name="T34" fmla="*/ 29 w 36"/>
                      <a:gd name="T35" fmla="*/ 24 h 40"/>
                      <a:gd name="T36" fmla="*/ 28 w 36"/>
                      <a:gd name="T37" fmla="*/ 22 h 40"/>
                      <a:gd name="T38" fmla="*/ 25 w 36"/>
                      <a:gd name="T39" fmla="*/ 21 h 40"/>
                      <a:gd name="T40" fmla="*/ 23 w 36"/>
                      <a:gd name="T41" fmla="*/ 20 h 40"/>
                      <a:gd name="T42" fmla="*/ 22 w 36"/>
                      <a:gd name="T43" fmla="*/ 18 h 40"/>
                      <a:gd name="T44" fmla="*/ 19 w 36"/>
                      <a:gd name="T45" fmla="*/ 15 h 40"/>
                      <a:gd name="T46" fmla="*/ 18 w 36"/>
                      <a:gd name="T47" fmla="*/ 15 h 40"/>
                      <a:gd name="T48" fmla="*/ 15 w 36"/>
                      <a:gd name="T49" fmla="*/ 13 h 40"/>
                      <a:gd name="T50" fmla="*/ 14 w 36"/>
                      <a:gd name="T51" fmla="*/ 11 h 40"/>
                      <a:gd name="T52" fmla="*/ 11 w 36"/>
                      <a:gd name="T53" fmla="*/ 10 h 40"/>
                      <a:gd name="T54" fmla="*/ 11 w 36"/>
                      <a:gd name="T55" fmla="*/ 8 h 40"/>
                      <a:gd name="T56" fmla="*/ 8 w 36"/>
                      <a:gd name="T57" fmla="*/ 7 h 40"/>
                      <a:gd name="T58" fmla="*/ 5 w 36"/>
                      <a:gd name="T59" fmla="*/ 5 h 40"/>
                      <a:gd name="T60" fmla="*/ 4 w 36"/>
                      <a:gd name="T61" fmla="*/ 4 h 40"/>
                      <a:gd name="T62" fmla="*/ 1 w 36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3" y="39"/>
                        </a:moveTo>
                        <a:lnTo>
                          <a:pt x="33" y="37"/>
                        </a:lnTo>
                        <a:lnTo>
                          <a:pt x="35" y="37"/>
                        </a:lnTo>
                        <a:lnTo>
                          <a:pt x="35" y="36"/>
                        </a:lnTo>
                        <a:lnTo>
                          <a:pt x="33" y="35"/>
                        </a:lnTo>
                        <a:lnTo>
                          <a:pt x="35" y="35"/>
                        </a:lnTo>
                        <a:lnTo>
                          <a:pt x="32" y="34"/>
                        </a:lnTo>
                        <a:lnTo>
                          <a:pt x="33" y="34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3" y="31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2" y="28"/>
                        </a:lnTo>
                        <a:lnTo>
                          <a:pt x="32" y="27"/>
                        </a:lnTo>
                        <a:lnTo>
                          <a:pt x="31" y="27"/>
                        </a:lnTo>
                        <a:lnTo>
                          <a:pt x="29" y="27"/>
                        </a:lnTo>
                        <a:lnTo>
                          <a:pt x="29" y="26"/>
                        </a:lnTo>
                        <a:lnTo>
                          <a:pt x="29" y="24"/>
                        </a:lnTo>
                        <a:lnTo>
                          <a:pt x="26" y="23"/>
                        </a:lnTo>
                        <a:lnTo>
                          <a:pt x="28" y="22"/>
                        </a:lnTo>
                        <a:lnTo>
                          <a:pt x="26" y="22"/>
                        </a:lnTo>
                        <a:lnTo>
                          <a:pt x="25" y="21"/>
                        </a:lnTo>
                        <a:lnTo>
                          <a:pt x="23" y="20"/>
                        </a:lnTo>
                        <a:lnTo>
                          <a:pt x="23" y="19"/>
                        </a:lnTo>
                        <a:lnTo>
                          <a:pt x="22" y="18"/>
                        </a:lnTo>
                        <a:lnTo>
                          <a:pt x="22" y="17"/>
                        </a:lnTo>
                        <a:lnTo>
                          <a:pt x="19" y="15"/>
                        </a:lnTo>
                        <a:lnTo>
                          <a:pt x="18" y="15"/>
                        </a:lnTo>
                        <a:lnTo>
                          <a:pt x="16" y="13"/>
                        </a:lnTo>
                        <a:lnTo>
                          <a:pt x="15" y="13"/>
                        </a:lnTo>
                        <a:lnTo>
                          <a:pt x="15" y="12"/>
                        </a:lnTo>
                        <a:lnTo>
                          <a:pt x="14" y="11"/>
                        </a:lnTo>
                        <a:lnTo>
                          <a:pt x="12" y="10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lnTo>
                          <a:pt x="11" y="8"/>
                        </a:lnTo>
                        <a:lnTo>
                          <a:pt x="9" y="7"/>
                        </a:lnTo>
                        <a:lnTo>
                          <a:pt x="8" y="7"/>
                        </a:lnTo>
                        <a:lnTo>
                          <a:pt x="5" y="5"/>
                        </a:lnTo>
                        <a:lnTo>
                          <a:pt x="4" y="4"/>
                        </a:lnTo>
                        <a:lnTo>
                          <a:pt x="3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79" name="Freeform 394"/>
                  <p:cNvSpPr>
                    <a:spLocks/>
                  </p:cNvSpPr>
                  <p:nvPr/>
                </p:nvSpPr>
                <p:spPr bwMode="auto">
                  <a:xfrm>
                    <a:off x="2066" y="2333"/>
                    <a:ext cx="51" cy="17"/>
                  </a:xfrm>
                  <a:custGeom>
                    <a:avLst/>
                    <a:gdLst>
                      <a:gd name="T0" fmla="*/ 50 w 51"/>
                      <a:gd name="T1" fmla="*/ 12 h 17"/>
                      <a:gd name="T2" fmla="*/ 48 w 51"/>
                      <a:gd name="T3" fmla="*/ 12 h 17"/>
                      <a:gd name="T4" fmla="*/ 48 w 51"/>
                      <a:gd name="T5" fmla="*/ 14 h 17"/>
                      <a:gd name="T6" fmla="*/ 47 w 51"/>
                      <a:gd name="T7" fmla="*/ 14 h 17"/>
                      <a:gd name="T8" fmla="*/ 47 w 51"/>
                      <a:gd name="T9" fmla="*/ 16 h 17"/>
                      <a:gd name="T10" fmla="*/ 46 w 51"/>
                      <a:gd name="T11" fmla="*/ 16 h 17"/>
                      <a:gd name="T12" fmla="*/ 45 w 51"/>
                      <a:gd name="T13" fmla="*/ 14 h 17"/>
                      <a:gd name="T14" fmla="*/ 44 w 51"/>
                      <a:gd name="T15" fmla="*/ 16 h 17"/>
                      <a:gd name="T16" fmla="*/ 43 w 51"/>
                      <a:gd name="T17" fmla="*/ 14 h 17"/>
                      <a:gd name="T18" fmla="*/ 41 w 51"/>
                      <a:gd name="T19" fmla="*/ 14 h 17"/>
                      <a:gd name="T20" fmla="*/ 41 w 51"/>
                      <a:gd name="T21" fmla="*/ 14 h 17"/>
                      <a:gd name="T22" fmla="*/ 39 w 51"/>
                      <a:gd name="T23" fmla="*/ 13 h 17"/>
                      <a:gd name="T24" fmla="*/ 38 w 51"/>
                      <a:gd name="T25" fmla="*/ 14 h 17"/>
                      <a:gd name="T26" fmla="*/ 38 w 51"/>
                      <a:gd name="T27" fmla="*/ 14 h 17"/>
                      <a:gd name="T28" fmla="*/ 38 w 51"/>
                      <a:gd name="T29" fmla="*/ 14 h 17"/>
                      <a:gd name="T30" fmla="*/ 37 w 51"/>
                      <a:gd name="T31" fmla="*/ 13 h 17"/>
                      <a:gd name="T32" fmla="*/ 36 w 51"/>
                      <a:gd name="T33" fmla="*/ 14 h 17"/>
                      <a:gd name="T34" fmla="*/ 33 w 51"/>
                      <a:gd name="T35" fmla="*/ 13 h 17"/>
                      <a:gd name="T36" fmla="*/ 31 w 51"/>
                      <a:gd name="T37" fmla="*/ 12 h 17"/>
                      <a:gd name="T38" fmla="*/ 29 w 51"/>
                      <a:gd name="T39" fmla="*/ 12 h 17"/>
                      <a:gd name="T40" fmla="*/ 26 w 51"/>
                      <a:gd name="T41" fmla="*/ 11 h 17"/>
                      <a:gd name="T42" fmla="*/ 23 w 51"/>
                      <a:gd name="T43" fmla="*/ 11 h 17"/>
                      <a:gd name="T44" fmla="*/ 22 w 51"/>
                      <a:gd name="T45" fmla="*/ 10 h 17"/>
                      <a:gd name="T46" fmla="*/ 20 w 51"/>
                      <a:gd name="T47" fmla="*/ 10 h 17"/>
                      <a:gd name="T48" fmla="*/ 18 w 51"/>
                      <a:gd name="T49" fmla="*/ 9 h 17"/>
                      <a:gd name="T50" fmla="*/ 16 w 51"/>
                      <a:gd name="T51" fmla="*/ 7 h 17"/>
                      <a:gd name="T52" fmla="*/ 13 w 51"/>
                      <a:gd name="T53" fmla="*/ 6 h 17"/>
                      <a:gd name="T54" fmla="*/ 11 w 51"/>
                      <a:gd name="T55" fmla="*/ 7 h 17"/>
                      <a:gd name="T56" fmla="*/ 8 w 51"/>
                      <a:gd name="T57" fmla="*/ 5 h 17"/>
                      <a:gd name="T58" fmla="*/ 5 w 51"/>
                      <a:gd name="T59" fmla="*/ 4 h 17"/>
                      <a:gd name="T60" fmla="*/ 2 w 51"/>
                      <a:gd name="T61" fmla="*/ 2 h 17"/>
                      <a:gd name="T62" fmla="*/ 1 w 51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1"/>
                      <a:gd name="T97" fmla="*/ 0 h 17"/>
                      <a:gd name="T98" fmla="*/ 51 w 51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1" h="17">
                        <a:moveTo>
                          <a:pt x="50" y="11"/>
                        </a:moveTo>
                        <a:lnTo>
                          <a:pt x="50" y="12"/>
                        </a:lnTo>
                        <a:lnTo>
                          <a:pt x="48" y="12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7" y="16"/>
                        </a:lnTo>
                        <a:lnTo>
                          <a:pt x="46" y="16"/>
                        </a:lnTo>
                        <a:lnTo>
                          <a:pt x="45" y="14"/>
                        </a:lnTo>
                        <a:lnTo>
                          <a:pt x="44" y="16"/>
                        </a:lnTo>
                        <a:lnTo>
                          <a:pt x="43" y="14"/>
                        </a:lnTo>
                        <a:lnTo>
                          <a:pt x="41" y="14"/>
                        </a:lnTo>
                        <a:lnTo>
                          <a:pt x="39" y="13"/>
                        </a:lnTo>
                        <a:lnTo>
                          <a:pt x="38" y="14"/>
                        </a:lnTo>
                        <a:lnTo>
                          <a:pt x="37" y="13"/>
                        </a:lnTo>
                        <a:lnTo>
                          <a:pt x="37" y="14"/>
                        </a:lnTo>
                        <a:lnTo>
                          <a:pt x="36" y="14"/>
                        </a:lnTo>
                        <a:lnTo>
                          <a:pt x="33" y="14"/>
                        </a:lnTo>
                        <a:lnTo>
                          <a:pt x="33" y="13"/>
                        </a:lnTo>
                        <a:lnTo>
                          <a:pt x="32" y="13"/>
                        </a:lnTo>
                        <a:lnTo>
                          <a:pt x="31" y="12"/>
                        </a:lnTo>
                        <a:lnTo>
                          <a:pt x="30" y="12"/>
                        </a:lnTo>
                        <a:lnTo>
                          <a:pt x="29" y="12"/>
                        </a:lnTo>
                        <a:lnTo>
                          <a:pt x="27" y="11"/>
                        </a:lnTo>
                        <a:lnTo>
                          <a:pt x="26" y="11"/>
                        </a:lnTo>
                        <a:lnTo>
                          <a:pt x="25" y="10"/>
                        </a:lnTo>
                        <a:lnTo>
                          <a:pt x="23" y="11"/>
                        </a:lnTo>
                        <a:lnTo>
                          <a:pt x="22" y="11"/>
                        </a:lnTo>
                        <a:lnTo>
                          <a:pt x="22" y="10"/>
                        </a:lnTo>
                        <a:lnTo>
                          <a:pt x="20" y="10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6" y="8"/>
                        </a:lnTo>
                        <a:lnTo>
                          <a:pt x="16" y="7"/>
                        </a:lnTo>
                        <a:lnTo>
                          <a:pt x="15" y="8"/>
                        </a:lnTo>
                        <a:lnTo>
                          <a:pt x="13" y="6"/>
                        </a:lnTo>
                        <a:lnTo>
                          <a:pt x="12" y="6"/>
                        </a:lnTo>
                        <a:lnTo>
                          <a:pt x="11" y="7"/>
                        </a:lnTo>
                        <a:lnTo>
                          <a:pt x="11" y="6"/>
                        </a:lnTo>
                        <a:lnTo>
                          <a:pt x="8" y="5"/>
                        </a:lnTo>
                        <a:lnTo>
                          <a:pt x="6" y="4"/>
                        </a:lnTo>
                        <a:lnTo>
                          <a:pt x="5" y="4"/>
                        </a:lnTo>
                        <a:lnTo>
                          <a:pt x="5" y="3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0" name="Freeform 395"/>
                  <p:cNvSpPr>
                    <a:spLocks/>
                  </p:cNvSpPr>
                  <p:nvPr/>
                </p:nvSpPr>
                <p:spPr bwMode="auto">
                  <a:xfrm>
                    <a:off x="2066" y="2333"/>
                    <a:ext cx="51" cy="17"/>
                  </a:xfrm>
                  <a:custGeom>
                    <a:avLst/>
                    <a:gdLst>
                      <a:gd name="T0" fmla="*/ 50 w 51"/>
                      <a:gd name="T1" fmla="*/ 12 h 17"/>
                      <a:gd name="T2" fmla="*/ 48 w 51"/>
                      <a:gd name="T3" fmla="*/ 12 h 17"/>
                      <a:gd name="T4" fmla="*/ 48 w 51"/>
                      <a:gd name="T5" fmla="*/ 14 h 17"/>
                      <a:gd name="T6" fmla="*/ 47 w 51"/>
                      <a:gd name="T7" fmla="*/ 14 h 17"/>
                      <a:gd name="T8" fmla="*/ 47 w 51"/>
                      <a:gd name="T9" fmla="*/ 16 h 17"/>
                      <a:gd name="T10" fmla="*/ 46 w 51"/>
                      <a:gd name="T11" fmla="*/ 16 h 17"/>
                      <a:gd name="T12" fmla="*/ 45 w 51"/>
                      <a:gd name="T13" fmla="*/ 14 h 17"/>
                      <a:gd name="T14" fmla="*/ 44 w 51"/>
                      <a:gd name="T15" fmla="*/ 16 h 17"/>
                      <a:gd name="T16" fmla="*/ 43 w 51"/>
                      <a:gd name="T17" fmla="*/ 14 h 17"/>
                      <a:gd name="T18" fmla="*/ 41 w 51"/>
                      <a:gd name="T19" fmla="*/ 14 h 17"/>
                      <a:gd name="T20" fmla="*/ 41 w 51"/>
                      <a:gd name="T21" fmla="*/ 14 h 17"/>
                      <a:gd name="T22" fmla="*/ 39 w 51"/>
                      <a:gd name="T23" fmla="*/ 13 h 17"/>
                      <a:gd name="T24" fmla="*/ 38 w 51"/>
                      <a:gd name="T25" fmla="*/ 14 h 17"/>
                      <a:gd name="T26" fmla="*/ 38 w 51"/>
                      <a:gd name="T27" fmla="*/ 14 h 17"/>
                      <a:gd name="T28" fmla="*/ 38 w 51"/>
                      <a:gd name="T29" fmla="*/ 14 h 17"/>
                      <a:gd name="T30" fmla="*/ 37 w 51"/>
                      <a:gd name="T31" fmla="*/ 13 h 17"/>
                      <a:gd name="T32" fmla="*/ 36 w 51"/>
                      <a:gd name="T33" fmla="*/ 14 h 17"/>
                      <a:gd name="T34" fmla="*/ 33 w 51"/>
                      <a:gd name="T35" fmla="*/ 13 h 17"/>
                      <a:gd name="T36" fmla="*/ 31 w 51"/>
                      <a:gd name="T37" fmla="*/ 12 h 17"/>
                      <a:gd name="T38" fmla="*/ 29 w 51"/>
                      <a:gd name="T39" fmla="*/ 12 h 17"/>
                      <a:gd name="T40" fmla="*/ 26 w 51"/>
                      <a:gd name="T41" fmla="*/ 11 h 17"/>
                      <a:gd name="T42" fmla="*/ 23 w 51"/>
                      <a:gd name="T43" fmla="*/ 11 h 17"/>
                      <a:gd name="T44" fmla="*/ 22 w 51"/>
                      <a:gd name="T45" fmla="*/ 10 h 17"/>
                      <a:gd name="T46" fmla="*/ 20 w 51"/>
                      <a:gd name="T47" fmla="*/ 10 h 17"/>
                      <a:gd name="T48" fmla="*/ 18 w 51"/>
                      <a:gd name="T49" fmla="*/ 9 h 17"/>
                      <a:gd name="T50" fmla="*/ 16 w 51"/>
                      <a:gd name="T51" fmla="*/ 7 h 17"/>
                      <a:gd name="T52" fmla="*/ 13 w 51"/>
                      <a:gd name="T53" fmla="*/ 6 h 17"/>
                      <a:gd name="T54" fmla="*/ 11 w 51"/>
                      <a:gd name="T55" fmla="*/ 7 h 17"/>
                      <a:gd name="T56" fmla="*/ 8 w 51"/>
                      <a:gd name="T57" fmla="*/ 5 h 17"/>
                      <a:gd name="T58" fmla="*/ 5 w 51"/>
                      <a:gd name="T59" fmla="*/ 4 h 17"/>
                      <a:gd name="T60" fmla="*/ 2 w 51"/>
                      <a:gd name="T61" fmla="*/ 2 h 17"/>
                      <a:gd name="T62" fmla="*/ 1 w 51"/>
                      <a:gd name="T63" fmla="*/ 1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1"/>
                      <a:gd name="T97" fmla="*/ 0 h 17"/>
                      <a:gd name="T98" fmla="*/ 51 w 51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1" h="17">
                        <a:moveTo>
                          <a:pt x="50" y="11"/>
                        </a:moveTo>
                        <a:lnTo>
                          <a:pt x="50" y="12"/>
                        </a:lnTo>
                        <a:lnTo>
                          <a:pt x="48" y="12"/>
                        </a:lnTo>
                        <a:lnTo>
                          <a:pt x="48" y="14"/>
                        </a:lnTo>
                        <a:lnTo>
                          <a:pt x="47" y="14"/>
                        </a:lnTo>
                        <a:lnTo>
                          <a:pt x="47" y="16"/>
                        </a:lnTo>
                        <a:lnTo>
                          <a:pt x="46" y="16"/>
                        </a:lnTo>
                        <a:lnTo>
                          <a:pt x="45" y="14"/>
                        </a:lnTo>
                        <a:lnTo>
                          <a:pt x="44" y="16"/>
                        </a:lnTo>
                        <a:lnTo>
                          <a:pt x="43" y="14"/>
                        </a:lnTo>
                        <a:lnTo>
                          <a:pt x="41" y="14"/>
                        </a:lnTo>
                        <a:lnTo>
                          <a:pt x="39" y="13"/>
                        </a:lnTo>
                        <a:lnTo>
                          <a:pt x="38" y="14"/>
                        </a:lnTo>
                        <a:lnTo>
                          <a:pt x="37" y="13"/>
                        </a:lnTo>
                        <a:lnTo>
                          <a:pt x="37" y="14"/>
                        </a:lnTo>
                        <a:lnTo>
                          <a:pt x="36" y="14"/>
                        </a:lnTo>
                        <a:lnTo>
                          <a:pt x="33" y="14"/>
                        </a:lnTo>
                        <a:lnTo>
                          <a:pt x="33" y="13"/>
                        </a:lnTo>
                        <a:lnTo>
                          <a:pt x="32" y="13"/>
                        </a:lnTo>
                        <a:lnTo>
                          <a:pt x="31" y="12"/>
                        </a:lnTo>
                        <a:lnTo>
                          <a:pt x="30" y="12"/>
                        </a:lnTo>
                        <a:lnTo>
                          <a:pt x="29" y="12"/>
                        </a:lnTo>
                        <a:lnTo>
                          <a:pt x="27" y="11"/>
                        </a:lnTo>
                        <a:lnTo>
                          <a:pt x="26" y="11"/>
                        </a:lnTo>
                        <a:lnTo>
                          <a:pt x="25" y="10"/>
                        </a:lnTo>
                        <a:lnTo>
                          <a:pt x="23" y="11"/>
                        </a:lnTo>
                        <a:lnTo>
                          <a:pt x="22" y="11"/>
                        </a:lnTo>
                        <a:lnTo>
                          <a:pt x="22" y="10"/>
                        </a:lnTo>
                        <a:lnTo>
                          <a:pt x="20" y="10"/>
                        </a:lnTo>
                        <a:lnTo>
                          <a:pt x="19" y="9"/>
                        </a:lnTo>
                        <a:lnTo>
                          <a:pt x="18" y="9"/>
                        </a:lnTo>
                        <a:lnTo>
                          <a:pt x="16" y="8"/>
                        </a:lnTo>
                        <a:lnTo>
                          <a:pt x="16" y="7"/>
                        </a:lnTo>
                        <a:lnTo>
                          <a:pt x="15" y="8"/>
                        </a:lnTo>
                        <a:lnTo>
                          <a:pt x="13" y="6"/>
                        </a:lnTo>
                        <a:lnTo>
                          <a:pt x="12" y="6"/>
                        </a:lnTo>
                        <a:lnTo>
                          <a:pt x="11" y="7"/>
                        </a:lnTo>
                        <a:lnTo>
                          <a:pt x="11" y="6"/>
                        </a:lnTo>
                        <a:lnTo>
                          <a:pt x="8" y="5"/>
                        </a:lnTo>
                        <a:lnTo>
                          <a:pt x="6" y="4"/>
                        </a:lnTo>
                        <a:lnTo>
                          <a:pt x="5" y="4"/>
                        </a:lnTo>
                        <a:lnTo>
                          <a:pt x="5" y="3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1" name="Freeform 396"/>
                  <p:cNvSpPr>
                    <a:spLocks/>
                  </p:cNvSpPr>
                  <p:nvPr/>
                </p:nvSpPr>
                <p:spPr bwMode="auto">
                  <a:xfrm>
                    <a:off x="2082" y="2306"/>
                    <a:ext cx="36" cy="40"/>
                  </a:xfrm>
                  <a:custGeom>
                    <a:avLst/>
                    <a:gdLst>
                      <a:gd name="T0" fmla="*/ 33 w 36"/>
                      <a:gd name="T1" fmla="*/ 37 h 40"/>
                      <a:gd name="T2" fmla="*/ 33 w 36"/>
                      <a:gd name="T3" fmla="*/ 37 h 40"/>
                      <a:gd name="T4" fmla="*/ 35 w 36"/>
                      <a:gd name="T5" fmla="*/ 36 h 40"/>
                      <a:gd name="T6" fmla="*/ 33 w 36"/>
                      <a:gd name="T7" fmla="*/ 35 h 40"/>
                      <a:gd name="T8" fmla="*/ 32 w 36"/>
                      <a:gd name="T9" fmla="*/ 34 h 40"/>
                      <a:gd name="T10" fmla="*/ 33 w 36"/>
                      <a:gd name="T11" fmla="*/ 34 h 40"/>
                      <a:gd name="T12" fmla="*/ 33 w 36"/>
                      <a:gd name="T13" fmla="*/ 33 h 40"/>
                      <a:gd name="T14" fmla="*/ 33 w 36"/>
                      <a:gd name="T15" fmla="*/ 32 h 40"/>
                      <a:gd name="T16" fmla="*/ 33 w 36"/>
                      <a:gd name="T17" fmla="*/ 31 h 40"/>
                      <a:gd name="T18" fmla="*/ 32 w 36"/>
                      <a:gd name="T19" fmla="*/ 30 h 40"/>
                      <a:gd name="T20" fmla="*/ 32 w 36"/>
                      <a:gd name="T21" fmla="*/ 30 h 40"/>
                      <a:gd name="T22" fmla="*/ 32 w 36"/>
                      <a:gd name="T23" fmla="*/ 29 h 40"/>
                      <a:gd name="T24" fmla="*/ 31 w 36"/>
                      <a:gd name="T25" fmla="*/ 28 h 40"/>
                      <a:gd name="T26" fmla="*/ 31 w 36"/>
                      <a:gd name="T27" fmla="*/ 27 h 40"/>
                      <a:gd name="T28" fmla="*/ 31 w 36"/>
                      <a:gd name="T29" fmla="*/ 27 h 40"/>
                      <a:gd name="T30" fmla="*/ 29 w 36"/>
                      <a:gd name="T31" fmla="*/ 27 h 40"/>
                      <a:gd name="T32" fmla="*/ 29 w 36"/>
                      <a:gd name="T33" fmla="*/ 25 h 40"/>
                      <a:gd name="T34" fmla="*/ 26 w 36"/>
                      <a:gd name="T35" fmla="*/ 23 h 40"/>
                      <a:gd name="T36" fmla="*/ 26 w 36"/>
                      <a:gd name="T37" fmla="*/ 22 h 40"/>
                      <a:gd name="T38" fmla="*/ 25 w 36"/>
                      <a:gd name="T39" fmla="*/ 21 h 40"/>
                      <a:gd name="T40" fmla="*/ 23 w 36"/>
                      <a:gd name="T41" fmla="*/ 20 h 40"/>
                      <a:gd name="T42" fmla="*/ 22 w 36"/>
                      <a:gd name="T43" fmla="*/ 18 h 40"/>
                      <a:gd name="T44" fmla="*/ 19 w 36"/>
                      <a:gd name="T45" fmla="*/ 15 h 40"/>
                      <a:gd name="T46" fmla="*/ 18 w 36"/>
                      <a:gd name="T47" fmla="*/ 15 h 40"/>
                      <a:gd name="T48" fmla="*/ 15 w 36"/>
                      <a:gd name="T49" fmla="*/ 12 h 40"/>
                      <a:gd name="T50" fmla="*/ 14 w 36"/>
                      <a:gd name="T51" fmla="*/ 11 h 40"/>
                      <a:gd name="T52" fmla="*/ 11 w 36"/>
                      <a:gd name="T53" fmla="*/ 10 h 40"/>
                      <a:gd name="T54" fmla="*/ 11 w 36"/>
                      <a:gd name="T55" fmla="*/ 8 h 40"/>
                      <a:gd name="T56" fmla="*/ 8 w 36"/>
                      <a:gd name="T57" fmla="*/ 7 h 40"/>
                      <a:gd name="T58" fmla="*/ 7 w 36"/>
                      <a:gd name="T59" fmla="*/ 5 h 40"/>
                      <a:gd name="T60" fmla="*/ 4 w 36"/>
                      <a:gd name="T61" fmla="*/ 4 h 40"/>
                      <a:gd name="T62" fmla="*/ 1 w 36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3" y="39"/>
                        </a:moveTo>
                        <a:lnTo>
                          <a:pt x="33" y="37"/>
                        </a:lnTo>
                        <a:lnTo>
                          <a:pt x="35" y="37"/>
                        </a:lnTo>
                        <a:lnTo>
                          <a:pt x="35" y="36"/>
                        </a:lnTo>
                        <a:lnTo>
                          <a:pt x="33" y="35"/>
                        </a:lnTo>
                        <a:lnTo>
                          <a:pt x="32" y="34"/>
                        </a:lnTo>
                        <a:lnTo>
                          <a:pt x="33" y="34"/>
                        </a:lnTo>
                        <a:lnTo>
                          <a:pt x="32" y="33"/>
                        </a:lnTo>
                        <a:lnTo>
                          <a:pt x="33" y="33"/>
                        </a:lnTo>
                        <a:lnTo>
                          <a:pt x="33" y="32"/>
                        </a:lnTo>
                        <a:lnTo>
                          <a:pt x="33" y="31"/>
                        </a:lnTo>
                        <a:lnTo>
                          <a:pt x="32" y="30"/>
                        </a:lnTo>
                        <a:lnTo>
                          <a:pt x="32" y="29"/>
                        </a:lnTo>
                        <a:lnTo>
                          <a:pt x="31" y="28"/>
                        </a:lnTo>
                        <a:lnTo>
                          <a:pt x="32" y="27"/>
                        </a:lnTo>
                        <a:lnTo>
                          <a:pt x="31" y="27"/>
                        </a:lnTo>
                        <a:lnTo>
                          <a:pt x="29" y="27"/>
                        </a:lnTo>
                        <a:lnTo>
                          <a:pt x="29" y="26"/>
                        </a:lnTo>
                        <a:lnTo>
                          <a:pt x="29" y="25"/>
                        </a:lnTo>
                        <a:lnTo>
                          <a:pt x="29" y="24"/>
                        </a:lnTo>
                        <a:lnTo>
                          <a:pt x="26" y="23"/>
                        </a:lnTo>
                        <a:lnTo>
                          <a:pt x="26" y="22"/>
                        </a:lnTo>
                        <a:lnTo>
                          <a:pt x="25" y="21"/>
                        </a:lnTo>
                        <a:lnTo>
                          <a:pt x="23" y="20"/>
                        </a:lnTo>
                        <a:lnTo>
                          <a:pt x="22" y="19"/>
                        </a:lnTo>
                        <a:lnTo>
                          <a:pt x="22" y="18"/>
                        </a:lnTo>
                        <a:lnTo>
                          <a:pt x="21" y="17"/>
                        </a:lnTo>
                        <a:lnTo>
                          <a:pt x="19" y="15"/>
                        </a:lnTo>
                        <a:lnTo>
                          <a:pt x="18" y="15"/>
                        </a:lnTo>
                        <a:lnTo>
                          <a:pt x="16" y="13"/>
                        </a:lnTo>
                        <a:lnTo>
                          <a:pt x="15" y="12"/>
                        </a:lnTo>
                        <a:lnTo>
                          <a:pt x="14" y="11"/>
                        </a:lnTo>
                        <a:lnTo>
                          <a:pt x="12" y="10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lnTo>
                          <a:pt x="11" y="8"/>
                        </a:lnTo>
                        <a:lnTo>
                          <a:pt x="9" y="7"/>
                        </a:lnTo>
                        <a:lnTo>
                          <a:pt x="8" y="7"/>
                        </a:lnTo>
                        <a:lnTo>
                          <a:pt x="7" y="6"/>
                        </a:lnTo>
                        <a:lnTo>
                          <a:pt x="7" y="5"/>
                        </a:lnTo>
                        <a:lnTo>
                          <a:pt x="4" y="4"/>
                        </a:lnTo>
                        <a:lnTo>
                          <a:pt x="1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2" name="Freeform 397"/>
                  <p:cNvSpPr>
                    <a:spLocks/>
                  </p:cNvSpPr>
                  <p:nvPr/>
                </p:nvSpPr>
                <p:spPr bwMode="auto">
                  <a:xfrm>
                    <a:off x="2048" y="2271"/>
                    <a:ext cx="35" cy="38"/>
                  </a:xfrm>
                  <a:custGeom>
                    <a:avLst/>
                    <a:gdLst>
                      <a:gd name="T0" fmla="*/ 1 w 35"/>
                      <a:gd name="T1" fmla="*/ 1 h 38"/>
                      <a:gd name="T2" fmla="*/ 0 w 35"/>
                      <a:gd name="T3" fmla="*/ 1 h 38"/>
                      <a:gd name="T4" fmla="*/ 0 w 35"/>
                      <a:gd name="T5" fmla="*/ 2 h 38"/>
                      <a:gd name="T6" fmla="*/ 1 w 35"/>
                      <a:gd name="T7" fmla="*/ 3 h 38"/>
                      <a:gd name="T8" fmla="*/ 0 w 35"/>
                      <a:gd name="T9" fmla="*/ 4 h 38"/>
                      <a:gd name="T10" fmla="*/ 0 w 35"/>
                      <a:gd name="T11" fmla="*/ 4 h 38"/>
                      <a:gd name="T12" fmla="*/ 1 w 35"/>
                      <a:gd name="T13" fmla="*/ 5 h 38"/>
                      <a:gd name="T14" fmla="*/ 1 w 35"/>
                      <a:gd name="T15" fmla="*/ 7 h 38"/>
                      <a:gd name="T16" fmla="*/ 1 w 35"/>
                      <a:gd name="T17" fmla="*/ 7 h 38"/>
                      <a:gd name="T18" fmla="*/ 1 w 35"/>
                      <a:gd name="T19" fmla="*/ 7 h 38"/>
                      <a:gd name="T20" fmla="*/ 2 w 35"/>
                      <a:gd name="T21" fmla="*/ 8 h 38"/>
                      <a:gd name="T22" fmla="*/ 2 w 35"/>
                      <a:gd name="T23" fmla="*/ 9 h 38"/>
                      <a:gd name="T24" fmla="*/ 2 w 35"/>
                      <a:gd name="T25" fmla="*/ 10 h 38"/>
                      <a:gd name="T26" fmla="*/ 3 w 35"/>
                      <a:gd name="T27" fmla="*/ 10 h 38"/>
                      <a:gd name="T28" fmla="*/ 4 w 35"/>
                      <a:gd name="T29" fmla="*/ 11 h 38"/>
                      <a:gd name="T30" fmla="*/ 5 w 35"/>
                      <a:gd name="T31" fmla="*/ 12 h 38"/>
                      <a:gd name="T32" fmla="*/ 5 w 35"/>
                      <a:gd name="T33" fmla="*/ 14 h 38"/>
                      <a:gd name="T34" fmla="*/ 6 w 35"/>
                      <a:gd name="T35" fmla="*/ 16 h 38"/>
                      <a:gd name="T36" fmla="*/ 7 w 35"/>
                      <a:gd name="T37" fmla="*/ 17 h 38"/>
                      <a:gd name="T38" fmla="*/ 11 w 35"/>
                      <a:gd name="T39" fmla="*/ 19 h 38"/>
                      <a:gd name="T40" fmla="*/ 11 w 35"/>
                      <a:gd name="T41" fmla="*/ 20 h 38"/>
                      <a:gd name="T42" fmla="*/ 12 w 35"/>
                      <a:gd name="T43" fmla="*/ 22 h 38"/>
                      <a:gd name="T44" fmla="*/ 15 w 35"/>
                      <a:gd name="T45" fmla="*/ 22 h 38"/>
                      <a:gd name="T46" fmla="*/ 17 w 35"/>
                      <a:gd name="T47" fmla="*/ 24 h 38"/>
                      <a:gd name="T48" fmla="*/ 19 w 35"/>
                      <a:gd name="T49" fmla="*/ 25 h 38"/>
                      <a:gd name="T50" fmla="*/ 19 w 35"/>
                      <a:gd name="T51" fmla="*/ 27 h 38"/>
                      <a:gd name="T52" fmla="*/ 23 w 35"/>
                      <a:gd name="T53" fmla="*/ 29 h 38"/>
                      <a:gd name="T54" fmla="*/ 24 w 35"/>
                      <a:gd name="T55" fmla="*/ 30 h 38"/>
                      <a:gd name="T56" fmla="*/ 28 w 35"/>
                      <a:gd name="T57" fmla="*/ 33 h 38"/>
                      <a:gd name="T58" fmla="*/ 29 w 35"/>
                      <a:gd name="T59" fmla="*/ 33 h 38"/>
                      <a:gd name="T60" fmla="*/ 30 w 35"/>
                      <a:gd name="T61" fmla="*/ 35 h 38"/>
                      <a:gd name="T62" fmla="*/ 34 w 35"/>
                      <a:gd name="T63" fmla="*/ 37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5"/>
                      <a:gd name="T97" fmla="*/ 0 h 38"/>
                      <a:gd name="T98" fmla="*/ 35 w 35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5" h="38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1" y="7"/>
                        </a:lnTo>
                        <a:lnTo>
                          <a:pt x="2" y="8"/>
                        </a:lnTo>
                        <a:lnTo>
                          <a:pt x="2" y="9"/>
                        </a:lnTo>
                        <a:lnTo>
                          <a:pt x="2" y="10"/>
                        </a:lnTo>
                        <a:lnTo>
                          <a:pt x="3" y="10"/>
                        </a:lnTo>
                        <a:lnTo>
                          <a:pt x="4" y="11"/>
                        </a:lnTo>
                        <a:lnTo>
                          <a:pt x="5" y="12"/>
                        </a:lnTo>
                        <a:lnTo>
                          <a:pt x="5" y="13"/>
                        </a:lnTo>
                        <a:lnTo>
                          <a:pt x="5" y="14"/>
                        </a:lnTo>
                        <a:lnTo>
                          <a:pt x="6" y="16"/>
                        </a:lnTo>
                        <a:lnTo>
                          <a:pt x="7" y="17"/>
                        </a:lnTo>
                        <a:lnTo>
                          <a:pt x="7" y="18"/>
                        </a:lnTo>
                        <a:lnTo>
                          <a:pt x="11" y="19"/>
                        </a:lnTo>
                        <a:lnTo>
                          <a:pt x="11" y="20"/>
                        </a:lnTo>
                        <a:lnTo>
                          <a:pt x="11" y="21"/>
                        </a:lnTo>
                        <a:lnTo>
                          <a:pt x="12" y="22"/>
                        </a:lnTo>
                        <a:lnTo>
                          <a:pt x="15" y="22"/>
                        </a:lnTo>
                        <a:lnTo>
                          <a:pt x="17" y="23"/>
                        </a:lnTo>
                        <a:lnTo>
                          <a:pt x="17" y="24"/>
                        </a:lnTo>
                        <a:lnTo>
                          <a:pt x="17" y="25"/>
                        </a:lnTo>
                        <a:lnTo>
                          <a:pt x="19" y="25"/>
                        </a:lnTo>
                        <a:lnTo>
                          <a:pt x="20" y="26"/>
                        </a:lnTo>
                        <a:lnTo>
                          <a:pt x="19" y="27"/>
                        </a:lnTo>
                        <a:lnTo>
                          <a:pt x="21" y="28"/>
                        </a:lnTo>
                        <a:lnTo>
                          <a:pt x="23" y="29"/>
                        </a:lnTo>
                        <a:lnTo>
                          <a:pt x="23" y="30"/>
                        </a:lnTo>
                        <a:lnTo>
                          <a:pt x="24" y="30"/>
                        </a:lnTo>
                        <a:lnTo>
                          <a:pt x="26" y="31"/>
                        </a:lnTo>
                        <a:lnTo>
                          <a:pt x="28" y="33"/>
                        </a:lnTo>
                        <a:lnTo>
                          <a:pt x="28" y="34"/>
                        </a:lnTo>
                        <a:lnTo>
                          <a:pt x="29" y="33"/>
                        </a:lnTo>
                        <a:lnTo>
                          <a:pt x="30" y="34"/>
                        </a:lnTo>
                        <a:lnTo>
                          <a:pt x="30" y="35"/>
                        </a:lnTo>
                        <a:lnTo>
                          <a:pt x="34" y="36"/>
                        </a:lnTo>
                        <a:lnTo>
                          <a:pt x="34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3" name="Freeform 398"/>
                  <p:cNvSpPr>
                    <a:spLocks/>
                  </p:cNvSpPr>
                  <p:nvPr/>
                </p:nvSpPr>
                <p:spPr bwMode="auto">
                  <a:xfrm>
                    <a:off x="2050" y="2267"/>
                    <a:ext cx="55" cy="17"/>
                  </a:xfrm>
                  <a:custGeom>
                    <a:avLst/>
                    <a:gdLst>
                      <a:gd name="T0" fmla="*/ 1 w 55"/>
                      <a:gd name="T1" fmla="*/ 3 h 17"/>
                      <a:gd name="T2" fmla="*/ 2 w 55"/>
                      <a:gd name="T3" fmla="*/ 2 h 17"/>
                      <a:gd name="T4" fmla="*/ 3 w 55"/>
                      <a:gd name="T5" fmla="*/ 1 h 17"/>
                      <a:gd name="T6" fmla="*/ 3 w 55"/>
                      <a:gd name="T7" fmla="*/ 1 h 17"/>
                      <a:gd name="T8" fmla="*/ 4 w 55"/>
                      <a:gd name="T9" fmla="*/ 0 h 17"/>
                      <a:gd name="T10" fmla="*/ 5 w 55"/>
                      <a:gd name="T11" fmla="*/ 1 h 17"/>
                      <a:gd name="T12" fmla="*/ 6 w 55"/>
                      <a:gd name="T13" fmla="*/ 1 h 17"/>
                      <a:gd name="T14" fmla="*/ 6 w 55"/>
                      <a:gd name="T15" fmla="*/ 1 h 17"/>
                      <a:gd name="T16" fmla="*/ 9 w 55"/>
                      <a:gd name="T17" fmla="*/ 0 h 17"/>
                      <a:gd name="T18" fmla="*/ 9 w 55"/>
                      <a:gd name="T19" fmla="*/ 0 h 17"/>
                      <a:gd name="T20" fmla="*/ 10 w 55"/>
                      <a:gd name="T21" fmla="*/ 1 h 17"/>
                      <a:gd name="T22" fmla="*/ 10 w 55"/>
                      <a:gd name="T23" fmla="*/ 1 h 17"/>
                      <a:gd name="T24" fmla="*/ 11 w 55"/>
                      <a:gd name="T25" fmla="*/ 2 h 17"/>
                      <a:gd name="T26" fmla="*/ 12 w 55"/>
                      <a:gd name="T27" fmla="*/ 0 h 17"/>
                      <a:gd name="T28" fmla="*/ 13 w 55"/>
                      <a:gd name="T29" fmla="*/ 1 h 17"/>
                      <a:gd name="T30" fmla="*/ 13 w 55"/>
                      <a:gd name="T31" fmla="*/ 0 h 17"/>
                      <a:gd name="T32" fmla="*/ 14 w 55"/>
                      <a:gd name="T33" fmla="*/ 1 h 17"/>
                      <a:gd name="T34" fmla="*/ 20 w 55"/>
                      <a:gd name="T35" fmla="*/ 2 h 17"/>
                      <a:gd name="T36" fmla="*/ 21 w 55"/>
                      <a:gd name="T37" fmla="*/ 2 h 17"/>
                      <a:gd name="T38" fmla="*/ 24 w 55"/>
                      <a:gd name="T39" fmla="*/ 3 h 17"/>
                      <a:gd name="T40" fmla="*/ 25 w 55"/>
                      <a:gd name="T41" fmla="*/ 5 h 17"/>
                      <a:gd name="T42" fmla="*/ 27 w 55"/>
                      <a:gd name="T43" fmla="*/ 3 h 17"/>
                      <a:gd name="T44" fmla="*/ 29 w 55"/>
                      <a:gd name="T45" fmla="*/ 6 h 17"/>
                      <a:gd name="T46" fmla="*/ 32 w 55"/>
                      <a:gd name="T47" fmla="*/ 7 h 17"/>
                      <a:gd name="T48" fmla="*/ 33 w 55"/>
                      <a:gd name="T49" fmla="*/ 8 h 17"/>
                      <a:gd name="T50" fmla="*/ 35 w 55"/>
                      <a:gd name="T51" fmla="*/ 8 h 17"/>
                      <a:gd name="T52" fmla="*/ 39 w 55"/>
                      <a:gd name="T53" fmla="*/ 10 h 17"/>
                      <a:gd name="T54" fmla="*/ 41 w 55"/>
                      <a:gd name="T55" fmla="*/ 10 h 17"/>
                      <a:gd name="T56" fmla="*/ 42 w 55"/>
                      <a:gd name="T57" fmla="*/ 11 h 17"/>
                      <a:gd name="T58" fmla="*/ 45 w 55"/>
                      <a:gd name="T59" fmla="*/ 14 h 17"/>
                      <a:gd name="T60" fmla="*/ 48 w 55"/>
                      <a:gd name="T61" fmla="*/ 15 h 17"/>
                      <a:gd name="T62" fmla="*/ 52 w 55"/>
                      <a:gd name="T63" fmla="*/ 16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17"/>
                      <a:gd name="T98" fmla="*/ 55 w 55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17">
                        <a:moveTo>
                          <a:pt x="0" y="3"/>
                        </a:moveTo>
                        <a:lnTo>
                          <a:pt x="1" y="3"/>
                        </a:lnTo>
                        <a:lnTo>
                          <a:pt x="2" y="2"/>
                        </a:lnTo>
                        <a:lnTo>
                          <a:pt x="3" y="1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8" y="0"/>
                        </a:lnTo>
                        <a:lnTo>
                          <a:pt x="9" y="0"/>
                        </a:lnTo>
                        <a:lnTo>
                          <a:pt x="9" y="1"/>
                        </a:lnTo>
                        <a:lnTo>
                          <a:pt x="9" y="0"/>
                        </a:lnTo>
                        <a:lnTo>
                          <a:pt x="10" y="1"/>
                        </a:lnTo>
                        <a:lnTo>
                          <a:pt x="11" y="2"/>
                        </a:lnTo>
                        <a:lnTo>
                          <a:pt x="12" y="0"/>
                        </a:lnTo>
                        <a:lnTo>
                          <a:pt x="12" y="1"/>
                        </a:lnTo>
                        <a:lnTo>
                          <a:pt x="13" y="1"/>
                        </a:lnTo>
                        <a:lnTo>
                          <a:pt x="13" y="0"/>
                        </a:lnTo>
                        <a:lnTo>
                          <a:pt x="14" y="1"/>
                        </a:lnTo>
                        <a:lnTo>
                          <a:pt x="17" y="1"/>
                        </a:lnTo>
                        <a:lnTo>
                          <a:pt x="20" y="2"/>
                        </a:lnTo>
                        <a:lnTo>
                          <a:pt x="21" y="2"/>
                        </a:lnTo>
                        <a:lnTo>
                          <a:pt x="22" y="3"/>
                        </a:lnTo>
                        <a:lnTo>
                          <a:pt x="24" y="3"/>
                        </a:lnTo>
                        <a:lnTo>
                          <a:pt x="24" y="5"/>
                        </a:lnTo>
                        <a:lnTo>
                          <a:pt x="25" y="5"/>
                        </a:lnTo>
                        <a:lnTo>
                          <a:pt x="26" y="3"/>
                        </a:lnTo>
                        <a:lnTo>
                          <a:pt x="27" y="3"/>
                        </a:lnTo>
                        <a:lnTo>
                          <a:pt x="27" y="5"/>
                        </a:lnTo>
                        <a:lnTo>
                          <a:pt x="29" y="6"/>
                        </a:lnTo>
                        <a:lnTo>
                          <a:pt x="31" y="6"/>
                        </a:lnTo>
                        <a:lnTo>
                          <a:pt x="32" y="7"/>
                        </a:lnTo>
                        <a:lnTo>
                          <a:pt x="33" y="8"/>
                        </a:lnTo>
                        <a:lnTo>
                          <a:pt x="35" y="8"/>
                        </a:lnTo>
                        <a:lnTo>
                          <a:pt x="37" y="9"/>
                        </a:lnTo>
                        <a:lnTo>
                          <a:pt x="39" y="10"/>
                        </a:lnTo>
                        <a:lnTo>
                          <a:pt x="40" y="10"/>
                        </a:lnTo>
                        <a:lnTo>
                          <a:pt x="41" y="10"/>
                        </a:lnTo>
                        <a:lnTo>
                          <a:pt x="42" y="11"/>
                        </a:lnTo>
                        <a:lnTo>
                          <a:pt x="44" y="14"/>
                        </a:lnTo>
                        <a:lnTo>
                          <a:pt x="45" y="14"/>
                        </a:lnTo>
                        <a:lnTo>
                          <a:pt x="47" y="14"/>
                        </a:lnTo>
                        <a:lnTo>
                          <a:pt x="48" y="15"/>
                        </a:lnTo>
                        <a:lnTo>
                          <a:pt x="51" y="16"/>
                        </a:lnTo>
                        <a:lnTo>
                          <a:pt x="52" y="16"/>
                        </a:lnTo>
                        <a:lnTo>
                          <a:pt x="54" y="16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4" name="Freeform 399"/>
                  <p:cNvSpPr>
                    <a:spLocks/>
                  </p:cNvSpPr>
                  <p:nvPr/>
                </p:nvSpPr>
                <p:spPr bwMode="auto">
                  <a:xfrm>
                    <a:off x="2276" y="2056"/>
                    <a:ext cx="36" cy="40"/>
                  </a:xfrm>
                  <a:custGeom>
                    <a:avLst/>
                    <a:gdLst>
                      <a:gd name="T0" fmla="*/ 32 w 36"/>
                      <a:gd name="T1" fmla="*/ 39 h 40"/>
                      <a:gd name="T2" fmla="*/ 32 w 36"/>
                      <a:gd name="T3" fmla="*/ 37 h 40"/>
                      <a:gd name="T4" fmla="*/ 32 w 36"/>
                      <a:gd name="T5" fmla="*/ 36 h 40"/>
                      <a:gd name="T6" fmla="*/ 32 w 36"/>
                      <a:gd name="T7" fmla="*/ 35 h 40"/>
                      <a:gd name="T8" fmla="*/ 33 w 36"/>
                      <a:gd name="T9" fmla="*/ 35 h 40"/>
                      <a:gd name="T10" fmla="*/ 31 w 36"/>
                      <a:gd name="T11" fmla="*/ 34 h 40"/>
                      <a:gd name="T12" fmla="*/ 31 w 36"/>
                      <a:gd name="T13" fmla="*/ 33 h 40"/>
                      <a:gd name="T14" fmla="*/ 31 w 36"/>
                      <a:gd name="T15" fmla="*/ 33 h 40"/>
                      <a:gd name="T16" fmla="*/ 32 w 36"/>
                      <a:gd name="T17" fmla="*/ 32 h 40"/>
                      <a:gd name="T18" fmla="*/ 31 w 36"/>
                      <a:gd name="T19" fmla="*/ 31 h 40"/>
                      <a:gd name="T20" fmla="*/ 30 w 36"/>
                      <a:gd name="T21" fmla="*/ 30 h 40"/>
                      <a:gd name="T22" fmla="*/ 30 w 36"/>
                      <a:gd name="T23" fmla="*/ 29 h 40"/>
                      <a:gd name="T24" fmla="*/ 29 w 36"/>
                      <a:gd name="T25" fmla="*/ 29 h 40"/>
                      <a:gd name="T26" fmla="*/ 30 w 36"/>
                      <a:gd name="T27" fmla="*/ 27 h 40"/>
                      <a:gd name="T28" fmla="*/ 30 w 36"/>
                      <a:gd name="T29" fmla="*/ 27 h 40"/>
                      <a:gd name="T30" fmla="*/ 30 w 36"/>
                      <a:gd name="T31" fmla="*/ 27 h 40"/>
                      <a:gd name="T32" fmla="*/ 28 w 36"/>
                      <a:gd name="T33" fmla="*/ 26 h 40"/>
                      <a:gd name="T34" fmla="*/ 27 w 36"/>
                      <a:gd name="T35" fmla="*/ 24 h 40"/>
                      <a:gd name="T36" fmla="*/ 24 w 36"/>
                      <a:gd name="T37" fmla="*/ 23 h 40"/>
                      <a:gd name="T38" fmla="*/ 23 w 36"/>
                      <a:gd name="T39" fmla="*/ 20 h 40"/>
                      <a:gd name="T40" fmla="*/ 22 w 36"/>
                      <a:gd name="T41" fmla="*/ 19 h 40"/>
                      <a:gd name="T42" fmla="*/ 21 w 36"/>
                      <a:gd name="T43" fmla="*/ 18 h 40"/>
                      <a:gd name="T44" fmla="*/ 19 w 36"/>
                      <a:gd name="T45" fmla="*/ 16 h 40"/>
                      <a:gd name="T46" fmla="*/ 18 w 36"/>
                      <a:gd name="T47" fmla="*/ 15 h 40"/>
                      <a:gd name="T48" fmla="*/ 16 w 36"/>
                      <a:gd name="T49" fmla="*/ 14 h 40"/>
                      <a:gd name="T50" fmla="*/ 14 w 36"/>
                      <a:gd name="T51" fmla="*/ 11 h 40"/>
                      <a:gd name="T52" fmla="*/ 11 w 36"/>
                      <a:gd name="T53" fmla="*/ 10 h 40"/>
                      <a:gd name="T54" fmla="*/ 10 w 36"/>
                      <a:gd name="T55" fmla="*/ 8 h 40"/>
                      <a:gd name="T56" fmla="*/ 9 w 36"/>
                      <a:gd name="T57" fmla="*/ 7 h 40"/>
                      <a:gd name="T58" fmla="*/ 6 w 36"/>
                      <a:gd name="T59" fmla="*/ 6 h 40"/>
                      <a:gd name="T60" fmla="*/ 5 w 36"/>
                      <a:gd name="T61" fmla="*/ 3 h 40"/>
                      <a:gd name="T62" fmla="*/ 1 w 36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2" y="39"/>
                        </a:moveTo>
                        <a:lnTo>
                          <a:pt x="32" y="39"/>
                        </a:lnTo>
                        <a:lnTo>
                          <a:pt x="31" y="38"/>
                        </a:lnTo>
                        <a:lnTo>
                          <a:pt x="32" y="37"/>
                        </a:lnTo>
                        <a:lnTo>
                          <a:pt x="32" y="36"/>
                        </a:lnTo>
                        <a:lnTo>
                          <a:pt x="32" y="35"/>
                        </a:lnTo>
                        <a:lnTo>
                          <a:pt x="33" y="35"/>
                        </a:lnTo>
                        <a:lnTo>
                          <a:pt x="35" y="34"/>
                        </a:lnTo>
                        <a:lnTo>
                          <a:pt x="31" y="34"/>
                        </a:lnTo>
                        <a:lnTo>
                          <a:pt x="32" y="34"/>
                        </a:lnTo>
                        <a:lnTo>
                          <a:pt x="31" y="33"/>
                        </a:lnTo>
                        <a:lnTo>
                          <a:pt x="32" y="33"/>
                        </a:lnTo>
                        <a:lnTo>
                          <a:pt x="31" y="33"/>
                        </a:lnTo>
                        <a:lnTo>
                          <a:pt x="32" y="32"/>
                        </a:lnTo>
                        <a:lnTo>
                          <a:pt x="31" y="31"/>
                        </a:lnTo>
                        <a:lnTo>
                          <a:pt x="30" y="30"/>
                        </a:lnTo>
                        <a:lnTo>
                          <a:pt x="30" y="29"/>
                        </a:lnTo>
                        <a:lnTo>
                          <a:pt x="29" y="29"/>
                        </a:lnTo>
                        <a:lnTo>
                          <a:pt x="30" y="28"/>
                        </a:lnTo>
                        <a:lnTo>
                          <a:pt x="30" y="27"/>
                        </a:lnTo>
                        <a:lnTo>
                          <a:pt x="29" y="27"/>
                        </a:lnTo>
                        <a:lnTo>
                          <a:pt x="28" y="26"/>
                        </a:lnTo>
                        <a:lnTo>
                          <a:pt x="27" y="25"/>
                        </a:lnTo>
                        <a:lnTo>
                          <a:pt x="27" y="24"/>
                        </a:lnTo>
                        <a:lnTo>
                          <a:pt x="25" y="23"/>
                        </a:lnTo>
                        <a:lnTo>
                          <a:pt x="24" y="23"/>
                        </a:lnTo>
                        <a:lnTo>
                          <a:pt x="24" y="21"/>
                        </a:lnTo>
                        <a:lnTo>
                          <a:pt x="23" y="20"/>
                        </a:lnTo>
                        <a:lnTo>
                          <a:pt x="22" y="19"/>
                        </a:lnTo>
                        <a:lnTo>
                          <a:pt x="22" y="18"/>
                        </a:lnTo>
                        <a:lnTo>
                          <a:pt x="21" y="18"/>
                        </a:lnTo>
                        <a:lnTo>
                          <a:pt x="20" y="17"/>
                        </a:lnTo>
                        <a:lnTo>
                          <a:pt x="19" y="16"/>
                        </a:lnTo>
                        <a:lnTo>
                          <a:pt x="18" y="15"/>
                        </a:lnTo>
                        <a:lnTo>
                          <a:pt x="18" y="14"/>
                        </a:lnTo>
                        <a:lnTo>
                          <a:pt x="16" y="14"/>
                        </a:lnTo>
                        <a:lnTo>
                          <a:pt x="15" y="13"/>
                        </a:lnTo>
                        <a:lnTo>
                          <a:pt x="14" y="11"/>
                        </a:lnTo>
                        <a:lnTo>
                          <a:pt x="13" y="10"/>
                        </a:lnTo>
                        <a:lnTo>
                          <a:pt x="11" y="10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7" y="6"/>
                        </a:lnTo>
                        <a:lnTo>
                          <a:pt x="6" y="6"/>
                        </a:lnTo>
                        <a:lnTo>
                          <a:pt x="5" y="5"/>
                        </a:lnTo>
                        <a:lnTo>
                          <a:pt x="5" y="3"/>
                        </a:lnTo>
                        <a:lnTo>
                          <a:pt x="2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5" name="Freeform 400"/>
                  <p:cNvSpPr>
                    <a:spLocks/>
                  </p:cNvSpPr>
                  <p:nvPr/>
                </p:nvSpPr>
                <p:spPr bwMode="auto">
                  <a:xfrm>
                    <a:off x="2256" y="2083"/>
                    <a:ext cx="54" cy="17"/>
                  </a:xfrm>
                  <a:custGeom>
                    <a:avLst/>
                    <a:gdLst>
                      <a:gd name="T0" fmla="*/ 53 w 54"/>
                      <a:gd name="T1" fmla="*/ 13 h 17"/>
                      <a:gd name="T2" fmla="*/ 53 w 54"/>
                      <a:gd name="T3" fmla="*/ 13 h 17"/>
                      <a:gd name="T4" fmla="*/ 51 w 54"/>
                      <a:gd name="T5" fmla="*/ 14 h 17"/>
                      <a:gd name="T6" fmla="*/ 49 w 54"/>
                      <a:gd name="T7" fmla="*/ 14 h 17"/>
                      <a:gd name="T8" fmla="*/ 49 w 54"/>
                      <a:gd name="T9" fmla="*/ 16 h 17"/>
                      <a:gd name="T10" fmla="*/ 48 w 54"/>
                      <a:gd name="T11" fmla="*/ 16 h 17"/>
                      <a:gd name="T12" fmla="*/ 48 w 54"/>
                      <a:gd name="T13" fmla="*/ 16 h 17"/>
                      <a:gd name="T14" fmla="*/ 47 w 54"/>
                      <a:gd name="T15" fmla="*/ 14 h 17"/>
                      <a:gd name="T16" fmla="*/ 46 w 54"/>
                      <a:gd name="T17" fmla="*/ 16 h 17"/>
                      <a:gd name="T18" fmla="*/ 44 w 54"/>
                      <a:gd name="T19" fmla="*/ 14 h 17"/>
                      <a:gd name="T20" fmla="*/ 44 w 54"/>
                      <a:gd name="T21" fmla="*/ 14 h 17"/>
                      <a:gd name="T22" fmla="*/ 43 w 54"/>
                      <a:gd name="T23" fmla="*/ 14 h 17"/>
                      <a:gd name="T24" fmla="*/ 42 w 54"/>
                      <a:gd name="T25" fmla="*/ 14 h 17"/>
                      <a:gd name="T26" fmla="*/ 41 w 54"/>
                      <a:gd name="T27" fmla="*/ 16 h 17"/>
                      <a:gd name="T28" fmla="*/ 40 w 54"/>
                      <a:gd name="T29" fmla="*/ 14 h 17"/>
                      <a:gd name="T30" fmla="*/ 40 w 54"/>
                      <a:gd name="T31" fmla="*/ 14 h 17"/>
                      <a:gd name="T32" fmla="*/ 38 w 54"/>
                      <a:gd name="T33" fmla="*/ 13 h 17"/>
                      <a:gd name="T34" fmla="*/ 35 w 54"/>
                      <a:gd name="T35" fmla="*/ 14 h 17"/>
                      <a:gd name="T36" fmla="*/ 33 w 54"/>
                      <a:gd name="T37" fmla="*/ 12 h 17"/>
                      <a:gd name="T38" fmla="*/ 31 w 54"/>
                      <a:gd name="T39" fmla="*/ 12 h 17"/>
                      <a:gd name="T40" fmla="*/ 28 w 54"/>
                      <a:gd name="T41" fmla="*/ 11 h 17"/>
                      <a:gd name="T42" fmla="*/ 26 w 54"/>
                      <a:gd name="T43" fmla="*/ 11 h 17"/>
                      <a:gd name="T44" fmla="*/ 23 w 54"/>
                      <a:gd name="T45" fmla="*/ 11 h 17"/>
                      <a:gd name="T46" fmla="*/ 23 w 54"/>
                      <a:gd name="T47" fmla="*/ 10 h 17"/>
                      <a:gd name="T48" fmla="*/ 19 w 54"/>
                      <a:gd name="T49" fmla="*/ 8 h 17"/>
                      <a:gd name="T50" fmla="*/ 16 w 54"/>
                      <a:gd name="T51" fmla="*/ 7 h 17"/>
                      <a:gd name="T52" fmla="*/ 14 w 54"/>
                      <a:gd name="T53" fmla="*/ 7 h 17"/>
                      <a:gd name="T54" fmla="*/ 12 w 54"/>
                      <a:gd name="T55" fmla="*/ 7 h 17"/>
                      <a:gd name="T56" fmla="*/ 10 w 54"/>
                      <a:gd name="T57" fmla="*/ 5 h 17"/>
                      <a:gd name="T58" fmla="*/ 6 w 54"/>
                      <a:gd name="T59" fmla="*/ 4 h 17"/>
                      <a:gd name="T60" fmla="*/ 3 w 54"/>
                      <a:gd name="T61" fmla="*/ 2 h 17"/>
                      <a:gd name="T62" fmla="*/ 1 w 54"/>
                      <a:gd name="T63" fmla="*/ 2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53" y="12"/>
                        </a:moveTo>
                        <a:lnTo>
                          <a:pt x="53" y="13"/>
                        </a:lnTo>
                        <a:lnTo>
                          <a:pt x="51" y="13"/>
                        </a:lnTo>
                        <a:lnTo>
                          <a:pt x="51" y="14"/>
                        </a:lnTo>
                        <a:lnTo>
                          <a:pt x="50" y="14"/>
                        </a:lnTo>
                        <a:lnTo>
                          <a:pt x="49" y="14"/>
                        </a:lnTo>
                        <a:lnTo>
                          <a:pt x="49" y="16"/>
                        </a:lnTo>
                        <a:lnTo>
                          <a:pt x="48" y="16"/>
                        </a:lnTo>
                        <a:lnTo>
                          <a:pt x="47" y="14"/>
                        </a:lnTo>
                        <a:lnTo>
                          <a:pt x="46" y="16"/>
                        </a:lnTo>
                        <a:lnTo>
                          <a:pt x="44" y="16"/>
                        </a:lnTo>
                        <a:lnTo>
                          <a:pt x="44" y="14"/>
                        </a:lnTo>
                        <a:lnTo>
                          <a:pt x="44" y="16"/>
                        </a:lnTo>
                        <a:lnTo>
                          <a:pt x="44" y="14"/>
                        </a:lnTo>
                        <a:lnTo>
                          <a:pt x="43" y="14"/>
                        </a:lnTo>
                        <a:lnTo>
                          <a:pt x="42" y="13"/>
                        </a:lnTo>
                        <a:lnTo>
                          <a:pt x="42" y="14"/>
                        </a:lnTo>
                        <a:lnTo>
                          <a:pt x="41" y="16"/>
                        </a:lnTo>
                        <a:lnTo>
                          <a:pt x="40" y="14"/>
                        </a:lnTo>
                        <a:lnTo>
                          <a:pt x="38" y="13"/>
                        </a:lnTo>
                        <a:lnTo>
                          <a:pt x="36" y="13"/>
                        </a:lnTo>
                        <a:lnTo>
                          <a:pt x="35" y="14"/>
                        </a:lnTo>
                        <a:lnTo>
                          <a:pt x="33" y="13"/>
                        </a:lnTo>
                        <a:lnTo>
                          <a:pt x="33" y="12"/>
                        </a:lnTo>
                        <a:lnTo>
                          <a:pt x="31" y="13"/>
                        </a:lnTo>
                        <a:lnTo>
                          <a:pt x="31" y="12"/>
                        </a:lnTo>
                        <a:lnTo>
                          <a:pt x="28" y="11"/>
                        </a:lnTo>
                        <a:lnTo>
                          <a:pt x="26" y="11"/>
                        </a:lnTo>
                        <a:lnTo>
                          <a:pt x="25" y="11"/>
                        </a:lnTo>
                        <a:lnTo>
                          <a:pt x="23" y="11"/>
                        </a:lnTo>
                        <a:lnTo>
                          <a:pt x="23" y="10"/>
                        </a:lnTo>
                        <a:lnTo>
                          <a:pt x="20" y="9"/>
                        </a:lnTo>
                        <a:lnTo>
                          <a:pt x="19" y="8"/>
                        </a:lnTo>
                        <a:lnTo>
                          <a:pt x="17" y="8"/>
                        </a:lnTo>
                        <a:lnTo>
                          <a:pt x="16" y="7"/>
                        </a:lnTo>
                        <a:lnTo>
                          <a:pt x="14" y="7"/>
                        </a:lnTo>
                        <a:lnTo>
                          <a:pt x="13" y="7"/>
                        </a:lnTo>
                        <a:lnTo>
                          <a:pt x="12" y="7"/>
                        </a:lnTo>
                        <a:lnTo>
                          <a:pt x="10" y="5"/>
                        </a:lnTo>
                        <a:lnTo>
                          <a:pt x="9" y="3"/>
                        </a:lnTo>
                        <a:lnTo>
                          <a:pt x="6" y="4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2" y="2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6" name="Freeform 401"/>
                  <p:cNvSpPr>
                    <a:spLocks/>
                  </p:cNvSpPr>
                  <p:nvPr/>
                </p:nvSpPr>
                <p:spPr bwMode="auto">
                  <a:xfrm>
                    <a:off x="2256" y="2083"/>
                    <a:ext cx="54" cy="17"/>
                  </a:xfrm>
                  <a:custGeom>
                    <a:avLst/>
                    <a:gdLst>
                      <a:gd name="T0" fmla="*/ 53 w 54"/>
                      <a:gd name="T1" fmla="*/ 13 h 17"/>
                      <a:gd name="T2" fmla="*/ 53 w 54"/>
                      <a:gd name="T3" fmla="*/ 13 h 17"/>
                      <a:gd name="T4" fmla="*/ 51 w 54"/>
                      <a:gd name="T5" fmla="*/ 14 h 17"/>
                      <a:gd name="T6" fmla="*/ 49 w 54"/>
                      <a:gd name="T7" fmla="*/ 14 h 17"/>
                      <a:gd name="T8" fmla="*/ 49 w 54"/>
                      <a:gd name="T9" fmla="*/ 16 h 17"/>
                      <a:gd name="T10" fmla="*/ 48 w 54"/>
                      <a:gd name="T11" fmla="*/ 16 h 17"/>
                      <a:gd name="T12" fmla="*/ 48 w 54"/>
                      <a:gd name="T13" fmla="*/ 16 h 17"/>
                      <a:gd name="T14" fmla="*/ 47 w 54"/>
                      <a:gd name="T15" fmla="*/ 14 h 17"/>
                      <a:gd name="T16" fmla="*/ 46 w 54"/>
                      <a:gd name="T17" fmla="*/ 16 h 17"/>
                      <a:gd name="T18" fmla="*/ 44 w 54"/>
                      <a:gd name="T19" fmla="*/ 14 h 17"/>
                      <a:gd name="T20" fmla="*/ 44 w 54"/>
                      <a:gd name="T21" fmla="*/ 14 h 17"/>
                      <a:gd name="T22" fmla="*/ 42 w 54"/>
                      <a:gd name="T23" fmla="*/ 13 h 17"/>
                      <a:gd name="T24" fmla="*/ 42 w 54"/>
                      <a:gd name="T25" fmla="*/ 14 h 17"/>
                      <a:gd name="T26" fmla="*/ 40 w 54"/>
                      <a:gd name="T27" fmla="*/ 14 h 17"/>
                      <a:gd name="T28" fmla="*/ 40 w 54"/>
                      <a:gd name="T29" fmla="*/ 14 h 17"/>
                      <a:gd name="T30" fmla="*/ 40 w 54"/>
                      <a:gd name="T31" fmla="*/ 14 h 17"/>
                      <a:gd name="T32" fmla="*/ 36 w 54"/>
                      <a:gd name="T33" fmla="*/ 13 h 17"/>
                      <a:gd name="T34" fmla="*/ 33 w 54"/>
                      <a:gd name="T35" fmla="*/ 13 h 17"/>
                      <a:gd name="T36" fmla="*/ 31 w 54"/>
                      <a:gd name="T37" fmla="*/ 13 h 17"/>
                      <a:gd name="T38" fmla="*/ 28 w 54"/>
                      <a:gd name="T39" fmla="*/ 11 h 17"/>
                      <a:gd name="T40" fmla="*/ 28 w 54"/>
                      <a:gd name="T41" fmla="*/ 11 h 17"/>
                      <a:gd name="T42" fmla="*/ 25 w 54"/>
                      <a:gd name="T43" fmla="*/ 11 h 17"/>
                      <a:gd name="T44" fmla="*/ 23 w 54"/>
                      <a:gd name="T45" fmla="*/ 10 h 17"/>
                      <a:gd name="T46" fmla="*/ 20 w 54"/>
                      <a:gd name="T47" fmla="*/ 9 h 17"/>
                      <a:gd name="T48" fmla="*/ 17 w 54"/>
                      <a:gd name="T49" fmla="*/ 8 h 17"/>
                      <a:gd name="T50" fmla="*/ 16 w 54"/>
                      <a:gd name="T51" fmla="*/ 7 h 17"/>
                      <a:gd name="T52" fmla="*/ 13 w 54"/>
                      <a:gd name="T53" fmla="*/ 7 h 17"/>
                      <a:gd name="T54" fmla="*/ 10 w 54"/>
                      <a:gd name="T55" fmla="*/ 5 h 17"/>
                      <a:gd name="T56" fmla="*/ 8 w 54"/>
                      <a:gd name="T57" fmla="*/ 4 h 17"/>
                      <a:gd name="T58" fmla="*/ 5 w 54"/>
                      <a:gd name="T59" fmla="*/ 2 h 17"/>
                      <a:gd name="T60" fmla="*/ 2 w 54"/>
                      <a:gd name="T61" fmla="*/ 1 h 17"/>
                      <a:gd name="T62" fmla="*/ 0 w 54"/>
                      <a:gd name="T63" fmla="*/ 0 h 1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4"/>
                      <a:gd name="T97" fmla="*/ 0 h 17"/>
                      <a:gd name="T98" fmla="*/ 54 w 54"/>
                      <a:gd name="T99" fmla="*/ 17 h 17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4" h="17">
                        <a:moveTo>
                          <a:pt x="53" y="12"/>
                        </a:moveTo>
                        <a:lnTo>
                          <a:pt x="53" y="13"/>
                        </a:lnTo>
                        <a:lnTo>
                          <a:pt x="51" y="13"/>
                        </a:lnTo>
                        <a:lnTo>
                          <a:pt x="51" y="14"/>
                        </a:lnTo>
                        <a:lnTo>
                          <a:pt x="50" y="14"/>
                        </a:lnTo>
                        <a:lnTo>
                          <a:pt x="49" y="14"/>
                        </a:lnTo>
                        <a:lnTo>
                          <a:pt x="49" y="16"/>
                        </a:lnTo>
                        <a:lnTo>
                          <a:pt x="48" y="16"/>
                        </a:lnTo>
                        <a:lnTo>
                          <a:pt x="47" y="14"/>
                        </a:lnTo>
                        <a:lnTo>
                          <a:pt x="46" y="16"/>
                        </a:lnTo>
                        <a:lnTo>
                          <a:pt x="44" y="16"/>
                        </a:lnTo>
                        <a:lnTo>
                          <a:pt x="44" y="14"/>
                        </a:lnTo>
                        <a:lnTo>
                          <a:pt x="44" y="16"/>
                        </a:lnTo>
                        <a:lnTo>
                          <a:pt x="44" y="14"/>
                        </a:lnTo>
                        <a:lnTo>
                          <a:pt x="43" y="14"/>
                        </a:lnTo>
                        <a:lnTo>
                          <a:pt x="42" y="13"/>
                        </a:lnTo>
                        <a:lnTo>
                          <a:pt x="42" y="14"/>
                        </a:lnTo>
                        <a:lnTo>
                          <a:pt x="41" y="16"/>
                        </a:lnTo>
                        <a:lnTo>
                          <a:pt x="40" y="14"/>
                        </a:lnTo>
                        <a:lnTo>
                          <a:pt x="38" y="13"/>
                        </a:lnTo>
                        <a:lnTo>
                          <a:pt x="36" y="13"/>
                        </a:lnTo>
                        <a:lnTo>
                          <a:pt x="35" y="14"/>
                        </a:lnTo>
                        <a:lnTo>
                          <a:pt x="33" y="13"/>
                        </a:lnTo>
                        <a:lnTo>
                          <a:pt x="32" y="13"/>
                        </a:lnTo>
                        <a:lnTo>
                          <a:pt x="31" y="13"/>
                        </a:lnTo>
                        <a:lnTo>
                          <a:pt x="31" y="12"/>
                        </a:lnTo>
                        <a:lnTo>
                          <a:pt x="28" y="11"/>
                        </a:lnTo>
                        <a:lnTo>
                          <a:pt x="26" y="11"/>
                        </a:lnTo>
                        <a:lnTo>
                          <a:pt x="25" y="11"/>
                        </a:lnTo>
                        <a:lnTo>
                          <a:pt x="23" y="11"/>
                        </a:lnTo>
                        <a:lnTo>
                          <a:pt x="23" y="10"/>
                        </a:lnTo>
                        <a:lnTo>
                          <a:pt x="20" y="9"/>
                        </a:lnTo>
                        <a:lnTo>
                          <a:pt x="18" y="8"/>
                        </a:lnTo>
                        <a:lnTo>
                          <a:pt x="17" y="8"/>
                        </a:lnTo>
                        <a:lnTo>
                          <a:pt x="16" y="7"/>
                        </a:lnTo>
                        <a:lnTo>
                          <a:pt x="14" y="7"/>
                        </a:lnTo>
                        <a:lnTo>
                          <a:pt x="13" y="7"/>
                        </a:lnTo>
                        <a:lnTo>
                          <a:pt x="12" y="7"/>
                        </a:lnTo>
                        <a:lnTo>
                          <a:pt x="10" y="5"/>
                        </a:lnTo>
                        <a:lnTo>
                          <a:pt x="9" y="4"/>
                        </a:lnTo>
                        <a:lnTo>
                          <a:pt x="8" y="4"/>
                        </a:lnTo>
                        <a:lnTo>
                          <a:pt x="6" y="4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2" y="1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7" name="Freeform 402"/>
                  <p:cNvSpPr>
                    <a:spLocks/>
                  </p:cNvSpPr>
                  <p:nvPr/>
                </p:nvSpPr>
                <p:spPr bwMode="auto">
                  <a:xfrm>
                    <a:off x="2276" y="2056"/>
                    <a:ext cx="36" cy="40"/>
                  </a:xfrm>
                  <a:custGeom>
                    <a:avLst/>
                    <a:gdLst>
                      <a:gd name="T0" fmla="*/ 32 w 36"/>
                      <a:gd name="T1" fmla="*/ 39 h 40"/>
                      <a:gd name="T2" fmla="*/ 32 w 36"/>
                      <a:gd name="T3" fmla="*/ 37 h 40"/>
                      <a:gd name="T4" fmla="*/ 32 w 36"/>
                      <a:gd name="T5" fmla="*/ 36 h 40"/>
                      <a:gd name="T6" fmla="*/ 32 w 36"/>
                      <a:gd name="T7" fmla="*/ 35 h 40"/>
                      <a:gd name="T8" fmla="*/ 33 w 36"/>
                      <a:gd name="T9" fmla="*/ 35 h 40"/>
                      <a:gd name="T10" fmla="*/ 31 w 36"/>
                      <a:gd name="T11" fmla="*/ 34 h 40"/>
                      <a:gd name="T12" fmla="*/ 32 w 36"/>
                      <a:gd name="T13" fmla="*/ 33 h 40"/>
                      <a:gd name="T14" fmla="*/ 32 w 36"/>
                      <a:gd name="T15" fmla="*/ 33 h 40"/>
                      <a:gd name="T16" fmla="*/ 31 w 36"/>
                      <a:gd name="T17" fmla="*/ 32 h 40"/>
                      <a:gd name="T18" fmla="*/ 31 w 36"/>
                      <a:gd name="T19" fmla="*/ 31 h 40"/>
                      <a:gd name="T20" fmla="*/ 30 w 36"/>
                      <a:gd name="T21" fmla="*/ 30 h 40"/>
                      <a:gd name="T22" fmla="*/ 30 w 36"/>
                      <a:gd name="T23" fmla="*/ 29 h 40"/>
                      <a:gd name="T24" fmla="*/ 29 w 36"/>
                      <a:gd name="T25" fmla="*/ 29 h 40"/>
                      <a:gd name="T26" fmla="*/ 29 w 36"/>
                      <a:gd name="T27" fmla="*/ 28 h 40"/>
                      <a:gd name="T28" fmla="*/ 30 w 36"/>
                      <a:gd name="T29" fmla="*/ 27 h 40"/>
                      <a:gd name="T30" fmla="*/ 30 w 36"/>
                      <a:gd name="T31" fmla="*/ 27 h 40"/>
                      <a:gd name="T32" fmla="*/ 28 w 36"/>
                      <a:gd name="T33" fmla="*/ 26 h 40"/>
                      <a:gd name="T34" fmla="*/ 25 w 36"/>
                      <a:gd name="T35" fmla="*/ 24 h 40"/>
                      <a:gd name="T36" fmla="*/ 24 w 36"/>
                      <a:gd name="T37" fmla="*/ 23 h 40"/>
                      <a:gd name="T38" fmla="*/ 23 w 36"/>
                      <a:gd name="T39" fmla="*/ 20 h 40"/>
                      <a:gd name="T40" fmla="*/ 22 w 36"/>
                      <a:gd name="T41" fmla="*/ 19 h 40"/>
                      <a:gd name="T42" fmla="*/ 21 w 36"/>
                      <a:gd name="T43" fmla="*/ 18 h 40"/>
                      <a:gd name="T44" fmla="*/ 18 w 36"/>
                      <a:gd name="T45" fmla="*/ 16 h 40"/>
                      <a:gd name="T46" fmla="*/ 18 w 36"/>
                      <a:gd name="T47" fmla="*/ 14 h 40"/>
                      <a:gd name="T48" fmla="*/ 15 w 36"/>
                      <a:gd name="T49" fmla="*/ 13 h 40"/>
                      <a:gd name="T50" fmla="*/ 14 w 36"/>
                      <a:gd name="T51" fmla="*/ 11 h 40"/>
                      <a:gd name="T52" fmla="*/ 11 w 36"/>
                      <a:gd name="T53" fmla="*/ 10 h 40"/>
                      <a:gd name="T54" fmla="*/ 10 w 36"/>
                      <a:gd name="T55" fmla="*/ 8 h 40"/>
                      <a:gd name="T56" fmla="*/ 9 w 36"/>
                      <a:gd name="T57" fmla="*/ 7 h 40"/>
                      <a:gd name="T58" fmla="*/ 5 w 36"/>
                      <a:gd name="T59" fmla="*/ 5 h 40"/>
                      <a:gd name="T60" fmla="*/ 4 w 36"/>
                      <a:gd name="T61" fmla="*/ 3 h 40"/>
                      <a:gd name="T62" fmla="*/ 1 w 36"/>
                      <a:gd name="T63" fmla="*/ 2 h 4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40"/>
                      <a:gd name="T98" fmla="*/ 36 w 36"/>
                      <a:gd name="T99" fmla="*/ 40 h 4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40">
                        <a:moveTo>
                          <a:pt x="32" y="39"/>
                        </a:moveTo>
                        <a:lnTo>
                          <a:pt x="32" y="39"/>
                        </a:lnTo>
                        <a:lnTo>
                          <a:pt x="31" y="38"/>
                        </a:lnTo>
                        <a:lnTo>
                          <a:pt x="32" y="37"/>
                        </a:lnTo>
                        <a:lnTo>
                          <a:pt x="32" y="36"/>
                        </a:lnTo>
                        <a:lnTo>
                          <a:pt x="32" y="35"/>
                        </a:lnTo>
                        <a:lnTo>
                          <a:pt x="33" y="35"/>
                        </a:lnTo>
                        <a:lnTo>
                          <a:pt x="35" y="34"/>
                        </a:lnTo>
                        <a:lnTo>
                          <a:pt x="31" y="34"/>
                        </a:lnTo>
                        <a:lnTo>
                          <a:pt x="32" y="34"/>
                        </a:lnTo>
                        <a:lnTo>
                          <a:pt x="32" y="33"/>
                        </a:lnTo>
                        <a:lnTo>
                          <a:pt x="31" y="33"/>
                        </a:lnTo>
                        <a:lnTo>
                          <a:pt x="32" y="33"/>
                        </a:lnTo>
                        <a:lnTo>
                          <a:pt x="32" y="32"/>
                        </a:lnTo>
                        <a:lnTo>
                          <a:pt x="31" y="32"/>
                        </a:lnTo>
                        <a:lnTo>
                          <a:pt x="31" y="31"/>
                        </a:lnTo>
                        <a:lnTo>
                          <a:pt x="30" y="30"/>
                        </a:lnTo>
                        <a:lnTo>
                          <a:pt x="30" y="29"/>
                        </a:lnTo>
                        <a:lnTo>
                          <a:pt x="29" y="29"/>
                        </a:lnTo>
                        <a:lnTo>
                          <a:pt x="29" y="28"/>
                        </a:lnTo>
                        <a:lnTo>
                          <a:pt x="30" y="27"/>
                        </a:lnTo>
                        <a:lnTo>
                          <a:pt x="29" y="27"/>
                        </a:lnTo>
                        <a:lnTo>
                          <a:pt x="28" y="26"/>
                        </a:lnTo>
                        <a:lnTo>
                          <a:pt x="27" y="25"/>
                        </a:lnTo>
                        <a:lnTo>
                          <a:pt x="25" y="24"/>
                        </a:lnTo>
                        <a:lnTo>
                          <a:pt x="24" y="23"/>
                        </a:lnTo>
                        <a:lnTo>
                          <a:pt x="24" y="21"/>
                        </a:lnTo>
                        <a:lnTo>
                          <a:pt x="23" y="20"/>
                        </a:lnTo>
                        <a:lnTo>
                          <a:pt x="22" y="19"/>
                        </a:lnTo>
                        <a:lnTo>
                          <a:pt x="21" y="18"/>
                        </a:lnTo>
                        <a:lnTo>
                          <a:pt x="20" y="17"/>
                        </a:lnTo>
                        <a:lnTo>
                          <a:pt x="18" y="16"/>
                        </a:lnTo>
                        <a:lnTo>
                          <a:pt x="16" y="16"/>
                        </a:lnTo>
                        <a:lnTo>
                          <a:pt x="18" y="14"/>
                        </a:lnTo>
                        <a:lnTo>
                          <a:pt x="16" y="14"/>
                        </a:lnTo>
                        <a:lnTo>
                          <a:pt x="15" y="13"/>
                        </a:lnTo>
                        <a:lnTo>
                          <a:pt x="15" y="12"/>
                        </a:lnTo>
                        <a:lnTo>
                          <a:pt x="14" y="11"/>
                        </a:lnTo>
                        <a:lnTo>
                          <a:pt x="13" y="10"/>
                        </a:lnTo>
                        <a:lnTo>
                          <a:pt x="11" y="10"/>
                        </a:lnTo>
                        <a:lnTo>
                          <a:pt x="11" y="9"/>
                        </a:lnTo>
                        <a:lnTo>
                          <a:pt x="10" y="8"/>
                        </a:lnTo>
                        <a:lnTo>
                          <a:pt x="9" y="7"/>
                        </a:lnTo>
                        <a:lnTo>
                          <a:pt x="7" y="7"/>
                        </a:lnTo>
                        <a:lnTo>
                          <a:pt x="5" y="5"/>
                        </a:lnTo>
                        <a:lnTo>
                          <a:pt x="5" y="4"/>
                        </a:lnTo>
                        <a:lnTo>
                          <a:pt x="4" y="3"/>
                        </a:lnTo>
                        <a:lnTo>
                          <a:pt x="2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88" name="Freeform 403"/>
                  <p:cNvSpPr>
                    <a:spLocks/>
                  </p:cNvSpPr>
                  <p:nvPr/>
                </p:nvSpPr>
                <p:spPr bwMode="auto">
                  <a:xfrm>
                    <a:off x="2241" y="2020"/>
                    <a:ext cx="36" cy="38"/>
                  </a:xfrm>
                  <a:custGeom>
                    <a:avLst/>
                    <a:gdLst>
                      <a:gd name="T0" fmla="*/ 1 w 36"/>
                      <a:gd name="T1" fmla="*/ 2 h 38"/>
                      <a:gd name="T2" fmla="*/ 1 w 36"/>
                      <a:gd name="T3" fmla="*/ 2 h 38"/>
                      <a:gd name="T4" fmla="*/ 0 w 36"/>
                      <a:gd name="T5" fmla="*/ 2 h 38"/>
                      <a:gd name="T6" fmla="*/ 1 w 36"/>
                      <a:gd name="T7" fmla="*/ 3 h 38"/>
                      <a:gd name="T8" fmla="*/ 1 w 36"/>
                      <a:gd name="T9" fmla="*/ 4 h 38"/>
                      <a:gd name="T10" fmla="*/ 0 w 36"/>
                      <a:gd name="T11" fmla="*/ 5 h 38"/>
                      <a:gd name="T12" fmla="*/ 1 w 36"/>
                      <a:gd name="T13" fmla="*/ 6 h 38"/>
                      <a:gd name="T14" fmla="*/ 1 w 36"/>
                      <a:gd name="T15" fmla="*/ 7 h 38"/>
                      <a:gd name="T16" fmla="*/ 1 w 36"/>
                      <a:gd name="T17" fmla="*/ 8 h 38"/>
                      <a:gd name="T18" fmla="*/ 1 w 36"/>
                      <a:gd name="T19" fmla="*/ 8 h 38"/>
                      <a:gd name="T20" fmla="*/ 2 w 36"/>
                      <a:gd name="T21" fmla="*/ 9 h 38"/>
                      <a:gd name="T22" fmla="*/ 2 w 36"/>
                      <a:gd name="T23" fmla="*/ 9 h 38"/>
                      <a:gd name="T24" fmla="*/ 3 w 36"/>
                      <a:gd name="T25" fmla="*/ 10 h 38"/>
                      <a:gd name="T26" fmla="*/ 3 w 36"/>
                      <a:gd name="T27" fmla="*/ 11 h 38"/>
                      <a:gd name="T28" fmla="*/ 3 w 36"/>
                      <a:gd name="T29" fmla="*/ 11 h 38"/>
                      <a:gd name="T30" fmla="*/ 4 w 36"/>
                      <a:gd name="T31" fmla="*/ 12 h 38"/>
                      <a:gd name="T32" fmla="*/ 5 w 36"/>
                      <a:gd name="T33" fmla="*/ 13 h 38"/>
                      <a:gd name="T34" fmla="*/ 5 w 36"/>
                      <a:gd name="T35" fmla="*/ 15 h 38"/>
                      <a:gd name="T36" fmla="*/ 9 w 36"/>
                      <a:gd name="T37" fmla="*/ 17 h 38"/>
                      <a:gd name="T38" fmla="*/ 9 w 36"/>
                      <a:gd name="T39" fmla="*/ 18 h 38"/>
                      <a:gd name="T40" fmla="*/ 11 w 36"/>
                      <a:gd name="T41" fmla="*/ 20 h 38"/>
                      <a:gd name="T42" fmla="*/ 12 w 36"/>
                      <a:gd name="T43" fmla="*/ 21 h 38"/>
                      <a:gd name="T44" fmla="*/ 14 w 36"/>
                      <a:gd name="T45" fmla="*/ 22 h 38"/>
                      <a:gd name="T46" fmla="*/ 15 w 36"/>
                      <a:gd name="T47" fmla="*/ 24 h 38"/>
                      <a:gd name="T48" fmla="*/ 18 w 36"/>
                      <a:gd name="T49" fmla="*/ 25 h 38"/>
                      <a:gd name="T50" fmla="*/ 19 w 36"/>
                      <a:gd name="T51" fmla="*/ 27 h 38"/>
                      <a:gd name="T52" fmla="*/ 21 w 36"/>
                      <a:gd name="T53" fmla="*/ 28 h 38"/>
                      <a:gd name="T54" fmla="*/ 24 w 36"/>
                      <a:gd name="T55" fmla="*/ 30 h 38"/>
                      <a:gd name="T56" fmla="*/ 26 w 36"/>
                      <a:gd name="T57" fmla="*/ 32 h 38"/>
                      <a:gd name="T58" fmla="*/ 29 w 36"/>
                      <a:gd name="T59" fmla="*/ 33 h 38"/>
                      <a:gd name="T60" fmla="*/ 30 w 36"/>
                      <a:gd name="T61" fmla="*/ 35 h 38"/>
                      <a:gd name="T62" fmla="*/ 35 w 36"/>
                      <a:gd name="T63" fmla="*/ 36 h 3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36"/>
                      <a:gd name="T97" fmla="*/ 0 h 38"/>
                      <a:gd name="T98" fmla="*/ 36 w 36"/>
                      <a:gd name="T99" fmla="*/ 38 h 3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36" h="38">
                        <a:moveTo>
                          <a:pt x="1" y="0"/>
                        </a:move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1" y="4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1" y="7"/>
                        </a:lnTo>
                        <a:lnTo>
                          <a:pt x="1" y="8"/>
                        </a:lnTo>
                        <a:lnTo>
                          <a:pt x="2" y="8"/>
                        </a:lnTo>
                        <a:lnTo>
                          <a:pt x="2" y="9"/>
                        </a:lnTo>
                        <a:lnTo>
                          <a:pt x="3" y="9"/>
                        </a:lnTo>
                        <a:lnTo>
                          <a:pt x="3" y="10"/>
                        </a:lnTo>
                        <a:lnTo>
                          <a:pt x="3" y="11"/>
                        </a:lnTo>
                        <a:lnTo>
                          <a:pt x="4" y="12"/>
                        </a:lnTo>
                        <a:lnTo>
                          <a:pt x="5" y="13"/>
                        </a:lnTo>
                        <a:lnTo>
                          <a:pt x="5" y="14"/>
                        </a:lnTo>
                        <a:lnTo>
                          <a:pt x="5" y="15"/>
                        </a:lnTo>
                        <a:lnTo>
                          <a:pt x="8" y="16"/>
                        </a:lnTo>
                        <a:lnTo>
                          <a:pt x="9" y="17"/>
                        </a:lnTo>
                        <a:lnTo>
                          <a:pt x="9" y="18"/>
                        </a:lnTo>
                        <a:lnTo>
                          <a:pt x="11" y="20"/>
                        </a:lnTo>
                        <a:lnTo>
                          <a:pt x="12" y="21"/>
                        </a:lnTo>
                        <a:lnTo>
                          <a:pt x="14" y="21"/>
                        </a:lnTo>
                        <a:lnTo>
                          <a:pt x="14" y="22"/>
                        </a:lnTo>
                        <a:lnTo>
                          <a:pt x="16" y="23"/>
                        </a:lnTo>
                        <a:lnTo>
                          <a:pt x="15" y="24"/>
                        </a:lnTo>
                        <a:lnTo>
                          <a:pt x="16" y="25"/>
                        </a:lnTo>
                        <a:lnTo>
                          <a:pt x="18" y="25"/>
                        </a:lnTo>
                        <a:lnTo>
                          <a:pt x="19" y="26"/>
                        </a:lnTo>
                        <a:lnTo>
                          <a:pt x="19" y="27"/>
                        </a:lnTo>
                        <a:lnTo>
                          <a:pt x="21" y="28"/>
                        </a:lnTo>
                        <a:lnTo>
                          <a:pt x="23" y="30"/>
                        </a:lnTo>
                        <a:lnTo>
                          <a:pt x="24" y="30"/>
                        </a:lnTo>
                        <a:lnTo>
                          <a:pt x="24" y="31"/>
                        </a:lnTo>
                        <a:lnTo>
                          <a:pt x="26" y="32"/>
                        </a:lnTo>
                        <a:lnTo>
                          <a:pt x="28" y="32"/>
                        </a:lnTo>
                        <a:lnTo>
                          <a:pt x="29" y="33"/>
                        </a:lnTo>
                        <a:lnTo>
                          <a:pt x="30" y="34"/>
                        </a:lnTo>
                        <a:lnTo>
                          <a:pt x="30" y="35"/>
                        </a:lnTo>
                        <a:lnTo>
                          <a:pt x="30" y="36"/>
                        </a:lnTo>
                        <a:lnTo>
                          <a:pt x="35" y="36"/>
                        </a:lnTo>
                        <a:lnTo>
                          <a:pt x="35" y="3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FAFD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1691" name="Group 404"/>
            <p:cNvGrpSpPr>
              <a:grpSpLocks/>
            </p:cNvGrpSpPr>
            <p:nvPr/>
          </p:nvGrpSpPr>
          <p:grpSpPr bwMode="auto">
            <a:xfrm>
              <a:off x="3216275" y="1609725"/>
              <a:ext cx="601663" cy="434975"/>
              <a:chOff x="2026" y="1014"/>
              <a:chExt cx="379" cy="274"/>
            </a:xfrm>
          </p:grpSpPr>
          <p:sp>
            <p:nvSpPr>
              <p:cNvPr id="71728" name="Freeform 405"/>
              <p:cNvSpPr>
                <a:spLocks/>
              </p:cNvSpPr>
              <p:nvPr/>
            </p:nvSpPr>
            <p:spPr bwMode="auto">
              <a:xfrm>
                <a:off x="2149" y="1108"/>
                <a:ext cx="127" cy="152"/>
              </a:xfrm>
              <a:custGeom>
                <a:avLst/>
                <a:gdLst>
                  <a:gd name="T0" fmla="*/ 104 w 127"/>
                  <a:gd name="T1" fmla="*/ 8 h 152"/>
                  <a:gd name="T2" fmla="*/ 107 w 127"/>
                  <a:gd name="T3" fmla="*/ 7 h 152"/>
                  <a:gd name="T4" fmla="*/ 110 w 127"/>
                  <a:gd name="T5" fmla="*/ 10 h 152"/>
                  <a:gd name="T6" fmla="*/ 113 w 127"/>
                  <a:gd name="T7" fmla="*/ 13 h 152"/>
                  <a:gd name="T8" fmla="*/ 117 w 127"/>
                  <a:gd name="T9" fmla="*/ 13 h 152"/>
                  <a:gd name="T10" fmla="*/ 119 w 127"/>
                  <a:gd name="T11" fmla="*/ 16 h 152"/>
                  <a:gd name="T12" fmla="*/ 121 w 127"/>
                  <a:gd name="T13" fmla="*/ 20 h 152"/>
                  <a:gd name="T14" fmla="*/ 123 w 127"/>
                  <a:gd name="T15" fmla="*/ 26 h 152"/>
                  <a:gd name="T16" fmla="*/ 124 w 127"/>
                  <a:gd name="T17" fmla="*/ 28 h 152"/>
                  <a:gd name="T18" fmla="*/ 123 w 127"/>
                  <a:gd name="T19" fmla="*/ 34 h 152"/>
                  <a:gd name="T20" fmla="*/ 124 w 127"/>
                  <a:gd name="T21" fmla="*/ 36 h 152"/>
                  <a:gd name="T22" fmla="*/ 117 w 127"/>
                  <a:gd name="T23" fmla="*/ 126 h 152"/>
                  <a:gd name="T24" fmla="*/ 116 w 127"/>
                  <a:gd name="T25" fmla="*/ 130 h 152"/>
                  <a:gd name="T26" fmla="*/ 115 w 127"/>
                  <a:gd name="T27" fmla="*/ 134 h 152"/>
                  <a:gd name="T28" fmla="*/ 113 w 127"/>
                  <a:gd name="T29" fmla="*/ 138 h 152"/>
                  <a:gd name="T30" fmla="*/ 111 w 127"/>
                  <a:gd name="T31" fmla="*/ 139 h 152"/>
                  <a:gd name="T32" fmla="*/ 109 w 127"/>
                  <a:gd name="T33" fmla="*/ 143 h 152"/>
                  <a:gd name="T34" fmla="*/ 105 w 127"/>
                  <a:gd name="T35" fmla="*/ 144 h 152"/>
                  <a:gd name="T36" fmla="*/ 102 w 127"/>
                  <a:gd name="T37" fmla="*/ 147 h 152"/>
                  <a:gd name="T38" fmla="*/ 100 w 127"/>
                  <a:gd name="T39" fmla="*/ 149 h 152"/>
                  <a:gd name="T40" fmla="*/ 96 w 127"/>
                  <a:gd name="T41" fmla="*/ 150 h 152"/>
                  <a:gd name="T42" fmla="*/ 93 w 127"/>
                  <a:gd name="T43" fmla="*/ 150 h 152"/>
                  <a:gd name="T44" fmla="*/ 21 w 127"/>
                  <a:gd name="T45" fmla="*/ 143 h 152"/>
                  <a:gd name="T46" fmla="*/ 18 w 127"/>
                  <a:gd name="T47" fmla="*/ 141 h 152"/>
                  <a:gd name="T48" fmla="*/ 14 w 127"/>
                  <a:gd name="T49" fmla="*/ 139 h 152"/>
                  <a:gd name="T50" fmla="*/ 12 w 127"/>
                  <a:gd name="T51" fmla="*/ 137 h 152"/>
                  <a:gd name="T52" fmla="*/ 8 w 127"/>
                  <a:gd name="T53" fmla="*/ 135 h 152"/>
                  <a:gd name="T54" fmla="*/ 6 w 127"/>
                  <a:gd name="T55" fmla="*/ 133 h 152"/>
                  <a:gd name="T56" fmla="*/ 4 w 127"/>
                  <a:gd name="T57" fmla="*/ 129 h 152"/>
                  <a:gd name="T58" fmla="*/ 2 w 127"/>
                  <a:gd name="T59" fmla="*/ 127 h 152"/>
                  <a:gd name="T60" fmla="*/ 2 w 127"/>
                  <a:gd name="T61" fmla="*/ 122 h 152"/>
                  <a:gd name="T62" fmla="*/ 0 w 127"/>
                  <a:gd name="T63" fmla="*/ 119 h 152"/>
                  <a:gd name="T64" fmla="*/ 0 w 127"/>
                  <a:gd name="T65" fmla="*/ 114 h 152"/>
                  <a:gd name="T66" fmla="*/ 6 w 127"/>
                  <a:gd name="T67" fmla="*/ 25 h 152"/>
                  <a:gd name="T68" fmla="*/ 7 w 127"/>
                  <a:gd name="T69" fmla="*/ 20 h 152"/>
                  <a:gd name="T70" fmla="*/ 8 w 127"/>
                  <a:gd name="T71" fmla="*/ 18 h 152"/>
                  <a:gd name="T72" fmla="*/ 12 w 127"/>
                  <a:gd name="T73" fmla="*/ 13 h 152"/>
                  <a:gd name="T74" fmla="*/ 13 w 127"/>
                  <a:gd name="T75" fmla="*/ 10 h 152"/>
                  <a:gd name="T76" fmla="*/ 16 w 127"/>
                  <a:gd name="T77" fmla="*/ 8 h 152"/>
                  <a:gd name="T78" fmla="*/ 20 w 127"/>
                  <a:gd name="T79" fmla="*/ 5 h 152"/>
                  <a:gd name="T80" fmla="*/ 22 w 127"/>
                  <a:gd name="T81" fmla="*/ 2 h 152"/>
                  <a:gd name="T82" fmla="*/ 25 w 127"/>
                  <a:gd name="T83" fmla="*/ 2 h 152"/>
                  <a:gd name="T84" fmla="*/ 29 w 127"/>
                  <a:gd name="T85" fmla="*/ 1 h 152"/>
                  <a:gd name="T86" fmla="*/ 33 w 127"/>
                  <a:gd name="T87" fmla="*/ 1 h 15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7"/>
                  <a:gd name="T133" fmla="*/ 0 h 152"/>
                  <a:gd name="T134" fmla="*/ 127 w 127"/>
                  <a:gd name="T135" fmla="*/ 152 h 15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7" h="152">
                    <a:moveTo>
                      <a:pt x="33" y="1"/>
                    </a:moveTo>
                    <a:lnTo>
                      <a:pt x="103" y="7"/>
                    </a:lnTo>
                    <a:lnTo>
                      <a:pt x="104" y="8"/>
                    </a:lnTo>
                    <a:lnTo>
                      <a:pt x="105" y="8"/>
                    </a:lnTo>
                    <a:lnTo>
                      <a:pt x="106" y="8"/>
                    </a:lnTo>
                    <a:lnTo>
                      <a:pt x="107" y="7"/>
                    </a:lnTo>
                    <a:lnTo>
                      <a:pt x="108" y="8"/>
                    </a:lnTo>
                    <a:lnTo>
                      <a:pt x="109" y="9"/>
                    </a:lnTo>
                    <a:lnTo>
                      <a:pt x="110" y="10"/>
                    </a:lnTo>
                    <a:lnTo>
                      <a:pt x="111" y="10"/>
                    </a:lnTo>
                    <a:lnTo>
                      <a:pt x="112" y="11"/>
                    </a:lnTo>
                    <a:lnTo>
                      <a:pt x="113" y="13"/>
                    </a:lnTo>
                    <a:lnTo>
                      <a:pt x="115" y="14"/>
                    </a:lnTo>
                    <a:lnTo>
                      <a:pt x="117" y="13"/>
                    </a:lnTo>
                    <a:lnTo>
                      <a:pt x="118" y="15"/>
                    </a:lnTo>
                    <a:lnTo>
                      <a:pt x="119" y="16"/>
                    </a:lnTo>
                    <a:lnTo>
                      <a:pt x="120" y="18"/>
                    </a:lnTo>
                    <a:lnTo>
                      <a:pt x="119" y="20"/>
                    </a:lnTo>
                    <a:lnTo>
                      <a:pt x="121" y="20"/>
                    </a:lnTo>
                    <a:lnTo>
                      <a:pt x="121" y="23"/>
                    </a:lnTo>
                    <a:lnTo>
                      <a:pt x="121" y="24"/>
                    </a:lnTo>
                    <a:lnTo>
                      <a:pt x="123" y="26"/>
                    </a:lnTo>
                    <a:lnTo>
                      <a:pt x="123" y="27"/>
                    </a:lnTo>
                    <a:lnTo>
                      <a:pt x="124" y="28"/>
                    </a:lnTo>
                    <a:lnTo>
                      <a:pt x="123" y="29"/>
                    </a:lnTo>
                    <a:lnTo>
                      <a:pt x="125" y="32"/>
                    </a:lnTo>
                    <a:lnTo>
                      <a:pt x="123" y="34"/>
                    </a:lnTo>
                    <a:lnTo>
                      <a:pt x="124" y="34"/>
                    </a:lnTo>
                    <a:lnTo>
                      <a:pt x="124" y="35"/>
                    </a:lnTo>
                    <a:lnTo>
                      <a:pt x="124" y="36"/>
                    </a:lnTo>
                    <a:lnTo>
                      <a:pt x="126" y="40"/>
                    </a:lnTo>
                    <a:lnTo>
                      <a:pt x="118" y="125"/>
                    </a:lnTo>
                    <a:lnTo>
                      <a:pt x="117" y="126"/>
                    </a:lnTo>
                    <a:lnTo>
                      <a:pt x="117" y="125"/>
                    </a:lnTo>
                    <a:lnTo>
                      <a:pt x="116" y="128"/>
                    </a:lnTo>
                    <a:lnTo>
                      <a:pt x="116" y="130"/>
                    </a:lnTo>
                    <a:lnTo>
                      <a:pt x="115" y="131"/>
                    </a:lnTo>
                    <a:lnTo>
                      <a:pt x="115" y="134"/>
                    </a:lnTo>
                    <a:lnTo>
                      <a:pt x="114" y="135"/>
                    </a:lnTo>
                    <a:lnTo>
                      <a:pt x="114" y="136"/>
                    </a:lnTo>
                    <a:lnTo>
                      <a:pt x="113" y="138"/>
                    </a:lnTo>
                    <a:lnTo>
                      <a:pt x="113" y="137"/>
                    </a:lnTo>
                    <a:lnTo>
                      <a:pt x="112" y="140"/>
                    </a:lnTo>
                    <a:lnTo>
                      <a:pt x="111" y="139"/>
                    </a:lnTo>
                    <a:lnTo>
                      <a:pt x="111" y="141"/>
                    </a:lnTo>
                    <a:lnTo>
                      <a:pt x="109" y="143"/>
                    </a:lnTo>
                    <a:lnTo>
                      <a:pt x="107" y="145"/>
                    </a:lnTo>
                    <a:lnTo>
                      <a:pt x="105" y="144"/>
                    </a:lnTo>
                    <a:lnTo>
                      <a:pt x="105" y="147"/>
                    </a:lnTo>
                    <a:lnTo>
                      <a:pt x="102" y="147"/>
                    </a:lnTo>
                    <a:lnTo>
                      <a:pt x="102" y="148"/>
                    </a:lnTo>
                    <a:lnTo>
                      <a:pt x="100" y="149"/>
                    </a:lnTo>
                    <a:lnTo>
                      <a:pt x="98" y="150"/>
                    </a:lnTo>
                    <a:lnTo>
                      <a:pt x="98" y="151"/>
                    </a:lnTo>
                    <a:lnTo>
                      <a:pt x="96" y="150"/>
                    </a:lnTo>
                    <a:lnTo>
                      <a:pt x="95" y="150"/>
                    </a:lnTo>
                    <a:lnTo>
                      <a:pt x="93" y="150"/>
                    </a:lnTo>
                    <a:lnTo>
                      <a:pt x="92" y="151"/>
                    </a:lnTo>
                    <a:lnTo>
                      <a:pt x="23" y="143"/>
                    </a:lnTo>
                    <a:lnTo>
                      <a:pt x="21" y="143"/>
                    </a:lnTo>
                    <a:lnTo>
                      <a:pt x="20" y="143"/>
                    </a:lnTo>
                    <a:lnTo>
                      <a:pt x="18" y="142"/>
                    </a:lnTo>
                    <a:lnTo>
                      <a:pt x="18" y="141"/>
                    </a:lnTo>
                    <a:lnTo>
                      <a:pt x="16" y="141"/>
                    </a:lnTo>
                    <a:lnTo>
                      <a:pt x="15" y="141"/>
                    </a:lnTo>
                    <a:lnTo>
                      <a:pt x="14" y="139"/>
                    </a:lnTo>
                    <a:lnTo>
                      <a:pt x="13" y="140"/>
                    </a:lnTo>
                    <a:lnTo>
                      <a:pt x="12" y="139"/>
                    </a:lnTo>
                    <a:lnTo>
                      <a:pt x="12" y="137"/>
                    </a:lnTo>
                    <a:lnTo>
                      <a:pt x="9" y="137"/>
                    </a:lnTo>
                    <a:lnTo>
                      <a:pt x="8" y="138"/>
                    </a:lnTo>
                    <a:lnTo>
                      <a:pt x="8" y="135"/>
                    </a:lnTo>
                    <a:lnTo>
                      <a:pt x="6" y="135"/>
                    </a:lnTo>
                    <a:lnTo>
                      <a:pt x="6" y="134"/>
                    </a:lnTo>
                    <a:lnTo>
                      <a:pt x="6" y="133"/>
                    </a:lnTo>
                    <a:lnTo>
                      <a:pt x="5" y="133"/>
                    </a:lnTo>
                    <a:lnTo>
                      <a:pt x="4" y="132"/>
                    </a:lnTo>
                    <a:lnTo>
                      <a:pt x="4" y="129"/>
                    </a:lnTo>
                    <a:lnTo>
                      <a:pt x="3" y="127"/>
                    </a:lnTo>
                    <a:lnTo>
                      <a:pt x="2" y="127"/>
                    </a:lnTo>
                    <a:lnTo>
                      <a:pt x="2" y="124"/>
                    </a:lnTo>
                    <a:lnTo>
                      <a:pt x="3" y="123"/>
                    </a:lnTo>
                    <a:lnTo>
                      <a:pt x="2" y="122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1" y="116"/>
                    </a:lnTo>
                    <a:lnTo>
                      <a:pt x="1" y="114"/>
                    </a:lnTo>
                    <a:lnTo>
                      <a:pt x="0" y="114"/>
                    </a:lnTo>
                    <a:lnTo>
                      <a:pt x="1" y="112"/>
                    </a:lnTo>
                    <a:lnTo>
                      <a:pt x="8" y="27"/>
                    </a:lnTo>
                    <a:lnTo>
                      <a:pt x="6" y="25"/>
                    </a:lnTo>
                    <a:lnTo>
                      <a:pt x="8" y="25"/>
                    </a:lnTo>
                    <a:lnTo>
                      <a:pt x="8" y="23"/>
                    </a:lnTo>
                    <a:lnTo>
                      <a:pt x="7" y="20"/>
                    </a:lnTo>
                    <a:lnTo>
                      <a:pt x="8" y="19"/>
                    </a:lnTo>
                    <a:lnTo>
                      <a:pt x="9" y="17"/>
                    </a:lnTo>
                    <a:lnTo>
                      <a:pt x="8" y="18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20" y="5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2" y="2"/>
                    </a:lnTo>
                    <a:lnTo>
                      <a:pt x="22" y="3"/>
                    </a:lnTo>
                    <a:lnTo>
                      <a:pt x="23" y="2"/>
                    </a:lnTo>
                    <a:lnTo>
                      <a:pt x="25" y="2"/>
                    </a:lnTo>
                    <a:lnTo>
                      <a:pt x="26" y="0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9" name="Freeform 406"/>
              <p:cNvSpPr>
                <a:spLocks/>
              </p:cNvSpPr>
              <p:nvPr/>
            </p:nvSpPr>
            <p:spPr bwMode="auto">
              <a:xfrm>
                <a:off x="2026" y="1014"/>
                <a:ext cx="124" cy="248"/>
              </a:xfrm>
              <a:custGeom>
                <a:avLst/>
                <a:gdLst>
                  <a:gd name="T0" fmla="*/ 18 w 124"/>
                  <a:gd name="T1" fmla="*/ 0 h 248"/>
                  <a:gd name="T2" fmla="*/ 123 w 124"/>
                  <a:gd name="T3" fmla="*/ 9 h 248"/>
                  <a:gd name="T4" fmla="*/ 104 w 124"/>
                  <a:gd name="T5" fmla="*/ 247 h 248"/>
                  <a:gd name="T6" fmla="*/ 0 w 124"/>
                  <a:gd name="T7" fmla="*/ 237 h 248"/>
                  <a:gd name="T8" fmla="*/ 18 w 124"/>
                  <a:gd name="T9" fmla="*/ 0 h 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248"/>
                  <a:gd name="T17" fmla="*/ 124 w 124"/>
                  <a:gd name="T18" fmla="*/ 248 h 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248">
                    <a:moveTo>
                      <a:pt x="18" y="0"/>
                    </a:moveTo>
                    <a:lnTo>
                      <a:pt x="123" y="9"/>
                    </a:lnTo>
                    <a:lnTo>
                      <a:pt x="104" y="247"/>
                    </a:lnTo>
                    <a:lnTo>
                      <a:pt x="0" y="237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0" name="Freeform 407"/>
              <p:cNvSpPr>
                <a:spLocks/>
              </p:cNvSpPr>
              <p:nvPr/>
            </p:nvSpPr>
            <p:spPr bwMode="auto">
              <a:xfrm>
                <a:off x="2281" y="1040"/>
                <a:ext cx="124" cy="248"/>
              </a:xfrm>
              <a:custGeom>
                <a:avLst/>
                <a:gdLst>
                  <a:gd name="T0" fmla="*/ 17 w 124"/>
                  <a:gd name="T1" fmla="*/ 0 h 248"/>
                  <a:gd name="T2" fmla="*/ 123 w 124"/>
                  <a:gd name="T3" fmla="*/ 9 h 248"/>
                  <a:gd name="T4" fmla="*/ 104 w 124"/>
                  <a:gd name="T5" fmla="*/ 247 h 248"/>
                  <a:gd name="T6" fmla="*/ 0 w 124"/>
                  <a:gd name="T7" fmla="*/ 237 h 248"/>
                  <a:gd name="T8" fmla="*/ 17 w 124"/>
                  <a:gd name="T9" fmla="*/ 0 h 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"/>
                  <a:gd name="T16" fmla="*/ 0 h 248"/>
                  <a:gd name="T17" fmla="*/ 124 w 124"/>
                  <a:gd name="T18" fmla="*/ 248 h 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" h="248">
                    <a:moveTo>
                      <a:pt x="17" y="0"/>
                    </a:moveTo>
                    <a:lnTo>
                      <a:pt x="123" y="9"/>
                    </a:lnTo>
                    <a:lnTo>
                      <a:pt x="104" y="247"/>
                    </a:lnTo>
                    <a:lnTo>
                      <a:pt x="0" y="237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1" name="Freeform 408"/>
              <p:cNvSpPr>
                <a:spLocks/>
              </p:cNvSpPr>
              <p:nvPr/>
            </p:nvSpPr>
            <p:spPr bwMode="auto">
              <a:xfrm>
                <a:off x="2209" y="1085"/>
                <a:ext cx="79" cy="18"/>
              </a:xfrm>
              <a:custGeom>
                <a:avLst/>
                <a:gdLst>
                  <a:gd name="T0" fmla="*/ 0 w 79"/>
                  <a:gd name="T1" fmla="*/ 0 h 18"/>
                  <a:gd name="T2" fmla="*/ 65 w 79"/>
                  <a:gd name="T3" fmla="*/ 5 h 18"/>
                  <a:gd name="T4" fmla="*/ 65 w 79"/>
                  <a:gd name="T5" fmla="*/ 5 h 18"/>
                  <a:gd name="T6" fmla="*/ 66 w 79"/>
                  <a:gd name="T7" fmla="*/ 7 h 18"/>
                  <a:gd name="T8" fmla="*/ 67 w 79"/>
                  <a:gd name="T9" fmla="*/ 6 h 18"/>
                  <a:gd name="T10" fmla="*/ 67 w 79"/>
                  <a:gd name="T11" fmla="*/ 6 h 18"/>
                  <a:gd name="T12" fmla="*/ 67 w 79"/>
                  <a:gd name="T13" fmla="*/ 8 h 18"/>
                  <a:gd name="T14" fmla="*/ 68 w 79"/>
                  <a:gd name="T15" fmla="*/ 8 h 18"/>
                  <a:gd name="T16" fmla="*/ 69 w 79"/>
                  <a:gd name="T17" fmla="*/ 9 h 18"/>
                  <a:gd name="T18" fmla="*/ 68 w 79"/>
                  <a:gd name="T19" fmla="*/ 10 h 18"/>
                  <a:gd name="T20" fmla="*/ 68 w 79"/>
                  <a:gd name="T21" fmla="*/ 10 h 18"/>
                  <a:gd name="T22" fmla="*/ 70 w 79"/>
                  <a:gd name="T23" fmla="*/ 7 h 18"/>
                  <a:gd name="T24" fmla="*/ 70 w 79"/>
                  <a:gd name="T25" fmla="*/ 9 h 18"/>
                  <a:gd name="T26" fmla="*/ 70 w 79"/>
                  <a:gd name="T27" fmla="*/ 9 h 18"/>
                  <a:gd name="T28" fmla="*/ 72 w 79"/>
                  <a:gd name="T29" fmla="*/ 10 h 18"/>
                  <a:gd name="T30" fmla="*/ 71 w 79"/>
                  <a:gd name="T31" fmla="*/ 11 h 18"/>
                  <a:gd name="T32" fmla="*/ 72 w 79"/>
                  <a:gd name="T33" fmla="*/ 11 h 18"/>
                  <a:gd name="T34" fmla="*/ 72 w 79"/>
                  <a:gd name="T35" fmla="*/ 11 h 18"/>
                  <a:gd name="T36" fmla="*/ 73 w 79"/>
                  <a:gd name="T37" fmla="*/ 11 h 18"/>
                  <a:gd name="T38" fmla="*/ 73 w 79"/>
                  <a:gd name="T39" fmla="*/ 11 h 18"/>
                  <a:gd name="T40" fmla="*/ 74 w 79"/>
                  <a:gd name="T41" fmla="*/ 13 h 18"/>
                  <a:gd name="T42" fmla="*/ 76 w 79"/>
                  <a:gd name="T43" fmla="*/ 13 h 18"/>
                  <a:gd name="T44" fmla="*/ 75 w 79"/>
                  <a:gd name="T45" fmla="*/ 13 h 18"/>
                  <a:gd name="T46" fmla="*/ 76 w 79"/>
                  <a:gd name="T47" fmla="*/ 15 h 18"/>
                  <a:gd name="T48" fmla="*/ 76 w 79"/>
                  <a:gd name="T49" fmla="*/ 15 h 18"/>
                  <a:gd name="T50" fmla="*/ 76 w 79"/>
                  <a:gd name="T51" fmla="*/ 14 h 18"/>
                  <a:gd name="T52" fmla="*/ 76 w 79"/>
                  <a:gd name="T53" fmla="*/ 16 h 18"/>
                  <a:gd name="T54" fmla="*/ 77 w 79"/>
                  <a:gd name="T55" fmla="*/ 16 h 18"/>
                  <a:gd name="T56" fmla="*/ 78 w 79"/>
                  <a:gd name="T57" fmla="*/ 17 h 18"/>
                  <a:gd name="T58" fmla="*/ 78 w 79"/>
                  <a:gd name="T59" fmla="*/ 17 h 1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9"/>
                  <a:gd name="T91" fmla="*/ 0 h 18"/>
                  <a:gd name="T92" fmla="*/ 79 w 79"/>
                  <a:gd name="T93" fmla="*/ 18 h 1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9" h="18">
                    <a:moveTo>
                      <a:pt x="0" y="0"/>
                    </a:moveTo>
                    <a:lnTo>
                      <a:pt x="65" y="5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7" y="8"/>
                    </a:lnTo>
                    <a:lnTo>
                      <a:pt x="68" y="8"/>
                    </a:lnTo>
                    <a:lnTo>
                      <a:pt x="69" y="9"/>
                    </a:lnTo>
                    <a:lnTo>
                      <a:pt x="68" y="10"/>
                    </a:lnTo>
                    <a:lnTo>
                      <a:pt x="70" y="7"/>
                    </a:lnTo>
                    <a:lnTo>
                      <a:pt x="70" y="9"/>
                    </a:lnTo>
                    <a:lnTo>
                      <a:pt x="72" y="10"/>
                    </a:lnTo>
                    <a:lnTo>
                      <a:pt x="71" y="11"/>
                    </a:lnTo>
                    <a:lnTo>
                      <a:pt x="72" y="11"/>
                    </a:lnTo>
                    <a:lnTo>
                      <a:pt x="73" y="11"/>
                    </a:lnTo>
                    <a:lnTo>
                      <a:pt x="74" y="13"/>
                    </a:lnTo>
                    <a:lnTo>
                      <a:pt x="76" y="13"/>
                    </a:lnTo>
                    <a:lnTo>
                      <a:pt x="75" y="13"/>
                    </a:lnTo>
                    <a:lnTo>
                      <a:pt x="76" y="15"/>
                    </a:lnTo>
                    <a:lnTo>
                      <a:pt x="76" y="14"/>
                    </a:lnTo>
                    <a:lnTo>
                      <a:pt x="76" y="16"/>
                    </a:lnTo>
                    <a:lnTo>
                      <a:pt x="77" y="16"/>
                    </a:lnTo>
                    <a:lnTo>
                      <a:pt x="78" y="17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2" name="Freeform 409"/>
              <p:cNvSpPr>
                <a:spLocks/>
              </p:cNvSpPr>
              <p:nvPr/>
            </p:nvSpPr>
            <p:spPr bwMode="auto">
              <a:xfrm>
                <a:off x="2194" y="1162"/>
                <a:ext cx="52" cy="66"/>
              </a:xfrm>
              <a:custGeom>
                <a:avLst/>
                <a:gdLst>
                  <a:gd name="T0" fmla="*/ 1 w 52"/>
                  <a:gd name="T1" fmla="*/ 6 h 66"/>
                  <a:gd name="T2" fmla="*/ 3 w 52"/>
                  <a:gd name="T3" fmla="*/ 4 h 66"/>
                  <a:gd name="T4" fmla="*/ 4 w 52"/>
                  <a:gd name="T5" fmla="*/ 5 h 66"/>
                  <a:gd name="T6" fmla="*/ 4 w 52"/>
                  <a:gd name="T7" fmla="*/ 4 h 66"/>
                  <a:gd name="T8" fmla="*/ 6 w 52"/>
                  <a:gd name="T9" fmla="*/ 2 h 66"/>
                  <a:gd name="T10" fmla="*/ 8 w 52"/>
                  <a:gd name="T11" fmla="*/ 2 h 66"/>
                  <a:gd name="T12" fmla="*/ 9 w 52"/>
                  <a:gd name="T13" fmla="*/ 0 h 66"/>
                  <a:gd name="T14" fmla="*/ 10 w 52"/>
                  <a:gd name="T15" fmla="*/ 1 h 66"/>
                  <a:gd name="T16" fmla="*/ 10 w 52"/>
                  <a:gd name="T17" fmla="*/ 1 h 66"/>
                  <a:gd name="T18" fmla="*/ 13 w 52"/>
                  <a:gd name="T19" fmla="*/ 0 h 66"/>
                  <a:gd name="T20" fmla="*/ 13 w 52"/>
                  <a:gd name="T21" fmla="*/ 0 h 66"/>
                  <a:gd name="T22" fmla="*/ 14 w 52"/>
                  <a:gd name="T23" fmla="*/ 0 h 66"/>
                  <a:gd name="T24" fmla="*/ 16 w 52"/>
                  <a:gd name="T25" fmla="*/ 0 h 66"/>
                  <a:gd name="T26" fmla="*/ 18 w 52"/>
                  <a:gd name="T27" fmla="*/ 0 h 66"/>
                  <a:gd name="T28" fmla="*/ 19 w 52"/>
                  <a:gd name="T29" fmla="*/ 1 h 66"/>
                  <a:gd name="T30" fmla="*/ 20 w 52"/>
                  <a:gd name="T31" fmla="*/ 0 h 66"/>
                  <a:gd name="T32" fmla="*/ 24 w 52"/>
                  <a:gd name="T33" fmla="*/ 0 h 66"/>
                  <a:gd name="T34" fmla="*/ 27 w 52"/>
                  <a:gd name="T35" fmla="*/ 3 h 66"/>
                  <a:gd name="T36" fmla="*/ 30 w 52"/>
                  <a:gd name="T37" fmla="*/ 2 h 66"/>
                  <a:gd name="T38" fmla="*/ 32 w 52"/>
                  <a:gd name="T39" fmla="*/ 6 h 66"/>
                  <a:gd name="T40" fmla="*/ 36 w 52"/>
                  <a:gd name="T41" fmla="*/ 7 h 66"/>
                  <a:gd name="T42" fmla="*/ 37 w 52"/>
                  <a:gd name="T43" fmla="*/ 8 h 66"/>
                  <a:gd name="T44" fmla="*/ 39 w 52"/>
                  <a:gd name="T45" fmla="*/ 12 h 66"/>
                  <a:gd name="T46" fmla="*/ 42 w 52"/>
                  <a:gd name="T47" fmla="*/ 14 h 66"/>
                  <a:gd name="T48" fmla="*/ 44 w 52"/>
                  <a:gd name="T49" fmla="*/ 17 h 66"/>
                  <a:gd name="T50" fmla="*/ 45 w 52"/>
                  <a:gd name="T51" fmla="*/ 21 h 66"/>
                  <a:gd name="T52" fmla="*/ 47 w 52"/>
                  <a:gd name="T53" fmla="*/ 23 h 66"/>
                  <a:gd name="T54" fmla="*/ 48 w 52"/>
                  <a:gd name="T55" fmla="*/ 27 h 66"/>
                  <a:gd name="T56" fmla="*/ 49 w 52"/>
                  <a:gd name="T57" fmla="*/ 30 h 66"/>
                  <a:gd name="T58" fmla="*/ 48 w 52"/>
                  <a:gd name="T59" fmla="*/ 34 h 66"/>
                  <a:gd name="T60" fmla="*/ 48 w 52"/>
                  <a:gd name="T61" fmla="*/ 37 h 66"/>
                  <a:gd name="T62" fmla="*/ 49 w 52"/>
                  <a:gd name="T63" fmla="*/ 42 h 66"/>
                  <a:gd name="T64" fmla="*/ 49 w 52"/>
                  <a:gd name="T65" fmla="*/ 43 h 66"/>
                  <a:gd name="T66" fmla="*/ 48 w 52"/>
                  <a:gd name="T67" fmla="*/ 45 h 66"/>
                  <a:gd name="T68" fmla="*/ 48 w 52"/>
                  <a:gd name="T69" fmla="*/ 48 h 66"/>
                  <a:gd name="T70" fmla="*/ 49 w 52"/>
                  <a:gd name="T71" fmla="*/ 48 h 66"/>
                  <a:gd name="T72" fmla="*/ 48 w 52"/>
                  <a:gd name="T73" fmla="*/ 51 h 66"/>
                  <a:gd name="T74" fmla="*/ 48 w 52"/>
                  <a:gd name="T75" fmla="*/ 52 h 66"/>
                  <a:gd name="T76" fmla="*/ 47 w 52"/>
                  <a:gd name="T77" fmla="*/ 54 h 66"/>
                  <a:gd name="T78" fmla="*/ 46 w 52"/>
                  <a:gd name="T79" fmla="*/ 55 h 66"/>
                  <a:gd name="T80" fmla="*/ 46 w 52"/>
                  <a:gd name="T81" fmla="*/ 56 h 66"/>
                  <a:gd name="T82" fmla="*/ 45 w 52"/>
                  <a:gd name="T83" fmla="*/ 58 h 66"/>
                  <a:gd name="T84" fmla="*/ 44 w 52"/>
                  <a:gd name="T85" fmla="*/ 59 h 66"/>
                  <a:gd name="T86" fmla="*/ 44 w 52"/>
                  <a:gd name="T87" fmla="*/ 60 h 66"/>
                  <a:gd name="T88" fmla="*/ 42 w 52"/>
                  <a:gd name="T89" fmla="*/ 63 h 66"/>
                  <a:gd name="T90" fmla="*/ 42 w 52"/>
                  <a:gd name="T91" fmla="*/ 63 h 66"/>
                  <a:gd name="T92" fmla="*/ 40 w 52"/>
                  <a:gd name="T93" fmla="*/ 64 h 6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"/>
                  <a:gd name="T142" fmla="*/ 0 h 66"/>
                  <a:gd name="T143" fmla="*/ 52 w 52"/>
                  <a:gd name="T144" fmla="*/ 66 h 6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" h="66">
                    <a:moveTo>
                      <a:pt x="0" y="7"/>
                    </a:moveTo>
                    <a:lnTo>
                      <a:pt x="1" y="6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2"/>
                    </a:lnTo>
                    <a:lnTo>
                      <a:pt x="27" y="3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6" y="7"/>
                    </a:lnTo>
                    <a:lnTo>
                      <a:pt x="36" y="6"/>
                    </a:lnTo>
                    <a:lnTo>
                      <a:pt x="37" y="8"/>
                    </a:lnTo>
                    <a:lnTo>
                      <a:pt x="40" y="10"/>
                    </a:lnTo>
                    <a:lnTo>
                      <a:pt x="39" y="12"/>
                    </a:lnTo>
                    <a:lnTo>
                      <a:pt x="41" y="12"/>
                    </a:lnTo>
                    <a:lnTo>
                      <a:pt x="42" y="14"/>
                    </a:lnTo>
                    <a:lnTo>
                      <a:pt x="43" y="15"/>
                    </a:lnTo>
                    <a:lnTo>
                      <a:pt x="44" y="17"/>
                    </a:lnTo>
                    <a:lnTo>
                      <a:pt x="45" y="20"/>
                    </a:lnTo>
                    <a:lnTo>
                      <a:pt x="45" y="21"/>
                    </a:lnTo>
                    <a:lnTo>
                      <a:pt x="46" y="21"/>
                    </a:lnTo>
                    <a:lnTo>
                      <a:pt x="47" y="23"/>
                    </a:lnTo>
                    <a:lnTo>
                      <a:pt x="47" y="26"/>
                    </a:lnTo>
                    <a:lnTo>
                      <a:pt x="48" y="27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1" y="32"/>
                    </a:lnTo>
                    <a:lnTo>
                      <a:pt x="48" y="34"/>
                    </a:lnTo>
                    <a:lnTo>
                      <a:pt x="50" y="36"/>
                    </a:lnTo>
                    <a:lnTo>
                      <a:pt x="48" y="37"/>
                    </a:lnTo>
                    <a:lnTo>
                      <a:pt x="50" y="39"/>
                    </a:lnTo>
                    <a:lnTo>
                      <a:pt x="49" y="42"/>
                    </a:lnTo>
                    <a:lnTo>
                      <a:pt x="49" y="43"/>
                    </a:lnTo>
                    <a:lnTo>
                      <a:pt x="49" y="45"/>
                    </a:lnTo>
                    <a:lnTo>
                      <a:pt x="48" y="45"/>
                    </a:lnTo>
                    <a:lnTo>
                      <a:pt x="48" y="46"/>
                    </a:lnTo>
                    <a:lnTo>
                      <a:pt x="48" y="48"/>
                    </a:lnTo>
                    <a:lnTo>
                      <a:pt x="49" y="48"/>
                    </a:lnTo>
                    <a:lnTo>
                      <a:pt x="48" y="49"/>
                    </a:lnTo>
                    <a:lnTo>
                      <a:pt x="48" y="51"/>
                    </a:lnTo>
                    <a:lnTo>
                      <a:pt x="48" y="52"/>
                    </a:lnTo>
                    <a:lnTo>
                      <a:pt x="47" y="53"/>
                    </a:lnTo>
                    <a:lnTo>
                      <a:pt x="47" y="54"/>
                    </a:lnTo>
                    <a:lnTo>
                      <a:pt x="46" y="55"/>
                    </a:lnTo>
                    <a:lnTo>
                      <a:pt x="46" y="56"/>
                    </a:lnTo>
                    <a:lnTo>
                      <a:pt x="45" y="58"/>
                    </a:lnTo>
                    <a:lnTo>
                      <a:pt x="44" y="59"/>
                    </a:lnTo>
                    <a:lnTo>
                      <a:pt x="45" y="60"/>
                    </a:lnTo>
                    <a:lnTo>
                      <a:pt x="44" y="60"/>
                    </a:lnTo>
                    <a:lnTo>
                      <a:pt x="43" y="62"/>
                    </a:lnTo>
                    <a:lnTo>
                      <a:pt x="42" y="63"/>
                    </a:lnTo>
                    <a:lnTo>
                      <a:pt x="42" y="65"/>
                    </a:lnTo>
                    <a:lnTo>
                      <a:pt x="40" y="64"/>
                    </a:lnTo>
                  </a:path>
                </a:pathLst>
              </a:custGeom>
              <a:noFill/>
              <a:ln w="127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3" name="Line 410"/>
              <p:cNvSpPr>
                <a:spLocks noChangeShapeType="1"/>
              </p:cNvSpPr>
              <p:nvPr/>
            </p:nvSpPr>
            <p:spPr bwMode="auto">
              <a:xfrm>
                <a:off x="2223" y="1142"/>
                <a:ext cx="7" cy="3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34" name="Line 411"/>
              <p:cNvSpPr>
                <a:spLocks noChangeShapeType="1"/>
              </p:cNvSpPr>
              <p:nvPr/>
            </p:nvSpPr>
            <p:spPr bwMode="auto">
              <a:xfrm flipH="1" flipV="1">
                <a:off x="2204" y="1192"/>
                <a:ext cx="5" cy="12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692" name="Group 412"/>
            <p:cNvGrpSpPr>
              <a:grpSpLocks/>
            </p:cNvGrpSpPr>
            <p:nvPr/>
          </p:nvGrpSpPr>
          <p:grpSpPr bwMode="auto">
            <a:xfrm>
              <a:off x="7669213" y="1268413"/>
              <a:ext cx="376237" cy="244475"/>
              <a:chOff x="4831" y="799"/>
              <a:chExt cx="237" cy="154"/>
            </a:xfrm>
          </p:grpSpPr>
          <p:sp>
            <p:nvSpPr>
              <p:cNvPr id="71721" name="Freeform 413"/>
              <p:cNvSpPr>
                <a:spLocks/>
              </p:cNvSpPr>
              <p:nvPr/>
            </p:nvSpPr>
            <p:spPr bwMode="auto">
              <a:xfrm>
                <a:off x="4907" y="852"/>
                <a:ext cx="79" cy="84"/>
              </a:xfrm>
              <a:custGeom>
                <a:avLst/>
                <a:gdLst>
                  <a:gd name="T0" fmla="*/ 65 w 79"/>
                  <a:gd name="T1" fmla="*/ 5 h 84"/>
                  <a:gd name="T2" fmla="*/ 67 w 79"/>
                  <a:gd name="T3" fmla="*/ 5 h 84"/>
                  <a:gd name="T4" fmla="*/ 69 w 79"/>
                  <a:gd name="T5" fmla="*/ 6 h 84"/>
                  <a:gd name="T6" fmla="*/ 71 w 79"/>
                  <a:gd name="T7" fmla="*/ 8 h 84"/>
                  <a:gd name="T8" fmla="*/ 74 w 79"/>
                  <a:gd name="T9" fmla="*/ 8 h 84"/>
                  <a:gd name="T10" fmla="*/ 75 w 79"/>
                  <a:gd name="T11" fmla="*/ 10 h 84"/>
                  <a:gd name="T12" fmla="*/ 76 w 79"/>
                  <a:gd name="T13" fmla="*/ 12 h 84"/>
                  <a:gd name="T14" fmla="*/ 77 w 79"/>
                  <a:gd name="T15" fmla="*/ 15 h 84"/>
                  <a:gd name="T16" fmla="*/ 78 w 79"/>
                  <a:gd name="T17" fmla="*/ 16 h 84"/>
                  <a:gd name="T18" fmla="*/ 77 w 79"/>
                  <a:gd name="T19" fmla="*/ 19 h 84"/>
                  <a:gd name="T20" fmla="*/ 78 w 79"/>
                  <a:gd name="T21" fmla="*/ 20 h 84"/>
                  <a:gd name="T22" fmla="*/ 72 w 79"/>
                  <a:gd name="T23" fmla="*/ 70 h 84"/>
                  <a:gd name="T24" fmla="*/ 72 w 79"/>
                  <a:gd name="T25" fmla="*/ 72 h 84"/>
                  <a:gd name="T26" fmla="*/ 71 w 79"/>
                  <a:gd name="T27" fmla="*/ 74 h 84"/>
                  <a:gd name="T28" fmla="*/ 70 w 79"/>
                  <a:gd name="T29" fmla="*/ 76 h 84"/>
                  <a:gd name="T30" fmla="*/ 69 w 79"/>
                  <a:gd name="T31" fmla="*/ 77 h 84"/>
                  <a:gd name="T32" fmla="*/ 68 w 79"/>
                  <a:gd name="T33" fmla="*/ 79 h 84"/>
                  <a:gd name="T34" fmla="*/ 65 w 79"/>
                  <a:gd name="T35" fmla="*/ 80 h 84"/>
                  <a:gd name="T36" fmla="*/ 63 w 79"/>
                  <a:gd name="T37" fmla="*/ 81 h 84"/>
                  <a:gd name="T38" fmla="*/ 62 w 79"/>
                  <a:gd name="T39" fmla="*/ 82 h 84"/>
                  <a:gd name="T40" fmla="*/ 59 w 79"/>
                  <a:gd name="T41" fmla="*/ 82 h 84"/>
                  <a:gd name="T42" fmla="*/ 58 w 79"/>
                  <a:gd name="T43" fmla="*/ 82 h 84"/>
                  <a:gd name="T44" fmla="*/ 13 w 79"/>
                  <a:gd name="T45" fmla="*/ 77 h 84"/>
                  <a:gd name="T46" fmla="*/ 10 w 79"/>
                  <a:gd name="T47" fmla="*/ 77 h 84"/>
                  <a:gd name="T48" fmla="*/ 8 w 79"/>
                  <a:gd name="T49" fmla="*/ 76 h 84"/>
                  <a:gd name="T50" fmla="*/ 7 w 79"/>
                  <a:gd name="T51" fmla="*/ 74 h 84"/>
                  <a:gd name="T52" fmla="*/ 5 w 79"/>
                  <a:gd name="T53" fmla="*/ 73 h 84"/>
                  <a:gd name="T54" fmla="*/ 3 w 79"/>
                  <a:gd name="T55" fmla="*/ 72 h 84"/>
                  <a:gd name="T56" fmla="*/ 2 w 79"/>
                  <a:gd name="T57" fmla="*/ 70 h 84"/>
                  <a:gd name="T58" fmla="*/ 1 w 79"/>
                  <a:gd name="T59" fmla="*/ 69 h 84"/>
                  <a:gd name="T60" fmla="*/ 1 w 79"/>
                  <a:gd name="T61" fmla="*/ 66 h 84"/>
                  <a:gd name="T62" fmla="*/ 0 w 79"/>
                  <a:gd name="T63" fmla="*/ 64 h 84"/>
                  <a:gd name="T64" fmla="*/ 0 w 79"/>
                  <a:gd name="T65" fmla="*/ 61 h 84"/>
                  <a:gd name="T66" fmla="*/ 4 w 79"/>
                  <a:gd name="T67" fmla="*/ 13 h 84"/>
                  <a:gd name="T68" fmla="*/ 5 w 79"/>
                  <a:gd name="T69" fmla="*/ 10 h 84"/>
                  <a:gd name="T70" fmla="*/ 6 w 79"/>
                  <a:gd name="T71" fmla="*/ 9 h 84"/>
                  <a:gd name="T72" fmla="*/ 8 w 79"/>
                  <a:gd name="T73" fmla="*/ 7 h 84"/>
                  <a:gd name="T74" fmla="*/ 9 w 79"/>
                  <a:gd name="T75" fmla="*/ 5 h 84"/>
                  <a:gd name="T76" fmla="*/ 11 w 79"/>
                  <a:gd name="T77" fmla="*/ 4 h 84"/>
                  <a:gd name="T78" fmla="*/ 13 w 79"/>
                  <a:gd name="T79" fmla="*/ 2 h 84"/>
                  <a:gd name="T80" fmla="*/ 14 w 79"/>
                  <a:gd name="T81" fmla="*/ 1 h 84"/>
                  <a:gd name="T82" fmla="*/ 17 w 79"/>
                  <a:gd name="T83" fmla="*/ 1 h 84"/>
                  <a:gd name="T84" fmla="*/ 19 w 79"/>
                  <a:gd name="T85" fmla="*/ 0 h 84"/>
                  <a:gd name="T86" fmla="*/ 21 w 79"/>
                  <a:gd name="T87" fmla="*/ 0 h 8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9"/>
                  <a:gd name="T133" fmla="*/ 0 h 84"/>
                  <a:gd name="T134" fmla="*/ 79 w 79"/>
                  <a:gd name="T135" fmla="*/ 84 h 8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9" h="84">
                    <a:moveTo>
                      <a:pt x="21" y="0"/>
                    </a:moveTo>
                    <a:lnTo>
                      <a:pt x="65" y="4"/>
                    </a:lnTo>
                    <a:lnTo>
                      <a:pt x="65" y="5"/>
                    </a:lnTo>
                    <a:lnTo>
                      <a:pt x="66" y="5"/>
                    </a:lnTo>
                    <a:lnTo>
                      <a:pt x="67" y="5"/>
                    </a:lnTo>
                    <a:lnTo>
                      <a:pt x="68" y="5"/>
                    </a:lnTo>
                    <a:lnTo>
                      <a:pt x="69" y="6"/>
                    </a:lnTo>
                    <a:lnTo>
                      <a:pt x="70" y="6"/>
                    </a:lnTo>
                    <a:lnTo>
                      <a:pt x="70" y="7"/>
                    </a:lnTo>
                    <a:lnTo>
                      <a:pt x="71" y="8"/>
                    </a:lnTo>
                    <a:lnTo>
                      <a:pt x="72" y="8"/>
                    </a:lnTo>
                    <a:lnTo>
                      <a:pt x="74" y="8"/>
                    </a:lnTo>
                    <a:lnTo>
                      <a:pt x="74" y="9"/>
                    </a:lnTo>
                    <a:lnTo>
                      <a:pt x="75" y="10"/>
                    </a:lnTo>
                    <a:lnTo>
                      <a:pt x="75" y="11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6" y="13"/>
                    </a:lnTo>
                    <a:lnTo>
                      <a:pt x="76" y="14"/>
                    </a:lnTo>
                    <a:lnTo>
                      <a:pt x="77" y="15"/>
                    </a:lnTo>
                    <a:lnTo>
                      <a:pt x="78" y="16"/>
                    </a:lnTo>
                    <a:lnTo>
                      <a:pt x="77" y="17"/>
                    </a:lnTo>
                    <a:lnTo>
                      <a:pt x="78" y="18"/>
                    </a:lnTo>
                    <a:lnTo>
                      <a:pt x="77" y="19"/>
                    </a:lnTo>
                    <a:lnTo>
                      <a:pt x="78" y="20"/>
                    </a:lnTo>
                    <a:lnTo>
                      <a:pt x="78" y="23"/>
                    </a:lnTo>
                    <a:lnTo>
                      <a:pt x="73" y="69"/>
                    </a:lnTo>
                    <a:lnTo>
                      <a:pt x="72" y="70"/>
                    </a:lnTo>
                    <a:lnTo>
                      <a:pt x="72" y="69"/>
                    </a:lnTo>
                    <a:lnTo>
                      <a:pt x="72" y="71"/>
                    </a:lnTo>
                    <a:lnTo>
                      <a:pt x="72" y="72"/>
                    </a:lnTo>
                    <a:lnTo>
                      <a:pt x="71" y="72"/>
                    </a:lnTo>
                    <a:lnTo>
                      <a:pt x="71" y="74"/>
                    </a:lnTo>
                    <a:lnTo>
                      <a:pt x="71" y="75"/>
                    </a:lnTo>
                    <a:lnTo>
                      <a:pt x="70" y="76"/>
                    </a:lnTo>
                    <a:lnTo>
                      <a:pt x="69" y="77"/>
                    </a:lnTo>
                    <a:lnTo>
                      <a:pt x="69" y="78"/>
                    </a:lnTo>
                    <a:lnTo>
                      <a:pt x="68" y="79"/>
                    </a:lnTo>
                    <a:lnTo>
                      <a:pt x="66" y="80"/>
                    </a:lnTo>
                    <a:lnTo>
                      <a:pt x="65" y="80"/>
                    </a:lnTo>
                    <a:lnTo>
                      <a:pt x="65" y="81"/>
                    </a:lnTo>
                    <a:lnTo>
                      <a:pt x="63" y="81"/>
                    </a:lnTo>
                    <a:lnTo>
                      <a:pt x="62" y="82"/>
                    </a:lnTo>
                    <a:lnTo>
                      <a:pt x="61" y="82"/>
                    </a:lnTo>
                    <a:lnTo>
                      <a:pt x="61" y="83"/>
                    </a:lnTo>
                    <a:lnTo>
                      <a:pt x="59" y="82"/>
                    </a:lnTo>
                    <a:lnTo>
                      <a:pt x="58" y="82"/>
                    </a:lnTo>
                    <a:lnTo>
                      <a:pt x="57" y="83"/>
                    </a:lnTo>
                    <a:lnTo>
                      <a:pt x="14" y="78"/>
                    </a:lnTo>
                    <a:lnTo>
                      <a:pt x="13" y="77"/>
                    </a:lnTo>
                    <a:lnTo>
                      <a:pt x="12" y="77"/>
                    </a:lnTo>
                    <a:lnTo>
                      <a:pt x="11" y="77"/>
                    </a:lnTo>
                    <a:lnTo>
                      <a:pt x="10" y="77"/>
                    </a:lnTo>
                    <a:lnTo>
                      <a:pt x="9" y="77"/>
                    </a:lnTo>
                    <a:lnTo>
                      <a:pt x="9" y="76"/>
                    </a:lnTo>
                    <a:lnTo>
                      <a:pt x="8" y="76"/>
                    </a:lnTo>
                    <a:lnTo>
                      <a:pt x="7" y="75"/>
                    </a:lnTo>
                    <a:lnTo>
                      <a:pt x="7" y="74"/>
                    </a:lnTo>
                    <a:lnTo>
                      <a:pt x="5" y="75"/>
                    </a:lnTo>
                    <a:lnTo>
                      <a:pt x="5" y="73"/>
                    </a:lnTo>
                    <a:lnTo>
                      <a:pt x="4" y="73"/>
                    </a:lnTo>
                    <a:lnTo>
                      <a:pt x="3" y="73"/>
                    </a:lnTo>
                    <a:lnTo>
                      <a:pt x="3" y="72"/>
                    </a:lnTo>
                    <a:lnTo>
                      <a:pt x="2" y="72"/>
                    </a:lnTo>
                    <a:lnTo>
                      <a:pt x="2" y="70"/>
                    </a:lnTo>
                    <a:lnTo>
                      <a:pt x="1" y="69"/>
                    </a:lnTo>
                    <a:lnTo>
                      <a:pt x="1" y="67"/>
                    </a:lnTo>
                    <a:lnTo>
                      <a:pt x="2" y="67"/>
                    </a:lnTo>
                    <a:lnTo>
                      <a:pt x="1" y="66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10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2" name="Freeform 414"/>
              <p:cNvSpPr>
                <a:spLocks/>
              </p:cNvSpPr>
              <p:nvPr/>
            </p:nvSpPr>
            <p:spPr bwMode="auto">
              <a:xfrm>
                <a:off x="4831" y="799"/>
                <a:ext cx="78" cy="136"/>
              </a:xfrm>
              <a:custGeom>
                <a:avLst/>
                <a:gdLst>
                  <a:gd name="T0" fmla="*/ 13 w 78"/>
                  <a:gd name="T1" fmla="*/ 0 h 136"/>
                  <a:gd name="T2" fmla="*/ 77 w 78"/>
                  <a:gd name="T3" fmla="*/ 6 h 136"/>
                  <a:gd name="T4" fmla="*/ 64 w 78"/>
                  <a:gd name="T5" fmla="*/ 135 h 136"/>
                  <a:gd name="T6" fmla="*/ 0 w 78"/>
                  <a:gd name="T7" fmla="*/ 129 h 136"/>
                  <a:gd name="T8" fmla="*/ 13 w 78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136"/>
                  <a:gd name="T17" fmla="*/ 78 w 7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136">
                    <a:moveTo>
                      <a:pt x="13" y="0"/>
                    </a:moveTo>
                    <a:lnTo>
                      <a:pt x="77" y="6"/>
                    </a:lnTo>
                    <a:lnTo>
                      <a:pt x="64" y="135"/>
                    </a:lnTo>
                    <a:lnTo>
                      <a:pt x="0" y="129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3" name="Freeform 415"/>
              <p:cNvSpPr>
                <a:spLocks/>
              </p:cNvSpPr>
              <p:nvPr/>
            </p:nvSpPr>
            <p:spPr bwMode="auto">
              <a:xfrm>
                <a:off x="4990" y="816"/>
                <a:ext cx="78" cy="137"/>
              </a:xfrm>
              <a:custGeom>
                <a:avLst/>
                <a:gdLst>
                  <a:gd name="T0" fmla="*/ 12 w 78"/>
                  <a:gd name="T1" fmla="*/ 0 h 137"/>
                  <a:gd name="T2" fmla="*/ 77 w 78"/>
                  <a:gd name="T3" fmla="*/ 7 h 137"/>
                  <a:gd name="T4" fmla="*/ 64 w 78"/>
                  <a:gd name="T5" fmla="*/ 136 h 137"/>
                  <a:gd name="T6" fmla="*/ 0 w 78"/>
                  <a:gd name="T7" fmla="*/ 129 h 137"/>
                  <a:gd name="T8" fmla="*/ 12 w 78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137"/>
                  <a:gd name="T17" fmla="*/ 78 w 78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137">
                    <a:moveTo>
                      <a:pt x="12" y="0"/>
                    </a:moveTo>
                    <a:lnTo>
                      <a:pt x="77" y="7"/>
                    </a:lnTo>
                    <a:lnTo>
                      <a:pt x="64" y="136"/>
                    </a:lnTo>
                    <a:lnTo>
                      <a:pt x="0" y="129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4" name="Freeform 416"/>
              <p:cNvSpPr>
                <a:spLocks/>
              </p:cNvSpPr>
              <p:nvPr/>
            </p:nvSpPr>
            <p:spPr bwMode="auto">
              <a:xfrm>
                <a:off x="4945" y="838"/>
                <a:ext cx="51" cy="17"/>
              </a:xfrm>
              <a:custGeom>
                <a:avLst/>
                <a:gdLst>
                  <a:gd name="T0" fmla="*/ 0 w 51"/>
                  <a:gd name="T1" fmla="*/ 0 h 17"/>
                  <a:gd name="T2" fmla="*/ 42 w 51"/>
                  <a:gd name="T3" fmla="*/ 7 h 17"/>
                  <a:gd name="T4" fmla="*/ 42 w 51"/>
                  <a:gd name="T5" fmla="*/ 7 h 17"/>
                  <a:gd name="T6" fmla="*/ 42 w 51"/>
                  <a:gd name="T7" fmla="*/ 9 h 17"/>
                  <a:gd name="T8" fmla="*/ 43 w 51"/>
                  <a:gd name="T9" fmla="*/ 9 h 17"/>
                  <a:gd name="T10" fmla="*/ 43 w 51"/>
                  <a:gd name="T11" fmla="*/ 9 h 17"/>
                  <a:gd name="T12" fmla="*/ 43 w 51"/>
                  <a:gd name="T13" fmla="*/ 10 h 17"/>
                  <a:gd name="T14" fmla="*/ 44 w 51"/>
                  <a:gd name="T15" fmla="*/ 10 h 17"/>
                  <a:gd name="T16" fmla="*/ 44 w 51"/>
                  <a:gd name="T17" fmla="*/ 10 h 17"/>
                  <a:gd name="T18" fmla="*/ 44 w 51"/>
                  <a:gd name="T19" fmla="*/ 10 h 17"/>
                  <a:gd name="T20" fmla="*/ 44 w 51"/>
                  <a:gd name="T21" fmla="*/ 10 h 17"/>
                  <a:gd name="T22" fmla="*/ 45 w 51"/>
                  <a:gd name="T23" fmla="*/ 9 h 17"/>
                  <a:gd name="T24" fmla="*/ 45 w 51"/>
                  <a:gd name="T25" fmla="*/ 10 h 17"/>
                  <a:gd name="T26" fmla="*/ 46 w 51"/>
                  <a:gd name="T27" fmla="*/ 11 h 17"/>
                  <a:gd name="T28" fmla="*/ 46 w 51"/>
                  <a:gd name="T29" fmla="*/ 11 h 17"/>
                  <a:gd name="T30" fmla="*/ 46 w 51"/>
                  <a:gd name="T31" fmla="*/ 12 h 17"/>
                  <a:gd name="T32" fmla="*/ 47 w 51"/>
                  <a:gd name="T33" fmla="*/ 12 h 17"/>
                  <a:gd name="T34" fmla="*/ 47 w 51"/>
                  <a:gd name="T35" fmla="*/ 12 h 17"/>
                  <a:gd name="T36" fmla="*/ 47 w 51"/>
                  <a:gd name="T37" fmla="*/ 12 h 17"/>
                  <a:gd name="T38" fmla="*/ 47 w 51"/>
                  <a:gd name="T39" fmla="*/ 12 h 17"/>
                  <a:gd name="T40" fmla="*/ 48 w 51"/>
                  <a:gd name="T41" fmla="*/ 13 h 17"/>
                  <a:gd name="T42" fmla="*/ 49 w 51"/>
                  <a:gd name="T43" fmla="*/ 13 h 17"/>
                  <a:gd name="T44" fmla="*/ 48 w 51"/>
                  <a:gd name="T45" fmla="*/ 13 h 17"/>
                  <a:gd name="T46" fmla="*/ 49 w 51"/>
                  <a:gd name="T47" fmla="*/ 15 h 17"/>
                  <a:gd name="T48" fmla="*/ 49 w 51"/>
                  <a:gd name="T49" fmla="*/ 15 h 17"/>
                  <a:gd name="T50" fmla="*/ 49 w 51"/>
                  <a:gd name="T51" fmla="*/ 14 h 17"/>
                  <a:gd name="T52" fmla="*/ 49 w 51"/>
                  <a:gd name="T53" fmla="*/ 15 h 17"/>
                  <a:gd name="T54" fmla="*/ 50 w 51"/>
                  <a:gd name="T55" fmla="*/ 16 h 17"/>
                  <a:gd name="T56" fmla="*/ 50 w 51"/>
                  <a:gd name="T57" fmla="*/ 16 h 17"/>
                  <a:gd name="T58" fmla="*/ 50 w 51"/>
                  <a:gd name="T59" fmla="*/ 16 h 1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1"/>
                  <a:gd name="T91" fmla="*/ 0 h 17"/>
                  <a:gd name="T92" fmla="*/ 51 w 51"/>
                  <a:gd name="T93" fmla="*/ 17 h 1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1" h="17">
                    <a:moveTo>
                      <a:pt x="0" y="0"/>
                    </a:moveTo>
                    <a:lnTo>
                      <a:pt x="42" y="7"/>
                    </a:lnTo>
                    <a:lnTo>
                      <a:pt x="42" y="9"/>
                    </a:lnTo>
                    <a:lnTo>
                      <a:pt x="43" y="9"/>
                    </a:lnTo>
                    <a:lnTo>
                      <a:pt x="43" y="10"/>
                    </a:lnTo>
                    <a:lnTo>
                      <a:pt x="44" y="10"/>
                    </a:lnTo>
                    <a:lnTo>
                      <a:pt x="45" y="9"/>
                    </a:lnTo>
                    <a:lnTo>
                      <a:pt x="45" y="10"/>
                    </a:lnTo>
                    <a:lnTo>
                      <a:pt x="46" y="11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8" y="13"/>
                    </a:lnTo>
                    <a:lnTo>
                      <a:pt x="49" y="13"/>
                    </a:lnTo>
                    <a:lnTo>
                      <a:pt x="48" y="13"/>
                    </a:lnTo>
                    <a:lnTo>
                      <a:pt x="49" y="15"/>
                    </a:lnTo>
                    <a:lnTo>
                      <a:pt x="49" y="14"/>
                    </a:lnTo>
                    <a:lnTo>
                      <a:pt x="49" y="15"/>
                    </a:lnTo>
                    <a:lnTo>
                      <a:pt x="50" y="1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5" name="Freeform 417"/>
              <p:cNvSpPr>
                <a:spLocks/>
              </p:cNvSpPr>
              <p:nvPr/>
            </p:nvSpPr>
            <p:spPr bwMode="auto">
              <a:xfrm>
                <a:off x="4936" y="881"/>
                <a:ext cx="33" cy="38"/>
              </a:xfrm>
              <a:custGeom>
                <a:avLst/>
                <a:gdLst>
                  <a:gd name="T0" fmla="*/ 1 w 33"/>
                  <a:gd name="T1" fmla="*/ 4 h 38"/>
                  <a:gd name="T2" fmla="*/ 2 w 33"/>
                  <a:gd name="T3" fmla="*/ 3 h 38"/>
                  <a:gd name="T4" fmla="*/ 3 w 33"/>
                  <a:gd name="T5" fmla="*/ 3 h 38"/>
                  <a:gd name="T6" fmla="*/ 3 w 33"/>
                  <a:gd name="T7" fmla="*/ 3 h 38"/>
                  <a:gd name="T8" fmla="*/ 4 w 33"/>
                  <a:gd name="T9" fmla="*/ 2 h 38"/>
                  <a:gd name="T10" fmla="*/ 5 w 33"/>
                  <a:gd name="T11" fmla="*/ 1 h 38"/>
                  <a:gd name="T12" fmla="*/ 6 w 33"/>
                  <a:gd name="T13" fmla="*/ 1 h 38"/>
                  <a:gd name="T14" fmla="*/ 6 w 33"/>
                  <a:gd name="T15" fmla="*/ 1 h 38"/>
                  <a:gd name="T16" fmla="*/ 6 w 33"/>
                  <a:gd name="T17" fmla="*/ 1 h 38"/>
                  <a:gd name="T18" fmla="*/ 8 w 33"/>
                  <a:gd name="T19" fmla="*/ 1 h 38"/>
                  <a:gd name="T20" fmla="*/ 8 w 33"/>
                  <a:gd name="T21" fmla="*/ 1 h 38"/>
                  <a:gd name="T22" fmla="*/ 9 w 33"/>
                  <a:gd name="T23" fmla="*/ 1 h 38"/>
                  <a:gd name="T24" fmla="*/ 10 w 33"/>
                  <a:gd name="T25" fmla="*/ 1 h 38"/>
                  <a:gd name="T26" fmla="*/ 11 w 33"/>
                  <a:gd name="T27" fmla="*/ 1 h 38"/>
                  <a:gd name="T28" fmla="*/ 12 w 33"/>
                  <a:gd name="T29" fmla="*/ 1 h 38"/>
                  <a:gd name="T30" fmla="*/ 13 w 33"/>
                  <a:gd name="T31" fmla="*/ 1 h 38"/>
                  <a:gd name="T32" fmla="*/ 15 w 33"/>
                  <a:gd name="T33" fmla="*/ 1 h 38"/>
                  <a:gd name="T34" fmla="*/ 17 w 33"/>
                  <a:gd name="T35" fmla="*/ 2 h 38"/>
                  <a:gd name="T36" fmla="*/ 19 w 33"/>
                  <a:gd name="T37" fmla="*/ 2 h 38"/>
                  <a:gd name="T38" fmla="*/ 20 w 33"/>
                  <a:gd name="T39" fmla="*/ 4 h 38"/>
                  <a:gd name="T40" fmla="*/ 23 w 33"/>
                  <a:gd name="T41" fmla="*/ 4 h 38"/>
                  <a:gd name="T42" fmla="*/ 24 w 33"/>
                  <a:gd name="T43" fmla="*/ 6 h 38"/>
                  <a:gd name="T44" fmla="*/ 25 w 33"/>
                  <a:gd name="T45" fmla="*/ 8 h 38"/>
                  <a:gd name="T46" fmla="*/ 26 w 33"/>
                  <a:gd name="T47" fmla="*/ 9 h 38"/>
                  <a:gd name="T48" fmla="*/ 28 w 33"/>
                  <a:gd name="T49" fmla="*/ 10 h 38"/>
                  <a:gd name="T50" fmla="*/ 29 w 33"/>
                  <a:gd name="T51" fmla="*/ 12 h 38"/>
                  <a:gd name="T52" fmla="*/ 30 w 33"/>
                  <a:gd name="T53" fmla="*/ 14 h 38"/>
                  <a:gd name="T54" fmla="*/ 30 w 33"/>
                  <a:gd name="T55" fmla="*/ 16 h 38"/>
                  <a:gd name="T56" fmla="*/ 31 w 33"/>
                  <a:gd name="T57" fmla="*/ 18 h 38"/>
                  <a:gd name="T58" fmla="*/ 30 w 33"/>
                  <a:gd name="T59" fmla="*/ 20 h 38"/>
                  <a:gd name="T60" fmla="*/ 31 w 33"/>
                  <a:gd name="T61" fmla="*/ 22 h 38"/>
                  <a:gd name="T62" fmla="*/ 31 w 33"/>
                  <a:gd name="T63" fmla="*/ 25 h 38"/>
                  <a:gd name="T64" fmla="*/ 31 w 33"/>
                  <a:gd name="T65" fmla="*/ 25 h 38"/>
                  <a:gd name="T66" fmla="*/ 30 w 33"/>
                  <a:gd name="T67" fmla="*/ 26 h 38"/>
                  <a:gd name="T68" fmla="*/ 30 w 33"/>
                  <a:gd name="T69" fmla="*/ 28 h 38"/>
                  <a:gd name="T70" fmla="*/ 31 w 33"/>
                  <a:gd name="T71" fmla="*/ 28 h 38"/>
                  <a:gd name="T72" fmla="*/ 30 w 33"/>
                  <a:gd name="T73" fmla="*/ 30 h 38"/>
                  <a:gd name="T74" fmla="*/ 30 w 33"/>
                  <a:gd name="T75" fmla="*/ 31 h 38"/>
                  <a:gd name="T76" fmla="*/ 30 w 33"/>
                  <a:gd name="T77" fmla="*/ 31 h 38"/>
                  <a:gd name="T78" fmla="*/ 29 w 33"/>
                  <a:gd name="T79" fmla="*/ 32 h 38"/>
                  <a:gd name="T80" fmla="*/ 29 w 33"/>
                  <a:gd name="T81" fmla="*/ 32 h 38"/>
                  <a:gd name="T82" fmla="*/ 28 w 33"/>
                  <a:gd name="T83" fmla="*/ 34 h 38"/>
                  <a:gd name="T84" fmla="*/ 27 w 33"/>
                  <a:gd name="T85" fmla="*/ 34 h 38"/>
                  <a:gd name="T86" fmla="*/ 27 w 33"/>
                  <a:gd name="T87" fmla="*/ 35 h 38"/>
                  <a:gd name="T88" fmla="*/ 26 w 33"/>
                  <a:gd name="T89" fmla="*/ 36 h 38"/>
                  <a:gd name="T90" fmla="*/ 26 w 33"/>
                  <a:gd name="T91" fmla="*/ 36 h 38"/>
                  <a:gd name="T92" fmla="*/ 25 w 33"/>
                  <a:gd name="T93" fmla="*/ 37 h 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3"/>
                  <a:gd name="T142" fmla="*/ 0 h 38"/>
                  <a:gd name="T143" fmla="*/ 33 w 33"/>
                  <a:gd name="T144" fmla="*/ 38 h 3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3" h="38">
                    <a:moveTo>
                      <a:pt x="0" y="4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5" y="8"/>
                    </a:lnTo>
                    <a:lnTo>
                      <a:pt x="26" y="8"/>
                    </a:lnTo>
                    <a:lnTo>
                      <a:pt x="26" y="9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29" y="12"/>
                    </a:lnTo>
                    <a:lnTo>
                      <a:pt x="29" y="13"/>
                    </a:lnTo>
                    <a:lnTo>
                      <a:pt x="30" y="14"/>
                    </a:lnTo>
                    <a:lnTo>
                      <a:pt x="30" y="16"/>
                    </a:lnTo>
                    <a:lnTo>
                      <a:pt x="31" y="16"/>
                    </a:lnTo>
                    <a:lnTo>
                      <a:pt x="31" y="18"/>
                    </a:lnTo>
                    <a:lnTo>
                      <a:pt x="32" y="19"/>
                    </a:lnTo>
                    <a:lnTo>
                      <a:pt x="30" y="20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32" y="23"/>
                    </a:lnTo>
                    <a:lnTo>
                      <a:pt x="31" y="25"/>
                    </a:lnTo>
                    <a:lnTo>
                      <a:pt x="31" y="26"/>
                    </a:lnTo>
                    <a:lnTo>
                      <a:pt x="30" y="26"/>
                    </a:lnTo>
                    <a:lnTo>
                      <a:pt x="31" y="27"/>
                    </a:lnTo>
                    <a:lnTo>
                      <a:pt x="30" y="28"/>
                    </a:lnTo>
                    <a:lnTo>
                      <a:pt x="31" y="28"/>
                    </a:lnTo>
                    <a:lnTo>
                      <a:pt x="30" y="29"/>
                    </a:lnTo>
                    <a:lnTo>
                      <a:pt x="30" y="30"/>
                    </a:lnTo>
                    <a:lnTo>
                      <a:pt x="30" y="31"/>
                    </a:lnTo>
                    <a:lnTo>
                      <a:pt x="29" y="32"/>
                    </a:lnTo>
                    <a:lnTo>
                      <a:pt x="28" y="33"/>
                    </a:lnTo>
                    <a:lnTo>
                      <a:pt x="28" y="34"/>
                    </a:lnTo>
                    <a:lnTo>
                      <a:pt x="27" y="34"/>
                    </a:lnTo>
                    <a:lnTo>
                      <a:pt x="28" y="35"/>
                    </a:lnTo>
                    <a:lnTo>
                      <a:pt x="27" y="35"/>
                    </a:lnTo>
                    <a:lnTo>
                      <a:pt x="27" y="36"/>
                    </a:lnTo>
                    <a:lnTo>
                      <a:pt x="26" y="36"/>
                    </a:lnTo>
                    <a:lnTo>
                      <a:pt x="26" y="37"/>
                    </a:lnTo>
                    <a:lnTo>
                      <a:pt x="25" y="37"/>
                    </a:lnTo>
                  </a:path>
                </a:pathLst>
              </a:custGeom>
              <a:noFill/>
              <a:ln w="127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6" name="Line 418"/>
              <p:cNvSpPr>
                <a:spLocks noChangeShapeType="1"/>
              </p:cNvSpPr>
              <p:nvPr/>
            </p:nvSpPr>
            <p:spPr bwMode="auto">
              <a:xfrm>
                <a:off x="4955" y="870"/>
                <a:ext cx="4" cy="1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7" name="Line 419"/>
              <p:cNvSpPr>
                <a:spLocks noChangeShapeType="1"/>
              </p:cNvSpPr>
              <p:nvPr/>
            </p:nvSpPr>
            <p:spPr bwMode="auto">
              <a:xfrm flipH="1" flipV="1">
                <a:off x="4943" y="897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693" name="Group 420"/>
            <p:cNvGrpSpPr>
              <a:grpSpLocks/>
            </p:cNvGrpSpPr>
            <p:nvPr/>
          </p:nvGrpSpPr>
          <p:grpSpPr bwMode="auto">
            <a:xfrm>
              <a:off x="136525" y="3198813"/>
              <a:ext cx="1143000" cy="1020762"/>
              <a:chOff x="86" y="2015"/>
              <a:chExt cx="720" cy="643"/>
            </a:xfrm>
          </p:grpSpPr>
          <p:sp>
            <p:nvSpPr>
              <p:cNvPr id="71714" name="Freeform 421"/>
              <p:cNvSpPr>
                <a:spLocks/>
              </p:cNvSpPr>
              <p:nvPr/>
            </p:nvSpPr>
            <p:spPr bwMode="auto">
              <a:xfrm>
                <a:off x="345" y="2247"/>
                <a:ext cx="268" cy="248"/>
              </a:xfrm>
              <a:custGeom>
                <a:avLst/>
                <a:gdLst>
                  <a:gd name="T0" fmla="*/ 109 w 268"/>
                  <a:gd name="T1" fmla="*/ 9 h 248"/>
                  <a:gd name="T2" fmla="*/ 112 w 268"/>
                  <a:gd name="T3" fmla="*/ 6 h 248"/>
                  <a:gd name="T4" fmla="*/ 118 w 268"/>
                  <a:gd name="T5" fmla="*/ 5 h 248"/>
                  <a:gd name="T6" fmla="*/ 126 w 268"/>
                  <a:gd name="T7" fmla="*/ 3 h 248"/>
                  <a:gd name="T8" fmla="*/ 131 w 268"/>
                  <a:gd name="T9" fmla="*/ 0 h 248"/>
                  <a:gd name="T10" fmla="*/ 137 w 268"/>
                  <a:gd name="T11" fmla="*/ 0 h 248"/>
                  <a:gd name="T12" fmla="*/ 143 w 268"/>
                  <a:gd name="T13" fmla="*/ 2 h 248"/>
                  <a:gd name="T14" fmla="*/ 152 w 268"/>
                  <a:gd name="T15" fmla="*/ 5 h 248"/>
                  <a:gd name="T16" fmla="*/ 156 w 268"/>
                  <a:gd name="T17" fmla="*/ 5 h 248"/>
                  <a:gd name="T18" fmla="*/ 160 w 268"/>
                  <a:gd name="T19" fmla="*/ 12 h 248"/>
                  <a:gd name="T20" fmla="*/ 164 w 268"/>
                  <a:gd name="T21" fmla="*/ 13 h 248"/>
                  <a:gd name="T22" fmla="*/ 257 w 268"/>
                  <a:gd name="T23" fmla="*/ 107 h 248"/>
                  <a:gd name="T24" fmla="*/ 260 w 268"/>
                  <a:gd name="T25" fmla="*/ 111 h 248"/>
                  <a:gd name="T26" fmla="*/ 263 w 268"/>
                  <a:gd name="T27" fmla="*/ 116 h 248"/>
                  <a:gd name="T28" fmla="*/ 267 w 268"/>
                  <a:gd name="T29" fmla="*/ 123 h 248"/>
                  <a:gd name="T30" fmla="*/ 264 w 268"/>
                  <a:gd name="T31" fmla="*/ 126 h 248"/>
                  <a:gd name="T32" fmla="*/ 267 w 268"/>
                  <a:gd name="T33" fmla="*/ 131 h 248"/>
                  <a:gd name="T34" fmla="*/ 263 w 268"/>
                  <a:gd name="T35" fmla="*/ 139 h 248"/>
                  <a:gd name="T36" fmla="*/ 262 w 268"/>
                  <a:gd name="T37" fmla="*/ 144 h 248"/>
                  <a:gd name="T38" fmla="*/ 262 w 268"/>
                  <a:gd name="T39" fmla="*/ 149 h 248"/>
                  <a:gd name="T40" fmla="*/ 257 w 268"/>
                  <a:gd name="T41" fmla="*/ 154 h 248"/>
                  <a:gd name="T42" fmla="*/ 254 w 268"/>
                  <a:gd name="T43" fmla="*/ 157 h 248"/>
                  <a:gd name="T44" fmla="*/ 159 w 268"/>
                  <a:gd name="T45" fmla="*/ 236 h 248"/>
                  <a:gd name="T46" fmla="*/ 153 w 268"/>
                  <a:gd name="T47" fmla="*/ 239 h 248"/>
                  <a:gd name="T48" fmla="*/ 147 w 268"/>
                  <a:gd name="T49" fmla="*/ 241 h 248"/>
                  <a:gd name="T50" fmla="*/ 142 w 268"/>
                  <a:gd name="T51" fmla="*/ 242 h 248"/>
                  <a:gd name="T52" fmla="*/ 134 w 268"/>
                  <a:gd name="T53" fmla="*/ 245 h 248"/>
                  <a:gd name="T54" fmla="*/ 129 w 268"/>
                  <a:gd name="T55" fmla="*/ 245 h 248"/>
                  <a:gd name="T56" fmla="*/ 122 w 268"/>
                  <a:gd name="T57" fmla="*/ 243 h 248"/>
                  <a:gd name="T58" fmla="*/ 118 w 268"/>
                  <a:gd name="T59" fmla="*/ 243 h 248"/>
                  <a:gd name="T60" fmla="*/ 112 w 268"/>
                  <a:gd name="T61" fmla="*/ 239 h 248"/>
                  <a:gd name="T62" fmla="*/ 107 w 268"/>
                  <a:gd name="T63" fmla="*/ 239 h 248"/>
                  <a:gd name="T64" fmla="*/ 100 w 268"/>
                  <a:gd name="T65" fmla="*/ 234 h 248"/>
                  <a:gd name="T66" fmla="*/ 8 w 268"/>
                  <a:gd name="T67" fmla="*/ 142 h 248"/>
                  <a:gd name="T68" fmla="*/ 5 w 268"/>
                  <a:gd name="T69" fmla="*/ 136 h 248"/>
                  <a:gd name="T70" fmla="*/ 3 w 268"/>
                  <a:gd name="T71" fmla="*/ 132 h 248"/>
                  <a:gd name="T72" fmla="*/ 2 w 268"/>
                  <a:gd name="T73" fmla="*/ 124 h 248"/>
                  <a:gd name="T74" fmla="*/ 0 w 268"/>
                  <a:gd name="T75" fmla="*/ 120 h 248"/>
                  <a:gd name="T76" fmla="*/ 2 w 268"/>
                  <a:gd name="T77" fmla="*/ 115 h 248"/>
                  <a:gd name="T78" fmla="*/ 3 w 268"/>
                  <a:gd name="T79" fmla="*/ 107 h 248"/>
                  <a:gd name="T80" fmla="*/ 2 w 268"/>
                  <a:gd name="T81" fmla="*/ 102 h 248"/>
                  <a:gd name="T82" fmla="*/ 6 w 268"/>
                  <a:gd name="T83" fmla="*/ 97 h 248"/>
                  <a:gd name="T84" fmla="*/ 9 w 268"/>
                  <a:gd name="T85" fmla="*/ 92 h 248"/>
                  <a:gd name="T86" fmla="*/ 14 w 268"/>
                  <a:gd name="T87" fmla="*/ 88 h 24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8"/>
                  <a:gd name="T133" fmla="*/ 0 h 248"/>
                  <a:gd name="T134" fmla="*/ 268 w 268"/>
                  <a:gd name="T135" fmla="*/ 248 h 24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8" h="248">
                    <a:moveTo>
                      <a:pt x="14" y="88"/>
                    </a:moveTo>
                    <a:lnTo>
                      <a:pt x="106" y="11"/>
                    </a:lnTo>
                    <a:lnTo>
                      <a:pt x="109" y="9"/>
                    </a:lnTo>
                    <a:lnTo>
                      <a:pt x="112" y="9"/>
                    </a:lnTo>
                    <a:lnTo>
                      <a:pt x="112" y="6"/>
                    </a:lnTo>
                    <a:lnTo>
                      <a:pt x="114" y="5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3"/>
                    </a:lnTo>
                    <a:lnTo>
                      <a:pt x="122" y="4"/>
                    </a:lnTo>
                    <a:lnTo>
                      <a:pt x="126" y="3"/>
                    </a:lnTo>
                    <a:lnTo>
                      <a:pt x="129" y="2"/>
                    </a:lnTo>
                    <a:lnTo>
                      <a:pt x="131" y="0"/>
                    </a:lnTo>
                    <a:lnTo>
                      <a:pt x="134" y="1"/>
                    </a:lnTo>
                    <a:lnTo>
                      <a:pt x="135" y="0"/>
                    </a:lnTo>
                    <a:lnTo>
                      <a:pt x="137" y="0"/>
                    </a:lnTo>
                    <a:lnTo>
                      <a:pt x="139" y="1"/>
                    </a:lnTo>
                    <a:lnTo>
                      <a:pt x="142" y="3"/>
                    </a:lnTo>
                    <a:lnTo>
                      <a:pt x="143" y="2"/>
                    </a:lnTo>
                    <a:lnTo>
                      <a:pt x="146" y="4"/>
                    </a:lnTo>
                    <a:lnTo>
                      <a:pt x="148" y="5"/>
                    </a:lnTo>
                    <a:lnTo>
                      <a:pt x="152" y="5"/>
                    </a:lnTo>
                    <a:lnTo>
                      <a:pt x="152" y="4"/>
                    </a:lnTo>
                    <a:lnTo>
                      <a:pt x="153" y="5"/>
                    </a:lnTo>
                    <a:lnTo>
                      <a:pt x="156" y="5"/>
                    </a:lnTo>
                    <a:lnTo>
                      <a:pt x="156" y="7"/>
                    </a:lnTo>
                    <a:lnTo>
                      <a:pt x="161" y="8"/>
                    </a:lnTo>
                    <a:lnTo>
                      <a:pt x="160" y="12"/>
                    </a:lnTo>
                    <a:lnTo>
                      <a:pt x="163" y="11"/>
                    </a:lnTo>
                    <a:lnTo>
                      <a:pt x="164" y="12"/>
                    </a:lnTo>
                    <a:lnTo>
                      <a:pt x="164" y="13"/>
                    </a:lnTo>
                    <a:lnTo>
                      <a:pt x="170" y="15"/>
                    </a:lnTo>
                    <a:lnTo>
                      <a:pt x="257" y="105"/>
                    </a:lnTo>
                    <a:lnTo>
                      <a:pt x="257" y="107"/>
                    </a:lnTo>
                    <a:lnTo>
                      <a:pt x="255" y="107"/>
                    </a:lnTo>
                    <a:lnTo>
                      <a:pt x="259" y="110"/>
                    </a:lnTo>
                    <a:lnTo>
                      <a:pt x="260" y="111"/>
                    </a:lnTo>
                    <a:lnTo>
                      <a:pt x="260" y="114"/>
                    </a:lnTo>
                    <a:lnTo>
                      <a:pt x="263" y="116"/>
                    </a:lnTo>
                    <a:lnTo>
                      <a:pt x="263" y="118"/>
                    </a:lnTo>
                    <a:lnTo>
                      <a:pt x="264" y="119"/>
                    </a:lnTo>
                    <a:lnTo>
                      <a:pt x="267" y="123"/>
                    </a:lnTo>
                    <a:lnTo>
                      <a:pt x="265" y="122"/>
                    </a:lnTo>
                    <a:lnTo>
                      <a:pt x="267" y="126"/>
                    </a:lnTo>
                    <a:lnTo>
                      <a:pt x="264" y="126"/>
                    </a:lnTo>
                    <a:lnTo>
                      <a:pt x="266" y="128"/>
                    </a:lnTo>
                    <a:lnTo>
                      <a:pt x="267" y="128"/>
                    </a:lnTo>
                    <a:lnTo>
                      <a:pt x="267" y="131"/>
                    </a:lnTo>
                    <a:lnTo>
                      <a:pt x="266" y="137"/>
                    </a:lnTo>
                    <a:lnTo>
                      <a:pt x="263" y="139"/>
                    </a:lnTo>
                    <a:lnTo>
                      <a:pt x="266" y="140"/>
                    </a:lnTo>
                    <a:lnTo>
                      <a:pt x="265" y="141"/>
                    </a:lnTo>
                    <a:lnTo>
                      <a:pt x="262" y="144"/>
                    </a:lnTo>
                    <a:lnTo>
                      <a:pt x="263" y="146"/>
                    </a:lnTo>
                    <a:lnTo>
                      <a:pt x="262" y="149"/>
                    </a:lnTo>
                    <a:lnTo>
                      <a:pt x="261" y="152"/>
                    </a:lnTo>
                    <a:lnTo>
                      <a:pt x="262" y="153"/>
                    </a:lnTo>
                    <a:lnTo>
                      <a:pt x="257" y="154"/>
                    </a:lnTo>
                    <a:lnTo>
                      <a:pt x="256" y="156"/>
                    </a:lnTo>
                    <a:lnTo>
                      <a:pt x="254" y="157"/>
                    </a:lnTo>
                    <a:lnTo>
                      <a:pt x="254" y="160"/>
                    </a:lnTo>
                    <a:lnTo>
                      <a:pt x="162" y="234"/>
                    </a:lnTo>
                    <a:lnTo>
                      <a:pt x="159" y="236"/>
                    </a:lnTo>
                    <a:lnTo>
                      <a:pt x="157" y="237"/>
                    </a:lnTo>
                    <a:lnTo>
                      <a:pt x="154" y="239"/>
                    </a:lnTo>
                    <a:lnTo>
                      <a:pt x="153" y="239"/>
                    </a:lnTo>
                    <a:lnTo>
                      <a:pt x="150" y="241"/>
                    </a:lnTo>
                    <a:lnTo>
                      <a:pt x="149" y="242"/>
                    </a:lnTo>
                    <a:lnTo>
                      <a:pt x="147" y="241"/>
                    </a:lnTo>
                    <a:lnTo>
                      <a:pt x="146" y="243"/>
                    </a:lnTo>
                    <a:lnTo>
                      <a:pt x="144" y="243"/>
                    </a:lnTo>
                    <a:lnTo>
                      <a:pt x="142" y="242"/>
                    </a:lnTo>
                    <a:lnTo>
                      <a:pt x="139" y="245"/>
                    </a:lnTo>
                    <a:lnTo>
                      <a:pt x="138" y="247"/>
                    </a:lnTo>
                    <a:lnTo>
                      <a:pt x="134" y="245"/>
                    </a:lnTo>
                    <a:lnTo>
                      <a:pt x="133" y="247"/>
                    </a:lnTo>
                    <a:lnTo>
                      <a:pt x="130" y="246"/>
                    </a:lnTo>
                    <a:lnTo>
                      <a:pt x="129" y="245"/>
                    </a:lnTo>
                    <a:lnTo>
                      <a:pt x="129" y="247"/>
                    </a:lnTo>
                    <a:lnTo>
                      <a:pt x="127" y="246"/>
                    </a:lnTo>
                    <a:lnTo>
                      <a:pt x="122" y="243"/>
                    </a:lnTo>
                    <a:lnTo>
                      <a:pt x="119" y="243"/>
                    </a:lnTo>
                    <a:lnTo>
                      <a:pt x="118" y="243"/>
                    </a:lnTo>
                    <a:lnTo>
                      <a:pt x="115" y="241"/>
                    </a:lnTo>
                    <a:lnTo>
                      <a:pt x="115" y="239"/>
                    </a:lnTo>
                    <a:lnTo>
                      <a:pt x="112" y="239"/>
                    </a:lnTo>
                    <a:lnTo>
                      <a:pt x="109" y="241"/>
                    </a:lnTo>
                    <a:lnTo>
                      <a:pt x="107" y="239"/>
                    </a:lnTo>
                    <a:lnTo>
                      <a:pt x="105" y="235"/>
                    </a:lnTo>
                    <a:lnTo>
                      <a:pt x="102" y="234"/>
                    </a:lnTo>
                    <a:lnTo>
                      <a:pt x="100" y="234"/>
                    </a:lnTo>
                    <a:lnTo>
                      <a:pt x="100" y="232"/>
                    </a:lnTo>
                    <a:lnTo>
                      <a:pt x="14" y="142"/>
                    </a:lnTo>
                    <a:lnTo>
                      <a:pt x="8" y="142"/>
                    </a:lnTo>
                    <a:lnTo>
                      <a:pt x="10" y="140"/>
                    </a:lnTo>
                    <a:lnTo>
                      <a:pt x="8" y="139"/>
                    </a:lnTo>
                    <a:lnTo>
                      <a:pt x="5" y="136"/>
                    </a:lnTo>
                    <a:lnTo>
                      <a:pt x="5" y="134"/>
                    </a:lnTo>
                    <a:lnTo>
                      <a:pt x="3" y="131"/>
                    </a:lnTo>
                    <a:lnTo>
                      <a:pt x="3" y="132"/>
                    </a:lnTo>
                    <a:lnTo>
                      <a:pt x="3" y="130"/>
                    </a:lnTo>
                    <a:lnTo>
                      <a:pt x="2" y="128"/>
                    </a:lnTo>
                    <a:lnTo>
                      <a:pt x="2" y="124"/>
                    </a:lnTo>
                    <a:lnTo>
                      <a:pt x="3" y="123"/>
                    </a:lnTo>
                    <a:lnTo>
                      <a:pt x="1" y="122"/>
                    </a:lnTo>
                    <a:lnTo>
                      <a:pt x="0" y="120"/>
                    </a:lnTo>
                    <a:lnTo>
                      <a:pt x="0" y="118"/>
                    </a:lnTo>
                    <a:lnTo>
                      <a:pt x="1" y="117"/>
                    </a:lnTo>
                    <a:lnTo>
                      <a:pt x="2" y="115"/>
                    </a:lnTo>
                    <a:lnTo>
                      <a:pt x="0" y="113"/>
                    </a:lnTo>
                    <a:lnTo>
                      <a:pt x="1" y="111"/>
                    </a:lnTo>
                    <a:lnTo>
                      <a:pt x="3" y="107"/>
                    </a:lnTo>
                    <a:lnTo>
                      <a:pt x="0" y="107"/>
                    </a:lnTo>
                    <a:lnTo>
                      <a:pt x="2" y="105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97"/>
                    </a:lnTo>
                    <a:lnTo>
                      <a:pt x="6" y="95"/>
                    </a:lnTo>
                    <a:lnTo>
                      <a:pt x="9" y="92"/>
                    </a:lnTo>
                    <a:lnTo>
                      <a:pt x="10" y="89"/>
                    </a:lnTo>
                    <a:lnTo>
                      <a:pt x="13" y="88"/>
                    </a:lnTo>
                    <a:lnTo>
                      <a:pt x="14" y="8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5" name="Freeform 422"/>
              <p:cNvSpPr>
                <a:spLocks/>
              </p:cNvSpPr>
              <p:nvPr/>
            </p:nvSpPr>
            <p:spPr bwMode="auto">
              <a:xfrm>
                <a:off x="86" y="2294"/>
                <a:ext cx="381" cy="364"/>
              </a:xfrm>
              <a:custGeom>
                <a:avLst/>
                <a:gdLst>
                  <a:gd name="T0" fmla="*/ 0 w 381"/>
                  <a:gd name="T1" fmla="*/ 114 h 364"/>
                  <a:gd name="T2" fmla="*/ 135 w 381"/>
                  <a:gd name="T3" fmla="*/ 0 h 364"/>
                  <a:gd name="T4" fmla="*/ 380 w 381"/>
                  <a:gd name="T5" fmla="*/ 247 h 364"/>
                  <a:gd name="T6" fmla="*/ 241 w 381"/>
                  <a:gd name="T7" fmla="*/ 363 h 364"/>
                  <a:gd name="T8" fmla="*/ 0 w 381"/>
                  <a:gd name="T9" fmla="*/ 114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"/>
                  <a:gd name="T16" fmla="*/ 0 h 364"/>
                  <a:gd name="T17" fmla="*/ 381 w 381"/>
                  <a:gd name="T18" fmla="*/ 364 h 3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" h="364">
                    <a:moveTo>
                      <a:pt x="0" y="114"/>
                    </a:moveTo>
                    <a:lnTo>
                      <a:pt x="135" y="0"/>
                    </a:lnTo>
                    <a:lnTo>
                      <a:pt x="380" y="247"/>
                    </a:lnTo>
                    <a:lnTo>
                      <a:pt x="241" y="363"/>
                    </a:lnTo>
                    <a:lnTo>
                      <a:pt x="0" y="11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6" name="Freeform 423"/>
              <p:cNvSpPr>
                <a:spLocks/>
              </p:cNvSpPr>
              <p:nvPr/>
            </p:nvSpPr>
            <p:spPr bwMode="auto">
              <a:xfrm>
                <a:off x="423" y="2015"/>
                <a:ext cx="383" cy="365"/>
              </a:xfrm>
              <a:custGeom>
                <a:avLst/>
                <a:gdLst>
                  <a:gd name="T0" fmla="*/ 0 w 383"/>
                  <a:gd name="T1" fmla="*/ 115 h 365"/>
                  <a:gd name="T2" fmla="*/ 138 w 383"/>
                  <a:gd name="T3" fmla="*/ 0 h 365"/>
                  <a:gd name="T4" fmla="*/ 382 w 383"/>
                  <a:gd name="T5" fmla="*/ 248 h 365"/>
                  <a:gd name="T6" fmla="*/ 244 w 383"/>
                  <a:gd name="T7" fmla="*/ 364 h 365"/>
                  <a:gd name="T8" fmla="*/ 0 w 383"/>
                  <a:gd name="T9" fmla="*/ 115 h 3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3"/>
                  <a:gd name="T16" fmla="*/ 0 h 365"/>
                  <a:gd name="T17" fmla="*/ 383 w 383"/>
                  <a:gd name="T18" fmla="*/ 365 h 3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3" h="365">
                    <a:moveTo>
                      <a:pt x="0" y="115"/>
                    </a:moveTo>
                    <a:lnTo>
                      <a:pt x="138" y="0"/>
                    </a:lnTo>
                    <a:lnTo>
                      <a:pt x="382" y="248"/>
                    </a:lnTo>
                    <a:lnTo>
                      <a:pt x="244" y="364"/>
                    </a:lnTo>
                    <a:lnTo>
                      <a:pt x="0" y="115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7" name="Freeform 424"/>
              <p:cNvSpPr>
                <a:spLocks/>
              </p:cNvSpPr>
              <p:nvPr/>
            </p:nvSpPr>
            <p:spPr bwMode="auto">
              <a:xfrm>
                <a:off x="363" y="2201"/>
                <a:ext cx="113" cy="83"/>
              </a:xfrm>
              <a:custGeom>
                <a:avLst/>
                <a:gdLst>
                  <a:gd name="T0" fmla="*/ 0 w 113"/>
                  <a:gd name="T1" fmla="*/ 82 h 83"/>
                  <a:gd name="T2" fmla="*/ 85 w 113"/>
                  <a:gd name="T3" fmla="*/ 7 h 83"/>
                  <a:gd name="T4" fmla="*/ 85 w 113"/>
                  <a:gd name="T5" fmla="*/ 7 h 83"/>
                  <a:gd name="T6" fmla="*/ 89 w 113"/>
                  <a:gd name="T7" fmla="*/ 7 h 83"/>
                  <a:gd name="T8" fmla="*/ 89 w 113"/>
                  <a:gd name="T9" fmla="*/ 5 h 83"/>
                  <a:gd name="T10" fmla="*/ 89 w 113"/>
                  <a:gd name="T11" fmla="*/ 5 h 83"/>
                  <a:gd name="T12" fmla="*/ 92 w 113"/>
                  <a:gd name="T13" fmla="*/ 6 h 83"/>
                  <a:gd name="T14" fmla="*/ 93 w 113"/>
                  <a:gd name="T15" fmla="*/ 4 h 83"/>
                  <a:gd name="T16" fmla="*/ 94 w 113"/>
                  <a:gd name="T17" fmla="*/ 5 h 83"/>
                  <a:gd name="T18" fmla="*/ 94 w 113"/>
                  <a:gd name="T19" fmla="*/ 6 h 83"/>
                  <a:gd name="T20" fmla="*/ 94 w 113"/>
                  <a:gd name="T21" fmla="*/ 6 h 83"/>
                  <a:gd name="T22" fmla="*/ 94 w 113"/>
                  <a:gd name="T23" fmla="*/ 1 h 83"/>
                  <a:gd name="T24" fmla="*/ 96 w 113"/>
                  <a:gd name="T25" fmla="*/ 3 h 83"/>
                  <a:gd name="T26" fmla="*/ 97 w 113"/>
                  <a:gd name="T27" fmla="*/ 3 h 83"/>
                  <a:gd name="T28" fmla="*/ 99 w 113"/>
                  <a:gd name="T29" fmla="*/ 2 h 83"/>
                  <a:gd name="T30" fmla="*/ 99 w 113"/>
                  <a:gd name="T31" fmla="*/ 3 h 83"/>
                  <a:gd name="T32" fmla="*/ 100 w 113"/>
                  <a:gd name="T33" fmla="*/ 1 h 83"/>
                  <a:gd name="T34" fmla="*/ 101 w 113"/>
                  <a:gd name="T35" fmla="*/ 2 h 83"/>
                  <a:gd name="T36" fmla="*/ 102 w 113"/>
                  <a:gd name="T37" fmla="*/ 1 h 83"/>
                  <a:gd name="T38" fmla="*/ 102 w 113"/>
                  <a:gd name="T39" fmla="*/ 1 h 83"/>
                  <a:gd name="T40" fmla="*/ 104 w 113"/>
                  <a:gd name="T41" fmla="*/ 1 h 83"/>
                  <a:gd name="T42" fmla="*/ 106 w 113"/>
                  <a:gd name="T43" fmla="*/ 0 h 83"/>
                  <a:gd name="T44" fmla="*/ 106 w 113"/>
                  <a:gd name="T45" fmla="*/ 1 h 83"/>
                  <a:gd name="T46" fmla="*/ 108 w 113"/>
                  <a:gd name="T47" fmla="*/ 1 h 83"/>
                  <a:gd name="T48" fmla="*/ 109 w 113"/>
                  <a:gd name="T49" fmla="*/ 1 h 83"/>
                  <a:gd name="T50" fmla="*/ 107 w 113"/>
                  <a:gd name="T51" fmla="*/ 0 h 83"/>
                  <a:gd name="T52" fmla="*/ 109 w 113"/>
                  <a:gd name="T53" fmla="*/ 1 h 83"/>
                  <a:gd name="T54" fmla="*/ 111 w 113"/>
                  <a:gd name="T55" fmla="*/ 0 h 83"/>
                  <a:gd name="T56" fmla="*/ 112 w 113"/>
                  <a:gd name="T57" fmla="*/ 0 h 83"/>
                  <a:gd name="T58" fmla="*/ 112 w 113"/>
                  <a:gd name="T59" fmla="*/ 0 h 8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3"/>
                  <a:gd name="T91" fmla="*/ 0 h 83"/>
                  <a:gd name="T92" fmla="*/ 113 w 113"/>
                  <a:gd name="T93" fmla="*/ 83 h 8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3" h="83">
                    <a:moveTo>
                      <a:pt x="0" y="82"/>
                    </a:moveTo>
                    <a:lnTo>
                      <a:pt x="85" y="7"/>
                    </a:lnTo>
                    <a:lnTo>
                      <a:pt x="89" y="7"/>
                    </a:lnTo>
                    <a:lnTo>
                      <a:pt x="89" y="5"/>
                    </a:lnTo>
                    <a:lnTo>
                      <a:pt x="92" y="6"/>
                    </a:lnTo>
                    <a:lnTo>
                      <a:pt x="93" y="4"/>
                    </a:lnTo>
                    <a:lnTo>
                      <a:pt x="94" y="5"/>
                    </a:lnTo>
                    <a:lnTo>
                      <a:pt x="94" y="6"/>
                    </a:lnTo>
                    <a:lnTo>
                      <a:pt x="94" y="1"/>
                    </a:lnTo>
                    <a:lnTo>
                      <a:pt x="96" y="3"/>
                    </a:lnTo>
                    <a:lnTo>
                      <a:pt x="97" y="3"/>
                    </a:lnTo>
                    <a:lnTo>
                      <a:pt x="99" y="2"/>
                    </a:lnTo>
                    <a:lnTo>
                      <a:pt x="99" y="3"/>
                    </a:lnTo>
                    <a:lnTo>
                      <a:pt x="100" y="1"/>
                    </a:lnTo>
                    <a:lnTo>
                      <a:pt x="101" y="2"/>
                    </a:lnTo>
                    <a:lnTo>
                      <a:pt x="102" y="1"/>
                    </a:lnTo>
                    <a:lnTo>
                      <a:pt x="104" y="1"/>
                    </a:lnTo>
                    <a:lnTo>
                      <a:pt x="106" y="0"/>
                    </a:lnTo>
                    <a:lnTo>
                      <a:pt x="106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07" y="0"/>
                    </a:lnTo>
                    <a:lnTo>
                      <a:pt x="109" y="1"/>
                    </a:lnTo>
                    <a:lnTo>
                      <a:pt x="111" y="0"/>
                    </a:lnTo>
                    <a:lnTo>
                      <a:pt x="11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8" name="Freeform 425"/>
              <p:cNvSpPr>
                <a:spLocks/>
              </p:cNvSpPr>
              <p:nvPr/>
            </p:nvSpPr>
            <p:spPr bwMode="auto">
              <a:xfrm>
                <a:off x="441" y="2334"/>
                <a:ext cx="116" cy="51"/>
              </a:xfrm>
              <a:custGeom>
                <a:avLst/>
                <a:gdLst>
                  <a:gd name="T0" fmla="*/ 1 w 116"/>
                  <a:gd name="T1" fmla="*/ 41 h 51"/>
                  <a:gd name="T2" fmla="*/ 0 w 116"/>
                  <a:gd name="T3" fmla="*/ 38 h 51"/>
                  <a:gd name="T4" fmla="*/ 2 w 116"/>
                  <a:gd name="T5" fmla="*/ 37 h 51"/>
                  <a:gd name="T6" fmla="*/ 2 w 116"/>
                  <a:gd name="T7" fmla="*/ 36 h 51"/>
                  <a:gd name="T8" fmla="*/ 2 w 116"/>
                  <a:gd name="T9" fmla="*/ 33 h 51"/>
                  <a:gd name="T10" fmla="*/ 4 w 116"/>
                  <a:gd name="T11" fmla="*/ 30 h 51"/>
                  <a:gd name="T12" fmla="*/ 4 w 116"/>
                  <a:gd name="T13" fmla="*/ 27 h 51"/>
                  <a:gd name="T14" fmla="*/ 6 w 116"/>
                  <a:gd name="T15" fmla="*/ 27 h 51"/>
                  <a:gd name="T16" fmla="*/ 6 w 116"/>
                  <a:gd name="T17" fmla="*/ 27 h 51"/>
                  <a:gd name="T18" fmla="*/ 8 w 116"/>
                  <a:gd name="T19" fmla="*/ 22 h 51"/>
                  <a:gd name="T20" fmla="*/ 8 w 116"/>
                  <a:gd name="T21" fmla="*/ 22 h 51"/>
                  <a:gd name="T22" fmla="*/ 11 w 116"/>
                  <a:gd name="T23" fmla="*/ 20 h 51"/>
                  <a:gd name="T24" fmla="*/ 12 w 116"/>
                  <a:gd name="T25" fmla="*/ 19 h 51"/>
                  <a:gd name="T26" fmla="*/ 14 w 116"/>
                  <a:gd name="T27" fmla="*/ 17 h 51"/>
                  <a:gd name="T28" fmla="*/ 17 w 116"/>
                  <a:gd name="T29" fmla="*/ 16 h 51"/>
                  <a:gd name="T30" fmla="*/ 17 w 116"/>
                  <a:gd name="T31" fmla="*/ 14 h 51"/>
                  <a:gd name="T32" fmla="*/ 22 w 116"/>
                  <a:gd name="T33" fmla="*/ 10 h 51"/>
                  <a:gd name="T34" fmla="*/ 28 w 116"/>
                  <a:gd name="T35" fmla="*/ 7 h 51"/>
                  <a:gd name="T36" fmla="*/ 31 w 116"/>
                  <a:gd name="T37" fmla="*/ 4 h 51"/>
                  <a:gd name="T38" fmla="*/ 38 w 116"/>
                  <a:gd name="T39" fmla="*/ 5 h 51"/>
                  <a:gd name="T40" fmla="*/ 43 w 116"/>
                  <a:gd name="T41" fmla="*/ 1 h 51"/>
                  <a:gd name="T42" fmla="*/ 47 w 116"/>
                  <a:gd name="T43" fmla="*/ 1 h 51"/>
                  <a:gd name="T44" fmla="*/ 53 w 116"/>
                  <a:gd name="T45" fmla="*/ 2 h 51"/>
                  <a:gd name="T46" fmla="*/ 58 w 116"/>
                  <a:gd name="T47" fmla="*/ 1 h 51"/>
                  <a:gd name="T48" fmla="*/ 64 w 116"/>
                  <a:gd name="T49" fmla="*/ 1 h 51"/>
                  <a:gd name="T50" fmla="*/ 70 w 116"/>
                  <a:gd name="T51" fmla="*/ 3 h 51"/>
                  <a:gd name="T52" fmla="*/ 75 w 116"/>
                  <a:gd name="T53" fmla="*/ 3 h 51"/>
                  <a:gd name="T54" fmla="*/ 80 w 116"/>
                  <a:gd name="T55" fmla="*/ 6 h 51"/>
                  <a:gd name="T56" fmla="*/ 85 w 116"/>
                  <a:gd name="T57" fmla="*/ 8 h 51"/>
                  <a:gd name="T58" fmla="*/ 89 w 116"/>
                  <a:gd name="T59" fmla="*/ 12 h 51"/>
                  <a:gd name="T60" fmla="*/ 92 w 116"/>
                  <a:gd name="T61" fmla="*/ 14 h 51"/>
                  <a:gd name="T62" fmla="*/ 99 w 116"/>
                  <a:gd name="T63" fmla="*/ 19 h 51"/>
                  <a:gd name="T64" fmla="*/ 100 w 116"/>
                  <a:gd name="T65" fmla="*/ 20 h 51"/>
                  <a:gd name="T66" fmla="*/ 101 w 116"/>
                  <a:gd name="T67" fmla="*/ 23 h 51"/>
                  <a:gd name="T68" fmla="*/ 105 w 116"/>
                  <a:gd name="T69" fmla="*/ 25 h 51"/>
                  <a:gd name="T70" fmla="*/ 105 w 116"/>
                  <a:gd name="T71" fmla="*/ 25 h 51"/>
                  <a:gd name="T72" fmla="*/ 108 w 116"/>
                  <a:gd name="T73" fmla="*/ 28 h 51"/>
                  <a:gd name="T74" fmla="*/ 109 w 116"/>
                  <a:gd name="T75" fmla="*/ 30 h 51"/>
                  <a:gd name="T76" fmla="*/ 110 w 116"/>
                  <a:gd name="T77" fmla="*/ 32 h 51"/>
                  <a:gd name="T78" fmla="*/ 110 w 116"/>
                  <a:gd name="T79" fmla="*/ 35 h 51"/>
                  <a:gd name="T80" fmla="*/ 110 w 116"/>
                  <a:gd name="T81" fmla="*/ 36 h 51"/>
                  <a:gd name="T82" fmla="*/ 112 w 116"/>
                  <a:gd name="T83" fmla="*/ 40 h 51"/>
                  <a:gd name="T84" fmla="*/ 112 w 116"/>
                  <a:gd name="T85" fmla="*/ 42 h 51"/>
                  <a:gd name="T86" fmla="*/ 113 w 116"/>
                  <a:gd name="T87" fmla="*/ 42 h 51"/>
                  <a:gd name="T88" fmla="*/ 112 w 116"/>
                  <a:gd name="T89" fmla="*/ 47 h 51"/>
                  <a:gd name="T90" fmla="*/ 112 w 116"/>
                  <a:gd name="T91" fmla="*/ 47 h 51"/>
                  <a:gd name="T92" fmla="*/ 112 w 116"/>
                  <a:gd name="T93" fmla="*/ 50 h 5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6"/>
                  <a:gd name="T142" fmla="*/ 0 h 51"/>
                  <a:gd name="T143" fmla="*/ 116 w 116"/>
                  <a:gd name="T144" fmla="*/ 51 h 5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6" h="51">
                    <a:moveTo>
                      <a:pt x="0" y="44"/>
                    </a:moveTo>
                    <a:lnTo>
                      <a:pt x="1" y="41"/>
                    </a:lnTo>
                    <a:lnTo>
                      <a:pt x="1" y="40"/>
                    </a:lnTo>
                    <a:lnTo>
                      <a:pt x="0" y="38"/>
                    </a:lnTo>
                    <a:lnTo>
                      <a:pt x="2" y="37"/>
                    </a:lnTo>
                    <a:lnTo>
                      <a:pt x="3" y="37"/>
                    </a:lnTo>
                    <a:lnTo>
                      <a:pt x="2" y="36"/>
                    </a:lnTo>
                    <a:lnTo>
                      <a:pt x="3" y="35"/>
                    </a:lnTo>
                    <a:lnTo>
                      <a:pt x="2" y="33"/>
                    </a:lnTo>
                    <a:lnTo>
                      <a:pt x="3" y="31"/>
                    </a:lnTo>
                    <a:lnTo>
                      <a:pt x="4" y="30"/>
                    </a:lnTo>
                    <a:lnTo>
                      <a:pt x="4" y="27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8" y="22"/>
                    </a:lnTo>
                    <a:lnTo>
                      <a:pt x="9" y="23"/>
                    </a:lnTo>
                    <a:lnTo>
                      <a:pt x="8" y="22"/>
                    </a:lnTo>
                    <a:lnTo>
                      <a:pt x="11" y="23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6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2" y="10"/>
                    </a:lnTo>
                    <a:lnTo>
                      <a:pt x="25" y="10"/>
                    </a:lnTo>
                    <a:lnTo>
                      <a:pt x="28" y="7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5" y="3"/>
                    </a:lnTo>
                    <a:lnTo>
                      <a:pt x="38" y="5"/>
                    </a:lnTo>
                    <a:lnTo>
                      <a:pt x="39" y="3"/>
                    </a:lnTo>
                    <a:lnTo>
                      <a:pt x="43" y="1"/>
                    </a:lnTo>
                    <a:lnTo>
                      <a:pt x="43" y="0"/>
                    </a:lnTo>
                    <a:lnTo>
                      <a:pt x="47" y="1"/>
                    </a:lnTo>
                    <a:lnTo>
                      <a:pt x="51" y="0"/>
                    </a:lnTo>
                    <a:lnTo>
                      <a:pt x="53" y="2"/>
                    </a:lnTo>
                    <a:lnTo>
                      <a:pt x="56" y="0"/>
                    </a:lnTo>
                    <a:lnTo>
                      <a:pt x="58" y="1"/>
                    </a:lnTo>
                    <a:lnTo>
                      <a:pt x="61" y="0"/>
                    </a:lnTo>
                    <a:lnTo>
                      <a:pt x="64" y="1"/>
                    </a:lnTo>
                    <a:lnTo>
                      <a:pt x="68" y="2"/>
                    </a:lnTo>
                    <a:lnTo>
                      <a:pt x="70" y="3"/>
                    </a:lnTo>
                    <a:lnTo>
                      <a:pt x="72" y="2"/>
                    </a:lnTo>
                    <a:lnTo>
                      <a:pt x="75" y="3"/>
                    </a:lnTo>
                    <a:lnTo>
                      <a:pt x="79" y="5"/>
                    </a:lnTo>
                    <a:lnTo>
                      <a:pt x="80" y="6"/>
                    </a:lnTo>
                    <a:lnTo>
                      <a:pt x="82" y="5"/>
                    </a:lnTo>
                    <a:lnTo>
                      <a:pt x="85" y="8"/>
                    </a:lnTo>
                    <a:lnTo>
                      <a:pt x="90" y="7"/>
                    </a:lnTo>
                    <a:lnTo>
                      <a:pt x="89" y="12"/>
                    </a:lnTo>
                    <a:lnTo>
                      <a:pt x="92" y="12"/>
                    </a:lnTo>
                    <a:lnTo>
                      <a:pt x="92" y="14"/>
                    </a:lnTo>
                    <a:lnTo>
                      <a:pt x="97" y="15"/>
                    </a:lnTo>
                    <a:lnTo>
                      <a:pt x="99" y="19"/>
                    </a:lnTo>
                    <a:lnTo>
                      <a:pt x="100" y="20"/>
                    </a:lnTo>
                    <a:lnTo>
                      <a:pt x="102" y="22"/>
                    </a:lnTo>
                    <a:lnTo>
                      <a:pt x="101" y="23"/>
                    </a:lnTo>
                    <a:lnTo>
                      <a:pt x="102" y="24"/>
                    </a:lnTo>
                    <a:lnTo>
                      <a:pt x="105" y="25"/>
                    </a:lnTo>
                    <a:lnTo>
                      <a:pt x="105" y="27"/>
                    </a:lnTo>
                    <a:lnTo>
                      <a:pt x="108" y="28"/>
                    </a:lnTo>
                    <a:lnTo>
                      <a:pt x="109" y="30"/>
                    </a:lnTo>
                    <a:lnTo>
                      <a:pt x="108" y="31"/>
                    </a:lnTo>
                    <a:lnTo>
                      <a:pt x="110" y="32"/>
                    </a:lnTo>
                    <a:lnTo>
                      <a:pt x="110" y="35"/>
                    </a:lnTo>
                    <a:lnTo>
                      <a:pt x="110" y="36"/>
                    </a:lnTo>
                    <a:lnTo>
                      <a:pt x="111" y="38"/>
                    </a:lnTo>
                    <a:lnTo>
                      <a:pt x="112" y="40"/>
                    </a:lnTo>
                    <a:lnTo>
                      <a:pt x="111" y="41"/>
                    </a:lnTo>
                    <a:lnTo>
                      <a:pt x="112" y="42"/>
                    </a:lnTo>
                    <a:lnTo>
                      <a:pt x="113" y="41"/>
                    </a:lnTo>
                    <a:lnTo>
                      <a:pt x="113" y="42"/>
                    </a:lnTo>
                    <a:lnTo>
                      <a:pt x="114" y="44"/>
                    </a:lnTo>
                    <a:lnTo>
                      <a:pt x="112" y="47"/>
                    </a:lnTo>
                    <a:lnTo>
                      <a:pt x="115" y="49"/>
                    </a:lnTo>
                    <a:lnTo>
                      <a:pt x="112" y="50"/>
                    </a:lnTo>
                  </a:path>
                </a:pathLst>
              </a:custGeom>
              <a:noFill/>
              <a:ln w="127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9" name="Line 426"/>
              <p:cNvSpPr>
                <a:spLocks noChangeShapeType="1"/>
              </p:cNvSpPr>
              <p:nvPr/>
            </p:nvSpPr>
            <p:spPr bwMode="auto">
              <a:xfrm>
                <a:off x="445" y="2319"/>
                <a:ext cx="49" cy="2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0" name="Line 427"/>
              <p:cNvSpPr>
                <a:spLocks noChangeShapeType="1"/>
              </p:cNvSpPr>
              <p:nvPr/>
            </p:nvSpPr>
            <p:spPr bwMode="auto">
              <a:xfrm flipH="1" flipV="1">
                <a:off x="480" y="2388"/>
                <a:ext cx="16" cy="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694" name="Group 428"/>
            <p:cNvGrpSpPr>
              <a:grpSpLocks/>
            </p:cNvGrpSpPr>
            <p:nvPr/>
          </p:nvGrpSpPr>
          <p:grpSpPr bwMode="auto">
            <a:xfrm>
              <a:off x="7253288" y="5038725"/>
              <a:ext cx="1624012" cy="1277938"/>
              <a:chOff x="4569" y="3174"/>
              <a:chExt cx="1023" cy="805"/>
            </a:xfrm>
          </p:grpSpPr>
          <p:sp>
            <p:nvSpPr>
              <p:cNvPr id="71707" name="Freeform 429"/>
              <p:cNvSpPr>
                <a:spLocks/>
              </p:cNvSpPr>
              <p:nvPr/>
            </p:nvSpPr>
            <p:spPr bwMode="auto">
              <a:xfrm>
                <a:off x="4929" y="3463"/>
                <a:ext cx="350" cy="360"/>
              </a:xfrm>
              <a:custGeom>
                <a:avLst/>
                <a:gdLst>
                  <a:gd name="T0" fmla="*/ 205 w 350"/>
                  <a:gd name="T1" fmla="*/ 3 h 360"/>
                  <a:gd name="T2" fmla="*/ 211 w 350"/>
                  <a:gd name="T3" fmla="*/ 0 h 360"/>
                  <a:gd name="T4" fmla="*/ 219 w 350"/>
                  <a:gd name="T5" fmla="*/ 1 h 360"/>
                  <a:gd name="T6" fmla="*/ 231 w 350"/>
                  <a:gd name="T7" fmla="*/ 3 h 360"/>
                  <a:gd name="T8" fmla="*/ 239 w 350"/>
                  <a:gd name="T9" fmla="*/ 0 h 360"/>
                  <a:gd name="T10" fmla="*/ 247 w 350"/>
                  <a:gd name="T11" fmla="*/ 3 h 360"/>
                  <a:gd name="T12" fmla="*/ 254 w 350"/>
                  <a:gd name="T13" fmla="*/ 9 h 360"/>
                  <a:gd name="T14" fmla="*/ 264 w 350"/>
                  <a:gd name="T15" fmla="*/ 17 h 360"/>
                  <a:gd name="T16" fmla="*/ 270 w 350"/>
                  <a:gd name="T17" fmla="*/ 21 h 360"/>
                  <a:gd name="T18" fmla="*/ 271 w 350"/>
                  <a:gd name="T19" fmla="*/ 32 h 360"/>
                  <a:gd name="T20" fmla="*/ 277 w 350"/>
                  <a:gd name="T21" fmla="*/ 35 h 360"/>
                  <a:gd name="T22" fmla="*/ 344 w 350"/>
                  <a:gd name="T23" fmla="*/ 217 h 360"/>
                  <a:gd name="T24" fmla="*/ 347 w 350"/>
                  <a:gd name="T25" fmla="*/ 225 h 360"/>
                  <a:gd name="T26" fmla="*/ 349 w 350"/>
                  <a:gd name="T27" fmla="*/ 233 h 360"/>
                  <a:gd name="T28" fmla="*/ 349 w 350"/>
                  <a:gd name="T29" fmla="*/ 245 h 360"/>
                  <a:gd name="T30" fmla="*/ 344 w 350"/>
                  <a:gd name="T31" fmla="*/ 248 h 360"/>
                  <a:gd name="T32" fmla="*/ 344 w 350"/>
                  <a:gd name="T33" fmla="*/ 258 h 360"/>
                  <a:gd name="T34" fmla="*/ 336 w 350"/>
                  <a:gd name="T35" fmla="*/ 266 h 360"/>
                  <a:gd name="T36" fmla="*/ 331 w 350"/>
                  <a:gd name="T37" fmla="*/ 274 h 360"/>
                  <a:gd name="T38" fmla="*/ 328 w 350"/>
                  <a:gd name="T39" fmla="*/ 281 h 360"/>
                  <a:gd name="T40" fmla="*/ 320 w 350"/>
                  <a:gd name="T41" fmla="*/ 285 h 360"/>
                  <a:gd name="T42" fmla="*/ 314 w 350"/>
                  <a:gd name="T43" fmla="*/ 289 h 360"/>
                  <a:gd name="T44" fmla="*/ 146 w 350"/>
                  <a:gd name="T45" fmla="*/ 354 h 360"/>
                  <a:gd name="T46" fmla="*/ 136 w 350"/>
                  <a:gd name="T47" fmla="*/ 355 h 360"/>
                  <a:gd name="T48" fmla="*/ 127 w 350"/>
                  <a:gd name="T49" fmla="*/ 355 h 360"/>
                  <a:gd name="T50" fmla="*/ 120 w 350"/>
                  <a:gd name="T51" fmla="*/ 354 h 360"/>
                  <a:gd name="T52" fmla="*/ 109 w 350"/>
                  <a:gd name="T53" fmla="*/ 354 h 360"/>
                  <a:gd name="T54" fmla="*/ 101 w 350"/>
                  <a:gd name="T55" fmla="*/ 352 h 360"/>
                  <a:gd name="T56" fmla="*/ 94 w 350"/>
                  <a:gd name="T57" fmla="*/ 346 h 360"/>
                  <a:gd name="T58" fmla="*/ 89 w 350"/>
                  <a:gd name="T59" fmla="*/ 344 h 360"/>
                  <a:gd name="T60" fmla="*/ 83 w 350"/>
                  <a:gd name="T61" fmla="*/ 334 h 360"/>
                  <a:gd name="T62" fmla="*/ 76 w 350"/>
                  <a:gd name="T63" fmla="*/ 331 h 360"/>
                  <a:gd name="T64" fmla="*/ 70 w 350"/>
                  <a:gd name="T65" fmla="*/ 321 h 360"/>
                  <a:gd name="T66" fmla="*/ 1 w 350"/>
                  <a:gd name="T67" fmla="*/ 142 h 360"/>
                  <a:gd name="T68" fmla="*/ 0 w 350"/>
                  <a:gd name="T69" fmla="*/ 133 h 360"/>
                  <a:gd name="T70" fmla="*/ 0 w 350"/>
                  <a:gd name="T71" fmla="*/ 126 h 360"/>
                  <a:gd name="T72" fmla="*/ 2 w 350"/>
                  <a:gd name="T73" fmla="*/ 115 h 360"/>
                  <a:gd name="T74" fmla="*/ 2 w 350"/>
                  <a:gd name="T75" fmla="*/ 107 h 360"/>
                  <a:gd name="T76" fmla="*/ 8 w 350"/>
                  <a:gd name="T77" fmla="*/ 100 h 360"/>
                  <a:gd name="T78" fmla="*/ 12 w 350"/>
                  <a:gd name="T79" fmla="*/ 90 h 360"/>
                  <a:gd name="T80" fmla="*/ 15 w 350"/>
                  <a:gd name="T81" fmla="*/ 82 h 360"/>
                  <a:gd name="T82" fmla="*/ 22 w 350"/>
                  <a:gd name="T83" fmla="*/ 77 h 360"/>
                  <a:gd name="T84" fmla="*/ 30 w 350"/>
                  <a:gd name="T85" fmla="*/ 73 h 360"/>
                  <a:gd name="T86" fmla="*/ 38 w 350"/>
                  <a:gd name="T87" fmla="*/ 68 h 36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0"/>
                  <a:gd name="T133" fmla="*/ 0 h 360"/>
                  <a:gd name="T134" fmla="*/ 350 w 350"/>
                  <a:gd name="T135" fmla="*/ 360 h 36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0" h="360">
                    <a:moveTo>
                      <a:pt x="38" y="68"/>
                    </a:moveTo>
                    <a:lnTo>
                      <a:pt x="201" y="3"/>
                    </a:lnTo>
                    <a:lnTo>
                      <a:pt x="205" y="3"/>
                    </a:lnTo>
                    <a:lnTo>
                      <a:pt x="206" y="3"/>
                    </a:lnTo>
                    <a:lnTo>
                      <a:pt x="209" y="3"/>
                    </a:lnTo>
                    <a:lnTo>
                      <a:pt x="211" y="0"/>
                    </a:lnTo>
                    <a:lnTo>
                      <a:pt x="213" y="0"/>
                    </a:lnTo>
                    <a:lnTo>
                      <a:pt x="218" y="0"/>
                    </a:lnTo>
                    <a:lnTo>
                      <a:pt x="219" y="1"/>
                    </a:lnTo>
                    <a:lnTo>
                      <a:pt x="222" y="0"/>
                    </a:lnTo>
                    <a:lnTo>
                      <a:pt x="225" y="1"/>
                    </a:lnTo>
                    <a:lnTo>
                      <a:pt x="231" y="3"/>
                    </a:lnTo>
                    <a:lnTo>
                      <a:pt x="235" y="3"/>
                    </a:lnTo>
                    <a:lnTo>
                      <a:pt x="239" y="0"/>
                    </a:lnTo>
                    <a:lnTo>
                      <a:pt x="242" y="3"/>
                    </a:lnTo>
                    <a:lnTo>
                      <a:pt x="245" y="3"/>
                    </a:lnTo>
                    <a:lnTo>
                      <a:pt x="247" y="3"/>
                    </a:lnTo>
                    <a:lnTo>
                      <a:pt x="249" y="6"/>
                    </a:lnTo>
                    <a:lnTo>
                      <a:pt x="251" y="11"/>
                    </a:lnTo>
                    <a:lnTo>
                      <a:pt x="254" y="9"/>
                    </a:lnTo>
                    <a:lnTo>
                      <a:pt x="257" y="14"/>
                    </a:lnTo>
                    <a:lnTo>
                      <a:pt x="259" y="16"/>
                    </a:lnTo>
                    <a:lnTo>
                      <a:pt x="264" y="17"/>
                    </a:lnTo>
                    <a:lnTo>
                      <a:pt x="265" y="17"/>
                    </a:lnTo>
                    <a:lnTo>
                      <a:pt x="265" y="19"/>
                    </a:lnTo>
                    <a:lnTo>
                      <a:pt x="270" y="21"/>
                    </a:lnTo>
                    <a:lnTo>
                      <a:pt x="268" y="24"/>
                    </a:lnTo>
                    <a:lnTo>
                      <a:pt x="274" y="27"/>
                    </a:lnTo>
                    <a:lnTo>
                      <a:pt x="271" y="32"/>
                    </a:lnTo>
                    <a:lnTo>
                      <a:pt x="275" y="32"/>
                    </a:lnTo>
                    <a:lnTo>
                      <a:pt x="275" y="34"/>
                    </a:lnTo>
                    <a:lnTo>
                      <a:pt x="277" y="35"/>
                    </a:lnTo>
                    <a:lnTo>
                      <a:pt x="282" y="42"/>
                    </a:lnTo>
                    <a:lnTo>
                      <a:pt x="346" y="214"/>
                    </a:lnTo>
                    <a:lnTo>
                      <a:pt x="344" y="217"/>
                    </a:lnTo>
                    <a:lnTo>
                      <a:pt x="343" y="216"/>
                    </a:lnTo>
                    <a:lnTo>
                      <a:pt x="346" y="222"/>
                    </a:lnTo>
                    <a:lnTo>
                      <a:pt x="347" y="225"/>
                    </a:lnTo>
                    <a:lnTo>
                      <a:pt x="346" y="229"/>
                    </a:lnTo>
                    <a:lnTo>
                      <a:pt x="349" y="233"/>
                    </a:lnTo>
                    <a:lnTo>
                      <a:pt x="347" y="237"/>
                    </a:lnTo>
                    <a:lnTo>
                      <a:pt x="347" y="238"/>
                    </a:lnTo>
                    <a:lnTo>
                      <a:pt x="349" y="245"/>
                    </a:lnTo>
                    <a:lnTo>
                      <a:pt x="347" y="243"/>
                    </a:lnTo>
                    <a:lnTo>
                      <a:pt x="347" y="250"/>
                    </a:lnTo>
                    <a:lnTo>
                      <a:pt x="344" y="248"/>
                    </a:lnTo>
                    <a:lnTo>
                      <a:pt x="346" y="251"/>
                    </a:lnTo>
                    <a:lnTo>
                      <a:pt x="346" y="253"/>
                    </a:lnTo>
                    <a:lnTo>
                      <a:pt x="344" y="258"/>
                    </a:lnTo>
                    <a:lnTo>
                      <a:pt x="340" y="264"/>
                    </a:lnTo>
                    <a:lnTo>
                      <a:pt x="336" y="266"/>
                    </a:lnTo>
                    <a:lnTo>
                      <a:pt x="338" y="269"/>
                    </a:lnTo>
                    <a:lnTo>
                      <a:pt x="337" y="271"/>
                    </a:lnTo>
                    <a:lnTo>
                      <a:pt x="331" y="274"/>
                    </a:lnTo>
                    <a:lnTo>
                      <a:pt x="331" y="276"/>
                    </a:lnTo>
                    <a:lnTo>
                      <a:pt x="328" y="281"/>
                    </a:lnTo>
                    <a:lnTo>
                      <a:pt x="326" y="284"/>
                    </a:lnTo>
                    <a:lnTo>
                      <a:pt x="326" y="285"/>
                    </a:lnTo>
                    <a:lnTo>
                      <a:pt x="320" y="285"/>
                    </a:lnTo>
                    <a:lnTo>
                      <a:pt x="317" y="287"/>
                    </a:lnTo>
                    <a:lnTo>
                      <a:pt x="314" y="289"/>
                    </a:lnTo>
                    <a:lnTo>
                      <a:pt x="311" y="292"/>
                    </a:lnTo>
                    <a:lnTo>
                      <a:pt x="150" y="352"/>
                    </a:lnTo>
                    <a:lnTo>
                      <a:pt x="146" y="354"/>
                    </a:lnTo>
                    <a:lnTo>
                      <a:pt x="143" y="355"/>
                    </a:lnTo>
                    <a:lnTo>
                      <a:pt x="139" y="355"/>
                    </a:lnTo>
                    <a:lnTo>
                      <a:pt x="136" y="355"/>
                    </a:lnTo>
                    <a:lnTo>
                      <a:pt x="132" y="357"/>
                    </a:lnTo>
                    <a:lnTo>
                      <a:pt x="130" y="357"/>
                    </a:lnTo>
                    <a:lnTo>
                      <a:pt x="127" y="355"/>
                    </a:lnTo>
                    <a:lnTo>
                      <a:pt x="124" y="357"/>
                    </a:lnTo>
                    <a:lnTo>
                      <a:pt x="123" y="357"/>
                    </a:lnTo>
                    <a:lnTo>
                      <a:pt x="120" y="354"/>
                    </a:lnTo>
                    <a:lnTo>
                      <a:pt x="114" y="357"/>
                    </a:lnTo>
                    <a:lnTo>
                      <a:pt x="113" y="359"/>
                    </a:lnTo>
                    <a:lnTo>
                      <a:pt x="109" y="354"/>
                    </a:lnTo>
                    <a:lnTo>
                      <a:pt x="106" y="355"/>
                    </a:lnTo>
                    <a:lnTo>
                      <a:pt x="103" y="354"/>
                    </a:lnTo>
                    <a:lnTo>
                      <a:pt x="101" y="352"/>
                    </a:lnTo>
                    <a:lnTo>
                      <a:pt x="100" y="354"/>
                    </a:lnTo>
                    <a:lnTo>
                      <a:pt x="99" y="352"/>
                    </a:lnTo>
                    <a:lnTo>
                      <a:pt x="94" y="346"/>
                    </a:lnTo>
                    <a:lnTo>
                      <a:pt x="90" y="344"/>
                    </a:lnTo>
                    <a:lnTo>
                      <a:pt x="89" y="344"/>
                    </a:lnTo>
                    <a:lnTo>
                      <a:pt x="86" y="339"/>
                    </a:lnTo>
                    <a:lnTo>
                      <a:pt x="87" y="336"/>
                    </a:lnTo>
                    <a:lnTo>
                      <a:pt x="83" y="334"/>
                    </a:lnTo>
                    <a:lnTo>
                      <a:pt x="78" y="336"/>
                    </a:lnTo>
                    <a:lnTo>
                      <a:pt x="76" y="331"/>
                    </a:lnTo>
                    <a:lnTo>
                      <a:pt x="76" y="326"/>
                    </a:lnTo>
                    <a:lnTo>
                      <a:pt x="73" y="321"/>
                    </a:lnTo>
                    <a:lnTo>
                      <a:pt x="70" y="321"/>
                    </a:lnTo>
                    <a:lnTo>
                      <a:pt x="71" y="318"/>
                    </a:lnTo>
                    <a:lnTo>
                      <a:pt x="8" y="146"/>
                    </a:lnTo>
                    <a:lnTo>
                      <a:pt x="1" y="142"/>
                    </a:lnTo>
                    <a:lnTo>
                      <a:pt x="4" y="141"/>
                    </a:lnTo>
                    <a:lnTo>
                      <a:pt x="2" y="138"/>
                    </a:lnTo>
                    <a:lnTo>
                      <a:pt x="0" y="133"/>
                    </a:lnTo>
                    <a:lnTo>
                      <a:pt x="1" y="129"/>
                    </a:lnTo>
                    <a:lnTo>
                      <a:pt x="0" y="125"/>
                    </a:lnTo>
                    <a:lnTo>
                      <a:pt x="0" y="126"/>
                    </a:lnTo>
                    <a:lnTo>
                      <a:pt x="1" y="123"/>
                    </a:lnTo>
                    <a:lnTo>
                      <a:pt x="1" y="120"/>
                    </a:lnTo>
                    <a:lnTo>
                      <a:pt x="2" y="115"/>
                    </a:lnTo>
                    <a:lnTo>
                      <a:pt x="4" y="113"/>
                    </a:lnTo>
                    <a:lnTo>
                      <a:pt x="2" y="110"/>
                    </a:lnTo>
                    <a:lnTo>
                      <a:pt x="2" y="107"/>
                    </a:lnTo>
                    <a:lnTo>
                      <a:pt x="2" y="103"/>
                    </a:lnTo>
                    <a:lnTo>
                      <a:pt x="5" y="103"/>
                    </a:lnTo>
                    <a:lnTo>
                      <a:pt x="8" y="100"/>
                    </a:lnTo>
                    <a:lnTo>
                      <a:pt x="7" y="97"/>
                    </a:lnTo>
                    <a:lnTo>
                      <a:pt x="8" y="94"/>
                    </a:lnTo>
                    <a:lnTo>
                      <a:pt x="12" y="90"/>
                    </a:lnTo>
                    <a:lnTo>
                      <a:pt x="8" y="89"/>
                    </a:lnTo>
                    <a:lnTo>
                      <a:pt x="12" y="87"/>
                    </a:lnTo>
                    <a:lnTo>
                      <a:pt x="15" y="82"/>
                    </a:lnTo>
                    <a:lnTo>
                      <a:pt x="17" y="82"/>
                    </a:lnTo>
                    <a:lnTo>
                      <a:pt x="18" y="81"/>
                    </a:lnTo>
                    <a:lnTo>
                      <a:pt x="22" y="77"/>
                    </a:lnTo>
                    <a:lnTo>
                      <a:pt x="24" y="74"/>
                    </a:lnTo>
                    <a:lnTo>
                      <a:pt x="30" y="73"/>
                    </a:lnTo>
                    <a:lnTo>
                      <a:pt x="33" y="68"/>
                    </a:lnTo>
                    <a:lnTo>
                      <a:pt x="37" y="68"/>
                    </a:lnTo>
                    <a:lnTo>
                      <a:pt x="38" y="68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8" name="Freeform 430"/>
              <p:cNvSpPr>
                <a:spLocks/>
              </p:cNvSpPr>
              <p:nvPr/>
            </p:nvSpPr>
            <p:spPr bwMode="auto">
              <a:xfrm>
                <a:off x="4569" y="3403"/>
                <a:ext cx="426" cy="576"/>
              </a:xfrm>
              <a:custGeom>
                <a:avLst/>
                <a:gdLst>
                  <a:gd name="T0" fmla="*/ 0 w 426"/>
                  <a:gd name="T1" fmla="*/ 95 h 576"/>
                  <a:gd name="T2" fmla="*/ 241 w 426"/>
                  <a:gd name="T3" fmla="*/ 0 h 576"/>
                  <a:gd name="T4" fmla="*/ 425 w 426"/>
                  <a:gd name="T5" fmla="*/ 479 h 576"/>
                  <a:gd name="T6" fmla="*/ 180 w 426"/>
                  <a:gd name="T7" fmla="*/ 575 h 576"/>
                  <a:gd name="T8" fmla="*/ 0 w 426"/>
                  <a:gd name="T9" fmla="*/ 95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6"/>
                  <a:gd name="T16" fmla="*/ 0 h 576"/>
                  <a:gd name="T17" fmla="*/ 426 w 426"/>
                  <a:gd name="T18" fmla="*/ 576 h 5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6" h="576">
                    <a:moveTo>
                      <a:pt x="0" y="95"/>
                    </a:moveTo>
                    <a:lnTo>
                      <a:pt x="241" y="0"/>
                    </a:lnTo>
                    <a:lnTo>
                      <a:pt x="425" y="479"/>
                    </a:lnTo>
                    <a:lnTo>
                      <a:pt x="180" y="575"/>
                    </a:lnTo>
                    <a:lnTo>
                      <a:pt x="0" y="95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9" name="Freeform 431"/>
              <p:cNvSpPr>
                <a:spLocks/>
              </p:cNvSpPr>
              <p:nvPr/>
            </p:nvSpPr>
            <p:spPr bwMode="auto">
              <a:xfrm>
                <a:off x="5163" y="3174"/>
                <a:ext cx="429" cy="576"/>
              </a:xfrm>
              <a:custGeom>
                <a:avLst/>
                <a:gdLst>
                  <a:gd name="T0" fmla="*/ 0 w 429"/>
                  <a:gd name="T1" fmla="*/ 95 h 576"/>
                  <a:gd name="T2" fmla="*/ 245 w 429"/>
                  <a:gd name="T3" fmla="*/ 0 h 576"/>
                  <a:gd name="T4" fmla="*/ 428 w 429"/>
                  <a:gd name="T5" fmla="*/ 479 h 576"/>
                  <a:gd name="T6" fmla="*/ 185 w 429"/>
                  <a:gd name="T7" fmla="*/ 575 h 576"/>
                  <a:gd name="T8" fmla="*/ 0 w 429"/>
                  <a:gd name="T9" fmla="*/ 95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9"/>
                  <a:gd name="T16" fmla="*/ 0 h 576"/>
                  <a:gd name="T17" fmla="*/ 429 w 429"/>
                  <a:gd name="T18" fmla="*/ 576 h 5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9" h="576">
                    <a:moveTo>
                      <a:pt x="0" y="95"/>
                    </a:moveTo>
                    <a:lnTo>
                      <a:pt x="245" y="0"/>
                    </a:lnTo>
                    <a:lnTo>
                      <a:pt x="428" y="479"/>
                    </a:lnTo>
                    <a:lnTo>
                      <a:pt x="185" y="575"/>
                    </a:lnTo>
                    <a:lnTo>
                      <a:pt x="0" y="95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0" name="Freeform 432"/>
              <p:cNvSpPr>
                <a:spLocks/>
              </p:cNvSpPr>
              <p:nvPr/>
            </p:nvSpPr>
            <p:spPr bwMode="auto">
              <a:xfrm>
                <a:off x="5001" y="3390"/>
                <a:ext cx="193" cy="68"/>
              </a:xfrm>
              <a:custGeom>
                <a:avLst/>
                <a:gdLst>
                  <a:gd name="T0" fmla="*/ 0 w 193"/>
                  <a:gd name="T1" fmla="*/ 67 h 68"/>
                  <a:gd name="T2" fmla="*/ 153 w 193"/>
                  <a:gd name="T3" fmla="*/ 3 h 68"/>
                  <a:gd name="T4" fmla="*/ 153 w 193"/>
                  <a:gd name="T5" fmla="*/ 3 h 68"/>
                  <a:gd name="T6" fmla="*/ 157 w 193"/>
                  <a:gd name="T7" fmla="*/ 4 h 68"/>
                  <a:gd name="T8" fmla="*/ 159 w 193"/>
                  <a:gd name="T9" fmla="*/ 3 h 68"/>
                  <a:gd name="T10" fmla="*/ 159 w 193"/>
                  <a:gd name="T11" fmla="*/ 3 h 68"/>
                  <a:gd name="T12" fmla="*/ 161 w 193"/>
                  <a:gd name="T13" fmla="*/ 4 h 68"/>
                  <a:gd name="T14" fmla="*/ 164 w 193"/>
                  <a:gd name="T15" fmla="*/ 3 h 68"/>
                  <a:gd name="T16" fmla="*/ 166 w 193"/>
                  <a:gd name="T17" fmla="*/ 4 h 68"/>
                  <a:gd name="T18" fmla="*/ 164 w 193"/>
                  <a:gd name="T19" fmla="*/ 6 h 68"/>
                  <a:gd name="T20" fmla="*/ 164 w 193"/>
                  <a:gd name="T21" fmla="*/ 6 h 68"/>
                  <a:gd name="T22" fmla="*/ 167 w 193"/>
                  <a:gd name="T23" fmla="*/ 0 h 68"/>
                  <a:gd name="T24" fmla="*/ 169 w 193"/>
                  <a:gd name="T25" fmla="*/ 3 h 68"/>
                  <a:gd name="T26" fmla="*/ 170 w 193"/>
                  <a:gd name="T27" fmla="*/ 3 h 68"/>
                  <a:gd name="T28" fmla="*/ 173 w 193"/>
                  <a:gd name="T29" fmla="*/ 3 h 68"/>
                  <a:gd name="T30" fmla="*/ 173 w 193"/>
                  <a:gd name="T31" fmla="*/ 4 h 68"/>
                  <a:gd name="T32" fmla="*/ 176 w 193"/>
                  <a:gd name="T33" fmla="*/ 3 h 68"/>
                  <a:gd name="T34" fmla="*/ 176 w 193"/>
                  <a:gd name="T35" fmla="*/ 4 h 68"/>
                  <a:gd name="T36" fmla="*/ 177 w 193"/>
                  <a:gd name="T37" fmla="*/ 3 h 68"/>
                  <a:gd name="T38" fmla="*/ 177 w 193"/>
                  <a:gd name="T39" fmla="*/ 3 h 68"/>
                  <a:gd name="T40" fmla="*/ 181 w 193"/>
                  <a:gd name="T41" fmla="*/ 4 h 68"/>
                  <a:gd name="T42" fmla="*/ 184 w 193"/>
                  <a:gd name="T43" fmla="*/ 3 h 68"/>
                  <a:gd name="T44" fmla="*/ 183 w 193"/>
                  <a:gd name="T45" fmla="*/ 4 h 68"/>
                  <a:gd name="T46" fmla="*/ 186 w 193"/>
                  <a:gd name="T47" fmla="*/ 6 h 68"/>
                  <a:gd name="T48" fmla="*/ 187 w 193"/>
                  <a:gd name="T49" fmla="*/ 6 h 68"/>
                  <a:gd name="T50" fmla="*/ 186 w 193"/>
                  <a:gd name="T51" fmla="*/ 4 h 68"/>
                  <a:gd name="T52" fmla="*/ 187 w 193"/>
                  <a:gd name="T53" fmla="*/ 8 h 68"/>
                  <a:gd name="T54" fmla="*/ 190 w 193"/>
                  <a:gd name="T55" fmla="*/ 6 h 68"/>
                  <a:gd name="T56" fmla="*/ 192 w 193"/>
                  <a:gd name="T57" fmla="*/ 6 h 68"/>
                  <a:gd name="T58" fmla="*/ 192 w 193"/>
                  <a:gd name="T59" fmla="*/ 6 h 6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3"/>
                  <a:gd name="T91" fmla="*/ 0 h 68"/>
                  <a:gd name="T92" fmla="*/ 193 w 193"/>
                  <a:gd name="T93" fmla="*/ 68 h 6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3" h="68">
                    <a:moveTo>
                      <a:pt x="0" y="67"/>
                    </a:moveTo>
                    <a:lnTo>
                      <a:pt x="153" y="3"/>
                    </a:lnTo>
                    <a:lnTo>
                      <a:pt x="157" y="4"/>
                    </a:lnTo>
                    <a:lnTo>
                      <a:pt x="159" y="3"/>
                    </a:lnTo>
                    <a:lnTo>
                      <a:pt x="161" y="4"/>
                    </a:lnTo>
                    <a:lnTo>
                      <a:pt x="164" y="3"/>
                    </a:lnTo>
                    <a:lnTo>
                      <a:pt x="166" y="4"/>
                    </a:lnTo>
                    <a:lnTo>
                      <a:pt x="164" y="6"/>
                    </a:lnTo>
                    <a:lnTo>
                      <a:pt x="167" y="0"/>
                    </a:lnTo>
                    <a:lnTo>
                      <a:pt x="169" y="3"/>
                    </a:lnTo>
                    <a:lnTo>
                      <a:pt x="170" y="3"/>
                    </a:lnTo>
                    <a:lnTo>
                      <a:pt x="173" y="3"/>
                    </a:lnTo>
                    <a:lnTo>
                      <a:pt x="173" y="4"/>
                    </a:lnTo>
                    <a:lnTo>
                      <a:pt x="176" y="3"/>
                    </a:lnTo>
                    <a:lnTo>
                      <a:pt x="176" y="4"/>
                    </a:lnTo>
                    <a:lnTo>
                      <a:pt x="177" y="3"/>
                    </a:lnTo>
                    <a:lnTo>
                      <a:pt x="181" y="4"/>
                    </a:lnTo>
                    <a:lnTo>
                      <a:pt x="184" y="3"/>
                    </a:lnTo>
                    <a:lnTo>
                      <a:pt x="183" y="4"/>
                    </a:lnTo>
                    <a:lnTo>
                      <a:pt x="186" y="6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7" y="8"/>
                    </a:lnTo>
                    <a:lnTo>
                      <a:pt x="190" y="6"/>
                    </a:lnTo>
                    <a:lnTo>
                      <a:pt x="192" y="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1" name="Freeform 433"/>
              <p:cNvSpPr>
                <a:spLocks/>
              </p:cNvSpPr>
              <p:nvPr/>
            </p:nvSpPr>
            <p:spPr bwMode="auto">
              <a:xfrm>
                <a:off x="5051" y="3593"/>
                <a:ext cx="152" cy="107"/>
              </a:xfrm>
              <a:custGeom>
                <a:avLst/>
                <a:gdLst>
                  <a:gd name="T0" fmla="*/ 2 w 152"/>
                  <a:gd name="T1" fmla="*/ 37 h 107"/>
                  <a:gd name="T2" fmla="*/ 4 w 152"/>
                  <a:gd name="T3" fmla="*/ 32 h 107"/>
                  <a:gd name="T4" fmla="*/ 7 w 152"/>
                  <a:gd name="T5" fmla="*/ 32 h 107"/>
                  <a:gd name="T6" fmla="*/ 7 w 152"/>
                  <a:gd name="T7" fmla="*/ 30 h 107"/>
                  <a:gd name="T8" fmla="*/ 10 w 152"/>
                  <a:gd name="T9" fmla="*/ 26 h 107"/>
                  <a:gd name="T10" fmla="*/ 12 w 152"/>
                  <a:gd name="T11" fmla="*/ 22 h 107"/>
                  <a:gd name="T12" fmla="*/ 14 w 152"/>
                  <a:gd name="T13" fmla="*/ 19 h 107"/>
                  <a:gd name="T14" fmla="*/ 17 w 152"/>
                  <a:gd name="T15" fmla="*/ 19 h 107"/>
                  <a:gd name="T16" fmla="*/ 17 w 152"/>
                  <a:gd name="T17" fmla="*/ 19 h 107"/>
                  <a:gd name="T18" fmla="*/ 23 w 152"/>
                  <a:gd name="T19" fmla="*/ 14 h 107"/>
                  <a:gd name="T20" fmla="*/ 23 w 152"/>
                  <a:gd name="T21" fmla="*/ 14 h 107"/>
                  <a:gd name="T22" fmla="*/ 27 w 152"/>
                  <a:gd name="T23" fmla="*/ 13 h 107"/>
                  <a:gd name="T24" fmla="*/ 30 w 152"/>
                  <a:gd name="T25" fmla="*/ 11 h 107"/>
                  <a:gd name="T26" fmla="*/ 34 w 152"/>
                  <a:gd name="T27" fmla="*/ 9 h 107"/>
                  <a:gd name="T28" fmla="*/ 37 w 152"/>
                  <a:gd name="T29" fmla="*/ 9 h 107"/>
                  <a:gd name="T30" fmla="*/ 38 w 152"/>
                  <a:gd name="T31" fmla="*/ 6 h 107"/>
                  <a:gd name="T32" fmla="*/ 47 w 152"/>
                  <a:gd name="T33" fmla="*/ 3 h 107"/>
                  <a:gd name="T34" fmla="*/ 57 w 152"/>
                  <a:gd name="T35" fmla="*/ 3 h 107"/>
                  <a:gd name="T36" fmla="*/ 63 w 152"/>
                  <a:gd name="T37" fmla="*/ 0 h 107"/>
                  <a:gd name="T38" fmla="*/ 71 w 152"/>
                  <a:gd name="T39" fmla="*/ 4 h 107"/>
                  <a:gd name="T40" fmla="*/ 80 w 152"/>
                  <a:gd name="T41" fmla="*/ 1 h 107"/>
                  <a:gd name="T42" fmla="*/ 86 w 152"/>
                  <a:gd name="T43" fmla="*/ 3 h 107"/>
                  <a:gd name="T44" fmla="*/ 93 w 152"/>
                  <a:gd name="T45" fmla="*/ 8 h 107"/>
                  <a:gd name="T46" fmla="*/ 100 w 152"/>
                  <a:gd name="T47" fmla="*/ 9 h 107"/>
                  <a:gd name="T48" fmla="*/ 107 w 152"/>
                  <a:gd name="T49" fmla="*/ 13 h 107"/>
                  <a:gd name="T50" fmla="*/ 115 w 152"/>
                  <a:gd name="T51" fmla="*/ 17 h 107"/>
                  <a:gd name="T52" fmla="*/ 122 w 152"/>
                  <a:gd name="T53" fmla="*/ 21 h 107"/>
                  <a:gd name="T54" fmla="*/ 126 w 152"/>
                  <a:gd name="T55" fmla="*/ 27 h 107"/>
                  <a:gd name="T56" fmla="*/ 132 w 152"/>
                  <a:gd name="T57" fmla="*/ 32 h 107"/>
                  <a:gd name="T58" fmla="*/ 135 w 152"/>
                  <a:gd name="T59" fmla="*/ 40 h 107"/>
                  <a:gd name="T60" fmla="*/ 138 w 152"/>
                  <a:gd name="T61" fmla="*/ 45 h 107"/>
                  <a:gd name="T62" fmla="*/ 143 w 152"/>
                  <a:gd name="T63" fmla="*/ 55 h 107"/>
                  <a:gd name="T64" fmla="*/ 145 w 152"/>
                  <a:gd name="T65" fmla="*/ 57 h 107"/>
                  <a:gd name="T66" fmla="*/ 145 w 152"/>
                  <a:gd name="T67" fmla="*/ 61 h 107"/>
                  <a:gd name="T68" fmla="*/ 148 w 152"/>
                  <a:gd name="T69" fmla="*/ 66 h 107"/>
                  <a:gd name="T70" fmla="*/ 149 w 152"/>
                  <a:gd name="T71" fmla="*/ 66 h 107"/>
                  <a:gd name="T72" fmla="*/ 151 w 152"/>
                  <a:gd name="T73" fmla="*/ 73 h 107"/>
                  <a:gd name="T74" fmla="*/ 151 w 152"/>
                  <a:gd name="T75" fmla="*/ 76 h 107"/>
                  <a:gd name="T76" fmla="*/ 151 w 152"/>
                  <a:gd name="T77" fmla="*/ 79 h 107"/>
                  <a:gd name="T78" fmla="*/ 149 w 152"/>
                  <a:gd name="T79" fmla="*/ 83 h 107"/>
                  <a:gd name="T80" fmla="*/ 149 w 152"/>
                  <a:gd name="T81" fmla="*/ 84 h 107"/>
                  <a:gd name="T82" fmla="*/ 149 w 152"/>
                  <a:gd name="T83" fmla="*/ 91 h 107"/>
                  <a:gd name="T84" fmla="*/ 148 w 152"/>
                  <a:gd name="T85" fmla="*/ 94 h 107"/>
                  <a:gd name="T86" fmla="*/ 149 w 152"/>
                  <a:gd name="T87" fmla="*/ 96 h 107"/>
                  <a:gd name="T88" fmla="*/ 146 w 152"/>
                  <a:gd name="T89" fmla="*/ 102 h 107"/>
                  <a:gd name="T90" fmla="*/ 146 w 152"/>
                  <a:gd name="T91" fmla="*/ 102 h 107"/>
                  <a:gd name="T92" fmla="*/ 145 w 152"/>
                  <a:gd name="T93" fmla="*/ 106 h 10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2"/>
                  <a:gd name="T142" fmla="*/ 0 h 107"/>
                  <a:gd name="T143" fmla="*/ 152 w 152"/>
                  <a:gd name="T144" fmla="*/ 107 h 10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2" h="107">
                    <a:moveTo>
                      <a:pt x="0" y="40"/>
                    </a:moveTo>
                    <a:lnTo>
                      <a:pt x="2" y="37"/>
                    </a:lnTo>
                    <a:lnTo>
                      <a:pt x="4" y="35"/>
                    </a:lnTo>
                    <a:lnTo>
                      <a:pt x="4" y="32"/>
                    </a:lnTo>
                    <a:lnTo>
                      <a:pt x="7" y="32"/>
                    </a:lnTo>
                    <a:lnTo>
                      <a:pt x="8" y="32"/>
                    </a:lnTo>
                    <a:lnTo>
                      <a:pt x="7" y="30"/>
                    </a:lnTo>
                    <a:lnTo>
                      <a:pt x="10" y="29"/>
                    </a:lnTo>
                    <a:lnTo>
                      <a:pt x="10" y="26"/>
                    </a:lnTo>
                    <a:lnTo>
                      <a:pt x="11" y="24"/>
                    </a:lnTo>
                    <a:lnTo>
                      <a:pt x="12" y="22"/>
                    </a:lnTo>
                    <a:lnTo>
                      <a:pt x="14" y="19"/>
                    </a:lnTo>
                    <a:lnTo>
                      <a:pt x="17" y="19"/>
                    </a:lnTo>
                    <a:lnTo>
                      <a:pt x="18" y="17"/>
                    </a:lnTo>
                    <a:lnTo>
                      <a:pt x="23" y="14"/>
                    </a:lnTo>
                    <a:lnTo>
                      <a:pt x="24" y="16"/>
                    </a:lnTo>
                    <a:lnTo>
                      <a:pt x="23" y="14"/>
                    </a:lnTo>
                    <a:lnTo>
                      <a:pt x="25" y="16"/>
                    </a:lnTo>
                    <a:lnTo>
                      <a:pt x="27" y="13"/>
                    </a:lnTo>
                    <a:lnTo>
                      <a:pt x="28" y="13"/>
                    </a:lnTo>
                    <a:lnTo>
                      <a:pt x="30" y="11"/>
                    </a:lnTo>
                    <a:lnTo>
                      <a:pt x="34" y="9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40" y="4"/>
                    </a:lnTo>
                    <a:lnTo>
                      <a:pt x="38" y="6"/>
                    </a:lnTo>
                    <a:lnTo>
                      <a:pt x="43" y="4"/>
                    </a:lnTo>
                    <a:lnTo>
                      <a:pt x="47" y="3"/>
                    </a:lnTo>
                    <a:lnTo>
                      <a:pt x="51" y="4"/>
                    </a:lnTo>
                    <a:lnTo>
                      <a:pt x="57" y="3"/>
                    </a:lnTo>
                    <a:lnTo>
                      <a:pt x="60" y="0"/>
                    </a:lnTo>
                    <a:lnTo>
                      <a:pt x="63" y="0"/>
                    </a:lnTo>
                    <a:lnTo>
                      <a:pt x="69" y="0"/>
                    </a:lnTo>
                    <a:lnTo>
                      <a:pt x="71" y="4"/>
                    </a:lnTo>
                    <a:lnTo>
                      <a:pt x="74" y="1"/>
                    </a:lnTo>
                    <a:lnTo>
                      <a:pt x="80" y="1"/>
                    </a:lnTo>
                    <a:lnTo>
                      <a:pt x="80" y="0"/>
                    </a:lnTo>
                    <a:lnTo>
                      <a:pt x="86" y="3"/>
                    </a:lnTo>
                    <a:lnTo>
                      <a:pt x="92" y="3"/>
                    </a:lnTo>
                    <a:lnTo>
                      <a:pt x="93" y="8"/>
                    </a:lnTo>
                    <a:lnTo>
                      <a:pt x="97" y="6"/>
                    </a:lnTo>
                    <a:lnTo>
                      <a:pt x="100" y="9"/>
                    </a:lnTo>
                    <a:lnTo>
                      <a:pt x="104" y="9"/>
                    </a:lnTo>
                    <a:lnTo>
                      <a:pt x="107" y="13"/>
                    </a:lnTo>
                    <a:lnTo>
                      <a:pt x="113" y="16"/>
                    </a:lnTo>
                    <a:lnTo>
                      <a:pt x="115" y="17"/>
                    </a:lnTo>
                    <a:lnTo>
                      <a:pt x="117" y="17"/>
                    </a:lnTo>
                    <a:lnTo>
                      <a:pt x="122" y="21"/>
                    </a:lnTo>
                    <a:lnTo>
                      <a:pt x="125" y="26"/>
                    </a:lnTo>
                    <a:lnTo>
                      <a:pt x="126" y="27"/>
                    </a:lnTo>
                    <a:lnTo>
                      <a:pt x="129" y="27"/>
                    </a:lnTo>
                    <a:lnTo>
                      <a:pt x="132" y="32"/>
                    </a:lnTo>
                    <a:lnTo>
                      <a:pt x="138" y="34"/>
                    </a:lnTo>
                    <a:lnTo>
                      <a:pt x="135" y="40"/>
                    </a:lnTo>
                    <a:lnTo>
                      <a:pt x="139" y="42"/>
                    </a:lnTo>
                    <a:lnTo>
                      <a:pt x="138" y="45"/>
                    </a:lnTo>
                    <a:lnTo>
                      <a:pt x="143" y="48"/>
                    </a:lnTo>
                    <a:lnTo>
                      <a:pt x="143" y="55"/>
                    </a:lnTo>
                    <a:lnTo>
                      <a:pt x="145" y="57"/>
                    </a:lnTo>
                    <a:lnTo>
                      <a:pt x="146" y="60"/>
                    </a:lnTo>
                    <a:lnTo>
                      <a:pt x="145" y="61"/>
                    </a:lnTo>
                    <a:lnTo>
                      <a:pt x="146" y="63"/>
                    </a:lnTo>
                    <a:lnTo>
                      <a:pt x="148" y="66"/>
                    </a:lnTo>
                    <a:lnTo>
                      <a:pt x="149" y="66"/>
                    </a:lnTo>
                    <a:lnTo>
                      <a:pt x="148" y="70"/>
                    </a:lnTo>
                    <a:lnTo>
                      <a:pt x="151" y="73"/>
                    </a:lnTo>
                    <a:lnTo>
                      <a:pt x="151" y="76"/>
                    </a:lnTo>
                    <a:lnTo>
                      <a:pt x="149" y="78"/>
                    </a:lnTo>
                    <a:lnTo>
                      <a:pt x="151" y="79"/>
                    </a:lnTo>
                    <a:lnTo>
                      <a:pt x="149" y="83"/>
                    </a:lnTo>
                    <a:lnTo>
                      <a:pt x="149" y="84"/>
                    </a:lnTo>
                    <a:lnTo>
                      <a:pt x="149" y="89"/>
                    </a:lnTo>
                    <a:lnTo>
                      <a:pt x="149" y="91"/>
                    </a:lnTo>
                    <a:lnTo>
                      <a:pt x="148" y="92"/>
                    </a:lnTo>
                    <a:lnTo>
                      <a:pt x="148" y="94"/>
                    </a:lnTo>
                    <a:lnTo>
                      <a:pt x="151" y="94"/>
                    </a:lnTo>
                    <a:lnTo>
                      <a:pt x="149" y="96"/>
                    </a:lnTo>
                    <a:lnTo>
                      <a:pt x="149" y="99"/>
                    </a:lnTo>
                    <a:lnTo>
                      <a:pt x="146" y="102"/>
                    </a:lnTo>
                    <a:lnTo>
                      <a:pt x="148" y="106"/>
                    </a:lnTo>
                    <a:lnTo>
                      <a:pt x="145" y="106"/>
                    </a:lnTo>
                  </a:path>
                </a:pathLst>
              </a:custGeom>
              <a:noFill/>
              <a:ln w="127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2" name="Line 434"/>
              <p:cNvSpPr>
                <a:spLocks noChangeShapeType="1"/>
              </p:cNvSpPr>
              <p:nvPr/>
            </p:nvSpPr>
            <p:spPr bwMode="auto">
              <a:xfrm>
                <a:off x="5090" y="3551"/>
                <a:ext cx="49" cy="62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13" name="Line 435"/>
              <p:cNvSpPr>
                <a:spLocks noChangeShapeType="1"/>
              </p:cNvSpPr>
              <p:nvPr/>
            </p:nvSpPr>
            <p:spPr bwMode="auto">
              <a:xfrm flipH="1" flipV="1">
                <a:off x="5096" y="3668"/>
                <a:ext cx="17" cy="1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695" name="Line 437"/>
            <p:cNvSpPr>
              <a:spLocks noChangeShapeType="1"/>
            </p:cNvSpPr>
            <p:nvPr/>
          </p:nvSpPr>
          <p:spPr bwMode="auto">
            <a:xfrm>
              <a:off x="1181100" y="3924300"/>
              <a:ext cx="1333500" cy="20955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prstDash val="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6" name="Line 438"/>
            <p:cNvSpPr>
              <a:spLocks noChangeShapeType="1"/>
            </p:cNvSpPr>
            <p:nvPr/>
          </p:nvSpPr>
          <p:spPr bwMode="auto">
            <a:xfrm>
              <a:off x="3924300" y="2000250"/>
              <a:ext cx="2643188" cy="266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7" name="Line 439"/>
            <p:cNvSpPr>
              <a:spLocks noChangeShapeType="1"/>
            </p:cNvSpPr>
            <p:nvPr/>
          </p:nvSpPr>
          <p:spPr bwMode="auto">
            <a:xfrm flipH="1" flipV="1">
              <a:off x="3409950" y="4286250"/>
              <a:ext cx="3733800" cy="1085850"/>
            </a:xfrm>
            <a:prstGeom prst="line">
              <a:avLst/>
            </a:prstGeom>
            <a:noFill/>
            <a:ln w="101600">
              <a:solidFill>
                <a:schemeClr val="tx2"/>
              </a:solidFill>
              <a:prstDash val="lg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8" name="Line 440"/>
            <p:cNvSpPr>
              <a:spLocks noChangeShapeType="1"/>
            </p:cNvSpPr>
            <p:nvPr/>
          </p:nvSpPr>
          <p:spPr bwMode="auto">
            <a:xfrm flipV="1">
              <a:off x="1466850" y="2381250"/>
              <a:ext cx="4838700" cy="116205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9" name="Line 441"/>
            <p:cNvSpPr>
              <a:spLocks noChangeShapeType="1"/>
            </p:cNvSpPr>
            <p:nvPr/>
          </p:nvSpPr>
          <p:spPr bwMode="auto">
            <a:xfrm flipH="1">
              <a:off x="3733800" y="1562100"/>
              <a:ext cx="3924300" cy="224790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prstDash val="sysDot"/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0" name="Line 442"/>
            <p:cNvSpPr>
              <a:spLocks noChangeShapeType="1"/>
            </p:cNvSpPr>
            <p:nvPr/>
          </p:nvSpPr>
          <p:spPr bwMode="auto">
            <a:xfrm flipH="1" flipV="1">
              <a:off x="6905625" y="2571750"/>
              <a:ext cx="981075" cy="264795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prstDash val="dash"/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1" name="Line 443"/>
            <p:cNvSpPr>
              <a:spLocks noChangeShapeType="1"/>
            </p:cNvSpPr>
            <p:nvPr/>
          </p:nvSpPr>
          <p:spPr bwMode="auto">
            <a:xfrm flipH="1">
              <a:off x="3105150" y="2133600"/>
              <a:ext cx="342900" cy="167640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prstDash val="sysDot"/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2" name="Line 444"/>
            <p:cNvSpPr>
              <a:spLocks noChangeShapeType="1"/>
            </p:cNvSpPr>
            <p:nvPr/>
          </p:nvSpPr>
          <p:spPr bwMode="auto">
            <a:xfrm flipH="1">
              <a:off x="6915150" y="1581150"/>
              <a:ext cx="800100" cy="6619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3" name="Line 445"/>
            <p:cNvSpPr>
              <a:spLocks noChangeShapeType="1"/>
            </p:cNvSpPr>
            <p:nvPr/>
          </p:nvSpPr>
          <p:spPr bwMode="auto">
            <a:xfrm flipH="1">
              <a:off x="3060700" y="3905250"/>
              <a:ext cx="3663950" cy="168275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4" name="Oval 446"/>
            <p:cNvSpPr>
              <a:spLocks noChangeArrowheads="1"/>
            </p:cNvSpPr>
            <p:nvPr/>
          </p:nvSpPr>
          <p:spPr bwMode="auto">
            <a:xfrm>
              <a:off x="2895600" y="5562600"/>
              <a:ext cx="152400" cy="139700"/>
            </a:xfrm>
            <a:prstGeom prst="ellipse">
              <a:avLst/>
            </a:prstGeom>
            <a:noFill/>
            <a:ln w="254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05" name="Oval 447"/>
            <p:cNvSpPr>
              <a:spLocks noChangeArrowheads="1"/>
            </p:cNvSpPr>
            <p:nvPr/>
          </p:nvSpPr>
          <p:spPr bwMode="auto">
            <a:xfrm>
              <a:off x="6729413" y="3849688"/>
              <a:ext cx="85725" cy="65087"/>
            </a:xfrm>
            <a:prstGeom prst="ellipse">
              <a:avLst/>
            </a:prstGeom>
            <a:noFill/>
            <a:ln w="12700">
              <a:solidFill>
                <a:srgbClr val="FAFD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706" name="Rectangle 449"/>
            <p:cNvSpPr>
              <a:spLocks noChangeArrowheads="1"/>
            </p:cNvSpPr>
            <p:nvPr/>
          </p:nvSpPr>
          <p:spPr bwMode="auto">
            <a:xfrm>
              <a:off x="33338" y="6400800"/>
              <a:ext cx="6086400" cy="47394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Calibri" pitchFamily="34" charset="0"/>
                </a:rPr>
                <a:t>Mælingatími</a:t>
              </a:r>
              <a:r>
                <a:rPr lang="en-US" dirty="0">
                  <a:latin typeface="Calibri" pitchFamily="34" charset="0"/>
                </a:rPr>
                <a:t> </a:t>
              </a:r>
              <a:r>
                <a:rPr lang="en-US" dirty="0" err="1">
                  <a:latin typeface="Calibri" pitchFamily="34" charset="0"/>
                </a:rPr>
                <a:t>vanalega</a:t>
              </a:r>
              <a:r>
                <a:rPr lang="en-US" dirty="0">
                  <a:latin typeface="Calibri" pitchFamily="34" charset="0"/>
                </a:rPr>
                <a:t> 3 - 30s EFTIR “initialization”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8053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IGS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s-IS" dirty="0"/>
              <a:t>IGS er skammstöfnun fyrir International GNSS service</a:t>
            </a:r>
          </a:p>
          <a:p>
            <a:r>
              <a:rPr lang="is-IS" dirty="0"/>
              <a:t>Veitir aðgang að ýmsum gögnum og upplýsingum er varðar GNSS</a:t>
            </a:r>
          </a:p>
          <a:p>
            <a:r>
              <a:rPr lang="is-IS" dirty="0"/>
              <a:t>Helstu vörurnar eru</a:t>
            </a:r>
          </a:p>
          <a:p>
            <a:pPr lvl="1"/>
            <a:r>
              <a:rPr lang="is-IS" dirty="0"/>
              <a:t>GNSS gögn frá IGS (ITRF) stöðvum</a:t>
            </a:r>
          </a:p>
          <a:p>
            <a:pPr lvl="1"/>
            <a:r>
              <a:rPr lang="is-IS" dirty="0"/>
              <a:t>Hnit og færsluhraðar á IGS stöðvum</a:t>
            </a:r>
          </a:p>
          <a:p>
            <a:pPr lvl="1"/>
            <a:r>
              <a:rPr lang="is-IS" dirty="0"/>
              <a:t>Nákvæmar gervitunglabrautir</a:t>
            </a:r>
          </a:p>
          <a:p>
            <a:pPr lvl="1"/>
            <a:r>
              <a:rPr lang="is-IS" dirty="0"/>
              <a:t>Líkan af pólhreyfingum</a:t>
            </a:r>
          </a:p>
          <a:p>
            <a:pPr lvl="1"/>
            <a:r>
              <a:rPr lang="is-IS" dirty="0"/>
              <a:t>Línkan af jónahvolfi</a:t>
            </a:r>
          </a:p>
          <a:p>
            <a:pPr lvl="1"/>
            <a:r>
              <a:rPr lang="is-IS" dirty="0"/>
              <a:t>Parametrar fyrir veðrahvolfið</a:t>
            </a:r>
          </a:p>
          <a:p>
            <a:r>
              <a:rPr lang="is-IS" dirty="0"/>
              <a:t>Hægt er að hlaða niður gögnum endurgjalslaust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5D79834-1876-4FF4-BBAC-7BD30B9C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F1F991DF-D98C-4053-B881-584F1930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2C6383E-C40B-43EF-9512-60A0C4A5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472746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s-IS" sz="3600" dirty="0"/>
              <a:t>Nákvæmar gervitunglabrautir og áhrif þeirra á nákvæmni á afstæðar mælingar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300641"/>
              </p:ext>
            </p:extLst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Skekkja á brautum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Grunnlínulegnd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Skekkja í grunnlínu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Skekkja</a:t>
                      </a:r>
                      <a:r>
                        <a:rPr lang="is-IS" baseline="0" dirty="0">
                          <a:solidFill>
                            <a:srgbClr val="002060"/>
                          </a:solidFill>
                        </a:rPr>
                        <a:t> í grunnlínu mm</a:t>
                      </a:r>
                      <a:endParaRPr lang="is-I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2.5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0.1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-mm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2.5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0.1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2.5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0.1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2.5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0.1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0.002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-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0.002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-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0.002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1000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0.002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555F35E0-2A56-495F-BD16-D9C01678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540759E-0EC1-40A8-A797-E4C32345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146B85C-A913-4558-8913-ED4E3698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713795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Nákvæmni aðgengilegra gervitunglabrauta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Tegund brauta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Nákvæmni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Seinkun á afhendingu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Aðgengi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Broadcast brautir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~2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Rauntími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Frá gervitunglunum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CODE Ultra Rapid brautir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&lt;10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Rauntími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CODE FTP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CODE</a:t>
                      </a:r>
                      <a:r>
                        <a:rPr lang="is-IS" baseline="0" dirty="0">
                          <a:solidFill>
                            <a:srgbClr val="002060"/>
                          </a:solidFill>
                        </a:rPr>
                        <a:t> Rapid brautir</a:t>
                      </a:r>
                      <a:endParaRPr lang="is-I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&lt;5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Eftir 12 tíma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CODE FTP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CODE</a:t>
                      </a:r>
                      <a:r>
                        <a:rPr lang="is-IS" baseline="0" dirty="0">
                          <a:solidFill>
                            <a:srgbClr val="002060"/>
                          </a:solidFill>
                        </a:rPr>
                        <a:t> Final Brautir</a:t>
                      </a:r>
                      <a:endParaRPr lang="is-I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&lt;5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Eftir 5-11 daga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COD FTP og IGS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Ultra Rapid brautir (spá)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~10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Rauntími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og CBIS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Ultra Rapid brautir (reiknað)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&lt;5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Eftir 3 tíma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og CBIS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Rapid brautir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&lt;5</a:t>
                      </a:r>
                      <a:r>
                        <a:rPr lang="is-IS" baseline="0" dirty="0">
                          <a:solidFill>
                            <a:srgbClr val="002060"/>
                          </a:solidFill>
                        </a:rPr>
                        <a:t> cm</a:t>
                      </a:r>
                      <a:endParaRPr lang="is-I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Eftir 17 tíma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og CBIS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Final brautir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&lt;5</a:t>
                      </a:r>
                      <a:r>
                        <a:rPr lang="is-IS" baseline="0" dirty="0">
                          <a:solidFill>
                            <a:srgbClr val="002060"/>
                          </a:solidFill>
                        </a:rPr>
                        <a:t> cm</a:t>
                      </a:r>
                      <a:endParaRPr lang="is-I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Eftir ~13 daga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rgbClr val="002060"/>
                          </a:solidFill>
                        </a:rPr>
                        <a:t>IGS og CBIS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61107046-837F-4AD0-BB96-0CB7AF31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874D849-ECA0-45F0-91F7-F630E718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CBDF980-349D-4E5D-A810-C8BA4A67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3504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Gervitunglin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59213" cy="4525963"/>
          </a:xfrm>
        </p:spPr>
        <p:txBody>
          <a:bodyPr/>
          <a:lstStyle/>
          <a:p>
            <a:pPr eaLnBrk="1" hangingPunct="1"/>
            <a:r>
              <a:rPr lang="is-IS"/>
              <a:t>Samanstendur af 24 gervitunglum</a:t>
            </a:r>
          </a:p>
          <a:p>
            <a:pPr eaLnBrk="1" hangingPunct="1"/>
            <a:r>
              <a:rPr lang="is-IS"/>
              <a:t>Á 6 sporbaugum um jörðu í um 20.200 km hæð yfir jörðu</a:t>
            </a:r>
          </a:p>
          <a:p>
            <a:pPr eaLnBrk="1" hangingPunct="1"/>
            <a:r>
              <a:rPr lang="is-IS"/>
              <a:t>Fara sporbauginn á tæplega 12 klst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2A3AB-69CB-45C3-B47D-7B03DBAF4E50}" type="slidenum">
              <a:rPr lang="is-IS"/>
              <a:pPr>
                <a:defRPr/>
              </a:pPr>
              <a:t>7</a:t>
            </a:fld>
            <a:endParaRPr lang="is-IS"/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6945313" y="2182813"/>
            <a:ext cx="792162" cy="792162"/>
          </a:xfrm>
          <a:prstGeom prst="ellipse">
            <a:avLst/>
          </a:prstGeom>
          <a:solidFill>
            <a:schemeClr val="bg1">
              <a:alpha val="70195"/>
            </a:schemeClr>
          </a:solidFill>
          <a:ln w="25400" algn="ctr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8" name="Picture 4" descr="GPS-orbitdistribution-bu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5588" y="1731963"/>
            <a:ext cx="4608512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352925" y="1822450"/>
            <a:ext cx="4248150" cy="3960813"/>
            <a:chOff x="1610" y="1162"/>
            <a:chExt cx="2676" cy="2495"/>
          </a:xfrm>
        </p:grpSpPr>
        <p:sp>
          <p:nvSpPr>
            <p:cNvPr id="22541" name="Line 6"/>
            <p:cNvSpPr>
              <a:spLocks noChangeShapeType="1"/>
            </p:cNvSpPr>
            <p:nvPr/>
          </p:nvSpPr>
          <p:spPr bwMode="auto">
            <a:xfrm>
              <a:off x="2925" y="1162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Line 7"/>
            <p:cNvSpPr>
              <a:spLocks noChangeShapeType="1"/>
            </p:cNvSpPr>
            <p:nvPr/>
          </p:nvSpPr>
          <p:spPr bwMode="auto">
            <a:xfrm rot="5400000">
              <a:off x="3039" y="1213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Line 8"/>
            <p:cNvSpPr>
              <a:spLocks noChangeShapeType="1"/>
            </p:cNvSpPr>
            <p:nvPr/>
          </p:nvSpPr>
          <p:spPr bwMode="auto">
            <a:xfrm rot="-7800000">
              <a:off x="2858" y="1275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792788" y="2614613"/>
            <a:ext cx="2325687" cy="1871662"/>
            <a:chOff x="2517" y="1661"/>
            <a:chExt cx="1465" cy="1179"/>
          </a:xfrm>
        </p:grpSpPr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>
              <a:off x="2517" y="2840"/>
              <a:ext cx="953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11"/>
            <p:cNvSpPr>
              <a:spLocks noChangeShapeType="1"/>
            </p:cNvSpPr>
            <p:nvPr/>
          </p:nvSpPr>
          <p:spPr bwMode="auto">
            <a:xfrm rot="-2400000">
              <a:off x="3424" y="2659"/>
              <a:ext cx="558" cy="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rot="5400000">
              <a:off x="2880" y="2251"/>
              <a:ext cx="1179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66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Nákvæmar algidar mælingar PPP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s-IS" dirty="0"/>
              <a:t>Mikil þróun hefur farið fram á síðustu árum til þess að ákvarða staðsetningu nákvæmlega</a:t>
            </a:r>
          </a:p>
          <a:p>
            <a:r>
              <a:rPr lang="is-IS" dirty="0"/>
              <a:t>GIPSY hugbúnaðurinn frá JPL hefur náð bestum árangri í þessum efnum en einnig er möguleiki á þessu í Bernese hugbúnaðinum</a:t>
            </a:r>
          </a:p>
          <a:p>
            <a:r>
              <a:rPr lang="is-IS" dirty="0"/>
              <a:t>Einnig hefur verið þróaður hugbúnaður í UMB í Noregi til þess að ákvarða algida staðsetningum fyrir minni nákvæmni</a:t>
            </a:r>
          </a:p>
          <a:p>
            <a:r>
              <a:rPr lang="is-IS" dirty="0"/>
              <a:t>Getur sparað kostnað við tækjabúnað</a:t>
            </a:r>
          </a:p>
          <a:p>
            <a:r>
              <a:rPr lang="is-IS" dirty="0"/>
              <a:t>Minna álag við útreikning</a:t>
            </a:r>
          </a:p>
          <a:p>
            <a:r>
              <a:rPr lang="is-IS" dirty="0"/>
              <a:t>Verðum að meta alla skekkjuþætti í stað þess að eyða þeim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CFC7331-0D27-4622-B21C-54B6D737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C23D25B0-69AB-4C19-9E23-6DCCAE50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LAM1023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BC3B7FC-1011-4E83-BF03-EF9AC082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13844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Nákvæmar algildar mælingar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s-IS" dirty="0"/>
              <a:t>Til þess að reikna staðsetningu nákvæmlega þurfum við</a:t>
            </a:r>
          </a:p>
          <a:p>
            <a:pPr lvl="1"/>
            <a:r>
              <a:rPr lang="is-IS" dirty="0"/>
              <a:t>Nákvæmar gervitunglabrautir</a:t>
            </a:r>
          </a:p>
          <a:p>
            <a:pPr lvl="1"/>
            <a:r>
              <a:rPr lang="is-IS" dirty="0"/>
              <a:t>Líkan af jónahvolfinu</a:t>
            </a:r>
          </a:p>
          <a:p>
            <a:pPr lvl="1"/>
            <a:r>
              <a:rPr lang="is-IS" dirty="0"/>
              <a:t>Líkan af veðrahvolfinu</a:t>
            </a:r>
          </a:p>
          <a:p>
            <a:pPr lvl="1"/>
            <a:r>
              <a:rPr lang="is-IS" dirty="0"/>
              <a:t>Klukku leiðréttingar</a:t>
            </a:r>
          </a:p>
          <a:p>
            <a:pPr lvl="1"/>
            <a:r>
              <a:rPr lang="is-IS" dirty="0"/>
              <a:t>Líkan af jarðföllum</a:t>
            </a:r>
          </a:p>
          <a:p>
            <a:pPr lvl="1"/>
            <a:r>
              <a:rPr lang="is-IS" dirty="0"/>
              <a:t>Líkan af sjávarföllum</a:t>
            </a:r>
          </a:p>
          <a:p>
            <a:r>
              <a:rPr lang="is-IS" dirty="0"/>
              <a:t>Lausnin sem við fáum er alltaf í sama viðmiunnarramma og þær gervitunglabrautir sem við notum</a:t>
            </a:r>
          </a:p>
          <a:p>
            <a:r>
              <a:rPr lang="is-IS" dirty="0"/>
              <a:t>Til þess að ná fram 1 cm nákvæmni verður að mæla í a.m.k 24 klst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55D785A6-C5BA-4A13-8A60-C84C989D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E369BC35-A33F-4ACE-89D1-65427B90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0FDB834-6F5F-4DAF-84BB-5F8E61EF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69840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Hæðarákvörðun með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/>
              <a:t>Þekkt staðreynd að nákvæmni í hæð í GPS mælingum er u.þ.b. tvöfallt verri en nákvæmni í legu</a:t>
            </a:r>
          </a:p>
          <a:p>
            <a:r>
              <a:rPr lang="is-IS" dirty="0"/>
              <a:t>Einkum þrjár ástæður</a:t>
            </a:r>
          </a:p>
          <a:p>
            <a:r>
              <a:rPr lang="is-IS" dirty="0"/>
              <a:t>Verri rúmfræði gervitunglanna</a:t>
            </a:r>
          </a:p>
          <a:p>
            <a:pPr lvl="1"/>
            <a:r>
              <a:rPr lang="is-IS" dirty="0"/>
              <a:t>Mælum einugis gervitungl sem eru yfir sjóndeidarhringnum</a:t>
            </a:r>
          </a:p>
          <a:p>
            <a:r>
              <a:rPr lang="is-IS" dirty="0"/>
              <a:t>Seinkun á merki í gegnum veðrahvolfið</a:t>
            </a:r>
          </a:p>
          <a:p>
            <a:r>
              <a:rPr lang="is-IS" dirty="0"/>
              <a:t>Ónákvæmni í kvörðun loftneta sem notuð eru við mælingarnar</a:t>
            </a:r>
          </a:p>
          <a:p>
            <a:pPr lvl="1"/>
            <a:r>
              <a:rPr lang="is-IS" dirty="0"/>
              <a:t>Bæði á jörðu og í gervitunglunum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5B200945-4F32-45B0-9704-317D3F42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C414412-FEE7-4DAC-9921-3F302CF3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E03838C-24FD-4166-ACA4-68B014E0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068520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Hæðarákvörðun með GPS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Til þess að ná 1 cm nákvæmni í hæð með GPS þarf að</a:t>
            </a:r>
          </a:p>
          <a:p>
            <a:pPr lvl="1"/>
            <a:r>
              <a:rPr lang="is-IS" dirty="0"/>
              <a:t>Stilla hæðarhornið sem lægst t.d. 5°</a:t>
            </a:r>
          </a:p>
          <a:p>
            <a:pPr lvl="1"/>
            <a:r>
              <a:rPr lang="is-IS" dirty="0"/>
              <a:t>Hafa langan mælitíma</a:t>
            </a:r>
          </a:p>
          <a:p>
            <a:pPr lvl="1"/>
            <a:r>
              <a:rPr lang="is-IS" dirty="0"/>
              <a:t>Notast við góð loftnet sem ekki eru viðkvæm fyrir endurkasti</a:t>
            </a:r>
          </a:p>
          <a:p>
            <a:pPr lvl="1"/>
            <a:r>
              <a:rPr lang="is-IS" dirty="0"/>
              <a:t>Nota algidar loftnetskvarðannir við úrvinnslu, bæði fyrir loftnet tengt við GPS móttakara og fyrir GPS gervitunglin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3432074-5D0F-4461-BB10-8FB9ABE4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52D9A9A-1079-472B-A25D-AC98546AE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08105390-0048-401D-8BAF-202B3D15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12822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2B866B3-AEAE-4AB1-888E-E499EDC3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Aðferðir og nákvæmni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152EF78-B508-4B6D-BF14-C035D4F41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is-IS" dirty="0"/>
              <a:t>Rauntímamælingar</a:t>
            </a:r>
          </a:p>
          <a:p>
            <a:r>
              <a:rPr lang="sv-SE" dirty="0"/>
              <a:t>Absolute kóða staðsetning, 5 -15 meter</a:t>
            </a:r>
          </a:p>
          <a:p>
            <a:r>
              <a:rPr lang="is-IS" dirty="0"/>
              <a:t>DGNSS, kóða, </a:t>
            </a:r>
            <a:r>
              <a:rPr lang="en-GB" dirty="0" err="1"/>
              <a:t>afstæð</a:t>
            </a:r>
            <a:r>
              <a:rPr lang="en-GB" dirty="0"/>
              <a:t> </a:t>
            </a:r>
            <a:r>
              <a:rPr lang="en-GB" dirty="0" err="1"/>
              <a:t>staðsetning</a:t>
            </a:r>
            <a:r>
              <a:rPr lang="is-IS" dirty="0"/>
              <a:t>, 1 –5 meter</a:t>
            </a:r>
          </a:p>
          <a:p>
            <a:r>
              <a:rPr lang="en-GB" dirty="0"/>
              <a:t>RTK, </a:t>
            </a:r>
            <a:r>
              <a:rPr lang="en-GB" dirty="0" err="1"/>
              <a:t>fasi</a:t>
            </a:r>
            <a:r>
              <a:rPr lang="en-GB" dirty="0"/>
              <a:t>, </a:t>
            </a:r>
            <a:r>
              <a:rPr lang="en-GB" dirty="0" err="1"/>
              <a:t>afstæð</a:t>
            </a:r>
            <a:r>
              <a:rPr lang="en-GB" dirty="0"/>
              <a:t> </a:t>
            </a:r>
            <a:r>
              <a:rPr lang="en-GB" dirty="0" err="1"/>
              <a:t>staðsetning</a:t>
            </a:r>
            <a:r>
              <a:rPr lang="en-GB" dirty="0"/>
              <a:t>, 1 -5 cm</a:t>
            </a:r>
          </a:p>
          <a:p>
            <a:r>
              <a:rPr lang="is-IS" dirty="0"/>
              <a:t>PPP, fasi, algild staðsetning , 1 -10 cm</a:t>
            </a:r>
          </a:p>
          <a:p>
            <a:endParaRPr lang="is-IS" dirty="0"/>
          </a:p>
          <a:p>
            <a:r>
              <a:rPr lang="is-IS" dirty="0" err="1"/>
              <a:t>Eftirávinnsla</a:t>
            </a:r>
            <a:endParaRPr lang="is-IS" dirty="0"/>
          </a:p>
          <a:p>
            <a:r>
              <a:rPr lang="en-GB" dirty="0"/>
              <a:t>Kinematic, </a:t>
            </a:r>
            <a:r>
              <a:rPr lang="en-GB" dirty="0" err="1"/>
              <a:t>fasi</a:t>
            </a:r>
            <a:r>
              <a:rPr lang="en-GB" dirty="0"/>
              <a:t>, 1 –10 cm</a:t>
            </a:r>
          </a:p>
          <a:p>
            <a:r>
              <a:rPr lang="is-IS" dirty="0" err="1"/>
              <a:t>Static</a:t>
            </a:r>
            <a:r>
              <a:rPr lang="is-IS" dirty="0"/>
              <a:t>, fasi, &lt; 1 cm </a:t>
            </a:r>
          </a:p>
          <a:p>
            <a:endParaRPr lang="is-IS" dirty="0"/>
          </a:p>
        </p:txBody>
      </p:sp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E06D1A6C-1B43-496D-91B7-AB6DCBBD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5392C1FE-32B3-4F61-B44F-2ABF374F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63E2AEC8-A7F8-4DC3-BBF8-E539DEBB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72874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57346339-5445-4BCC-8A80-8EAF235C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/>
              <a:t>Rauntímamælingar (RTK)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0DD34EA-9C21-4528-9974-5CA65A237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/>
              <a:t>Afstæður fasamunur í rauntíma</a:t>
            </a:r>
          </a:p>
          <a:p>
            <a:r>
              <a:rPr lang="is-IS" dirty="0"/>
              <a:t>Þurfum að minnsta kosti tvo GNSS móttakara þar sem öðrum þeirra er stillt upp yfir fastmerki með þekktum hnitum</a:t>
            </a:r>
          </a:p>
          <a:p>
            <a:r>
              <a:rPr lang="is-IS" dirty="0"/>
              <a:t>Gagnasamskipti á milli </a:t>
            </a:r>
            <a:r>
              <a:rPr lang="is-IS" dirty="0" err="1"/>
              <a:t>base</a:t>
            </a:r>
            <a:r>
              <a:rPr lang="is-IS" dirty="0"/>
              <a:t> og </a:t>
            </a:r>
            <a:r>
              <a:rPr lang="is-IS" dirty="0" err="1"/>
              <a:t>rover</a:t>
            </a:r>
            <a:endParaRPr lang="is-IS" dirty="0"/>
          </a:p>
          <a:p>
            <a:r>
              <a:rPr lang="is-IS" dirty="0"/>
              <a:t>Oftast internetið eða UHF </a:t>
            </a:r>
            <a:r>
              <a:rPr lang="is-IS" dirty="0" err="1"/>
              <a:t>radio</a:t>
            </a:r>
            <a:endParaRPr lang="is-IS" dirty="0"/>
          </a:p>
          <a:p>
            <a:r>
              <a:rPr lang="is-IS" dirty="0"/>
              <a:t>Staðsetning á </a:t>
            </a:r>
            <a:r>
              <a:rPr lang="is-IS" dirty="0" err="1"/>
              <a:t>Rover</a:t>
            </a:r>
            <a:r>
              <a:rPr lang="is-IS" dirty="0"/>
              <a:t> ákvörðuð með tvöföldum mismun, </a:t>
            </a:r>
            <a:r>
              <a:rPr lang="is-IS" dirty="0" err="1"/>
              <a:t>wide</a:t>
            </a:r>
            <a:r>
              <a:rPr lang="is-IS" dirty="0"/>
              <a:t> </a:t>
            </a:r>
            <a:r>
              <a:rPr lang="is-IS" dirty="0" err="1"/>
              <a:t>lane</a:t>
            </a:r>
            <a:r>
              <a:rPr lang="is-IS" dirty="0"/>
              <a:t>, og heiltöluleitar aðferðum</a:t>
            </a:r>
          </a:p>
          <a:p>
            <a:r>
              <a:rPr lang="is-IS" dirty="0"/>
              <a:t>Hámarks fjarlægð milli </a:t>
            </a:r>
            <a:r>
              <a:rPr lang="is-IS" dirty="0" err="1"/>
              <a:t>Base</a:t>
            </a:r>
            <a:r>
              <a:rPr lang="is-IS" dirty="0"/>
              <a:t> og </a:t>
            </a:r>
            <a:r>
              <a:rPr lang="is-IS" dirty="0" err="1"/>
              <a:t>Rover</a:t>
            </a:r>
            <a:r>
              <a:rPr lang="is-IS" dirty="0"/>
              <a:t> 10-100km</a:t>
            </a:r>
          </a:p>
          <a:p>
            <a:r>
              <a:rPr lang="is-IS" dirty="0"/>
              <a:t>Möguleg nákvæmni 1 – 5 cm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6464FC9-DA6B-4892-89E1-E04024B4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B44BE55A-201F-4745-964A-07B65317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28EEBC0-A3A8-4621-8C67-BF74225A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483077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D750ACD-39BA-44F8-8813-85136F9D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Rauntímamælingar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2658389A-FCD9-4065-A3BA-99420164B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Notað</a:t>
            </a:r>
            <a:r>
              <a:rPr lang="en-GB" dirty="0"/>
              <a:t> á </a:t>
            </a:r>
            <a:r>
              <a:rPr lang="en-GB" dirty="0" err="1"/>
              <a:t>fagsviðum</a:t>
            </a:r>
            <a:r>
              <a:rPr lang="en-GB" dirty="0"/>
              <a:t> </a:t>
            </a:r>
            <a:r>
              <a:rPr lang="en-GB" dirty="0" err="1"/>
              <a:t>þar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mikillar</a:t>
            </a:r>
            <a:r>
              <a:rPr lang="en-GB" dirty="0"/>
              <a:t> </a:t>
            </a:r>
            <a:r>
              <a:rPr lang="en-GB" dirty="0" err="1"/>
              <a:t>staðsetningarnákvæmni</a:t>
            </a:r>
            <a:r>
              <a:rPr lang="en-GB" dirty="0"/>
              <a:t> í </a:t>
            </a:r>
            <a:r>
              <a:rPr lang="en-GB" dirty="0" err="1"/>
              <a:t>rauntíma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þörf</a:t>
            </a:r>
            <a:endParaRPr lang="is-IS" dirty="0"/>
          </a:p>
          <a:p>
            <a:pPr lvl="1"/>
            <a:r>
              <a:rPr lang="is-IS" dirty="0"/>
              <a:t>Landmælingar</a:t>
            </a:r>
          </a:p>
          <a:p>
            <a:pPr lvl="1"/>
            <a:r>
              <a:rPr lang="en-GB" dirty="0" err="1"/>
              <a:t>Vélstýringar</a:t>
            </a:r>
            <a:r>
              <a:rPr lang="en-GB" dirty="0"/>
              <a:t> á </a:t>
            </a:r>
            <a:r>
              <a:rPr lang="en-GB" dirty="0" err="1"/>
              <a:t>jarðvinnutækjum</a:t>
            </a:r>
            <a:endParaRPr lang="en-GB" dirty="0"/>
          </a:p>
          <a:p>
            <a:pPr lvl="1"/>
            <a:r>
              <a:rPr lang="is-IS" dirty="0"/>
              <a:t>Landbúnaði (Precision </a:t>
            </a:r>
            <a:r>
              <a:rPr lang="is-IS" dirty="0" err="1"/>
              <a:t>farming</a:t>
            </a:r>
            <a:r>
              <a:rPr lang="is-IS" dirty="0"/>
              <a:t>)</a:t>
            </a:r>
          </a:p>
          <a:p>
            <a:pPr lvl="1"/>
            <a:r>
              <a:rPr lang="is-IS" dirty="0"/>
              <a:t>Skógrækt</a:t>
            </a:r>
          </a:p>
          <a:p>
            <a:pPr lvl="1"/>
            <a:r>
              <a:rPr lang="is-IS" dirty="0"/>
              <a:t>Sjálfkeyrandi farartæki</a:t>
            </a:r>
          </a:p>
          <a:p>
            <a:pPr lvl="1"/>
            <a:r>
              <a:rPr lang="is-IS" dirty="0"/>
              <a:t>O.fl.</a:t>
            </a:r>
          </a:p>
          <a:p>
            <a:r>
              <a:rPr lang="en-GB" dirty="0" err="1"/>
              <a:t>Hægt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framkvæma</a:t>
            </a:r>
            <a:r>
              <a:rPr lang="en-GB" dirty="0"/>
              <a:t> </a:t>
            </a:r>
            <a:r>
              <a:rPr lang="en-GB" dirty="0" err="1"/>
              <a:t>rauntímamælingar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Í </a:t>
            </a:r>
            <a:r>
              <a:rPr lang="en-GB" dirty="0" err="1"/>
              <a:t>kinematískum</a:t>
            </a:r>
            <a:r>
              <a:rPr lang="en-GB" dirty="0"/>
              <a:t> </a:t>
            </a:r>
            <a:r>
              <a:rPr lang="en-GB" dirty="0" err="1"/>
              <a:t>fasa</a:t>
            </a:r>
            <a:r>
              <a:rPr lang="en-GB" dirty="0"/>
              <a:t>, </a:t>
            </a:r>
            <a:r>
              <a:rPr lang="en-GB" dirty="0" err="1"/>
              <a:t>þar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rover </a:t>
            </a:r>
            <a:r>
              <a:rPr lang="en-GB" dirty="0" err="1"/>
              <a:t>er</a:t>
            </a:r>
            <a:r>
              <a:rPr lang="en-GB" dirty="0"/>
              <a:t> á </a:t>
            </a:r>
            <a:r>
              <a:rPr lang="en-GB" dirty="0" err="1"/>
              <a:t>stöðugri</a:t>
            </a:r>
            <a:r>
              <a:rPr lang="en-GB" dirty="0"/>
              <a:t> </a:t>
            </a:r>
            <a:r>
              <a:rPr lang="en-GB" dirty="0" err="1"/>
              <a:t>ferð</a:t>
            </a:r>
            <a:endParaRPr lang="en-GB" dirty="0"/>
          </a:p>
          <a:p>
            <a:pPr lvl="1"/>
            <a:r>
              <a:rPr lang="en-GB" dirty="0"/>
              <a:t>Stop and Go </a:t>
            </a:r>
            <a:r>
              <a:rPr lang="en-GB" dirty="0" err="1"/>
              <a:t>fasa</a:t>
            </a:r>
            <a:r>
              <a:rPr lang="en-GB" dirty="0"/>
              <a:t>, </a:t>
            </a:r>
            <a:r>
              <a:rPr lang="en-GB" dirty="0" err="1"/>
              <a:t>þar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rover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haldið</a:t>
            </a:r>
            <a:r>
              <a:rPr lang="en-GB" dirty="0"/>
              <a:t> </a:t>
            </a:r>
            <a:r>
              <a:rPr lang="en-GB" dirty="0" err="1"/>
              <a:t>kyrrum</a:t>
            </a:r>
            <a:r>
              <a:rPr lang="en-GB" dirty="0"/>
              <a:t> í </a:t>
            </a:r>
            <a:r>
              <a:rPr lang="en-GB" dirty="0" err="1"/>
              <a:t>einhverjar</a:t>
            </a:r>
            <a:r>
              <a:rPr lang="en-GB" dirty="0"/>
              <a:t> </a:t>
            </a:r>
            <a:r>
              <a:rPr lang="en-GB" dirty="0" err="1"/>
              <a:t>sekúndur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þess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ná</a:t>
            </a:r>
            <a:r>
              <a:rPr lang="en-GB" dirty="0"/>
              <a:t> farm </a:t>
            </a:r>
            <a:r>
              <a:rPr lang="en-GB" dirty="0" err="1"/>
              <a:t>betri</a:t>
            </a:r>
            <a:r>
              <a:rPr lang="en-GB" dirty="0"/>
              <a:t> </a:t>
            </a:r>
            <a:r>
              <a:rPr lang="en-GB" dirty="0" err="1"/>
              <a:t>nákvæmni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9F3FD6A0-6F3F-4A71-9875-4FE2C79B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AB33010B-C7A6-4C08-8B4B-9C5397ED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AB270AE-4F94-463B-91FF-9BF559CD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047019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4800641-0A5D-4D80-BE64-7E025C76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b="1" dirty="0"/>
              <a:t>Single </a:t>
            </a:r>
            <a:r>
              <a:rPr lang="is-IS" b="1" dirty="0" err="1"/>
              <a:t>station</a:t>
            </a:r>
            <a:r>
              <a:rPr lang="is-IS" b="1" dirty="0"/>
              <a:t> RTK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8E3584DF-AF3F-46B6-AABC-690208F34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Ein viðmiðunnarstöð (</a:t>
            </a:r>
            <a:r>
              <a:rPr lang="is-IS" dirty="0" err="1"/>
              <a:t>base</a:t>
            </a:r>
            <a:r>
              <a:rPr lang="is-IS" dirty="0"/>
              <a:t>) notuð</a:t>
            </a:r>
          </a:p>
          <a:p>
            <a:r>
              <a:rPr lang="is-IS" dirty="0"/>
              <a:t>Gögn send frá </a:t>
            </a:r>
            <a:r>
              <a:rPr lang="is-IS" dirty="0" err="1"/>
              <a:t>base</a:t>
            </a:r>
            <a:r>
              <a:rPr lang="is-IS" dirty="0"/>
              <a:t> til </a:t>
            </a:r>
            <a:r>
              <a:rPr lang="is-IS" dirty="0" err="1"/>
              <a:t>rover</a:t>
            </a:r>
            <a:r>
              <a:rPr lang="is-IS" dirty="0"/>
              <a:t> (</a:t>
            </a:r>
            <a:r>
              <a:rPr lang="is-IS" dirty="0" err="1"/>
              <a:t>one</a:t>
            </a:r>
            <a:r>
              <a:rPr lang="is-IS" dirty="0"/>
              <a:t> </a:t>
            </a:r>
            <a:r>
              <a:rPr lang="is-IS" dirty="0" err="1"/>
              <a:t>way</a:t>
            </a:r>
            <a:r>
              <a:rPr lang="is-IS" dirty="0"/>
              <a:t> </a:t>
            </a:r>
            <a:r>
              <a:rPr lang="is-IS" dirty="0" err="1"/>
              <a:t>communication</a:t>
            </a:r>
            <a:r>
              <a:rPr lang="is-IS" dirty="0"/>
              <a:t>)</a:t>
            </a:r>
          </a:p>
          <a:p>
            <a:r>
              <a:rPr lang="is-IS" dirty="0" err="1"/>
              <a:t>Staðsetingarnákvæmni</a:t>
            </a:r>
            <a:r>
              <a:rPr lang="is-IS" dirty="0"/>
              <a:t> veltur á vegalengd milli </a:t>
            </a:r>
            <a:r>
              <a:rPr lang="is-IS" dirty="0" err="1"/>
              <a:t>base</a:t>
            </a:r>
            <a:r>
              <a:rPr lang="is-IS" dirty="0"/>
              <a:t> og </a:t>
            </a:r>
            <a:r>
              <a:rPr lang="is-IS" dirty="0" err="1"/>
              <a:t>rover</a:t>
            </a:r>
            <a:endParaRPr lang="is-IS" dirty="0"/>
          </a:p>
          <a:p>
            <a:pPr lvl="1"/>
            <a:r>
              <a:rPr lang="is-IS" dirty="0"/>
              <a:t>Helst ekki mikið yfir 10 km</a:t>
            </a:r>
          </a:p>
          <a:p>
            <a:r>
              <a:rPr lang="is-IS" dirty="0"/>
              <a:t>Á stuttum vegalendum er mikil fylgni í skekkjuþáttum sem gefur okkur meiri nákvæmni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B6F5E65-AD0B-4D8D-B87A-8C8F1914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9AF9A28-FBA4-4D1C-AD26-E4ABE900C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D75DDE33-0712-479B-9FA0-3DE50C09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543370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9158050-A602-43DC-A392-62C7CDCA1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Single </a:t>
            </a:r>
            <a:r>
              <a:rPr lang="is-IS" dirty="0" err="1"/>
              <a:t>Base</a:t>
            </a:r>
            <a:r>
              <a:rPr lang="is-IS" dirty="0"/>
              <a:t> RTK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04576EE-5CEB-4D9F-B095-198A15F1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35CA3E7-A871-4A56-B795-D20922CD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686A26CB-1917-4647-8FB7-4F346017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78</a:t>
            </a:fld>
            <a:endParaRPr lang="is-IS"/>
          </a:p>
        </p:txBody>
      </p:sp>
      <p:pic>
        <p:nvPicPr>
          <p:cNvPr id="21506" name="Picture 2" descr="About RTK ‐ DATAGNSS Docs">
            <a:extLst>
              <a:ext uri="{FF2B5EF4-FFF2-40B4-BE49-F238E27FC236}">
                <a16:creationId xmlns:a16="http://schemas.microsoft.com/office/drawing/2014/main" id="{39A49B33-1CC9-475D-87B5-61A6C01EF4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110581"/>
            <a:ext cx="56007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27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F027815-E6F7-48CE-BE04-95949F8A7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b="1" dirty="0"/>
              <a:t>Network RTK (RTN)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AFED30F-F40A-4EC4-AB5F-1E8B057E9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/>
              <a:t>Gögn</a:t>
            </a:r>
            <a:r>
              <a:rPr lang="en-GB" dirty="0"/>
              <a:t> </a:t>
            </a:r>
            <a:r>
              <a:rPr lang="en-GB" dirty="0" err="1"/>
              <a:t>frá</a:t>
            </a:r>
            <a:r>
              <a:rPr lang="en-GB" dirty="0"/>
              <a:t> </a:t>
            </a:r>
            <a:r>
              <a:rPr lang="en-GB" dirty="0" err="1"/>
              <a:t>mörgum</a:t>
            </a:r>
            <a:r>
              <a:rPr lang="en-GB" dirty="0"/>
              <a:t> </a:t>
            </a:r>
            <a:r>
              <a:rPr lang="en-GB" dirty="0" err="1"/>
              <a:t>viðmiðunnar</a:t>
            </a:r>
            <a:r>
              <a:rPr lang="en-GB" dirty="0"/>
              <a:t> send í </a:t>
            </a:r>
            <a:r>
              <a:rPr lang="en-GB" dirty="0" err="1"/>
              <a:t>stjórnstöð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reiknar</a:t>
            </a:r>
            <a:r>
              <a:rPr lang="en-GB" dirty="0"/>
              <a:t> </a:t>
            </a:r>
            <a:r>
              <a:rPr lang="en-GB" dirty="0" err="1"/>
              <a:t>úr</a:t>
            </a:r>
            <a:r>
              <a:rPr lang="en-GB" dirty="0"/>
              <a:t> </a:t>
            </a:r>
            <a:r>
              <a:rPr lang="en-GB" dirty="0" err="1"/>
              <a:t>þeim</a:t>
            </a:r>
            <a:r>
              <a:rPr lang="en-GB" dirty="0"/>
              <a:t> </a:t>
            </a:r>
            <a:r>
              <a:rPr lang="en-GB" dirty="0" err="1"/>
              <a:t>ýmsa</a:t>
            </a:r>
            <a:r>
              <a:rPr lang="en-GB" dirty="0"/>
              <a:t> </a:t>
            </a:r>
            <a:r>
              <a:rPr lang="en-GB" dirty="0" err="1"/>
              <a:t>skekkjuþætti</a:t>
            </a:r>
            <a:endParaRPr lang="en-GB" dirty="0"/>
          </a:p>
          <a:p>
            <a:r>
              <a:rPr lang="en-GB" dirty="0" err="1"/>
              <a:t>Notandinn</a:t>
            </a:r>
            <a:r>
              <a:rPr lang="en-GB" dirty="0"/>
              <a:t> </a:t>
            </a:r>
            <a:r>
              <a:rPr lang="en-GB" dirty="0" err="1"/>
              <a:t>tengist</a:t>
            </a:r>
            <a:r>
              <a:rPr lang="en-GB" dirty="0"/>
              <a:t> </a:t>
            </a:r>
            <a:r>
              <a:rPr lang="en-GB" dirty="0" err="1"/>
              <a:t>kerfinu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sendir</a:t>
            </a:r>
            <a:r>
              <a:rPr lang="en-GB" dirty="0"/>
              <a:t> inn </a:t>
            </a:r>
            <a:r>
              <a:rPr lang="en-GB" dirty="0" err="1"/>
              <a:t>grófa</a:t>
            </a:r>
            <a:r>
              <a:rPr lang="en-GB" dirty="0"/>
              <a:t> </a:t>
            </a:r>
            <a:r>
              <a:rPr lang="en-GB" dirty="0" err="1"/>
              <a:t>staðsetningu</a:t>
            </a:r>
            <a:endParaRPr lang="en-GB" dirty="0"/>
          </a:p>
          <a:p>
            <a:r>
              <a:rPr lang="en-GB" dirty="0" err="1"/>
              <a:t>Kerfið</a:t>
            </a:r>
            <a:r>
              <a:rPr lang="en-GB" dirty="0"/>
              <a:t> </a:t>
            </a:r>
            <a:r>
              <a:rPr lang="en-GB" dirty="0" err="1"/>
              <a:t>sendir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baka</a:t>
            </a:r>
            <a:r>
              <a:rPr lang="en-GB" dirty="0"/>
              <a:t> </a:t>
            </a:r>
            <a:r>
              <a:rPr lang="en-GB" dirty="0" err="1"/>
              <a:t>leiðréttingu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notendans</a:t>
            </a:r>
            <a:endParaRPr lang="en-GB" dirty="0"/>
          </a:p>
          <a:p>
            <a:r>
              <a:rPr lang="en-GB" dirty="0" err="1"/>
              <a:t>Nokkrar</a:t>
            </a:r>
            <a:r>
              <a:rPr lang="en-GB" dirty="0"/>
              <a:t> </a:t>
            </a:r>
            <a:r>
              <a:rPr lang="en-GB" dirty="0" err="1"/>
              <a:t>aðferðir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reikna</a:t>
            </a:r>
            <a:r>
              <a:rPr lang="en-GB" dirty="0"/>
              <a:t> </a:t>
            </a:r>
            <a:r>
              <a:rPr lang="en-GB" dirty="0" err="1"/>
              <a:t>leiðréttinguna</a:t>
            </a:r>
            <a:endParaRPr lang="en-GB" dirty="0"/>
          </a:p>
          <a:p>
            <a:pPr lvl="1"/>
            <a:r>
              <a:rPr lang="en-GB" dirty="0"/>
              <a:t>VRS, MAC, FKP </a:t>
            </a:r>
            <a:r>
              <a:rPr lang="en-GB" dirty="0" err="1"/>
              <a:t>og</a:t>
            </a:r>
            <a:r>
              <a:rPr lang="en-GB" dirty="0"/>
              <a:t> SSR</a:t>
            </a:r>
          </a:p>
          <a:p>
            <a:r>
              <a:rPr lang="en-GB" dirty="0" err="1"/>
              <a:t>Vegalengd</a:t>
            </a:r>
            <a:r>
              <a:rPr lang="en-GB" dirty="0"/>
              <a:t> milli </a:t>
            </a:r>
            <a:r>
              <a:rPr lang="en-GB" dirty="0" err="1"/>
              <a:t>stöðva</a:t>
            </a:r>
            <a:r>
              <a:rPr lang="en-GB" dirty="0"/>
              <a:t> </a:t>
            </a:r>
            <a:r>
              <a:rPr lang="en-GB" dirty="0" err="1"/>
              <a:t>getur</a:t>
            </a:r>
            <a:r>
              <a:rPr lang="en-GB" dirty="0"/>
              <a:t> </a:t>
            </a:r>
            <a:r>
              <a:rPr lang="en-GB" dirty="0" err="1"/>
              <a:t>verið</a:t>
            </a:r>
            <a:r>
              <a:rPr lang="en-GB" dirty="0"/>
              <a:t> </a:t>
            </a:r>
            <a:r>
              <a:rPr lang="en-GB" dirty="0" err="1"/>
              <a:t>allt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100 km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C2F4C63-1C01-4710-9664-DB298ED9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C0EF894B-EF90-4E62-B08A-DF6A5ECD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19660B6C-C7AF-49EF-A6C8-A947BB02B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5260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Gervitunglin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59213" cy="4525963"/>
          </a:xfrm>
        </p:spPr>
        <p:txBody>
          <a:bodyPr/>
          <a:lstStyle/>
          <a:p>
            <a:pPr eaLnBrk="1" hangingPunct="1"/>
            <a:r>
              <a:rPr lang="is-IS" dirty="0"/>
              <a:t>Sporbaugurinn liggur í halla 55° frá miðbaug</a:t>
            </a:r>
          </a:p>
          <a:p>
            <a:pPr eaLnBrk="1" hangingPunct="1"/>
            <a:r>
              <a:rPr lang="is-IS" dirty="0"/>
              <a:t>Áætlaður líftími gervitunglanna var 7,5 ár en reynslan sýnir &gt;10 ár</a:t>
            </a:r>
          </a:p>
          <a:p>
            <a:pPr eaLnBrk="1" hangingPunct="1"/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F2C0D-1C0C-4D5C-B6F5-2E4FBC808BD1}" type="slidenum">
              <a:rPr lang="is-IS"/>
              <a:pPr>
                <a:defRPr/>
              </a:pPr>
              <a:t>8</a:t>
            </a:fld>
            <a:endParaRPr lang="is-IS"/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6945313" y="2182813"/>
            <a:ext cx="792162" cy="792162"/>
          </a:xfrm>
          <a:prstGeom prst="ellipse">
            <a:avLst/>
          </a:prstGeom>
          <a:solidFill>
            <a:schemeClr val="bg1">
              <a:alpha val="70195"/>
            </a:schemeClr>
          </a:solidFill>
          <a:ln w="25400" algn="ctr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8" name="Picture 4" descr="GPS-orbitdistribution-bu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5588" y="1731963"/>
            <a:ext cx="4608512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352925" y="1822450"/>
            <a:ext cx="4248150" cy="3960813"/>
            <a:chOff x="1610" y="1162"/>
            <a:chExt cx="2676" cy="2495"/>
          </a:xfrm>
        </p:grpSpPr>
        <p:sp>
          <p:nvSpPr>
            <p:cNvPr id="24589" name="Line 6"/>
            <p:cNvSpPr>
              <a:spLocks noChangeShapeType="1"/>
            </p:cNvSpPr>
            <p:nvPr/>
          </p:nvSpPr>
          <p:spPr bwMode="auto">
            <a:xfrm>
              <a:off x="2925" y="1162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7"/>
            <p:cNvSpPr>
              <a:spLocks noChangeShapeType="1"/>
            </p:cNvSpPr>
            <p:nvPr/>
          </p:nvSpPr>
          <p:spPr bwMode="auto">
            <a:xfrm rot="5400000">
              <a:off x="3039" y="1213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Line 8"/>
            <p:cNvSpPr>
              <a:spLocks noChangeShapeType="1"/>
            </p:cNvSpPr>
            <p:nvPr/>
          </p:nvSpPr>
          <p:spPr bwMode="auto">
            <a:xfrm rot="-7800000">
              <a:off x="2858" y="1275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792788" y="2614613"/>
            <a:ext cx="2325687" cy="1871662"/>
            <a:chOff x="2517" y="1661"/>
            <a:chExt cx="1465" cy="1179"/>
          </a:xfrm>
        </p:grpSpPr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>
              <a:off x="2517" y="2840"/>
              <a:ext cx="953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rot="-2400000">
              <a:off x="3424" y="2659"/>
              <a:ext cx="558" cy="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 rot="5400000">
              <a:off x="2880" y="2251"/>
              <a:ext cx="1179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04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3360344-4352-48FE-828D-A4499514E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/>
              <a:t>Network RTK (RTN)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57A0BCB-FE59-401C-B84D-7FD30D99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D1DF444-1B56-40E3-94FF-A258C5CB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F0F1319-4224-4FE4-841B-F8F15077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80</a:t>
            </a:fld>
            <a:endParaRPr lang="is-IS"/>
          </a:p>
        </p:txBody>
      </p:sp>
      <p:pic>
        <p:nvPicPr>
          <p:cNvPr id="20482" name="Picture 2" descr="U.S. Geological Survey - Global Positioning System">
            <a:extLst>
              <a:ext uri="{FF2B5EF4-FFF2-40B4-BE49-F238E27FC236}">
                <a16:creationId xmlns:a16="http://schemas.microsoft.com/office/drawing/2014/main" id="{2C6DA38F-67C9-42E0-A5CB-B2E808131F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011" y="1600200"/>
            <a:ext cx="578397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2515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5A2AE570-CE8E-40A5-81E3-244A75F8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Network RTK á Íslandi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8594754-A4B5-42B0-93DB-6A86F55C2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/>
              <a:t>Þrjú svona kerfi starfrækt á Íslandi</a:t>
            </a:r>
          </a:p>
          <a:p>
            <a:r>
              <a:rPr lang="is-IS" dirty="0" err="1"/>
              <a:t>IceCORS</a:t>
            </a:r>
            <a:r>
              <a:rPr lang="is-IS" dirty="0"/>
              <a:t> kerfi Landmælinga Íslands</a:t>
            </a:r>
          </a:p>
          <a:p>
            <a:pPr lvl="1"/>
            <a:r>
              <a:rPr lang="is-IS" dirty="0"/>
              <a:t>Nær nánast yfir allt landið</a:t>
            </a:r>
          </a:p>
          <a:p>
            <a:pPr lvl="1"/>
            <a:r>
              <a:rPr lang="is-IS" dirty="0"/>
              <a:t>Án endurgjalds</a:t>
            </a:r>
          </a:p>
          <a:p>
            <a:r>
              <a:rPr lang="is-IS" dirty="0"/>
              <a:t>VRS kerfið Ísmar</a:t>
            </a:r>
          </a:p>
          <a:p>
            <a:pPr lvl="1"/>
            <a:r>
              <a:rPr lang="is-IS" dirty="0"/>
              <a:t>Kerfi á suðvesturhorninu</a:t>
            </a:r>
          </a:p>
          <a:p>
            <a:pPr lvl="1"/>
            <a:r>
              <a:rPr lang="is-IS" dirty="0"/>
              <a:t>Single </a:t>
            </a:r>
            <a:r>
              <a:rPr lang="is-IS" dirty="0" err="1"/>
              <a:t>base</a:t>
            </a:r>
            <a:r>
              <a:rPr lang="is-IS" dirty="0"/>
              <a:t> í nokkrum þéttbýlisstöðum</a:t>
            </a:r>
          </a:p>
          <a:p>
            <a:pPr lvl="1"/>
            <a:r>
              <a:rPr lang="is-IS" dirty="0"/>
              <a:t>Áskrift</a:t>
            </a:r>
          </a:p>
          <a:p>
            <a:r>
              <a:rPr lang="is-IS" dirty="0"/>
              <a:t>VRS kerfi Verkfæra ehf.</a:t>
            </a:r>
          </a:p>
          <a:p>
            <a:pPr lvl="1"/>
            <a:r>
              <a:rPr lang="is-IS" dirty="0"/>
              <a:t>Svipað og hjá Ísmar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3DC3D57-9290-4567-B3CA-2B7B79AE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D247258-1A78-4F40-A0B8-6AB636B5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73B74C1-709D-422C-8AE9-9B50492F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81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534452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CE566D4-A318-4493-A9F3-EEE1A778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PPP-RTK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D5CCA7F9-CB24-4968-AAFE-37D30E659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Tækni sem er í mikilli þróun þessa stundina</a:t>
            </a:r>
          </a:p>
          <a:p>
            <a:r>
              <a:rPr lang="is-IS" dirty="0"/>
              <a:t>Knúin áfram vegna sjákeyrandi faratækja</a:t>
            </a:r>
          </a:p>
          <a:p>
            <a:r>
              <a:rPr lang="is-IS" dirty="0"/>
              <a:t>Nákvæmniskrafa fyrir GNSS í sjálfkeyrandi bílum er 10 cm</a:t>
            </a:r>
          </a:p>
          <a:p>
            <a:r>
              <a:rPr lang="is-IS" dirty="0"/>
              <a:t>Gerð líkön af helstu skekkjuvöldum út frá jarðstöðvum og sérstakir parametrar sendir út</a:t>
            </a:r>
          </a:p>
          <a:p>
            <a:r>
              <a:rPr lang="is-IS" dirty="0"/>
              <a:t>Móttakarinn hjá notandanum reiknar síðan sjálfur út leiðréttinguna</a:t>
            </a:r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59D1CE21-3EE4-4B7F-AE43-14671F93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48B85AF5-7224-49B0-A76F-B63AA1E1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97CD2DA-62FF-468F-B2A9-DC22C9AEC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82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528024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CE948088-1B81-498F-AB7D-06ACE292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1000048-ACEE-4CD6-A377-3738E7CA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E04035AB-E5D3-4DD3-A96F-33F7C4DA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83</a:t>
            </a:fld>
            <a:endParaRPr lang="is-IS"/>
          </a:p>
        </p:txBody>
      </p:sp>
      <p:pic>
        <p:nvPicPr>
          <p:cNvPr id="19458" name="Picture 2" descr="The path to high GNSS accuracy | GALILEO">
            <a:extLst>
              <a:ext uri="{FF2B5EF4-FFF2-40B4-BE49-F238E27FC236}">
                <a16:creationId xmlns:a16="http://schemas.microsoft.com/office/drawing/2014/main" id="{EADDA37E-478E-436B-9F98-AAC732D031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10" y="1166018"/>
            <a:ext cx="77177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921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2F23EB0D-42BF-DFB8-4F4F-85E20061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Verklegt</a:t>
            </a:r>
            <a:r>
              <a:rPr lang="en-US" dirty="0"/>
              <a:t> </a:t>
            </a:r>
            <a:r>
              <a:rPr lang="en-US" dirty="0" err="1"/>
              <a:t>næsta</a:t>
            </a:r>
            <a:r>
              <a:rPr lang="en-US" dirty="0"/>
              <a:t> </a:t>
            </a:r>
            <a:r>
              <a:rPr lang="en-US" dirty="0" err="1"/>
              <a:t>föstudag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86A66297-CA97-2A01-BFB2-449FCA4D2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Trigonometric </a:t>
            </a:r>
            <a:r>
              <a:rPr lang="en-US" dirty="0" err="1"/>
              <a:t>hæðarmælingar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alstöð</a:t>
            </a:r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mælingar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GNSS</a:t>
            </a:r>
          </a:p>
          <a:p>
            <a:r>
              <a:rPr lang="en-US" dirty="0"/>
              <a:t>Network RTK ??</a:t>
            </a:r>
          </a:p>
          <a:p>
            <a:r>
              <a:rPr lang="en-US" dirty="0" err="1"/>
              <a:t>Hópaskipting</a:t>
            </a:r>
            <a:r>
              <a:rPr lang="en-US" dirty="0"/>
              <a:t> </a:t>
            </a:r>
            <a:r>
              <a:rPr lang="en-US" dirty="0" err="1"/>
              <a:t>augýst</a:t>
            </a:r>
            <a:r>
              <a:rPr lang="en-US" dirty="0"/>
              <a:t> </a:t>
            </a:r>
            <a:r>
              <a:rPr lang="en-US" dirty="0" err="1"/>
              <a:t>síðar</a:t>
            </a:r>
            <a:endParaRPr lang="en-U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34CCDB29-FB17-5084-3E5E-093D4926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05239CC-A580-264B-D0EE-7B8F79C4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63448E76-5D18-6943-1E2E-B5528DA7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84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5020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/>
              <a:t>Gervitunglin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3702126" cy="4708525"/>
          </a:xfrm>
        </p:spPr>
        <p:txBody>
          <a:bodyPr>
            <a:normAutofit/>
          </a:bodyPr>
          <a:lstStyle/>
          <a:p>
            <a:pPr eaLnBrk="1" hangingPunct="1"/>
            <a:r>
              <a:rPr lang="is-IS" sz="2400" dirty="0"/>
              <a:t>Fyrstu 3 kynslóðir tungla dottnar út</a:t>
            </a:r>
          </a:p>
          <a:p>
            <a:pPr eaLnBrk="1" hangingPunct="1"/>
            <a:r>
              <a:rPr lang="is-IS" sz="2400" dirty="0"/>
              <a:t>12 tungl af 4. kynslóð tungla enn á sporbraut (elsta 19 ára)</a:t>
            </a:r>
          </a:p>
          <a:p>
            <a:pPr eaLnBrk="1" hangingPunct="1"/>
            <a:r>
              <a:rPr lang="is-IS" sz="2400" dirty="0"/>
              <a:t>6. kynslóð tungla komin á sporbraut (senda út L5 bylgjuna til viðbótar við L1 og L2)</a:t>
            </a:r>
          </a:p>
          <a:p>
            <a:pPr eaLnBrk="1" hangingPunct="1"/>
            <a:r>
              <a:rPr lang="is-IS" sz="2400" dirty="0"/>
              <a:t>7. kynslóð í smíði</a:t>
            </a:r>
          </a:p>
          <a:p>
            <a:pPr eaLnBrk="1" hangingPunct="1"/>
            <a:r>
              <a:rPr lang="is-IS" sz="2400" dirty="0"/>
              <a:t>31 tungl á sporbraut</a:t>
            </a:r>
          </a:p>
          <a:p>
            <a:pPr eaLnBrk="1" hangingPunct="1"/>
            <a:endParaRPr lang="is-IS" dirty="0"/>
          </a:p>
          <a:p>
            <a:pPr eaLnBrk="1" hangingPunct="1"/>
            <a:endParaRPr lang="is-IS" dirty="0"/>
          </a:p>
          <a:p>
            <a:pPr eaLnBrk="1" hangingPunct="1"/>
            <a:endParaRPr lang="is-I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/>
              <a:t>LANDMÆLINGAR BT LAM1012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F2C0D-1C0C-4D5C-B6F5-2E4FBC808BD1}" type="slidenum">
              <a:rPr lang="is-IS"/>
              <a:pPr>
                <a:defRPr/>
              </a:pPr>
              <a:t>9</a:t>
            </a:fld>
            <a:endParaRPr lang="is-IS"/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6945313" y="2182813"/>
            <a:ext cx="792162" cy="792162"/>
          </a:xfrm>
          <a:prstGeom prst="ellipse">
            <a:avLst/>
          </a:prstGeom>
          <a:solidFill>
            <a:schemeClr val="bg1">
              <a:alpha val="70195"/>
            </a:schemeClr>
          </a:solidFill>
          <a:ln w="25400" algn="ctr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pic>
        <p:nvPicPr>
          <p:cNvPr id="8" name="Picture 4" descr="GPS-orbitdistribution-bu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5588" y="1731963"/>
            <a:ext cx="4608512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352925" y="1822450"/>
            <a:ext cx="4248150" cy="3960813"/>
            <a:chOff x="1610" y="1162"/>
            <a:chExt cx="2676" cy="2495"/>
          </a:xfrm>
        </p:grpSpPr>
        <p:sp>
          <p:nvSpPr>
            <p:cNvPr id="24589" name="Line 6"/>
            <p:cNvSpPr>
              <a:spLocks noChangeShapeType="1"/>
            </p:cNvSpPr>
            <p:nvPr/>
          </p:nvSpPr>
          <p:spPr bwMode="auto">
            <a:xfrm>
              <a:off x="2925" y="1162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7"/>
            <p:cNvSpPr>
              <a:spLocks noChangeShapeType="1"/>
            </p:cNvSpPr>
            <p:nvPr/>
          </p:nvSpPr>
          <p:spPr bwMode="auto">
            <a:xfrm rot="5400000">
              <a:off x="3039" y="1213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Line 8"/>
            <p:cNvSpPr>
              <a:spLocks noChangeShapeType="1"/>
            </p:cNvSpPr>
            <p:nvPr/>
          </p:nvSpPr>
          <p:spPr bwMode="auto">
            <a:xfrm rot="-7800000">
              <a:off x="2858" y="1275"/>
              <a:ext cx="0" cy="24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792788" y="2614613"/>
            <a:ext cx="2325687" cy="1871662"/>
            <a:chOff x="2517" y="1661"/>
            <a:chExt cx="1465" cy="1179"/>
          </a:xfrm>
        </p:grpSpPr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>
              <a:off x="2517" y="2840"/>
              <a:ext cx="953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rot="-2400000">
              <a:off x="3424" y="2659"/>
              <a:ext cx="558" cy="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 rot="5400000">
              <a:off x="2880" y="2251"/>
              <a:ext cx="1179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8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2700D1BE4C243AB35888CE516FE96" ma:contentTypeVersion="13" ma:contentTypeDescription="Create a new document." ma:contentTypeScope="" ma:versionID="5c16692cdea92c371db39a972373c561">
  <xsd:schema xmlns:xsd="http://www.w3.org/2001/XMLSchema" xmlns:xs="http://www.w3.org/2001/XMLSchema" xmlns:p="http://schemas.microsoft.com/office/2006/metadata/properties" xmlns:ns3="6630764c-262a-466b-990b-e273d8a78937" xmlns:ns4="0cd73242-7816-4a0d-8cf5-fd496cd2d953" targetNamespace="http://schemas.microsoft.com/office/2006/metadata/properties" ma:root="true" ma:fieldsID="eb2475e5ad69ae1ef22f6e5ed2a33a24" ns3:_="" ns4:_="">
    <xsd:import namespace="6630764c-262a-466b-990b-e273d8a78937"/>
    <xsd:import namespace="0cd73242-7816-4a0d-8cf5-fd496cd2d9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0764c-262a-466b-990b-e273d8a789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73242-7816-4a0d-8cf5-fd496cd2d95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96DBCF-0678-4D29-9E49-D7DCB0722B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E970CF-DA94-48C1-AD9C-5EAA14F0910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01FA832-705A-4E64-B298-267C0ABE76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30764c-262a-466b-990b-e273d8a78937"/>
    <ds:schemaRef ds:uri="0cd73242-7816-4a0d-8cf5-fd496cd2d9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4311</Words>
  <Application>Microsoft Office PowerPoint</Application>
  <PresentationFormat>Sýnt á skjá (4:3)</PresentationFormat>
  <Paragraphs>939</Paragraphs>
  <Slides>84</Slides>
  <Notes>61</Notes>
  <HiddenSlides>0</HiddenSlides>
  <MMClips>0</MMClips>
  <ScaleCrop>false</ScaleCrop>
  <HeadingPairs>
    <vt:vector size="8" baseType="variant">
      <vt:variant>
        <vt:lpstr>Notaðar leturgerðir</vt:lpstr>
      </vt:variant>
      <vt:variant>
        <vt:i4>6</vt:i4>
      </vt:variant>
      <vt:variant>
        <vt:lpstr>Þema</vt:lpstr>
      </vt:variant>
      <vt:variant>
        <vt:i4>1</vt:i4>
      </vt:variant>
      <vt:variant>
        <vt:lpstr>Innfelldir OLE-þjónar</vt:lpstr>
      </vt:variant>
      <vt:variant>
        <vt:i4>3</vt:i4>
      </vt:variant>
      <vt:variant>
        <vt:lpstr>Skyggnutitlar</vt:lpstr>
      </vt:variant>
      <vt:variant>
        <vt:i4>84</vt:i4>
      </vt:variant>
    </vt:vector>
  </HeadingPairs>
  <TitlesOfParts>
    <vt:vector size="94" baseType="lpstr">
      <vt:lpstr>Arial</vt:lpstr>
      <vt:lpstr>Arial Unicode MS</vt:lpstr>
      <vt:lpstr>Calibri</vt:lpstr>
      <vt:lpstr>Symbol</vt:lpstr>
      <vt:lpstr>Times</vt:lpstr>
      <vt:lpstr>Wingdings</vt:lpstr>
      <vt:lpstr>Office Theme</vt:lpstr>
      <vt:lpstr>Equation</vt:lpstr>
      <vt:lpstr>Designer 3.1 Drawing</vt:lpstr>
      <vt:lpstr>Image</vt:lpstr>
      <vt:lpstr>GNSS (GPS) hvernig virkar þetta</vt:lpstr>
      <vt:lpstr>GPS kerfið (1)</vt:lpstr>
      <vt:lpstr>SAGA GPS</vt:lpstr>
      <vt:lpstr>SAGA GPS</vt:lpstr>
      <vt:lpstr>SAGA GPS</vt:lpstr>
      <vt:lpstr>Uppbygging kerfisins</vt:lpstr>
      <vt:lpstr>Gervitunglin</vt:lpstr>
      <vt:lpstr>Gervitunglin</vt:lpstr>
      <vt:lpstr>Gervitunglin</vt:lpstr>
      <vt:lpstr>Gervitunglin</vt:lpstr>
      <vt:lpstr>Gervitunglin</vt:lpstr>
      <vt:lpstr>GPS-MERKI</vt:lpstr>
      <vt:lpstr>Stjórnstöðvar</vt:lpstr>
      <vt:lpstr>GPS-MÓTTAKARAR</vt:lpstr>
      <vt:lpstr>Öryggisstefna</vt:lpstr>
      <vt:lpstr>GPS-MÆLINGAR</vt:lpstr>
      <vt:lpstr>GPS-MÆLINGAR</vt:lpstr>
      <vt:lpstr>GPS-MÆLINGAR</vt:lpstr>
      <vt:lpstr>GPS-MÆLINGAR</vt:lpstr>
      <vt:lpstr>GPS-MÆLINGAR</vt:lpstr>
      <vt:lpstr>GLONASS</vt:lpstr>
      <vt:lpstr>GALILEO</vt:lpstr>
      <vt:lpstr>BeiDou</vt:lpstr>
      <vt:lpstr>GNSS</vt:lpstr>
      <vt:lpstr>Notunnarsvið GNSS</vt:lpstr>
      <vt:lpstr>Hefðbundin staðsetning með GNSS</vt:lpstr>
      <vt:lpstr>Leiðsögn fyrir ökutæki og flotastjórnun</vt:lpstr>
      <vt:lpstr>Flugleiðsögn</vt:lpstr>
      <vt:lpstr>Landmælingar</vt:lpstr>
      <vt:lpstr>Íþróttir</vt:lpstr>
      <vt:lpstr>Jarðskorpuhreyfingar</vt:lpstr>
      <vt:lpstr>Notkun í hernaði</vt:lpstr>
      <vt:lpstr>Önnur notkun</vt:lpstr>
      <vt:lpstr>HNITAKERFI GPS</vt:lpstr>
      <vt:lpstr>HNITAKERFI GPS</vt:lpstr>
      <vt:lpstr>HNITAKERFI GPS</vt:lpstr>
      <vt:lpstr>HNITAKERFI GPS</vt:lpstr>
      <vt:lpstr>HNITAKERFI GPS</vt:lpstr>
      <vt:lpstr>MÆLIAÐFERÐIR</vt:lpstr>
      <vt:lpstr>ÁN LEIÐRÉTTINGAR</vt:lpstr>
      <vt:lpstr>DGPS</vt:lpstr>
      <vt:lpstr>DGPS (kóða)</vt:lpstr>
      <vt:lpstr>RTK (burðarbylgju)</vt:lpstr>
      <vt:lpstr>Skekkjuþættir í GPS mælingum</vt:lpstr>
      <vt:lpstr>Skekkja við venjulegar aðstæður</vt:lpstr>
      <vt:lpstr>Rúmfræði gervitunglanna (1)</vt:lpstr>
      <vt:lpstr>Rúmfræði gervitunglanna (2)</vt:lpstr>
      <vt:lpstr>Rúmfræði gervitunglanna (3)</vt:lpstr>
      <vt:lpstr>Rúmfræði gervitunglanna (4)</vt:lpstr>
      <vt:lpstr>Jónahvolfið</vt:lpstr>
      <vt:lpstr>Veðrahvolfið</vt:lpstr>
      <vt:lpstr>Endurkast</vt:lpstr>
      <vt:lpstr>Loftnetið</vt:lpstr>
      <vt:lpstr>LANDMÆLINGAR MEÐ GNSS</vt:lpstr>
      <vt:lpstr>Afstæð og algild mælingar</vt:lpstr>
      <vt:lpstr>Afstæðar mælingar (1)</vt:lpstr>
      <vt:lpstr>Nákvæmar afstæðar mælingar</vt:lpstr>
      <vt:lpstr>Einfaldur mismunur</vt:lpstr>
      <vt:lpstr>Tvöfaldur mismunur</vt:lpstr>
      <vt:lpstr>Þerfaldur mismunur</vt:lpstr>
      <vt:lpstr>Rauntölulausn (float lausn)</vt:lpstr>
      <vt:lpstr>Heiltölulausn</vt:lpstr>
      <vt:lpstr>Heiltölulausn (Fixed lausn)</vt:lpstr>
      <vt:lpstr>Tegundir lausna</vt:lpstr>
      <vt:lpstr>LANDMÆLINGAR MEÐ GPS</vt:lpstr>
      <vt:lpstr>LANDMÆLINGAR MEÐ GPS</vt:lpstr>
      <vt:lpstr>IGS</vt:lpstr>
      <vt:lpstr>Nákvæmar gervitunglabrautir og áhrif þeirra á nákvæmni á afstæðar mælingar</vt:lpstr>
      <vt:lpstr>Nákvæmni aðgengilegra gervitunglabrauta</vt:lpstr>
      <vt:lpstr>Nákvæmar algidar mælingar PPP</vt:lpstr>
      <vt:lpstr>Nákvæmar algildar mælingar (2)</vt:lpstr>
      <vt:lpstr>Hæðarákvörðun með GPS</vt:lpstr>
      <vt:lpstr>Hæðarákvörðun með GPS</vt:lpstr>
      <vt:lpstr>Aðferðir og nákvæmni</vt:lpstr>
      <vt:lpstr>Rauntímamælingar (RTK)</vt:lpstr>
      <vt:lpstr>Rauntímamælingar</vt:lpstr>
      <vt:lpstr>Single station RTK</vt:lpstr>
      <vt:lpstr>Single Base RTK</vt:lpstr>
      <vt:lpstr>Network RTK (RTN)</vt:lpstr>
      <vt:lpstr>Network RTK (RTN)</vt:lpstr>
      <vt:lpstr>Network RTK á Íslandi</vt:lpstr>
      <vt:lpstr>PPP-RTK</vt:lpstr>
      <vt:lpstr>PowerPoint-kynning</vt:lpstr>
      <vt:lpstr>Verklegt næsta föstudag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GNSS (GPS) hvernig virkar þetta</dc:title>
  <dc:creator>Guðmundur Valsson</dc:creator>
  <cp:lastModifiedBy>Guðmundur Valsson - LMI</cp:lastModifiedBy>
  <cp:revision>3</cp:revision>
  <dcterms:created xsi:type="dcterms:W3CDTF">2020-05-03T16:19:34Z</dcterms:created>
  <dcterms:modified xsi:type="dcterms:W3CDTF">2023-09-26T09:51:23Z</dcterms:modified>
</cp:coreProperties>
</file>