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257" r:id="rId5"/>
    <p:sldId id="434" r:id="rId6"/>
    <p:sldId id="431" r:id="rId7"/>
    <p:sldId id="302" r:id="rId8"/>
    <p:sldId id="303" r:id="rId9"/>
    <p:sldId id="304" r:id="rId10"/>
    <p:sldId id="423" r:id="rId11"/>
    <p:sldId id="305" r:id="rId12"/>
    <p:sldId id="263" r:id="rId13"/>
    <p:sldId id="421" r:id="rId14"/>
    <p:sldId id="422" r:id="rId15"/>
    <p:sldId id="259" r:id="rId16"/>
    <p:sldId id="306" r:id="rId17"/>
    <p:sldId id="418" r:id="rId18"/>
    <p:sldId id="435" r:id="rId19"/>
    <p:sldId id="425" r:id="rId20"/>
    <p:sldId id="262" r:id="rId21"/>
    <p:sldId id="424" r:id="rId22"/>
    <p:sldId id="417" r:id="rId23"/>
    <p:sldId id="426" r:id="rId24"/>
    <p:sldId id="427" r:id="rId25"/>
    <p:sldId id="428" r:id="rId26"/>
    <p:sldId id="414" r:id="rId27"/>
    <p:sldId id="415" r:id="rId28"/>
    <p:sldId id="416" r:id="rId29"/>
    <p:sldId id="419" r:id="rId30"/>
    <p:sldId id="429" r:id="rId31"/>
    <p:sldId id="430" r:id="rId32"/>
    <p:sldId id="432" r:id="rId33"/>
    <p:sldId id="43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E2850-00F8-47F4-B090-21051AB045AC}" vWet="2" dt="2023-10-02T21:00:39.511"/>
    <p1510:client id="{C8FA8E8C-B011-4062-BA1C-6F5D4EB4AE27}" v="1004" dt="2023-10-03T09:18:49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A9AE2850-00F8-47F4-B090-21051AB045AC}"/>
    <pc:docChg chg="modSld">
      <pc:chgData name="Guðmundur Valsson - LMI" userId="2ca2b872-158c-47f7-aff1-9404c9852146" providerId="ADAL" clId="{A9AE2850-00F8-47F4-B090-21051AB045AC}" dt="2023-10-02T14:21:16.457" v="1" actId="20577"/>
      <pc:docMkLst>
        <pc:docMk/>
      </pc:docMkLst>
      <pc:sldChg chg="modSp mod">
        <pc:chgData name="Guðmundur Valsson - LMI" userId="2ca2b872-158c-47f7-aff1-9404c9852146" providerId="ADAL" clId="{A9AE2850-00F8-47F4-B090-21051AB045AC}" dt="2023-10-02T14:21:16.457" v="1" actId="20577"/>
        <pc:sldMkLst>
          <pc:docMk/>
          <pc:sldMk cId="2745118051" sldId="305"/>
        </pc:sldMkLst>
        <pc:spChg chg="mod">
          <ac:chgData name="Guðmundur Valsson - LMI" userId="2ca2b872-158c-47f7-aff1-9404c9852146" providerId="ADAL" clId="{A9AE2850-00F8-47F4-B090-21051AB045AC}" dt="2023-10-02T14:21:16.457" v="1" actId="20577"/>
          <ac:spMkLst>
            <pc:docMk/>
            <pc:sldMk cId="2745118051" sldId="305"/>
            <ac:spMk id="3" creationId="{A0D52AA4-0357-479A-9C8F-A35E6A08333C}"/>
          </ac:spMkLst>
        </pc:spChg>
      </pc:sldChg>
    </pc:docChg>
  </pc:docChgLst>
  <pc:docChgLst>
    <pc:chgData name="Guðmundur Valsson - LMI" userId="2ca2b872-158c-47f7-aff1-9404c9852146" providerId="ADAL" clId="{C8FA8E8C-B011-4062-BA1C-6F5D4EB4AE27}"/>
    <pc:docChg chg="undo custSel addSld delSld modSld sldOrd">
      <pc:chgData name="Guðmundur Valsson - LMI" userId="2ca2b872-158c-47f7-aff1-9404c9852146" providerId="ADAL" clId="{C8FA8E8C-B011-4062-BA1C-6F5D4EB4AE27}" dt="2023-10-03T11:52:35.337" v="1004" actId="680"/>
      <pc:docMkLst>
        <pc:docMk/>
      </pc:docMkLst>
      <pc:sldChg chg="modSp mod">
        <pc:chgData name="Guðmundur Valsson - LMI" userId="2ca2b872-158c-47f7-aff1-9404c9852146" providerId="ADAL" clId="{C8FA8E8C-B011-4062-BA1C-6F5D4EB4AE27}" dt="2023-10-02T21:01:06.465" v="29" actId="1076"/>
        <pc:sldMkLst>
          <pc:docMk/>
          <pc:sldMk cId="0" sldId="257"/>
        </pc:sldMkLst>
        <pc:spChg chg="mod">
          <ac:chgData name="Guðmundur Valsson - LMI" userId="2ca2b872-158c-47f7-aff1-9404c9852146" providerId="ADAL" clId="{C8FA8E8C-B011-4062-BA1C-6F5D4EB4AE27}" dt="2023-10-02T21:01:01.376" v="28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Guðmundur Valsson - LMI" userId="2ca2b872-158c-47f7-aff1-9404c9852146" providerId="ADAL" clId="{C8FA8E8C-B011-4062-BA1C-6F5D4EB4AE27}" dt="2023-10-02T21:01:06.465" v="29" actId="1076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Guðmundur Valsson - LMI" userId="2ca2b872-158c-47f7-aff1-9404c9852146" providerId="ADAL" clId="{C8FA8E8C-B011-4062-BA1C-6F5D4EB4AE27}" dt="2023-10-02T21:36:06.896" v="221" actId="2696"/>
        <pc:sldMkLst>
          <pc:docMk/>
          <pc:sldMk cId="1857683514" sldId="431"/>
        </pc:sldMkLst>
      </pc:sldChg>
      <pc:sldChg chg="modSp add mod">
        <pc:chgData name="Guðmundur Valsson - LMI" userId="2ca2b872-158c-47f7-aff1-9404c9852146" providerId="ADAL" clId="{C8FA8E8C-B011-4062-BA1C-6F5D4EB4AE27}" dt="2023-10-03T08:57:52.754" v="671" actId="20577"/>
        <pc:sldMkLst>
          <pc:docMk/>
          <pc:sldMk cId="2415008812" sldId="431"/>
        </pc:sldMkLst>
        <pc:spChg chg="mod">
          <ac:chgData name="Guðmundur Valsson - LMI" userId="2ca2b872-158c-47f7-aff1-9404c9852146" providerId="ADAL" clId="{C8FA8E8C-B011-4062-BA1C-6F5D4EB4AE27}" dt="2023-10-03T08:57:25.763" v="649" actId="20577"/>
          <ac:spMkLst>
            <pc:docMk/>
            <pc:sldMk cId="2415008812" sldId="431"/>
            <ac:spMk id="2" creationId="{00000000-0000-0000-0000-000000000000}"/>
          </ac:spMkLst>
        </pc:spChg>
        <pc:spChg chg="mod">
          <ac:chgData name="Guðmundur Valsson - LMI" userId="2ca2b872-158c-47f7-aff1-9404c9852146" providerId="ADAL" clId="{C8FA8E8C-B011-4062-BA1C-6F5D4EB4AE27}" dt="2023-10-03T08:57:52.754" v="671" actId="20577"/>
          <ac:spMkLst>
            <pc:docMk/>
            <pc:sldMk cId="2415008812" sldId="431"/>
            <ac:spMk id="3" creationId="{00000000-0000-0000-0000-000000000000}"/>
          </ac:spMkLst>
        </pc:spChg>
      </pc:sldChg>
      <pc:sldChg chg="modSp mod">
        <pc:chgData name="Guðmundur Valsson - LMI" userId="2ca2b872-158c-47f7-aff1-9404c9852146" providerId="ADAL" clId="{C8FA8E8C-B011-4062-BA1C-6F5D4EB4AE27}" dt="2023-10-03T08:54:53.056" v="500" actId="20577"/>
        <pc:sldMkLst>
          <pc:docMk/>
          <pc:sldMk cId="4047760733" sldId="432"/>
        </pc:sldMkLst>
        <pc:spChg chg="mod">
          <ac:chgData name="Guðmundur Valsson - LMI" userId="2ca2b872-158c-47f7-aff1-9404c9852146" providerId="ADAL" clId="{C8FA8E8C-B011-4062-BA1C-6F5D4EB4AE27}" dt="2023-10-02T22:09:44.151" v="358" actId="20577"/>
          <ac:spMkLst>
            <pc:docMk/>
            <pc:sldMk cId="4047760733" sldId="432"/>
            <ac:spMk id="2" creationId="{6FB73D77-D61D-918B-5285-AB0A94112166}"/>
          </ac:spMkLst>
        </pc:spChg>
        <pc:spChg chg="mod">
          <ac:chgData name="Guðmundur Valsson - LMI" userId="2ca2b872-158c-47f7-aff1-9404c9852146" providerId="ADAL" clId="{C8FA8E8C-B011-4062-BA1C-6F5D4EB4AE27}" dt="2023-10-03T08:54:53.056" v="500" actId="20577"/>
          <ac:spMkLst>
            <pc:docMk/>
            <pc:sldMk cId="4047760733" sldId="432"/>
            <ac:spMk id="3" creationId="{678AD3C0-FABE-A575-3B5A-A9B16706E4B1}"/>
          </ac:spMkLst>
        </pc:spChg>
      </pc:sldChg>
      <pc:sldChg chg="modSp mod">
        <pc:chgData name="Guðmundur Valsson - LMI" userId="2ca2b872-158c-47f7-aff1-9404c9852146" providerId="ADAL" clId="{C8FA8E8C-B011-4062-BA1C-6F5D4EB4AE27}" dt="2023-10-03T08:55:23.115" v="531" actId="20577"/>
        <pc:sldMkLst>
          <pc:docMk/>
          <pc:sldMk cId="917795684" sldId="433"/>
        </pc:sldMkLst>
        <pc:spChg chg="mod">
          <ac:chgData name="Guðmundur Valsson - LMI" userId="2ca2b872-158c-47f7-aff1-9404c9852146" providerId="ADAL" clId="{C8FA8E8C-B011-4062-BA1C-6F5D4EB4AE27}" dt="2023-10-03T08:55:23.115" v="531" actId="20577"/>
          <ac:spMkLst>
            <pc:docMk/>
            <pc:sldMk cId="917795684" sldId="433"/>
            <ac:spMk id="3" creationId="{87D3CED6-70D5-4EC6-B831-A3C70FEB4BF9}"/>
          </ac:spMkLst>
        </pc:spChg>
      </pc:sldChg>
      <pc:sldChg chg="modSp new mod ord">
        <pc:chgData name="Guðmundur Valsson - LMI" userId="2ca2b872-158c-47f7-aff1-9404c9852146" providerId="ADAL" clId="{C8FA8E8C-B011-4062-BA1C-6F5D4EB4AE27}" dt="2023-10-03T09:18:49.948" v="1002" actId="20577"/>
        <pc:sldMkLst>
          <pc:docMk/>
          <pc:sldMk cId="1927585308" sldId="434"/>
        </pc:sldMkLst>
        <pc:spChg chg="mod">
          <ac:chgData name="Guðmundur Valsson - LMI" userId="2ca2b872-158c-47f7-aff1-9404c9852146" providerId="ADAL" clId="{C8FA8E8C-B011-4062-BA1C-6F5D4EB4AE27}" dt="2023-10-03T08:58:25.375" v="707" actId="20577"/>
          <ac:spMkLst>
            <pc:docMk/>
            <pc:sldMk cId="1927585308" sldId="434"/>
            <ac:spMk id="2" creationId="{02CA2745-268C-3953-D2BD-6D1B7692AD4F}"/>
          </ac:spMkLst>
        </pc:spChg>
        <pc:spChg chg="mod">
          <ac:chgData name="Guðmundur Valsson - LMI" userId="2ca2b872-158c-47f7-aff1-9404c9852146" providerId="ADAL" clId="{C8FA8E8C-B011-4062-BA1C-6F5D4EB4AE27}" dt="2023-10-03T09:18:49.948" v="1002" actId="20577"/>
          <ac:spMkLst>
            <pc:docMk/>
            <pc:sldMk cId="1927585308" sldId="434"/>
            <ac:spMk id="3" creationId="{B3096D29-72A0-9B6A-4D5A-EDF2E71CD999}"/>
          </ac:spMkLst>
        </pc:spChg>
      </pc:sldChg>
      <pc:sldChg chg="addSp delSp modSp new mod chgLayout">
        <pc:chgData name="Guðmundur Valsson - LMI" userId="2ca2b872-158c-47f7-aff1-9404c9852146" providerId="ADAL" clId="{C8FA8E8C-B011-4062-BA1C-6F5D4EB4AE27}" dt="2023-10-03T09:17:18.506" v="971" actId="20577"/>
        <pc:sldMkLst>
          <pc:docMk/>
          <pc:sldMk cId="1037652887" sldId="435"/>
        </pc:sldMkLst>
        <pc:spChg chg="mod ord">
          <ac:chgData name="Guðmundur Valsson - LMI" userId="2ca2b872-158c-47f7-aff1-9404c9852146" providerId="ADAL" clId="{C8FA8E8C-B011-4062-BA1C-6F5D4EB4AE27}" dt="2023-10-02T21:59:05.645" v="294" actId="20577"/>
          <ac:spMkLst>
            <pc:docMk/>
            <pc:sldMk cId="1037652887" sldId="435"/>
            <ac:spMk id="2" creationId="{C7348C5D-B4D3-71DF-0922-573175192D19}"/>
          </ac:spMkLst>
        </pc:spChg>
        <pc:spChg chg="del">
          <ac:chgData name="Guðmundur Valsson - LMI" userId="2ca2b872-158c-47f7-aff1-9404c9852146" providerId="ADAL" clId="{C8FA8E8C-B011-4062-BA1C-6F5D4EB4AE27}" dt="2023-10-02T21:20:46.539" v="65"/>
          <ac:spMkLst>
            <pc:docMk/>
            <pc:sldMk cId="1037652887" sldId="435"/>
            <ac:spMk id="3" creationId="{BAF55688-216D-7353-0491-C68D45716F36}"/>
          </ac:spMkLst>
        </pc:spChg>
        <pc:spChg chg="mod ord">
          <ac:chgData name="Guðmundur Valsson - LMI" userId="2ca2b872-158c-47f7-aff1-9404c9852146" providerId="ADAL" clId="{C8FA8E8C-B011-4062-BA1C-6F5D4EB4AE27}" dt="2023-10-02T21:28:44.538" v="112" actId="700"/>
          <ac:spMkLst>
            <pc:docMk/>
            <pc:sldMk cId="1037652887" sldId="435"/>
            <ac:spMk id="4" creationId="{CD4AC7D6-564E-4080-D4CC-A32D73D3D7BE}"/>
          </ac:spMkLst>
        </pc:spChg>
        <pc:spChg chg="mod ord">
          <ac:chgData name="Guðmundur Valsson - LMI" userId="2ca2b872-158c-47f7-aff1-9404c9852146" providerId="ADAL" clId="{C8FA8E8C-B011-4062-BA1C-6F5D4EB4AE27}" dt="2023-10-02T21:28:44.538" v="112" actId="700"/>
          <ac:spMkLst>
            <pc:docMk/>
            <pc:sldMk cId="1037652887" sldId="435"/>
            <ac:spMk id="5" creationId="{E0D6B359-83B6-2A5C-0DFB-E8F52CF84AFC}"/>
          </ac:spMkLst>
        </pc:spChg>
        <pc:spChg chg="mod ord">
          <ac:chgData name="Guðmundur Valsson - LMI" userId="2ca2b872-158c-47f7-aff1-9404c9852146" providerId="ADAL" clId="{C8FA8E8C-B011-4062-BA1C-6F5D4EB4AE27}" dt="2023-10-02T21:28:44.538" v="112" actId="700"/>
          <ac:spMkLst>
            <pc:docMk/>
            <pc:sldMk cId="1037652887" sldId="435"/>
            <ac:spMk id="6" creationId="{A2E06363-D8FA-A879-A6D9-D05A51D8AEEB}"/>
          </ac:spMkLst>
        </pc:spChg>
        <pc:spChg chg="add mod ord">
          <ac:chgData name="Guðmundur Valsson - LMI" userId="2ca2b872-158c-47f7-aff1-9404c9852146" providerId="ADAL" clId="{C8FA8E8C-B011-4062-BA1C-6F5D4EB4AE27}" dt="2023-10-03T09:17:18.506" v="971" actId="20577"/>
          <ac:spMkLst>
            <pc:docMk/>
            <pc:sldMk cId="1037652887" sldId="435"/>
            <ac:spMk id="7" creationId="{0AABFA8F-FCC8-FB83-3264-6FCEF08BFE98}"/>
          </ac:spMkLst>
        </pc:spChg>
        <pc:graphicFrameChg chg="add del mod replId">
          <ac:chgData name="Guðmundur Valsson - LMI" userId="2ca2b872-158c-47f7-aff1-9404c9852146" providerId="ADAL" clId="{C8FA8E8C-B011-4062-BA1C-6F5D4EB4AE27}" dt="2023-10-02T21:21:08.608" v="71"/>
          <ac:graphicFrameMkLst>
            <pc:docMk/>
            <pc:sldMk cId="1037652887" sldId="435"/>
            <ac:graphicFrameMk id="8" creationId="{0AABFA8F-FCC8-FB83-3264-6FCEF08BFE98}"/>
          </ac:graphicFrameMkLst>
        </pc:graphicFrameChg>
      </pc:sldChg>
      <pc:sldChg chg="new del">
        <pc:chgData name="Guðmundur Valsson - LMI" userId="2ca2b872-158c-47f7-aff1-9404c9852146" providerId="ADAL" clId="{C8FA8E8C-B011-4062-BA1C-6F5D4EB4AE27}" dt="2023-10-03T11:52:35.337" v="1004" actId="680"/>
        <pc:sldMkLst>
          <pc:docMk/>
          <pc:sldMk cId="104084896" sldId="436"/>
        </pc:sldMkLst>
      </pc:sldChg>
    </pc:docChg>
  </pc:docChgLst>
  <pc:docChgLst>
    <pc:chgData name="Guðmundur Valsson - LMI" userId="2ca2b872-158c-47f7-aff1-9404c9852146" providerId="ADAL" clId="{D05F7E14-3408-43CC-8C58-C9B4D9938BDA}"/>
    <pc:docChg chg="modSld">
      <pc:chgData name="Guðmundur Valsson - LMI" userId="2ca2b872-158c-47f7-aff1-9404c9852146" providerId="ADAL" clId="{D05F7E14-3408-43CC-8C58-C9B4D9938BDA}" dt="2022-11-09T17:56:40.574" v="0" actId="5736"/>
      <pc:docMkLst>
        <pc:docMk/>
      </pc:docMkLst>
      <pc:sldChg chg="modSp">
        <pc:chgData name="Guðmundur Valsson - LMI" userId="2ca2b872-158c-47f7-aff1-9404c9852146" providerId="ADAL" clId="{D05F7E14-3408-43CC-8C58-C9B4D9938BDA}" dt="2022-11-09T17:56:40.574" v="0" actId="5736"/>
        <pc:sldMkLst>
          <pc:docMk/>
          <pc:sldMk cId="0" sldId="423"/>
        </pc:sldMkLst>
        <pc:spChg chg="mod">
          <ac:chgData name="Guðmundur Valsson - LMI" userId="2ca2b872-158c-47f7-aff1-9404c9852146" providerId="ADAL" clId="{D05F7E14-3408-43CC-8C58-C9B4D9938BDA}" dt="2022-11-09T17:56:40.574" v="0" actId="5736"/>
          <ac:spMkLst>
            <pc:docMk/>
            <pc:sldMk cId="0" sldId="423"/>
            <ac:spMk id="8" creationId="{00000000-0000-0000-0000-000000000000}"/>
          </ac:spMkLst>
        </pc:spChg>
        <pc:spChg chg="mod">
          <ac:chgData name="Guðmundur Valsson - LMI" userId="2ca2b872-158c-47f7-aff1-9404c9852146" providerId="ADAL" clId="{D05F7E14-3408-43CC-8C58-C9B4D9938BDA}" dt="2022-11-09T17:56:40.574" v="0" actId="5736"/>
          <ac:spMkLst>
            <pc:docMk/>
            <pc:sldMk cId="0" sldId="423"/>
            <ac:spMk id="10" creationId="{00000000-0000-0000-0000-000000000000}"/>
          </ac:spMkLst>
        </pc:spChg>
        <pc:spChg chg="mod">
          <ac:chgData name="Guðmundur Valsson - LMI" userId="2ca2b872-158c-47f7-aff1-9404c9852146" providerId="ADAL" clId="{D05F7E14-3408-43CC-8C58-C9B4D9938BDA}" dt="2022-11-09T17:56:40.574" v="0" actId="5736"/>
          <ac:spMkLst>
            <pc:docMk/>
            <pc:sldMk cId="0" sldId="423"/>
            <ac:spMk id="11" creationId="{00000000-0000-0000-0000-000000000000}"/>
          </ac:spMkLst>
        </pc:spChg>
        <pc:graphicFrameChg chg="mod">
          <ac:chgData name="Guðmundur Valsson - LMI" userId="2ca2b872-158c-47f7-aff1-9404c9852146" providerId="ADAL" clId="{D05F7E14-3408-43CC-8C58-C9B4D9938BDA}" dt="2022-11-09T17:56:40.574" v="0" actId="5736"/>
          <ac:graphicFrameMkLst>
            <pc:docMk/>
            <pc:sldMk cId="0" sldId="423"/>
            <ac:graphicFrameMk id="12" creationId="{00000000-0000-0000-0000-000000000000}"/>
          </ac:graphicFrameMkLst>
        </pc:graphicFrameChg>
        <pc:graphicFrameChg chg="mod">
          <ac:chgData name="Guðmundur Valsson - LMI" userId="2ca2b872-158c-47f7-aff1-9404c9852146" providerId="ADAL" clId="{D05F7E14-3408-43CC-8C58-C9B4D9938BDA}" dt="2022-11-09T17:56:40.574" v="0" actId="5736"/>
          <ac:graphicFrameMkLst>
            <pc:docMk/>
            <pc:sldMk cId="0" sldId="423"/>
            <ac:graphicFrameMk id="13" creationId="{00000000-0000-0000-0000-000000000000}"/>
          </ac:graphicFrameMkLst>
        </pc:graphicFrameChg>
        <pc:graphicFrameChg chg="mod">
          <ac:chgData name="Guðmundur Valsson - LMI" userId="2ca2b872-158c-47f7-aff1-9404c9852146" providerId="ADAL" clId="{D05F7E14-3408-43CC-8C58-C9B4D9938BDA}" dt="2022-11-09T17:56:40.574" v="0" actId="5736"/>
          <ac:graphicFrameMkLst>
            <pc:docMk/>
            <pc:sldMk cId="0" sldId="423"/>
            <ac:graphicFrameMk id="14" creationId="{00000000-0000-0000-0000-000000000000}"/>
          </ac:graphicFrameMkLst>
        </pc:graphicFrameChg>
        <pc:graphicFrameChg chg="mod">
          <ac:chgData name="Guðmundur Valsson - LMI" userId="2ca2b872-158c-47f7-aff1-9404c9852146" providerId="ADAL" clId="{D05F7E14-3408-43CC-8C58-C9B4D9938BDA}" dt="2022-11-09T17:56:40.574" v="0" actId="5736"/>
          <ac:graphicFrameMkLst>
            <pc:docMk/>
            <pc:sldMk cId="0" sldId="423"/>
            <ac:graphicFrameMk id="1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>
            <a:extLst>
              <a:ext uri="{FF2B5EF4-FFF2-40B4-BE49-F238E27FC236}">
                <a16:creationId xmlns:a16="http://schemas.microsoft.com/office/drawing/2014/main" id="{0DD47AF0-B992-4DC2-C952-A61BCE45A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CDE234E7-C5BA-65E7-408E-B7854FE174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6011-01A6-420F-AF4C-2147B27E6EB5}" type="datetimeFigureOut">
              <a:rPr lang="is-IS" smtClean="0"/>
              <a:t>3.10.2023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B9A1F45C-6AD0-2E3D-2A43-0B3DD7DCDA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98DAFF40-46CD-8A23-D37C-EE1645B7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1EA5F-7C2F-4BE6-8FB9-B90F075E50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729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3CED-3032-4EFA-A079-6EBE41E603AF}" type="datetimeFigureOut">
              <a:rPr lang="is-IS" smtClean="0"/>
              <a:t>3.10.2023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FCD0-3750-4DD2-9656-8C5AB865272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9931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8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92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05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03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7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2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23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24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25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653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175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71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0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23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07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910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330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071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46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95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E25C-271B-4C7A-8DD6-2ED85112572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9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wmf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://www.hr.is/" TargetMode="External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hyperlink" Target="http://www.hr.is/" TargetMode="Externa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r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Einföld</a:t>
            </a:r>
            <a:r>
              <a:rPr lang="en-US"/>
              <a:t> GNSS </a:t>
            </a:r>
            <a:r>
              <a:rPr lang="en-US" err="1"/>
              <a:t>úrvinnsla</a:t>
            </a:r>
            <a:br>
              <a:rPr lang="en-US"/>
            </a:br>
            <a:r>
              <a:rPr lang="en-US"/>
              <a:t>COGO </a:t>
            </a:r>
            <a:r>
              <a:rPr lang="en-US" err="1"/>
              <a:t>reikningar</a:t>
            </a:r>
            <a:r>
              <a:rPr lang="en-US"/>
              <a:t> og </a:t>
            </a:r>
            <a:r>
              <a:rPr lang="en-US" err="1"/>
              <a:t>framkvæmdamælingar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7348"/>
            <a:ext cx="6858000" cy="1655762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BT LAM1012</a:t>
            </a:r>
          </a:p>
          <a:p>
            <a:r>
              <a:rPr lang="is-IS">
                <a:solidFill>
                  <a:schemeClr val="tx1"/>
                </a:solidFill>
              </a:rPr>
              <a:t>HAUSTÖNN 2023</a:t>
            </a:r>
          </a:p>
        </p:txBody>
      </p:sp>
      <p:pic>
        <p:nvPicPr>
          <p:cNvPr id="6" name="Picture 2" descr="Háskólinn í Reykjavík">
            <a:hlinkClick r:id="rId3" tooltip="Háskólinn í Reykjavík - forsíð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359BEC9-F1FB-472E-9983-A5764A3F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39C55C2-B7AE-4F2C-9A6E-9CFC5DFE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2BC8854F-832E-45BC-A1D7-B08E637B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9E71-DD53-4968-998D-A2A36FA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Útsetning</a:t>
            </a:r>
            <a:r>
              <a:rPr lang="en-US"/>
              <a:t> á </a:t>
            </a:r>
            <a:r>
              <a:rPr lang="en-US" err="1"/>
              <a:t>Akranesvelli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2EFC-2248-442E-8C07-F065EA58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26E5-E27D-4EB4-878E-9ECEBD0D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51EAA-B213-4AD0-8C7C-5779B2A8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10</a:t>
            </a:fld>
            <a:endParaRPr lang="is-IS"/>
          </a:p>
        </p:txBody>
      </p:sp>
      <p:pic>
        <p:nvPicPr>
          <p:cNvPr id="10" name="Staðgengill efnis 9">
            <a:extLst>
              <a:ext uri="{FF2B5EF4-FFF2-40B4-BE49-F238E27FC236}">
                <a16:creationId xmlns:a16="http://schemas.microsoft.com/office/drawing/2014/main" id="{2A6F5E3E-2373-49CF-ABC3-97E940FA1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847" y="1690689"/>
            <a:ext cx="6538305" cy="4303694"/>
          </a:xfrm>
        </p:spPr>
      </p:pic>
      <p:sp>
        <p:nvSpPr>
          <p:cNvPr id="3" name="Textarammi 2">
            <a:extLst>
              <a:ext uri="{FF2B5EF4-FFF2-40B4-BE49-F238E27FC236}">
                <a16:creationId xmlns:a16="http://schemas.microsoft.com/office/drawing/2014/main" id="{98BBC272-D5F1-B0C2-84B1-19CD2CEFEC4B}"/>
              </a:ext>
            </a:extLst>
          </p:cNvPr>
          <p:cNvSpPr txBox="1"/>
          <p:nvPr/>
        </p:nvSpPr>
        <p:spPr>
          <a:xfrm>
            <a:off x="2686050" y="40481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A0752388-B084-9C02-097C-0505534A05A3}"/>
              </a:ext>
            </a:extLst>
          </p:cNvPr>
          <p:cNvSpPr txBox="1"/>
          <p:nvPr/>
        </p:nvSpPr>
        <p:spPr>
          <a:xfrm>
            <a:off x="5495925" y="47979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36F2A5D0-D507-61B9-8A1E-3E9E4B130BA5}"/>
              </a:ext>
            </a:extLst>
          </p:cNvPr>
          <p:cNvSpPr txBox="1"/>
          <p:nvPr/>
        </p:nvSpPr>
        <p:spPr>
          <a:xfrm>
            <a:off x="4085081" y="444341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B543ACFE-1AA7-A16A-19D3-234B59F3D77E}"/>
              </a:ext>
            </a:extLst>
          </p:cNvPr>
          <p:cNvSpPr txBox="1"/>
          <p:nvPr/>
        </p:nvSpPr>
        <p:spPr>
          <a:xfrm>
            <a:off x="4401920" y="357798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9757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CF5DF186-D552-B4E3-A07F-87D2A46E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0A5AAAD9-82C4-4027-9471-BBE1F411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Dæmi: Punktur á línu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9527140-1693-48B3-9305-C9460D27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</a:t>
            </a:r>
            <a:r>
              <a:rPr lang="is-IS" baseline="-25000"/>
              <a:t>A</a:t>
            </a:r>
            <a:r>
              <a:rPr lang="is-IS"/>
              <a:t>=2551980.98 N</a:t>
            </a:r>
            <a:r>
              <a:rPr lang="is-IS" baseline="-25000"/>
              <a:t>A</a:t>
            </a:r>
            <a:r>
              <a:rPr lang="is-IS"/>
              <a:t>=227492.85 </a:t>
            </a:r>
          </a:p>
          <a:p>
            <a:r>
              <a:rPr lang="is-IS"/>
              <a:t>E</a:t>
            </a:r>
            <a:r>
              <a:rPr lang="is-IS" baseline="-25000"/>
              <a:t>B</a:t>
            </a:r>
            <a:r>
              <a:rPr lang="is-IS"/>
              <a:t>=2552081.76m  N</a:t>
            </a:r>
            <a:r>
              <a:rPr lang="is-IS" baseline="-25000"/>
              <a:t>B</a:t>
            </a:r>
            <a:r>
              <a:rPr lang="is-IS"/>
              <a:t>=227463.40</a:t>
            </a:r>
          </a:p>
          <a:p>
            <a:r>
              <a:rPr lang="is-IS"/>
              <a:t>118.0983 </a:t>
            </a:r>
            <a:r>
              <a:rPr lang="is-IS" err="1"/>
              <a:t>gon</a:t>
            </a:r>
            <a:r>
              <a:rPr lang="is-IS"/>
              <a:t>    L</a:t>
            </a:r>
            <a:r>
              <a:rPr lang="is-IS" baseline="-25000"/>
              <a:t>AP</a:t>
            </a:r>
            <a:r>
              <a:rPr lang="is-IS"/>
              <a:t>=52.5m</a:t>
            </a:r>
          </a:p>
          <a:p>
            <a:pPr marL="0" indent="0">
              <a:buNone/>
            </a:pPr>
            <a:endParaRPr lang="is-IS" sz="3600"/>
          </a:p>
          <a:p>
            <a:pPr marL="0" indent="0">
              <a:buNone/>
            </a:pPr>
            <a:endParaRPr lang="is-IS" sz="360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A5DF322-F388-428E-81BF-D42F28E6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EB73DF8-9FA4-4534-8FA7-39E1316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931847F-47EB-42B5-AD5E-CFEFF2EE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11</a:t>
            </a:fld>
            <a:endParaRPr lang="is-IS"/>
          </a:p>
        </p:txBody>
      </p:sp>
      <p:graphicFrame>
        <p:nvGraphicFramePr>
          <p:cNvPr id="7" name="Hlutur 6">
            <a:extLst>
              <a:ext uri="{FF2B5EF4-FFF2-40B4-BE49-F238E27FC236}">
                <a16:creationId xmlns:a16="http://schemas.microsoft.com/office/drawing/2014/main" id="{CF3721F0-C4B1-4760-BD83-482FB7A85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710685"/>
              </p:ext>
            </p:extLst>
          </p:nvPr>
        </p:nvGraphicFramePr>
        <p:xfrm>
          <a:off x="1049338" y="3640138"/>
          <a:ext cx="70326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720" imgH="914400" progId="Equation.DSMT4">
                  <p:embed/>
                </p:oleObj>
              </mc:Choice>
              <mc:Fallback>
                <p:oleObj name="Equation" r:id="rId4" imgW="3987720" imgH="914400" progId="Equation.DSMT4">
                  <p:embed/>
                  <p:pic>
                    <p:nvPicPr>
                      <p:cNvPr id="7" name="Hlutur 6">
                        <a:extLst>
                          <a:ext uri="{FF2B5EF4-FFF2-40B4-BE49-F238E27FC236}">
                            <a16:creationId xmlns:a16="http://schemas.microsoft.com/office/drawing/2014/main" id="{CF3721F0-C4B1-4760-BD83-482FB7A85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9338" y="3640138"/>
                        <a:ext cx="7032625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2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8C76576A-93B1-44CC-9020-EF99DEA8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11FA-BB49-4386-B370-8390493F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Punktur</a:t>
            </a:r>
            <a:r>
              <a:rPr lang="en-US"/>
              <a:t> </a:t>
            </a:r>
            <a:r>
              <a:rPr lang="en-US" err="1"/>
              <a:t>hornrétt</a:t>
            </a:r>
            <a:r>
              <a:rPr lang="en-US"/>
              <a:t> á </a:t>
            </a:r>
            <a:r>
              <a:rPr lang="en-US" err="1"/>
              <a:t>línu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gefinni</a:t>
            </a:r>
            <a:r>
              <a:rPr lang="en-US"/>
              <a:t> </a:t>
            </a:r>
            <a:r>
              <a:rPr lang="en-US" err="1"/>
              <a:t>fjarlægð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21F3-BFD6-40FF-8F28-D749161C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Stundum þarf að reikna hnit á punkti Q sem er hornréttur á punkt P sem liggur á línu AB</a:t>
            </a:r>
          </a:p>
          <a:p>
            <a:r>
              <a:rPr lang="is-IS" err="1"/>
              <a:t>Puntur</a:t>
            </a:r>
            <a:r>
              <a:rPr lang="is-IS"/>
              <a:t> Q er ákveðinni fjarlægt frá línunni L</a:t>
            </a:r>
            <a:r>
              <a:rPr lang="is-IS" baseline="-25000"/>
              <a:t>PQ</a:t>
            </a:r>
            <a:r>
              <a:rPr lang="is-IS"/>
              <a:t> </a:t>
            </a:r>
          </a:p>
          <a:p>
            <a:r>
              <a:rPr lang="is-IS"/>
              <a:t>Þurfum að vita hvort punkturinn sé hægra eða vinstra megin við línuna þegar horft er frá A til B</a:t>
            </a:r>
          </a:p>
          <a:p>
            <a:r>
              <a:rPr lang="is-IS"/>
              <a:t>Ef punktur Q er vinstra megin við línu AB gildir formúlan</a:t>
            </a:r>
          </a:p>
          <a:p>
            <a:endParaRPr lang="is-IS"/>
          </a:p>
        </p:txBody>
      </p:sp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B0CF5BE9-C381-4E75-909F-19C8E03E2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96886"/>
              </p:ext>
            </p:extLst>
          </p:nvPr>
        </p:nvGraphicFramePr>
        <p:xfrm>
          <a:off x="902779" y="4916810"/>
          <a:ext cx="4855577" cy="10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482400" progId="Equation.DSMT4">
                  <p:embed/>
                </p:oleObj>
              </mc:Choice>
              <mc:Fallback>
                <p:oleObj name="Equation" r:id="rId4" imgW="2323800" imgH="482400" progId="Equation.DSMT4">
                  <p:embed/>
                  <p:pic>
                    <p:nvPicPr>
                      <p:cNvPr id="4" name="Object 14">
                        <a:extLst>
                          <a:ext uri="{FF2B5EF4-FFF2-40B4-BE49-F238E27FC236}">
                            <a16:creationId xmlns:a16="http://schemas.microsoft.com/office/drawing/2014/main" id="{B0CF5BE9-C381-4E75-909F-19C8E03E2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79" y="4916810"/>
                        <a:ext cx="4855577" cy="100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3DC2F-E713-450E-B361-10FBDE7F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DB4C-BB23-4FF9-839F-772194E4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266D8-6151-40CB-B218-4FA7EF8C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4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600F9EAA-156F-4A1A-83F2-1FF24919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2A85290A-6620-4C2F-BD94-E530FA3A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Punktur</a:t>
            </a:r>
            <a:r>
              <a:rPr lang="en-US"/>
              <a:t> </a:t>
            </a:r>
            <a:r>
              <a:rPr lang="en-US" err="1"/>
              <a:t>hornrétt</a:t>
            </a:r>
            <a:r>
              <a:rPr lang="en-US"/>
              <a:t> á </a:t>
            </a:r>
            <a:r>
              <a:rPr lang="en-US" err="1"/>
              <a:t>línu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gefinni</a:t>
            </a:r>
            <a:r>
              <a:rPr lang="en-US"/>
              <a:t> </a:t>
            </a:r>
            <a:r>
              <a:rPr lang="en-US" err="1"/>
              <a:t>fjarlægð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0B21B72-1DE7-428E-97DA-E71B4CC6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Ef punktur Q er hægra megin við línu AB gildir formúlan</a:t>
            </a:r>
          </a:p>
          <a:p>
            <a:endParaRPr lang="is-IS"/>
          </a:p>
          <a:p>
            <a:endParaRPr lang="is-IS"/>
          </a:p>
          <a:p>
            <a:r>
              <a:rPr lang="is-IS"/>
              <a:t>Mjög gagnleg aðferð þegar reikna á út hnit til útsetningar</a:t>
            </a:r>
          </a:p>
          <a:p>
            <a:r>
              <a:rPr lang="is-IS"/>
              <a:t>Erum í raun að búa til staðbundið hnitakerfi útfrá línunni AB</a:t>
            </a:r>
          </a:p>
          <a:p>
            <a:endParaRPr lang="is-IS"/>
          </a:p>
          <a:p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1B0D5-342A-404C-BE84-B333FA3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9BBC8-2865-446C-843F-39FF739D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BC9FB-7FEE-4858-A8DA-70E52033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13</a:t>
            </a:fld>
            <a:endParaRPr lang="is-IS"/>
          </a:p>
        </p:txBody>
      </p:sp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3A1AB5D4-F440-4EFB-A148-714BEE5F4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40371"/>
              </p:ext>
            </p:extLst>
          </p:nvPr>
        </p:nvGraphicFramePr>
        <p:xfrm>
          <a:off x="892146" y="2636982"/>
          <a:ext cx="4855577" cy="10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482400" progId="Equation.DSMT4">
                  <p:embed/>
                </p:oleObj>
              </mc:Choice>
              <mc:Fallback>
                <p:oleObj name="Equation" r:id="rId4" imgW="2323800" imgH="482400" progId="Equation.DSMT4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3A1AB5D4-F440-4EFB-A148-714BEE5F4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46" y="2636982"/>
                        <a:ext cx="4855577" cy="100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8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0A7651B0-D381-FF65-B769-4E233F8A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62778-E2AA-4185-8EFF-8CDF85D2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Dæmi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A79A-252E-4125-BEE2-D3AD6100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Nú</a:t>
            </a:r>
            <a:r>
              <a:rPr lang="en-US"/>
              <a:t> </a:t>
            </a:r>
            <a:r>
              <a:rPr lang="en-US" err="1"/>
              <a:t>viljum</a:t>
            </a:r>
            <a:r>
              <a:rPr lang="en-US"/>
              <a:t> </a:t>
            </a:r>
            <a:r>
              <a:rPr lang="en-US" err="1"/>
              <a:t>við</a:t>
            </a:r>
            <a:r>
              <a:rPr lang="en-US"/>
              <a:t> </a:t>
            </a:r>
            <a:r>
              <a:rPr lang="en-US" err="1"/>
              <a:t>reikna</a:t>
            </a:r>
            <a:r>
              <a:rPr lang="en-US"/>
              <a:t> </a:t>
            </a:r>
            <a:r>
              <a:rPr lang="en-US" err="1"/>
              <a:t>út</a:t>
            </a:r>
            <a:r>
              <a:rPr lang="en-US"/>
              <a:t> </a:t>
            </a:r>
            <a:r>
              <a:rPr lang="en-US" err="1"/>
              <a:t>hnit</a:t>
            </a:r>
            <a:r>
              <a:rPr lang="en-US"/>
              <a:t> </a:t>
            </a:r>
            <a:r>
              <a:rPr lang="en-US" err="1"/>
              <a:t>fyrir</a:t>
            </a:r>
            <a:r>
              <a:rPr lang="en-US"/>
              <a:t> </a:t>
            </a:r>
            <a:r>
              <a:rPr lang="en-US" err="1"/>
              <a:t>miðjupunktinn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34 m </a:t>
            </a:r>
            <a:r>
              <a:rPr lang="en-US" err="1"/>
              <a:t>frá</a:t>
            </a:r>
            <a:r>
              <a:rPr lang="en-US"/>
              <a:t> </a:t>
            </a:r>
            <a:r>
              <a:rPr lang="en-US" err="1"/>
              <a:t>hliðarlínu</a:t>
            </a:r>
            <a:r>
              <a:rPr lang="en-US"/>
              <a:t> (</a:t>
            </a:r>
            <a:r>
              <a:rPr lang="en-US" err="1"/>
              <a:t>vinstar</a:t>
            </a:r>
            <a:r>
              <a:rPr lang="en-US"/>
              <a:t> </a:t>
            </a:r>
            <a:r>
              <a:rPr lang="en-US" err="1"/>
              <a:t>meginn</a:t>
            </a:r>
            <a:r>
              <a:rPr lang="en-US"/>
              <a:t>) </a:t>
            </a:r>
            <a:r>
              <a:rPr lang="en-US" err="1"/>
              <a:t>ef</a:t>
            </a:r>
            <a:r>
              <a:rPr lang="en-US"/>
              <a:t> </a:t>
            </a:r>
            <a:r>
              <a:rPr lang="en-US" err="1"/>
              <a:t>við</a:t>
            </a:r>
            <a:r>
              <a:rPr lang="en-US"/>
              <a:t> </a:t>
            </a:r>
            <a:r>
              <a:rPr lang="en-US" err="1"/>
              <a:t>horfum</a:t>
            </a:r>
            <a:r>
              <a:rPr lang="en-US"/>
              <a:t> </a:t>
            </a:r>
            <a:r>
              <a:rPr lang="en-US" err="1"/>
              <a:t>frá</a:t>
            </a:r>
            <a:r>
              <a:rPr lang="en-US"/>
              <a:t> A </a:t>
            </a:r>
            <a:r>
              <a:rPr lang="en-US" err="1"/>
              <a:t>til</a:t>
            </a:r>
            <a:r>
              <a:rPr lang="en-US"/>
              <a:t> B</a:t>
            </a:r>
          </a:p>
          <a:p>
            <a:r>
              <a:rPr lang="en-US" err="1"/>
              <a:t>Vitum</a:t>
            </a:r>
            <a:r>
              <a:rPr lang="en-US"/>
              <a:t> L</a:t>
            </a:r>
            <a:r>
              <a:rPr lang="en-US" baseline="-25000"/>
              <a:t>AP</a:t>
            </a:r>
            <a:r>
              <a:rPr lang="en-US"/>
              <a:t>=52,5, L</a:t>
            </a:r>
            <a:r>
              <a:rPr lang="en-US" baseline="-25000"/>
              <a:t>PQ</a:t>
            </a:r>
            <a:r>
              <a:rPr lang="en-US"/>
              <a:t>=34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>
                <a:latin typeface="Symbol" panose="05050102010706020507" pitchFamily="18" charset="2"/>
              </a:rPr>
              <a:t>a</a:t>
            </a:r>
            <a:r>
              <a:rPr lang="en-US" baseline="-25000" err="1"/>
              <a:t>AB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staðsetningu</a:t>
            </a:r>
            <a:r>
              <a:rPr lang="en-US"/>
              <a:t> á A</a:t>
            </a:r>
          </a:p>
          <a:p>
            <a:endParaRPr lang="en-US"/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5735D-0E8A-4603-A1F9-B0FD2007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4B76-434F-4D98-8B38-0038D8D4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A0CC-46AB-452B-A1F4-23B1F800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14</a:t>
            </a:fld>
            <a:endParaRPr lang="is-IS"/>
          </a:p>
        </p:txBody>
      </p:sp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DD6CB7D9-ACD8-4EA2-877E-0951B9F11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28027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DD6CB7D9-ACD8-4EA2-877E-0951B9F11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3C872CAB-B7B3-4843-8DFB-BD5B811F1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878305"/>
              </p:ext>
            </p:extLst>
          </p:nvPr>
        </p:nvGraphicFramePr>
        <p:xfrm>
          <a:off x="628650" y="4338251"/>
          <a:ext cx="8134166" cy="161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11680" imgH="939600" progId="Equation.DSMT4">
                  <p:embed/>
                </p:oleObj>
              </mc:Choice>
              <mc:Fallback>
                <p:oleObj name="Equation" r:id="rId6" imgW="4711680" imgH="939600" progId="Equation.DSMT4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3C872CAB-B7B3-4843-8DFB-BD5B811F1D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338251"/>
                        <a:ext cx="8134166" cy="1615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37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8C5D-B4D3-71DF-0922-57317519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/>
              <a:t>Punktur á marghyrningum með jafna hliðarlengd með radíus L</a:t>
            </a:r>
            <a:r>
              <a:rPr lang="is-IS" baseline="-25000"/>
              <a:t>r</a:t>
            </a:r>
            <a:r>
              <a:rPr lang="is-IS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0AABFA8F-FCC8-FB83-3264-6FCEF08BFE98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is-IS">
                    <a:solidFill>
                      <a:srgbClr val="000000"/>
                    </a:solidFill>
                  </a:rPr>
                  <a:t>Þurfum einugis að velja miðpunkt og radíus og notað formúluna</a:t>
                </a:r>
              </a:p>
              <a:p>
                <a:endParaRPr lang="is-IS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s-I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is-I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s-IS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s-IS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is-IS"/>
                  <a:t>Ákvörðum stefnuhorn útfrá fjölda horna</a:t>
                </a:r>
              </a:p>
              <a:p>
                <a:r>
                  <a:rPr lang="is-IS"/>
                  <a:t>400/n</a:t>
                </a:r>
              </a:p>
              <a:p>
                <a:endParaRPr lang="is-IS"/>
              </a:p>
            </p:txBody>
          </p:sp>
        </mc:Choice>
        <mc:Fallback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0AABFA8F-FCC8-FB83-3264-6FCEF08BFE9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C7D6-564E-4080-D4CC-A32D73D3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B359-83B6-2A5C-0DFB-E8F52CF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6363-D8FA-A879-A6D9-D05A51D8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765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C3ACF468-2E41-4A99-231F-6451F994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4AE76562-4C54-4E40-A122-843E9068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Flatarmálsreikningar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2C5C84B-E88E-499D-B08A-820DD4BD8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/>
              <a:t>Ákvörðun á flatarmáli er mikilvægt í sumum landmælingaverkefnum</a:t>
            </a:r>
          </a:p>
          <a:p>
            <a:r>
              <a:rPr lang="is-IS"/>
              <a:t>Hægt er að reikna flatarmál óreglulegum svæðum á nokkra vegu</a:t>
            </a:r>
          </a:p>
          <a:p>
            <a:r>
              <a:rPr lang="is-IS"/>
              <a:t>Skipta svæði upp í einföld form</a:t>
            </a:r>
          </a:p>
          <a:p>
            <a:pPr lvl="1"/>
            <a:r>
              <a:rPr lang="is-IS" err="1"/>
              <a:t>Þríhyrninga</a:t>
            </a:r>
            <a:endParaRPr lang="is-IS"/>
          </a:p>
          <a:p>
            <a:pPr lvl="1"/>
            <a:r>
              <a:rPr lang="is-IS" err="1"/>
              <a:t>Trapisur</a:t>
            </a:r>
            <a:endParaRPr lang="is-IS"/>
          </a:p>
          <a:p>
            <a:pPr lvl="1"/>
            <a:r>
              <a:rPr lang="is-IS" err="1"/>
              <a:t>Ferhyrninga</a:t>
            </a:r>
            <a:endParaRPr lang="is-IS"/>
          </a:p>
          <a:p>
            <a:r>
              <a:rPr lang="is-IS"/>
              <a:t>Reikna sem frávik frá línu</a:t>
            </a:r>
          </a:p>
          <a:p>
            <a:r>
              <a:rPr lang="is-IS"/>
              <a:t>Reikna útfrá hnitum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8DA0203-3297-4CC1-A163-B0E822B7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810C687-8CD6-4D00-AF03-897C93E9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7432909-3AB6-4319-AB67-4052008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549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7E79F67D-AAF5-4F66-856C-E53C4E74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E02EE-DF78-4EFC-9C4F-7C341ABB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Flatarmál</a:t>
            </a:r>
            <a:r>
              <a:rPr lang="en-US"/>
              <a:t> </a:t>
            </a:r>
            <a:r>
              <a:rPr lang="en-US" err="1"/>
              <a:t>út</a:t>
            </a:r>
            <a:r>
              <a:rPr lang="en-US"/>
              <a:t> </a:t>
            </a:r>
            <a:r>
              <a:rPr lang="en-US" err="1"/>
              <a:t>frá</a:t>
            </a:r>
            <a:r>
              <a:rPr lang="en-US"/>
              <a:t> </a:t>
            </a:r>
            <a:r>
              <a:rPr lang="en-US" err="1"/>
              <a:t>þríhyrningum</a:t>
            </a:r>
            <a:r>
              <a:rPr lang="en-US"/>
              <a:t>, </a:t>
            </a:r>
            <a:r>
              <a:rPr lang="en-US" err="1"/>
              <a:t>trapisum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ferhyrningum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9166-53A3-4148-B53C-788C7D40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3200"/>
              <a:t>Flatarmál </a:t>
            </a:r>
            <a:r>
              <a:rPr lang="is-IS" sz="3200" err="1"/>
              <a:t>trapisu</a:t>
            </a:r>
            <a:r>
              <a:rPr lang="is-IS" sz="3200"/>
              <a:t> og </a:t>
            </a:r>
            <a:r>
              <a:rPr lang="is-IS" sz="3200" err="1"/>
              <a:t>ferhyrninga</a:t>
            </a:r>
            <a:r>
              <a:rPr lang="is-IS" sz="3200"/>
              <a:t> er vel þekkt</a:t>
            </a:r>
          </a:p>
          <a:p>
            <a:r>
              <a:rPr lang="is-IS"/>
              <a:t>Flatarmál </a:t>
            </a:r>
            <a:r>
              <a:rPr lang="is-IS" err="1"/>
              <a:t>þríhyrnings</a:t>
            </a:r>
            <a:r>
              <a:rPr lang="is-IS"/>
              <a:t> út frá hlíðarlengdum hans má reinkan með formúlunni</a:t>
            </a:r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3FD8-57C2-409E-9CCE-AE508CB3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3746-7600-4EFA-AFA9-6FCBC7A3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148C-6600-427E-9C79-3EBF8CAE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17</a:t>
            </a:fld>
            <a:endParaRPr lang="is-IS"/>
          </a:p>
        </p:txBody>
      </p:sp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8F078829-6895-4E5F-80FE-37AA5BB5B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33802"/>
              </p:ext>
            </p:extLst>
          </p:nvPr>
        </p:nvGraphicFramePr>
        <p:xfrm>
          <a:off x="995767" y="3518380"/>
          <a:ext cx="6250811" cy="148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711000" progId="Equation.DSMT4">
                  <p:embed/>
                </p:oleObj>
              </mc:Choice>
              <mc:Fallback>
                <p:oleObj name="Equation" r:id="rId4" imgW="2984400" imgH="71100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8F078829-6895-4E5F-80FE-37AA5BB5B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767" y="3518380"/>
                        <a:ext cx="6250811" cy="1489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60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8E77E23D-FD96-F2EE-8F21-F8E5FDF6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9DF63D5D-FE5F-433E-B0B5-80927DB9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 frá </a:t>
            </a:r>
            <a:r>
              <a:rPr lang="is-IS" err="1"/>
              <a:t>þrýhyrningum</a:t>
            </a:r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CD53D64-3CCA-44DE-BC8B-6EF13963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C75B856A-9027-45B5-A385-7A735928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D82A238-5403-4572-BCED-A1E739F2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18</a:t>
            </a:fld>
            <a:endParaRPr lang="is-IS"/>
          </a:p>
        </p:txBody>
      </p:sp>
      <p:pic>
        <p:nvPicPr>
          <p:cNvPr id="7" name="Picture 2" descr="FG_12_001.jpg">
            <a:extLst>
              <a:ext uri="{FF2B5EF4-FFF2-40B4-BE49-F238E27FC236}">
                <a16:creationId xmlns:a16="http://schemas.microsoft.com/office/drawing/2014/main" id="{10BF96F6-3BBD-463E-983F-78EC61C1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08" y="1825625"/>
            <a:ext cx="479958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3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414D2533-1E6A-D472-94EA-48DD0862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4D914-35BF-42BF-B31C-2290D25A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076"/>
            <a:ext cx="7886700" cy="1325563"/>
          </a:xfrm>
        </p:spPr>
        <p:txBody>
          <a:bodyPr/>
          <a:lstStyle/>
          <a:p>
            <a:r>
              <a:rPr lang="en-US" err="1"/>
              <a:t>Flatarmál</a:t>
            </a:r>
            <a:r>
              <a:rPr lang="en-US"/>
              <a:t> </a:t>
            </a:r>
            <a:r>
              <a:rPr lang="en-US" err="1"/>
              <a:t>frá</a:t>
            </a:r>
            <a:r>
              <a:rPr lang="en-US"/>
              <a:t> </a:t>
            </a:r>
            <a:r>
              <a:rPr lang="en-US" err="1"/>
              <a:t>beinni</a:t>
            </a:r>
            <a:r>
              <a:rPr lang="en-US"/>
              <a:t> </a:t>
            </a:r>
            <a:r>
              <a:rPr lang="en-US" err="1"/>
              <a:t>línu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3939-D309-4836-AC74-35CED058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Hægt að breyta óreglulegu formi í röð af </a:t>
            </a:r>
            <a:r>
              <a:rPr lang="is-IS" err="1"/>
              <a:t>trapisum</a:t>
            </a:r>
            <a:r>
              <a:rPr lang="is-IS"/>
              <a:t> með því að mæla hornrétt frávik frá viðmiðunnarlínu</a:t>
            </a:r>
          </a:p>
          <a:p>
            <a:r>
              <a:rPr lang="is-IS"/>
              <a:t>Hægt að mæla með reglulegu og óreglulegum bilum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4B57-09C2-4CD2-94EE-ECC3D0CB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E371-6691-4EB2-A6C8-0FDA7C54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8661-4613-47D5-BE92-7B968276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580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2745-268C-3953-D2BD-6D1B769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Undirbúningur á gögnum til úrvinnslu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6D29-72A0-9B6A-4D5A-EDF2E71C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Skoðum gögnin sem við mældum föstudaginn 29. september</a:t>
            </a:r>
          </a:p>
          <a:p>
            <a:r>
              <a:rPr lang="is-IS"/>
              <a:t>Breytum hráum gögnum úr Trimble R10 í RINEX</a:t>
            </a:r>
          </a:p>
          <a:p>
            <a:r>
              <a:rPr lang="is-IS"/>
              <a:t>Förum yfir skrárnar úr septentrio tækjum</a:t>
            </a:r>
          </a:p>
          <a:p>
            <a:r>
              <a:rPr lang="is-IS"/>
              <a:t>Reiknum leiðrétta loftnetshæð</a:t>
            </a:r>
          </a:p>
          <a:p>
            <a:r>
              <a:rPr lang="is-IS"/>
              <a:t>Leiðréttum header í RINEX skrá</a:t>
            </a:r>
          </a:p>
          <a:p>
            <a:r>
              <a:rPr lang="is-IS"/>
              <a:t>Sækjum viðmiðunnargögn í GNWEB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6B28A-A86C-A1A3-CF64-6B353294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E5A56-1B52-B16C-F111-4E747CFA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2A3D8-CD02-C508-F195-E3464BC5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758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56518CD-1DE2-4307-B8C8-BF9A646E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útfrá beinni línu með jöfnum bilum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04CE5AD-329E-4AB8-A6C6-BC4553D9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4028CCD2-1E12-4D27-A83D-AC1B5F3E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9CDCFA86-42E3-41B9-81E7-EECCB9CA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20</a:t>
            </a:fld>
            <a:endParaRPr lang="is-IS"/>
          </a:p>
        </p:txBody>
      </p:sp>
      <p:pic>
        <p:nvPicPr>
          <p:cNvPr id="7" name="Picture 2" descr="FG_12_002.jpg">
            <a:extLst>
              <a:ext uri="{FF2B5EF4-FFF2-40B4-BE49-F238E27FC236}">
                <a16:creationId xmlns:a16="http://schemas.microsoft.com/office/drawing/2014/main" id="{74C435FB-3A5A-4299-ACF5-CAD02720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72231"/>
            <a:ext cx="7886700" cy="159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4FB03677-AD78-4BDE-BC07-1CF18AB5C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68005"/>
              </p:ext>
            </p:extLst>
          </p:nvPr>
        </p:nvGraphicFramePr>
        <p:xfrm>
          <a:off x="1254483" y="1841485"/>
          <a:ext cx="5938147" cy="114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440" imgH="393480" progId="Equation.DSMT4">
                  <p:embed/>
                </p:oleObj>
              </mc:Choice>
              <mc:Fallback>
                <p:oleObj name="Equation" r:id="rId3" imgW="2044440" imgH="39348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4FB03677-AD78-4BDE-BC07-1CF18AB5C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483" y="1841485"/>
                        <a:ext cx="5938147" cy="114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Hlutur 9">
            <a:extLst>
              <a:ext uri="{FF2B5EF4-FFF2-40B4-BE49-F238E27FC236}">
                <a16:creationId xmlns:a16="http://schemas.microsoft.com/office/drawing/2014/main" id="{6961D8EB-EA81-4DEC-8D3D-797BD2CBA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00164"/>
              </p:ext>
            </p:extLst>
          </p:nvPr>
        </p:nvGraphicFramePr>
        <p:xfrm>
          <a:off x="1063256" y="4757978"/>
          <a:ext cx="7057662" cy="61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20880" imgH="393480" progId="Equation.DSMT4">
                  <p:embed/>
                </p:oleObj>
              </mc:Choice>
              <mc:Fallback>
                <p:oleObj name="Equation" r:id="rId5" imgW="4520880" imgH="393480" progId="Equation.DSMT4">
                  <p:embed/>
                  <p:pic>
                    <p:nvPicPr>
                      <p:cNvPr id="10" name="Hlutur 9">
                        <a:extLst>
                          <a:ext uri="{FF2B5EF4-FFF2-40B4-BE49-F238E27FC236}">
                            <a16:creationId xmlns:a16="http://schemas.microsoft.com/office/drawing/2014/main" id="{6961D8EB-EA81-4DEC-8D3D-797BD2CBA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3256" y="4757978"/>
                        <a:ext cx="7057662" cy="61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28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9C50661-B726-4CB3-B735-FD8D7E8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 frá beinni línu með ójöfnum bilum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AB7BE64-EE71-4D4B-9673-0AF610AB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64C2C89-E3F4-4822-9279-EE08DF00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246C8269-9D08-431C-9B77-77F6BD05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21</a:t>
            </a:fld>
            <a:endParaRPr lang="is-IS"/>
          </a:p>
        </p:txBody>
      </p:sp>
      <p:pic>
        <p:nvPicPr>
          <p:cNvPr id="7" name="Picture 2" descr="FG_12_003.jpg">
            <a:extLst>
              <a:ext uri="{FF2B5EF4-FFF2-40B4-BE49-F238E27FC236}">
                <a16:creationId xmlns:a16="http://schemas.microsoft.com/office/drawing/2014/main" id="{A90CC369-6AAD-4129-8E16-2EDA3BA61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5" y="1690689"/>
            <a:ext cx="7494624" cy="33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4C26664D-AB44-427C-A056-23A129466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1075"/>
              </p:ext>
            </p:extLst>
          </p:nvPr>
        </p:nvGraphicFramePr>
        <p:xfrm>
          <a:off x="1371600" y="5268545"/>
          <a:ext cx="6494902" cy="54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14520" imgH="279360" progId="Equation.DSMT4">
                  <p:embed/>
                </p:oleObj>
              </mc:Choice>
              <mc:Fallback>
                <p:oleObj name="Equation" r:id="rId3" imgW="3314520" imgH="27936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4C26664D-AB44-427C-A056-23A129466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5268545"/>
                        <a:ext cx="6494902" cy="54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041EA3E-863B-4EBE-AE1B-799380E3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Dæmi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B86BF4D-F749-4A45-BAD0-E3D01789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C66A58B6-6978-4A7F-8794-E0EFCD4F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4AB6F29-0382-4CE7-8941-287D937E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22</a:t>
            </a:fld>
            <a:endParaRPr lang="is-IS"/>
          </a:p>
        </p:txBody>
      </p:sp>
      <p:pic>
        <p:nvPicPr>
          <p:cNvPr id="7" name="Picture 2" descr="FG_12_003.jpg">
            <a:extLst>
              <a:ext uri="{FF2B5EF4-FFF2-40B4-BE49-F238E27FC236}">
                <a16:creationId xmlns:a16="http://schemas.microsoft.com/office/drawing/2014/main" id="{DFC0599A-5707-4457-8CED-B22011708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9" y="1731314"/>
            <a:ext cx="6149605" cy="27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6136C156-9536-4185-BE02-B005389F7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7645"/>
              </p:ext>
            </p:extLst>
          </p:nvPr>
        </p:nvGraphicFramePr>
        <p:xfrm>
          <a:off x="956524" y="4791075"/>
          <a:ext cx="7538882" cy="78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19360" imgH="457200" progId="Equation.DSMT4">
                  <p:embed/>
                </p:oleObj>
              </mc:Choice>
              <mc:Fallback>
                <p:oleObj name="Equation" r:id="rId3" imgW="4419360" imgH="45720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6136C156-9536-4185-BE02-B005389F78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524" y="4791075"/>
                        <a:ext cx="7538882" cy="78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9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F2901598-1707-4250-BCFC-606D1E65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útfrá hnitum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Til að reikna flatarmál er einnig hægt að nota svokallaða hnitaaðferð</a:t>
            </a:r>
          </a:p>
          <a:p>
            <a:r>
              <a:rPr lang="is-IS"/>
              <a:t>Hnitaaðferðin er notuð til að finna flatarmál (óreglulegra) marghyrninga, t.d. lóða og ýmissa þversniða</a:t>
            </a:r>
          </a:p>
          <a:p>
            <a:r>
              <a:rPr lang="is-IS"/>
              <a:t>Reiknaðir eru fletir tengdir hverjum punkti, fletirnir koma ýmist til viðbótar eða frádráttar</a:t>
            </a:r>
          </a:p>
          <a:p>
            <a:r>
              <a:rPr lang="is-IS"/>
              <a:t>Flatarmál svæðisins er jafnt helmingi heildarsummu flatanna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334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3BA44940-A0B0-4081-9962-F55DF9D4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útfrá hnitum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is-IS"/>
              <a:t>Jafnan lítur þá svona út:</a:t>
            </a:r>
          </a:p>
          <a:p>
            <a:endParaRPr lang="is-IS"/>
          </a:p>
          <a:p>
            <a:r>
              <a:rPr lang="is-IS"/>
              <a:t>eða svona ef við notum austur- og norðurhnit</a:t>
            </a:r>
          </a:p>
          <a:p>
            <a:endParaRPr lang="is-IS"/>
          </a:p>
          <a:p>
            <a:endParaRPr lang="is-IS"/>
          </a:p>
          <a:p>
            <a:r>
              <a:rPr lang="is-IS"/>
              <a:t>x-hnit (eða </a:t>
            </a:r>
            <a:r>
              <a:rPr lang="is-IS" err="1"/>
              <a:t>e-hnit</a:t>
            </a:r>
            <a:r>
              <a:rPr lang="is-IS"/>
              <a:t>) punkts númer n er margfaldað með muninum á </a:t>
            </a:r>
            <a:r>
              <a:rPr lang="is-IS" err="1"/>
              <a:t>y-hnitum</a:t>
            </a:r>
            <a:r>
              <a:rPr lang="is-IS"/>
              <a:t> (eða </a:t>
            </a:r>
            <a:r>
              <a:rPr lang="is-IS" err="1"/>
              <a:t>n-hnitum</a:t>
            </a:r>
            <a:r>
              <a:rPr lang="is-IS"/>
              <a:t>) punktanna báðum megin við, þ.e. númer n-1 og númer n+1</a:t>
            </a:r>
          </a:p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24</a:t>
            </a:fld>
            <a:endParaRPr lang="is-IS"/>
          </a:p>
        </p:txBody>
      </p:sp>
      <p:graphicFrame>
        <p:nvGraphicFramePr>
          <p:cNvPr id="360450" name="Object 14"/>
          <p:cNvGraphicFramePr>
            <a:graphicFrameLocks noChangeAspect="1"/>
          </p:cNvGraphicFramePr>
          <p:nvPr/>
        </p:nvGraphicFramePr>
        <p:xfrm>
          <a:off x="971600" y="2024844"/>
          <a:ext cx="3132348" cy="205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100" imgH="1028700" progId="Equation.3">
                  <p:embed/>
                </p:oleObj>
              </mc:Choice>
              <mc:Fallback>
                <p:oleObj name="Equation" r:id="rId5" imgW="1562100" imgH="1028700" progId="Equation.3">
                  <p:embed/>
                  <p:pic>
                    <p:nvPicPr>
                      <p:cNvPr id="3604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24844"/>
                        <a:ext cx="3132348" cy="2055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62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860F24B8-9A4B-4A1B-A49C-AE2B8062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Flatarmál útfrá hnitum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267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is-IS"/>
              <a:t>Sýnidæmi</a:t>
            </a:r>
          </a:p>
          <a:p>
            <a:pPr lvl="0">
              <a:defRPr/>
            </a:pPr>
            <a:endParaRPr lang="is-IS"/>
          </a:p>
          <a:p>
            <a:pPr lvl="0">
              <a:defRPr/>
            </a:pPr>
            <a:endParaRPr lang="is-IS"/>
          </a:p>
          <a:p>
            <a:pPr lvl="0">
              <a:buNone/>
              <a:defRPr/>
            </a:pPr>
            <a:endParaRPr lang="is-IS"/>
          </a:p>
          <a:p>
            <a:pPr>
              <a:defRPr/>
            </a:pPr>
            <a:endParaRPr lang="is-IS"/>
          </a:p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25</a:t>
            </a:fld>
            <a:endParaRPr lang="is-I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99592" y="2168860"/>
          <a:ext cx="5472606" cy="2448273"/>
        </p:xfrm>
        <a:graphic>
          <a:graphicData uri="http://schemas.openxmlformats.org/drawingml/2006/table">
            <a:tbl>
              <a:tblPr/>
              <a:tblGrid>
                <a:gridCol w="91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451"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r>
                        <a:rPr lang="is-IS" sz="18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n+1</a:t>
                      </a:r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y</a:t>
                      </a:r>
                      <a:r>
                        <a:rPr lang="is-IS" sz="1800" b="0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n-1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x*</a:t>
                      </a:r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D</a:t>
                      </a:r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53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8295,36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2158,73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-539613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53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8337,16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2140,40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52357,36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53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8342,77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2165,01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347309,5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253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8350,86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2182,03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337708,8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8321,59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-193893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253"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3869,4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91"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s-IS" sz="18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31540" y="4581128"/>
            <a:ext cx="81009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Þegar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reiknað er út fyrir punkt G5 þá notum við </a:t>
            </a:r>
            <a:r>
              <a:rPr kumimoji="0" lang="is-IS" sz="32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y-hnit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G6 fyrir y</a:t>
            </a:r>
            <a:r>
              <a:rPr kumimoji="0" lang="is-IS" sz="32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n+1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þurfum að nota </a:t>
            </a:r>
            <a:r>
              <a:rPr kumimoji="0" lang="is-IS" sz="32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y-hnit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G9 eins og hann væri G4 í stað y</a:t>
            </a:r>
            <a:r>
              <a:rPr kumimoji="0" lang="is-IS" sz="32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s-IS" sz="3200"/>
              <a:t>Á sama hátt þegar við reiknum út fyrir G9 þá notum við </a:t>
            </a:r>
            <a:r>
              <a:rPr lang="is-IS" sz="3200" err="1"/>
              <a:t>y-hnit</a:t>
            </a:r>
            <a:r>
              <a:rPr lang="is-IS" sz="3200"/>
              <a:t> G5 fyrir y</a:t>
            </a:r>
            <a:r>
              <a:rPr lang="is-IS" sz="3200" baseline="-25000"/>
              <a:t>n+1</a:t>
            </a:r>
            <a:r>
              <a:rPr lang="is-IS" sz="3200"/>
              <a:t> en notum </a:t>
            </a:r>
            <a:r>
              <a:rPr lang="is-IS" sz="3200" err="1"/>
              <a:t>y-hnit</a:t>
            </a:r>
            <a:r>
              <a:rPr lang="is-IS" sz="3200"/>
              <a:t> G8 í stað y</a:t>
            </a:r>
            <a:r>
              <a:rPr lang="is-IS" sz="3200" baseline="-25000"/>
              <a:t>n-1</a:t>
            </a:r>
            <a:r>
              <a:rPr kumimoji="0" lang="is-I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5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F406A642-810B-4E5D-A713-0B21BDB3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443C4-CEDC-4820-84C1-2052EF74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Útsetning</a:t>
            </a:r>
            <a:r>
              <a:rPr lang="en-US"/>
              <a:t> á </a:t>
            </a:r>
            <a:r>
              <a:rPr lang="en-US" err="1"/>
              <a:t>byggingum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1B56-1F6C-4A1B-9805-1FCD8A9E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is-I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s-IS" sz="2400" b="0" i="0" u="none" strike="noStrike" baseline="0">
                <a:solidFill>
                  <a:srgbClr val="000000"/>
                </a:solidFill>
              </a:rPr>
              <a:t>Fyrsta verkefni þegar sett er út fyrir byggingu er að staðsetja hana rétt á lóðinni með því að gera mælingar á eignarmörkum</a:t>
            </a:r>
          </a:p>
          <a:p>
            <a:r>
              <a:rPr lang="is-IS" sz="2400" b="0" i="0" u="none" strike="noStrike" baseline="0">
                <a:solidFill>
                  <a:srgbClr val="000000"/>
                </a:solidFill>
              </a:rPr>
              <a:t>Hægt er að setja niður hæla fyrir hornin á byggingunni en þeir hverfa fljótt þegar uppgröftur hefst</a:t>
            </a:r>
          </a:p>
          <a:p>
            <a:r>
              <a:rPr lang="is-IS" sz="2400" b="0" i="0" u="none" strike="noStrike" baseline="0">
                <a:solidFill>
                  <a:srgbClr val="000000"/>
                </a:solidFill>
              </a:rPr>
              <a:t>Því eru svokallaðir viðmiðunnarhælar og </a:t>
            </a:r>
            <a:r>
              <a:rPr lang="is-IS" sz="2400" b="0" i="0" u="none" strike="noStrike" baseline="0" err="1">
                <a:solidFill>
                  <a:srgbClr val="000000"/>
                </a:solidFill>
              </a:rPr>
              <a:t>batterborð</a:t>
            </a:r>
            <a:r>
              <a:rPr lang="is-IS" sz="2400" b="0" i="0" u="none" strike="noStrike" baseline="0">
                <a:solidFill>
                  <a:srgbClr val="000000"/>
                </a:solidFill>
              </a:rPr>
              <a:t> notuð</a:t>
            </a:r>
          </a:p>
          <a:p>
            <a:r>
              <a:rPr lang="is-IS" sz="2400" b="0" i="0" u="none" strike="noStrike" baseline="0">
                <a:solidFill>
                  <a:srgbClr val="000000"/>
                </a:solidFill>
              </a:rPr>
              <a:t>Borðin eru staðsett þannig að uppgröfturinn hafi ekki áhrif á þau og naglar settir í þau og línur </a:t>
            </a:r>
            <a:r>
              <a:rPr lang="is-IS" sz="2400" b="0" i="0" u="none" strike="noStrike" baseline="0" err="1">
                <a:solidFill>
                  <a:srgbClr val="000000"/>
                </a:solidFill>
              </a:rPr>
              <a:t>strengdar</a:t>
            </a:r>
            <a:r>
              <a:rPr lang="is-IS" sz="2400" b="0" i="0" u="none" strike="noStrike" baseline="0">
                <a:solidFill>
                  <a:srgbClr val="000000"/>
                </a:solidFill>
              </a:rPr>
              <a:t> á milli svo þau myndi útlínur hússins</a:t>
            </a:r>
          </a:p>
          <a:p>
            <a:endParaRPr lang="is-I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067ED-117F-41DA-A80A-0101BCBD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AC3C8-9CEB-4B3D-BF81-E54A517E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C749-52F2-4CCA-8A26-D2E6443B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54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6E93718-2582-430A-B567-59B9A67A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F32EFAA2-D37F-4830-B40B-B04561C2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E51C2CE-718F-48C0-8FAC-2DEB8818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BF733F1-1921-4E0C-9930-150C80BE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27</a:t>
            </a:fld>
            <a:endParaRPr lang="is-IS"/>
          </a:p>
        </p:txBody>
      </p:sp>
      <p:pic>
        <p:nvPicPr>
          <p:cNvPr id="7" name="Picture 2" descr="FG_23_008.jpg">
            <a:extLst>
              <a:ext uri="{FF2B5EF4-FFF2-40B4-BE49-F238E27FC236}">
                <a16:creationId xmlns:a16="http://schemas.microsoft.com/office/drawing/2014/main" id="{9162EE19-EDAD-4BC4-8BFB-07757C4EC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88" y="1825625"/>
            <a:ext cx="69436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C49199B6-5C88-752C-0A07-F5E3E5D2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38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F1D6BA38-8EE0-7E3A-235B-86951B02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58B6EFD4-CE88-4214-BB3E-4177E128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Aðeins flóknara form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2232344-1587-4E9D-9C4E-7030B88D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7566663-385C-4AC8-AB48-C2F74837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39603B1-82A5-47DB-A201-AE1BB2D8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FF1611C0-C912-406B-BCAA-543C8C9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28</a:t>
            </a:fld>
            <a:endParaRPr lang="is-IS"/>
          </a:p>
        </p:txBody>
      </p:sp>
      <p:pic>
        <p:nvPicPr>
          <p:cNvPr id="7" name="Picture 2" descr="FG_23_009.jpg">
            <a:extLst>
              <a:ext uri="{FF2B5EF4-FFF2-40B4-BE49-F238E27FC236}">
                <a16:creationId xmlns:a16="http://schemas.microsoft.com/office/drawing/2014/main" id="{6802B3C9-6025-428D-B654-F45A37A86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1" y="1825625"/>
            <a:ext cx="3781329" cy="46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1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5F0D5B2B-7B9A-DBE9-178A-1857CCE8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6FB73D77-D61D-918B-5285-AB0A9411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Einstaklingsverkefni 2/3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78AD3C0-FABE-A575-3B5A-A9B16706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5% verkefni</a:t>
            </a:r>
          </a:p>
          <a:p>
            <a:r>
              <a:rPr lang="is-IS"/>
              <a:t>Stefnuhorn</a:t>
            </a:r>
          </a:p>
          <a:p>
            <a:r>
              <a:rPr lang="is-IS"/>
              <a:t>Free station</a:t>
            </a:r>
          </a:p>
          <a:p>
            <a:r>
              <a:rPr lang="is-IS"/>
              <a:t>Hæðarhorn</a:t>
            </a:r>
          </a:p>
          <a:p>
            <a:r>
              <a:rPr lang="is-IS"/>
              <a:t>Cocodati</a:t>
            </a:r>
          </a:p>
          <a:p>
            <a:r>
              <a:rPr lang="is-IS"/>
              <a:t>Einföld GNSS úrvinnsla með Emlid Studio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C247C6A-31D3-F029-070A-E5ABAE73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75FA0EC-55BF-8913-F91B-0D57ACEF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260A6EF2-7821-51AD-5226-13BBF8D2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77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F2901598-1707-4250-BCFC-606D1E65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Single baseline útreikningurá static mælingum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err="1"/>
              <a:t>Emlid</a:t>
            </a:r>
            <a:r>
              <a:rPr lang="is-IS"/>
              <a:t> </a:t>
            </a:r>
            <a:r>
              <a:rPr lang="is-IS" err="1"/>
              <a:t>studio</a:t>
            </a:r>
            <a:r>
              <a:rPr lang="is-IS"/>
              <a:t> er einfalt úrvinnsluforrit byggt á RTKLIB</a:t>
            </a:r>
          </a:p>
          <a:p>
            <a:r>
              <a:rPr lang="is-IS"/>
              <a:t>Hægt að reikna úr </a:t>
            </a:r>
            <a:r>
              <a:rPr lang="is-IS" err="1"/>
              <a:t>kinematic</a:t>
            </a:r>
            <a:r>
              <a:rPr lang="is-IS"/>
              <a:t> og </a:t>
            </a:r>
            <a:r>
              <a:rPr lang="is-IS" err="1"/>
              <a:t>static</a:t>
            </a:r>
            <a:r>
              <a:rPr lang="is-IS"/>
              <a:t> mælingum</a:t>
            </a:r>
          </a:p>
          <a:p>
            <a:r>
              <a:rPr lang="is-IS"/>
              <a:t>Ætlum að nota forritið til að leysa dæmi 5 í einstaklingsverkefni 2/3</a:t>
            </a:r>
          </a:p>
          <a:p>
            <a:r>
              <a:rPr lang="is-IS"/>
              <a:t>Sýnikennsla vektor milli REYK og REYI</a:t>
            </a:r>
          </a:p>
          <a:p>
            <a:r>
              <a:rPr lang="is-IS"/>
              <a:t>Skoðum SBPPS þjónustu LMÍ</a:t>
            </a:r>
          </a:p>
          <a:p>
            <a:r>
              <a:rPr lang="is-IS"/>
              <a:t>Skoðum GrafNav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500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47596BD4-807D-4644-8435-B5CD860B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01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49A308FD-52F2-47ED-A410-05F21B3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Hópverkefni</a:t>
            </a:r>
            <a:r>
              <a:rPr lang="en-US"/>
              <a:t> 2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7D3CED6-70D5-4EC6-B831-A3C70FEB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399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is-IS"/>
              <a:t>Innmæling og útsetning með </a:t>
            </a:r>
            <a:r>
              <a:rPr lang="is-IS" err="1"/>
              <a:t>Trimble</a:t>
            </a:r>
            <a:r>
              <a:rPr lang="is-IS"/>
              <a:t> R10 og </a:t>
            </a:r>
            <a:r>
              <a:rPr lang="is-IS" err="1"/>
              <a:t>Trimble</a:t>
            </a:r>
            <a:r>
              <a:rPr lang="is-IS"/>
              <a:t> Access á TSC3</a:t>
            </a:r>
          </a:p>
          <a:p>
            <a:r>
              <a:rPr lang="is-IS"/>
              <a:t>Stofna </a:t>
            </a:r>
            <a:r>
              <a:rPr lang="is-IS" err="1"/>
              <a:t>BTLAM_hóp_nr.job</a:t>
            </a:r>
            <a:r>
              <a:rPr lang="is-IS"/>
              <a:t> </a:t>
            </a:r>
            <a:r>
              <a:rPr lang="is-IS" err="1"/>
              <a:t>srá</a:t>
            </a:r>
            <a:endParaRPr lang="is-IS"/>
          </a:p>
          <a:p>
            <a:r>
              <a:rPr lang="is-IS"/>
              <a:t>Tengjast IceCORS rauntímaleiðréttingu</a:t>
            </a:r>
          </a:p>
          <a:p>
            <a:r>
              <a:rPr lang="is-IS"/>
              <a:t>Innmæling á 5 fastmerkjum</a:t>
            </a:r>
          </a:p>
          <a:p>
            <a:r>
              <a:rPr lang="is-IS"/>
              <a:t>Mælið inn tvo punkta á grasflötinni fyrir sunnan HR</a:t>
            </a:r>
          </a:p>
          <a:p>
            <a:r>
              <a:rPr lang="is-IS"/>
              <a:t>Reiknið 5-6 punkta út frá grunnlínunni eða meðs stefnuhorni og lengd</a:t>
            </a:r>
          </a:p>
          <a:p>
            <a:r>
              <a:rPr lang="is-IS"/>
              <a:t>Finnið punktanna í </a:t>
            </a:r>
            <a:r>
              <a:rPr lang="is-IS" err="1"/>
              <a:t>stakeout</a:t>
            </a:r>
            <a:endParaRPr lang="is-IS"/>
          </a:p>
          <a:p>
            <a:r>
              <a:rPr lang="is-IS"/>
              <a:t>Reiknið flatarmálið sem þessir punktar mynda í TSC3 og </a:t>
            </a:r>
            <a:r>
              <a:rPr lang="is-IS" err="1"/>
              <a:t>útfrá</a:t>
            </a:r>
            <a:r>
              <a:rPr lang="is-IS"/>
              <a:t> hnitum þeirra</a:t>
            </a:r>
          </a:p>
          <a:p>
            <a:r>
              <a:rPr lang="is-IS"/>
              <a:t>Skilið stuttri greinargerð um mælinguna og helstu niðurstöður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AF1E94D1-B18F-4089-AADA-D7B672D7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856A852-3463-42B0-A3CC-04DC0B2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F50EADAA-CFD1-4BE9-A981-8340ADB9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77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4B0E8C9E-8351-4408-A593-C642AC9E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is-IS"/>
              <a:t>Notum Pýþagórasreglu til að reikna lengdir milli tveggja punkta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29190" y="2000240"/>
            <a:ext cx="4091818" cy="4143404"/>
            <a:chOff x="4500562" y="2000240"/>
            <a:chExt cx="4446599" cy="4369860"/>
          </a:xfrm>
        </p:grpSpPr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8071635" y="5465991"/>
              <a:ext cx="875526" cy="389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grpSp>
          <p:nvGrpSpPr>
            <p:cNvPr id="9" name="Group 71"/>
            <p:cNvGrpSpPr/>
            <p:nvPr/>
          </p:nvGrpSpPr>
          <p:grpSpPr>
            <a:xfrm>
              <a:off x="4500562" y="2000240"/>
              <a:ext cx="4032251" cy="4369860"/>
              <a:chOff x="642910" y="2000240"/>
              <a:chExt cx="4032251" cy="4369860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rot="5400000" flipV="1">
                <a:off x="2694755" y="3948924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1108702" y="2000240"/>
                <a:ext cx="934057" cy="389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Norður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000101" y="2214554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14348" y="557214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4348" y="521495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14348" y="485776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4348" y="450057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4348" y="414338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14348" y="378619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4348" y="342900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4348" y="307181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4348" y="2643182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-53581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-17862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7856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53575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89294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25013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60732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196451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114297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150016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185735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21454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257173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292892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6" name="Text Box 31"/>
              <p:cNvSpPr txBox="1">
                <a:spLocks noChangeArrowheads="1"/>
              </p:cNvSpPr>
              <p:nvPr/>
            </p:nvSpPr>
            <p:spPr bwMode="auto">
              <a:xfrm>
                <a:off x="328611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64330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50070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14351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78632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42913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07194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71475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35756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00037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2571744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</a:p>
            </p:txBody>
          </p:sp>
        </p:grpSp>
      </p:grpSp>
      <p:cxnSp>
        <p:nvCxnSpPr>
          <p:cNvPr id="48" name="Straight Arrow Connector 47"/>
          <p:cNvCxnSpPr/>
          <p:nvPr/>
        </p:nvCxnSpPr>
        <p:spPr>
          <a:xfrm flipV="1">
            <a:off x="5572132" y="4000504"/>
            <a:ext cx="1357322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2132" y="4714884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572264" y="4357694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0183" name="Object 7"/>
          <p:cNvGraphicFramePr>
            <a:graphicFrameLocks noChangeAspect="1"/>
          </p:cNvGraphicFramePr>
          <p:nvPr/>
        </p:nvGraphicFramePr>
        <p:xfrm>
          <a:off x="292100" y="3357563"/>
          <a:ext cx="456088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1269720" progId="Equation.3">
                  <p:embed/>
                </p:oleObj>
              </mc:Choice>
              <mc:Fallback>
                <p:oleObj name="Equation" r:id="rId5" imgW="2184120" imgH="1269720" progId="Equation.3">
                  <p:embed/>
                  <p:pic>
                    <p:nvPicPr>
                      <p:cNvPr id="690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357563"/>
                        <a:ext cx="4560888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43636" y="4643446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29454" y="4143380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000760" y="4000504"/>
            <a:ext cx="282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286380" y="4572008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929454" y="3714752"/>
            <a:ext cx="309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361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5700E613-2BD1-4788-9832-523FE425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is-IS"/>
              <a:t>Getum líka reiknað stefnu línunnar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29190" y="2000240"/>
            <a:ext cx="4163257" cy="4143404"/>
            <a:chOff x="4500562" y="2000240"/>
            <a:chExt cx="4524232" cy="4369860"/>
          </a:xfrm>
        </p:grpSpPr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8149268" y="5390649"/>
              <a:ext cx="875526" cy="389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grpSp>
          <p:nvGrpSpPr>
            <p:cNvPr id="9" name="Group 71"/>
            <p:cNvGrpSpPr/>
            <p:nvPr/>
          </p:nvGrpSpPr>
          <p:grpSpPr>
            <a:xfrm>
              <a:off x="4500562" y="2000240"/>
              <a:ext cx="4032251" cy="4369860"/>
              <a:chOff x="642910" y="2000240"/>
              <a:chExt cx="4032251" cy="4369860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rot="5400000" flipV="1">
                <a:off x="2694755" y="3948924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1108702" y="2000240"/>
                <a:ext cx="934057" cy="389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Norður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000101" y="2214554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14348" y="557214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4348" y="521495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14348" y="485776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4348" y="450057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4348" y="414338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14348" y="378619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4348" y="342900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4348" y="307181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4348" y="2643182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-53581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-17862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7856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53575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89294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25013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60732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196451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114297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150016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185735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21454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257173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292892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6" name="Text Box 31"/>
              <p:cNvSpPr txBox="1">
                <a:spLocks noChangeArrowheads="1"/>
              </p:cNvSpPr>
              <p:nvPr/>
            </p:nvSpPr>
            <p:spPr bwMode="auto">
              <a:xfrm>
                <a:off x="328611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64330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50070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14351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78632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42913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07194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71475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35756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00037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2571744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</a:p>
            </p:txBody>
          </p:sp>
        </p:grpSp>
      </p:grpSp>
      <p:cxnSp>
        <p:nvCxnSpPr>
          <p:cNvPr id="48" name="Straight Arrow Connector 47"/>
          <p:cNvCxnSpPr/>
          <p:nvPr/>
        </p:nvCxnSpPr>
        <p:spPr>
          <a:xfrm flipV="1">
            <a:off x="5572132" y="4000504"/>
            <a:ext cx="1357322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2132" y="4714884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572264" y="4357694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43636" y="4643446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29454" y="4143380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000760" y="4000504"/>
            <a:ext cx="282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286380" y="4572008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929454" y="3714752"/>
            <a:ext cx="309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47" name="Object 7"/>
          <p:cNvGraphicFramePr>
            <a:graphicFrameLocks noChangeAspect="1"/>
          </p:cNvGraphicFramePr>
          <p:nvPr/>
        </p:nvGraphicFramePr>
        <p:xfrm>
          <a:off x="838200" y="2903538"/>
          <a:ext cx="326390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939600" progId="Equation.DSMT4">
                  <p:embed/>
                </p:oleObj>
              </mc:Choice>
              <mc:Fallback>
                <p:oleObj name="Equation" r:id="rId5" imgW="1574640" imgH="939600" progId="Equation.DSMT4">
                  <p:embed/>
                  <p:pic>
                    <p:nvPicPr>
                      <p:cNvPr id="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03538"/>
                        <a:ext cx="3263900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Arc 56"/>
          <p:cNvSpPr/>
          <p:nvPr/>
        </p:nvSpPr>
        <p:spPr>
          <a:xfrm>
            <a:off x="5143504" y="4000504"/>
            <a:ext cx="914400" cy="914400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572132" y="4071942"/>
            <a:ext cx="3955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037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CD1A5CEB-216F-4823-8929-4C256AFF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953000" y="51054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9413" marR="0" lvl="0" indent="-3794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702"/>
              </a:buClr>
              <a:buSzPct val="90000"/>
              <a:buFont typeface="Webdings" pitchFamily="18" charset="2"/>
              <a:buChar char="ü"/>
              <a:tabLst>
                <a:tab pos="4092575" algn="l"/>
              </a:tabLst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80197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285852" y="4143380"/>
          <a:ext cx="37941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291960" progId="Equation.3">
                  <p:embed/>
                </p:oleObj>
              </mc:Choice>
              <mc:Fallback>
                <p:oleObj name="Equation" r:id="rId5" imgW="2082600" imgH="291960" progId="Equation.3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143380"/>
                        <a:ext cx="37941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4"/>
          <p:cNvGraphicFramePr>
            <a:graphicFrameLocks noChangeAspect="1"/>
          </p:cNvGraphicFramePr>
          <p:nvPr/>
        </p:nvGraphicFramePr>
        <p:xfrm>
          <a:off x="1174750" y="5214938"/>
          <a:ext cx="2555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457200" progId="Equation.3">
                  <p:embed/>
                </p:oleObj>
              </mc:Choice>
              <mc:Fallback>
                <p:oleObj name="Equation" r:id="rId7" imgW="1473120" imgH="457200" progId="Equation.3">
                  <p:embed/>
                  <p:pic>
                    <p:nvPicPr>
                      <p:cNvPr id="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214938"/>
                        <a:ext cx="25558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r>
              <a:rPr lang="is-IS"/>
              <a:t>Pólhnit og </a:t>
            </a:r>
            <a:r>
              <a:rPr lang="is-IS" err="1"/>
              <a:t>kartesísk</a:t>
            </a:r>
            <a:r>
              <a:rPr lang="is-IS"/>
              <a:t> hnit</a:t>
            </a:r>
          </a:p>
          <a:p>
            <a:pPr lvl="1"/>
            <a:r>
              <a:rPr lang="is-IS"/>
              <a:t>Pólhnit eru gefin sem lengd og stefna frá einhverjum punkti</a:t>
            </a:r>
          </a:p>
          <a:p>
            <a:pPr lvl="1"/>
            <a:r>
              <a:rPr lang="is-IS" err="1"/>
              <a:t>Kartesísk</a:t>
            </a:r>
            <a:r>
              <a:rPr lang="is-IS"/>
              <a:t> hnit sem E og N (austur og norður)</a:t>
            </a:r>
          </a:p>
          <a:p>
            <a:pPr lvl="1"/>
            <a:r>
              <a:rPr lang="is-IS"/>
              <a:t>Fjarlægð á milli tveggja </a:t>
            </a:r>
            <a:r>
              <a:rPr lang="is-IS" err="1"/>
              <a:t>kartesískra</a:t>
            </a:r>
            <a:r>
              <a:rPr lang="is-IS"/>
              <a:t> punkta</a:t>
            </a:r>
          </a:p>
          <a:p>
            <a:pPr lvl="1"/>
            <a:endParaRPr lang="is-IS"/>
          </a:p>
          <a:p>
            <a:pPr lvl="1"/>
            <a:r>
              <a:rPr lang="is-IS" err="1"/>
              <a:t>Kartesísk</a:t>
            </a:r>
            <a:r>
              <a:rPr lang="is-IS"/>
              <a:t> hnit reiknuð frá pólhnitum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0826" y="4357694"/>
            <a:ext cx="2428860" cy="1857388"/>
            <a:chOff x="6215074" y="357166"/>
            <a:chExt cx="2428860" cy="185738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215074" y="2070884"/>
              <a:ext cx="20002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36413" y="1392223"/>
              <a:ext cx="1643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6357950" y="1642256"/>
              <a:ext cx="571504" cy="4286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57950" y="1071546"/>
              <a:ext cx="928694" cy="10009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822297" y="1177909"/>
              <a:ext cx="571504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286644" y="78579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43702" y="12858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9454" y="1071546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00826" y="785794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2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is-I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8082" y="1500174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9388" y="1357298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29454" y="1714488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2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is-I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2396" y="1714488"/>
              <a:ext cx="1071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7950" y="35716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6643702" y="1357298"/>
              <a:ext cx="57150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6786578" y="1357298"/>
              <a:ext cx="271458" cy="21431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29454" y="1428736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a</a:t>
              </a:r>
              <a:r>
                <a:rPr kumimoji="0" lang="is-IS" sz="12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is-I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03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áskólinn í Reykjavík">
            <a:hlinkClick r:id="rId3" tooltip="Háskólinn í Reykjavík - forsíða"/>
            <a:extLst>
              <a:ext uri="{FF2B5EF4-FFF2-40B4-BE49-F238E27FC236}">
                <a16:creationId xmlns:a16="http://schemas.microsoft.com/office/drawing/2014/main" id="{196F7438-BAB9-0351-9230-07F0D9BD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642910" y="2143116"/>
            <a:ext cx="4020380" cy="4032250"/>
            <a:chOff x="4286248" y="1841505"/>
            <a:chExt cx="4020380" cy="4032250"/>
          </a:xfrm>
        </p:grpSpPr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6121398" y="3749680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5870573" y="335439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5400000" flipV="1">
              <a:off x="6266655" y="1877223"/>
              <a:ext cx="0" cy="396081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7500958" y="3913207"/>
              <a:ext cx="8056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357950" y="1841505"/>
              <a:ext cx="8595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522428"/>
                </p:ext>
              </p:extLst>
            </p:nvPr>
          </p:nvGraphicFramePr>
          <p:xfrm>
            <a:off x="6878636" y="227330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393480" progId="Equation.3">
                    <p:embed/>
                  </p:oleObj>
                </mc:Choice>
                <mc:Fallback>
                  <p:oleObj name="Equation" r:id="rId5" imgW="164880" imgH="393480" progId="Equation.3">
                    <p:embed/>
                    <p:pic>
                      <p:nvPicPr>
                        <p:cNvPr id="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227330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232691"/>
                </p:ext>
              </p:extLst>
            </p:nvPr>
          </p:nvGraphicFramePr>
          <p:xfrm>
            <a:off x="6878636" y="4289430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880" imgH="393480" progId="Equation.3">
                    <p:embed/>
                  </p:oleObj>
                </mc:Choice>
                <mc:Fallback>
                  <p:oleObj name="Equation" r:id="rId7" imgW="164880" imgH="393480" progId="Equation.3">
                    <p:embed/>
                    <p:pic>
                      <p:nvPicPr>
                        <p:cNvPr id="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4289430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768870"/>
                </p:ext>
              </p:extLst>
            </p:nvPr>
          </p:nvGraphicFramePr>
          <p:xfrm>
            <a:off x="4960936" y="4289430"/>
            <a:ext cx="4587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393480" progId="Equation.3">
                    <p:embed/>
                  </p:oleObj>
                </mc:Choice>
                <mc:Fallback>
                  <p:oleObj name="Equation" r:id="rId9" imgW="152280" imgH="393480" progId="Equation.3">
                    <p:embed/>
                    <p:pic>
                      <p:nvPicPr>
                        <p:cNvPr id="1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936" y="4289430"/>
                          <a:ext cx="4587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9374631"/>
                </p:ext>
              </p:extLst>
            </p:nvPr>
          </p:nvGraphicFramePr>
          <p:xfrm>
            <a:off x="4933948" y="2273305"/>
            <a:ext cx="49688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393480" progId="Equation.3">
                    <p:embed/>
                  </p:oleObj>
                </mc:Choice>
                <mc:Fallback>
                  <p:oleObj name="Equation" r:id="rId11" imgW="164880" imgH="393480" progId="Equation.3">
                    <p:embed/>
                    <p:pic>
                      <p:nvPicPr>
                        <p:cNvPr id="1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48" y="2273305"/>
                          <a:ext cx="49688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230936" y="191294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stefnuhorni</a:t>
            </a:r>
          </a:p>
        </p:txBody>
      </p:sp>
      <p:grpSp>
        <p:nvGrpSpPr>
          <p:cNvPr id="16" name="Group 65"/>
          <p:cNvGrpSpPr/>
          <p:nvPr/>
        </p:nvGrpSpPr>
        <p:grpSpPr>
          <a:xfrm>
            <a:off x="4429124" y="1785926"/>
            <a:ext cx="4032250" cy="1622437"/>
            <a:chOff x="4429124" y="1928802"/>
            <a:chExt cx="4032250" cy="1622437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4429124" y="2254252"/>
              <a:ext cx="4032250" cy="1296987"/>
              <a:chOff x="3016" y="923"/>
              <a:chExt cx="2540" cy="817"/>
            </a:xfrm>
          </p:grpSpPr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3016" y="923"/>
                <a:ext cx="2540" cy="817"/>
                <a:chOff x="3016" y="1933"/>
                <a:chExt cx="2540" cy="817"/>
              </a:xfrm>
            </p:grpSpPr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41"/>
                  <a:ext cx="242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3370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AutoShape 16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961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1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88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378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9"/>
                <p:cNvSpPr>
                  <a:spLocks noChangeShapeType="1"/>
                </p:cNvSpPr>
                <p:nvPr/>
              </p:nvSpPr>
              <p:spPr bwMode="auto">
                <a:xfrm>
                  <a:off x="4197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AutoShape 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615" y="1987"/>
                  <a:ext cx="817" cy="709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4" name="Line 21"/>
                <p:cNvSpPr>
                  <a:spLocks noChangeShapeType="1"/>
                </p:cNvSpPr>
                <p:nvPr/>
              </p:nvSpPr>
              <p:spPr bwMode="auto">
                <a:xfrm>
                  <a:off x="4611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502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3331" y="1393"/>
                <a:ext cx="235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3736" y="103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4141" y="139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4591" y="103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4996" y="139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</p:grp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6858016" y="1928802"/>
              <a:ext cx="1584325" cy="457200"/>
            </a:xfrm>
            <a:prstGeom prst="rect">
              <a:avLst/>
            </a:prstGeom>
            <a:solidFill>
              <a:srgbClr val="808080">
                <a:alpha val="7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Tangens</a:t>
              </a:r>
            </a:p>
          </p:txBody>
        </p:sp>
      </p:grpSp>
      <p:graphicFrame>
        <p:nvGraphicFramePr>
          <p:cNvPr id="10957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008384"/>
              </p:ext>
            </p:extLst>
          </p:nvPr>
        </p:nvGraphicFramePr>
        <p:xfrm>
          <a:off x="4991099" y="3522663"/>
          <a:ext cx="17541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360" imgH="1625400" progId="Equation.DSMT4">
                  <p:embed/>
                </p:oleObj>
              </mc:Choice>
              <mc:Fallback>
                <p:oleObj name="Equation" r:id="rId13" imgW="990360" imgH="1625400" progId="Equation.DSMT4">
                  <p:embed/>
                  <p:pic>
                    <p:nvPicPr>
                      <p:cNvPr id="10957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099" y="3522663"/>
                        <a:ext cx="1754187" cy="2879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180263" y="4759325"/>
          <a:ext cx="1371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203040" progId="Equation.3">
                  <p:embed/>
                </p:oleObj>
              </mc:Choice>
              <mc:Fallback>
                <p:oleObj name="Equation" r:id="rId15" imgW="774360" imgH="203040" progId="Equation.3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4759325"/>
                        <a:ext cx="1371600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1D2E49DA-FC50-642D-A6EB-FD0CF6B1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64835-35CD-47B7-A387-8C8B48F7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Punktur</a:t>
            </a:r>
            <a:r>
              <a:rPr lang="en-US"/>
              <a:t> á </a:t>
            </a:r>
            <a:r>
              <a:rPr lang="en-US" err="1"/>
              <a:t>línu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2AA4-0357-479A-9C8F-A35E6A08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Ef við þurfum að finna punkt P á línu sem liggur í gegnum punkta A og B í ákveðinni fjarlægð frá A</a:t>
            </a:r>
          </a:p>
          <a:p>
            <a:r>
              <a:rPr lang="is-IS"/>
              <a:t>Höfum hnitin á punkti A og B og getum því reiknað stefnuhornið</a:t>
            </a:r>
          </a:p>
          <a:p>
            <a:r>
              <a:rPr lang="is-IS"/>
              <a:t>Getum reiknað hnit á hvaða punkt á línunni sem er ef við vitum fjarlægðina hans frá A</a:t>
            </a:r>
          </a:p>
          <a:p>
            <a:endParaRPr lang="is-IS"/>
          </a:p>
          <a:p>
            <a:endParaRPr lang="is-IS"/>
          </a:p>
          <a:p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7F989-1FE9-494E-AC65-EB5BECA8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F672C-B88D-490E-A045-7C5EE73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0901E-4EBD-4697-A017-48B65CBC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8</a:t>
            </a:fld>
            <a:endParaRPr lang="is-IS"/>
          </a:p>
        </p:txBody>
      </p:sp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13D05FDD-AF01-44B9-8D98-669E19669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27093"/>
              </p:ext>
            </p:extLst>
          </p:nvPr>
        </p:nvGraphicFramePr>
        <p:xfrm>
          <a:off x="869949" y="4555646"/>
          <a:ext cx="4276209" cy="137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07960" progId="Equation.DSMT4">
                  <p:embed/>
                </p:oleObj>
              </mc:Choice>
              <mc:Fallback>
                <p:oleObj name="Equation" r:id="rId4" imgW="1574640" imgH="507960" progId="Equation.DSMT4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13D05FDD-AF01-44B9-8D98-669E19669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949" y="4555646"/>
                        <a:ext cx="4276209" cy="1379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11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áskólinn í Reykjavík">
            <a:hlinkClick r:id="rId2" tooltip="Háskólinn í Reykjavík - forsíða"/>
            <a:extLst>
              <a:ext uri="{FF2B5EF4-FFF2-40B4-BE49-F238E27FC236}">
                <a16:creationId xmlns:a16="http://schemas.microsoft.com/office/drawing/2014/main" id="{8F404BCB-C0FE-41E2-9F55-A9186BD9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21365CDE-C3CC-434B-A625-964AABDD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Dæmi: Punktur á línu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25D8C4F-4E42-4F9C-B7ED-C3BE845E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2093"/>
            <a:ext cx="7886700" cy="4834257"/>
          </a:xfrm>
        </p:spPr>
        <p:txBody>
          <a:bodyPr>
            <a:normAutofit lnSpcReduction="10000"/>
          </a:bodyPr>
          <a:lstStyle/>
          <a:p>
            <a:r>
              <a:rPr lang="is-IS"/>
              <a:t>Erum að setja út fótboltavöll. Notum aðra hliðarlínuna sem grunnlínu. Hnitin á endapunktunum A og B er þekkt.</a:t>
            </a:r>
          </a:p>
          <a:p>
            <a:r>
              <a:rPr lang="is-IS" sz="2000"/>
              <a:t>E</a:t>
            </a:r>
            <a:r>
              <a:rPr lang="is-IS" sz="2000" baseline="-25000"/>
              <a:t>A</a:t>
            </a:r>
            <a:r>
              <a:rPr lang="is-IS" sz="2000"/>
              <a:t>=2551980.98 N</a:t>
            </a:r>
            <a:r>
              <a:rPr lang="is-IS" sz="2000" baseline="-25000"/>
              <a:t>A</a:t>
            </a:r>
            <a:r>
              <a:rPr lang="is-IS" sz="2000"/>
              <a:t>=227492.85 </a:t>
            </a:r>
          </a:p>
          <a:p>
            <a:r>
              <a:rPr lang="is-IS" sz="2000"/>
              <a:t>E</a:t>
            </a:r>
            <a:r>
              <a:rPr lang="is-IS" sz="2000" baseline="-25000"/>
              <a:t>B</a:t>
            </a:r>
            <a:r>
              <a:rPr lang="is-IS" sz="2000"/>
              <a:t>=2552081.76  N</a:t>
            </a:r>
            <a:r>
              <a:rPr lang="is-IS" sz="2000" baseline="-25000"/>
              <a:t>B</a:t>
            </a:r>
            <a:r>
              <a:rPr lang="is-IS" sz="2000"/>
              <a:t>=227463.40 </a:t>
            </a:r>
            <a:endParaRPr lang="is-IS"/>
          </a:p>
          <a:p>
            <a:r>
              <a:rPr lang="is-IS"/>
              <a:t>Lengdin á vellinum er 105m</a:t>
            </a:r>
          </a:p>
          <a:p>
            <a:r>
              <a:rPr lang="is-IS"/>
              <a:t>Stefnuhornið frá A til B er 118.0983 </a:t>
            </a:r>
            <a:r>
              <a:rPr lang="is-IS" err="1"/>
              <a:t>gon</a:t>
            </a:r>
            <a:endParaRPr lang="is-IS"/>
          </a:p>
          <a:p>
            <a:r>
              <a:rPr lang="is-IS"/>
              <a:t>Viljum reikna hnit fyrir þar sem miðlínan sker línu A og B</a:t>
            </a:r>
          </a:p>
          <a:p>
            <a:pPr lvl="1"/>
            <a:r>
              <a:rPr lang="is-IS"/>
              <a:t>Staðsetningu á línunni 52.5m frá A og B</a:t>
            </a:r>
          </a:p>
          <a:p>
            <a:r>
              <a:rPr lang="is-IS"/>
              <a:t>Köllum punktinn P og reiknum</a:t>
            </a:r>
          </a:p>
          <a:p>
            <a:endParaRPr lang="is-IS" sz="2400"/>
          </a:p>
          <a:p>
            <a:endParaRPr lang="is-I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CBAA-CC2C-4618-A36A-1BFA0F4B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FC604-B179-43E0-A8E4-5D089044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C569-BB3A-4FF6-86D4-68417ED8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E25C-271B-4C7A-8DD6-2ED851125723}" type="slidenum">
              <a:rPr lang="is-IS" smtClean="0"/>
              <a:t>9</a:t>
            </a:fld>
            <a:endParaRPr lang="is-IS"/>
          </a:p>
        </p:txBody>
      </p:sp>
      <p:graphicFrame>
        <p:nvGraphicFramePr>
          <p:cNvPr id="9" name="Hlutur 8">
            <a:extLst>
              <a:ext uri="{FF2B5EF4-FFF2-40B4-BE49-F238E27FC236}">
                <a16:creationId xmlns:a16="http://schemas.microsoft.com/office/drawing/2014/main" id="{6C7B2C62-A3F4-4D59-8417-0079FAC37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471564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9" name="Hlutur 8">
                        <a:extLst>
                          <a:ext uri="{FF2B5EF4-FFF2-40B4-BE49-F238E27FC236}">
                            <a16:creationId xmlns:a16="http://schemas.microsoft.com/office/drawing/2014/main" id="{6C7B2C62-A3F4-4D59-8417-0079FAC37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8384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3" ma:contentTypeDescription="Create a new document." ma:contentTypeScope="" ma:versionID="5c16692cdea92c371db39a972373c561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eb2475e5ad69ae1ef22f6e5ed2a33a24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018EB-9EC7-4EBA-8705-5C4A7037D8C0}">
  <ds:schemaRefs>
    <ds:schemaRef ds:uri="0cd73242-7816-4a0d-8cf5-fd496cd2d953"/>
    <ds:schemaRef ds:uri="6630764c-262a-466b-990b-e273d8a789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92297B-0B22-4A3E-A052-6AF23E30E5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B89D62-ECB4-4F19-A304-C4A9FEE20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30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Einföld GNSS úrvinnsla COGO reikningar og framkvæmdamælingar</vt:lpstr>
      <vt:lpstr>Undirbúningur á gögnum til úrvinnslu</vt:lpstr>
      <vt:lpstr>Single baseline útreikningurá static mælingum</vt:lpstr>
      <vt:lpstr>HNITAKERFI</vt:lpstr>
      <vt:lpstr>HNITAKERFI</vt:lpstr>
      <vt:lpstr>HNITAKERFI</vt:lpstr>
      <vt:lpstr>HNITAKERFI</vt:lpstr>
      <vt:lpstr>Punktur á línu</vt:lpstr>
      <vt:lpstr>Dæmi: Punktur á línu</vt:lpstr>
      <vt:lpstr>Útsetning á Akranesvelli</vt:lpstr>
      <vt:lpstr>Dæmi: Punktur á línu</vt:lpstr>
      <vt:lpstr>Punktur hornrétt á línu með gefinni fjarlægð</vt:lpstr>
      <vt:lpstr>Punktur hornrétt á línu með gefinni fjarlægð</vt:lpstr>
      <vt:lpstr>Dæmi</vt:lpstr>
      <vt:lpstr>Punktur á marghyrningum með jafna hliðarlengd með radíus Lr </vt:lpstr>
      <vt:lpstr>Flatarmálsreikningar</vt:lpstr>
      <vt:lpstr>Flatarmál út frá þríhyrningum, trapisum og ferhyrningum</vt:lpstr>
      <vt:lpstr>Flatarmál út frá þrýhyrningum</vt:lpstr>
      <vt:lpstr>Flatarmál frá beinni línu</vt:lpstr>
      <vt:lpstr>Flatarmál útfrá beinni línu með jöfnum bilum</vt:lpstr>
      <vt:lpstr>Flatarmál út frá beinni línu með ójöfnum bilum</vt:lpstr>
      <vt:lpstr>Dæmi</vt:lpstr>
      <vt:lpstr>Flatarmál útfrá hnitum</vt:lpstr>
      <vt:lpstr>Flatarmál útfrá hnitum</vt:lpstr>
      <vt:lpstr>Flatarmál útfrá hnitum</vt:lpstr>
      <vt:lpstr>Útsetning á byggingum</vt:lpstr>
      <vt:lpstr>PowerPoint Presentation</vt:lpstr>
      <vt:lpstr>Aðeins flóknara form</vt:lpstr>
      <vt:lpstr>Einstaklingsverkefni 2/3</vt:lpstr>
      <vt:lpstr>Hópverkefni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COGO reikningar og framkvæmdamælingar</dc:title>
  <dc:creator>Guðmundur Valsson</dc:creator>
  <cp:revision>1</cp:revision>
  <dcterms:created xsi:type="dcterms:W3CDTF">2020-05-05T14:22:18Z</dcterms:created>
  <dcterms:modified xsi:type="dcterms:W3CDTF">2023-10-03T11:53:15Z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0x010100A2C2700D1BE4C243AB35888CE516FE96</vt:lpwstr>
  </property>
</Properties>
</file>